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presProps" Target="presProp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01C0C3B-7D9A-43B1-BB11-A5A248EFD96B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4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C8BAA1C-FA8F-4CCE-A098-0AA73A06E9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7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F97447E-0F06-43A1-A8D9-B5D5EE3B6DC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0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C174A91-4263-417D-8145-F66ABB3C0A5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3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3B8EC96-E2CF-4849-A885-986B04D35B5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6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3322B2-19AB-4BCB-9446-04260538020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9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EC66CA1-10E2-4D85-A7C3-FDA5942525A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2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6FE0AB0-F18A-477A-AB6B-C15A87A1B1E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5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9B4F4B3-CF2E-43EF-8837-2003F4974D2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8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C3B5700-E919-428B-9E20-151FA1BB3EE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1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4501061-CE5E-4AE1-B586-0484121A86D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4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EE28773-5C13-43E9-9BB1-4AF0E56A313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7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0FF7549-E084-4F78-98B2-E733D6C2FFE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0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01D3029-43F6-43BB-911B-F9869555539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3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9B54D1-F167-4294-BABE-20CDBEBB5CA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6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F066BDD-B9B8-493C-9FFD-C8665E31C74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9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C6DE3CE-4981-48EE-A3AF-FE32366835B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2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B67E959-DB17-47AA-A276-901D2A47BF9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5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1F88B5A-0EBD-4CFB-8462-3A80B11B64D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8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E48FE0A-A982-45D2-A82D-8935302A1E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1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A279233-D536-432A-BBA5-6394F802169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4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56E8A1-9D37-4882-8FF5-29FB0201E75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7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2B9D22-ED8F-48DA-AE7B-F241CCF09DA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50.png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44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png"/><Relationship Id="rId10" Type="http://schemas.openxmlformats.org/officeDocument/2006/relationships/image" Target="../media/image76.png"/><Relationship Id="rId11" Type="http://schemas.openxmlformats.org/officeDocument/2006/relationships/image" Target="../media/image77.png"/><Relationship Id="rId12" Type="http://schemas.openxmlformats.org/officeDocument/2006/relationships/image" Target="../media/image78.png"/><Relationship Id="rId13" Type="http://schemas.openxmlformats.org/officeDocument/2006/relationships/image" Target="../media/image79.png"/><Relationship Id="rId14" Type="http://schemas.openxmlformats.org/officeDocument/2006/relationships/image" Target="../media/image80.png"/><Relationship Id="rId15" Type="http://schemas.openxmlformats.org/officeDocument/2006/relationships/image" Target="../media/image81.png"/><Relationship Id="rId16" Type="http://schemas.openxmlformats.org/officeDocument/2006/relationships/image" Target="../media/image82.png"/><Relationship Id="rId17" Type="http://schemas.openxmlformats.org/officeDocument/2006/relationships/image" Target="../media/image83.png"/><Relationship Id="rId18" Type="http://schemas.openxmlformats.org/officeDocument/2006/relationships/image" Target="../media/image84.png"/><Relationship Id="rId19" Type="http://schemas.openxmlformats.org/officeDocument/2006/relationships/image" Target="../media/image85.png"/><Relationship Id="rId20" Type="http://schemas.openxmlformats.org/officeDocument/2006/relationships/image" Target="../media/image86.png"/><Relationship Id="rId21" Type="http://schemas.openxmlformats.org/officeDocument/2006/relationships/image" Target="../media/image87.png"/><Relationship Id="rId22" Type="http://schemas.openxmlformats.org/officeDocument/2006/relationships/image" Target="../media/image88.png"/><Relationship Id="rId23" Type="http://schemas.openxmlformats.org/officeDocument/2006/relationships/image" Target="../media/image89.png"/><Relationship Id="rId24" Type="http://schemas.openxmlformats.org/officeDocument/2006/relationships/slideLayout" Target="../slideLayouts/slideLayout1.xml"/><Relationship Id="rId25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90.png"/><Relationship Id="rId2" Type="http://schemas.openxmlformats.org/officeDocument/2006/relationships/image" Target="../media/image91.png"/><Relationship Id="rId3" Type="http://schemas.openxmlformats.org/officeDocument/2006/relationships/image" Target="../media/image92.png"/><Relationship Id="rId4" Type="http://schemas.openxmlformats.org/officeDocument/2006/relationships/image" Target="../media/image53.png"/><Relationship Id="rId5" Type="http://schemas.openxmlformats.org/officeDocument/2006/relationships/image" Target="../media/image9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94.png"/><Relationship Id="rId2" Type="http://schemas.openxmlformats.org/officeDocument/2006/relationships/image" Target="../media/image93.png"/><Relationship Id="rId3" Type="http://schemas.openxmlformats.org/officeDocument/2006/relationships/image" Target="../media/image95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0"/>
          <p:cNvSpPr/>
          <p:nvPr/>
        </p:nvSpPr>
        <p:spPr>
          <a:xfrm>
            <a:off x="8138160" y="-2194560"/>
            <a:ext cx="6583320" cy="6583320"/>
          </a:xfrm>
          <a:prstGeom prst="ellipse">
            <a:avLst/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Shape 1"/>
          <p:cNvSpPr/>
          <p:nvPr/>
        </p:nvSpPr>
        <p:spPr>
          <a:xfrm>
            <a:off x="9966960" y="3931920"/>
            <a:ext cx="3108600" cy="3108600"/>
          </a:xfrm>
          <a:prstGeom prst="ellipse">
            <a:avLst/>
          </a:prstGeom>
          <a:solidFill>
            <a:srgbClr val="37474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" name="Image 0" descr="assets/logo/logo_dark.png"/>
          <p:cNvPicPr/>
          <p:nvPr/>
        </p:nvPicPr>
        <p:blipFill>
          <a:blip r:embed="rId1"/>
          <a:stretch/>
        </p:blipFill>
        <p:spPr>
          <a:xfrm>
            <a:off x="685800" y="548640"/>
            <a:ext cx="2057040" cy="676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Shape 2"/>
          <p:cNvSpPr/>
          <p:nvPr/>
        </p:nvSpPr>
        <p:spPr>
          <a:xfrm>
            <a:off x="8796600" y="1225440"/>
            <a:ext cx="1334520" cy="1334520"/>
          </a:xfrm>
          <a:prstGeom prst="ellipse">
            <a:avLst/>
          </a:prstGeom>
          <a:solidFill>
            <a:srgbClr val="B2E88A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" name="Image 1" descr="assets/marks/mark_smart-ivr.png"/>
          <p:cNvPicPr/>
          <p:nvPr/>
        </p:nvPicPr>
        <p:blipFill>
          <a:blip r:embed="rId2"/>
          <a:stretch/>
        </p:blipFill>
        <p:spPr>
          <a:xfrm>
            <a:off x="8936640" y="1365480"/>
            <a:ext cx="1054440" cy="105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Shape 3"/>
          <p:cNvSpPr/>
          <p:nvPr/>
        </p:nvSpPr>
        <p:spPr>
          <a:xfrm>
            <a:off x="10351080" y="1225440"/>
            <a:ext cx="1334520" cy="1334520"/>
          </a:xfrm>
          <a:prstGeom prst="ellipse">
            <a:avLst/>
          </a:prstGeom>
          <a:solidFill>
            <a:srgbClr val="F8EA7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" name="Image 2" descr="assets/marks/mark_web-acd.png"/>
          <p:cNvPicPr/>
          <p:nvPr/>
        </p:nvPicPr>
        <p:blipFill>
          <a:blip r:embed="rId3"/>
          <a:stretch/>
        </p:blipFill>
        <p:spPr>
          <a:xfrm>
            <a:off x="10491120" y="1365480"/>
            <a:ext cx="1054440" cy="105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Shape 4"/>
          <p:cNvSpPr/>
          <p:nvPr/>
        </p:nvSpPr>
        <p:spPr>
          <a:xfrm>
            <a:off x="8796600" y="2779920"/>
            <a:ext cx="1334520" cy="1334520"/>
          </a:xfrm>
          <a:prstGeom prst="ellipse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" name="Image 3" descr="assets/marks/mark_video-rtc.png"/>
          <p:cNvPicPr/>
          <p:nvPr/>
        </p:nvPicPr>
        <p:blipFill>
          <a:blip r:embed="rId4"/>
          <a:stretch/>
        </p:blipFill>
        <p:spPr>
          <a:xfrm>
            <a:off x="8936640" y="2919960"/>
            <a:ext cx="1054440" cy="105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Shape 5"/>
          <p:cNvSpPr/>
          <p:nvPr/>
        </p:nvSpPr>
        <p:spPr>
          <a:xfrm>
            <a:off x="10351080" y="2779920"/>
            <a:ext cx="1334520" cy="1334520"/>
          </a:xfrm>
          <a:prstGeom prst="ellipse">
            <a:avLst/>
          </a:prstGeom>
          <a:solidFill>
            <a:srgbClr val="9CBFEA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" name="Image 4" descr="assets/marks/mark_video-rec.png"/>
          <p:cNvPicPr/>
          <p:nvPr/>
        </p:nvPicPr>
        <p:blipFill>
          <a:blip r:embed="rId5"/>
          <a:stretch/>
        </p:blipFill>
        <p:spPr>
          <a:xfrm>
            <a:off x="10491120" y="2919960"/>
            <a:ext cx="1054440" cy="1054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6"/>
          <p:cNvSpPr/>
          <p:nvPr/>
        </p:nvSpPr>
        <p:spPr>
          <a:xfrm>
            <a:off x="685800" y="2148840"/>
            <a:ext cx="82292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4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PRESENTACIÓN CORPORATIVA  · 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7"/>
          <p:cNvSpPr/>
          <p:nvPr/>
        </p:nvSpPr>
        <p:spPr>
          <a:xfrm>
            <a:off x="685800" y="2505600"/>
            <a:ext cx="841212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6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Interactive Powers</a:t>
            </a:r>
            <a:endParaRPr lang="en-US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8"/>
          <p:cNvSpPr/>
          <p:nvPr/>
        </p:nvSpPr>
        <p:spPr>
          <a:xfrm>
            <a:off x="685800" y="3529440"/>
            <a:ext cx="8412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capa de video para el contact center.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9"/>
          <p:cNvSpPr/>
          <p:nvPr/>
        </p:nvSpPr>
        <p:spPr>
          <a:xfrm>
            <a:off x="685800" y="4133160"/>
            <a:ext cx="786348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Construimos las plataformas de voz y video que permiten a los contact centers atender a sus clientes cara a cara — añadidas a la plataforma que ya operas, o entregadas como suite completa. Ingeniería y operación desde Madrid y Miami desde 2015.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0"/>
          <p:cNvSpPr/>
          <p:nvPr/>
        </p:nvSpPr>
        <p:spPr>
          <a:xfrm>
            <a:off x="548640" y="5532120"/>
            <a:ext cx="2107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400K+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1"/>
          <p:cNvSpPr/>
          <p:nvPr/>
        </p:nvSpPr>
        <p:spPr>
          <a:xfrm>
            <a:off x="548640" y="5815440"/>
            <a:ext cx="2107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videollamadas al mes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2"/>
          <p:cNvSpPr/>
          <p:nvPr/>
        </p:nvSpPr>
        <p:spPr>
          <a:xfrm>
            <a:off x="2766240" y="5532120"/>
            <a:ext cx="2107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4M+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3"/>
          <p:cNvSpPr/>
          <p:nvPr/>
        </p:nvSpPr>
        <p:spPr>
          <a:xfrm>
            <a:off x="2766240" y="5815440"/>
            <a:ext cx="2107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minutos de video al mes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4"/>
          <p:cNvSpPr/>
          <p:nvPr/>
        </p:nvSpPr>
        <p:spPr>
          <a:xfrm>
            <a:off x="4983480" y="5532120"/>
            <a:ext cx="2107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15+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5"/>
          <p:cNvSpPr/>
          <p:nvPr/>
        </p:nvSpPr>
        <p:spPr>
          <a:xfrm>
            <a:off x="4983480" y="5815440"/>
            <a:ext cx="2107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plataformas CC integradas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6"/>
          <p:cNvSpPr/>
          <p:nvPr/>
        </p:nvSpPr>
        <p:spPr>
          <a:xfrm>
            <a:off x="7201080" y="5532120"/>
            <a:ext cx="2107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2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17"/>
          <p:cNvSpPr/>
          <p:nvPr/>
        </p:nvSpPr>
        <p:spPr>
          <a:xfrm>
            <a:off x="7201080" y="5815440"/>
            <a:ext cx="2107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regiones · Madrid y Miami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18"/>
          <p:cNvSpPr/>
          <p:nvPr/>
        </p:nvSpPr>
        <p:spPr>
          <a:xfrm>
            <a:off x="685800" y="63550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Streamline your business communications  ·  interactivepowers.com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EL CAMBIO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Tus clientes ya no aceptan una voz que no pueden ver.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3"/>
          <p:cNvSpPr/>
          <p:nvPr/>
        </p:nvSpPr>
        <p:spPr>
          <a:xfrm>
            <a:off x="548640" y="1280160"/>
            <a:ext cx="11091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Durante una década los contact centers sumaron canales — chat, correo, SMS, redes, mensajería. Todos ellos quitaron una persona de la conversación. Mientras tanto, las interacciones que de verdad implican riesgo se mudaron a una pantalla y ahí se quedaron.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Posicionamiento basado en las páginas públicas de capacidades y precios de las principales suites CCaaS, revisadas en agosto de 2026.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El cambio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2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7"/>
          <p:cNvSpPr/>
          <p:nvPr/>
        </p:nvSpPr>
        <p:spPr>
          <a:xfrm>
            <a:off x="548640" y="2212920"/>
            <a:ext cx="3568680" cy="2212560"/>
          </a:xfrm>
          <a:prstGeom prst="roundRect">
            <a:avLst>
              <a:gd name="adj" fmla="val 247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8"/>
          <p:cNvSpPr/>
          <p:nvPr/>
        </p:nvSpPr>
        <p:spPr>
          <a:xfrm>
            <a:off x="804600" y="246888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5" name="Image 0" descr="/root/corp2026/assets/icons/hero-chat-bubble-left-right_212F38.png"/>
          <p:cNvPicPr/>
          <p:nvPr/>
        </p:nvPicPr>
        <p:blipFill>
          <a:blip r:embed="rId1"/>
          <a:stretch/>
        </p:blipFill>
        <p:spPr>
          <a:xfrm>
            <a:off x="941760" y="260604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Text 9"/>
          <p:cNvSpPr/>
          <p:nvPr/>
        </p:nvSpPr>
        <p:spPr>
          <a:xfrm>
            <a:off x="1499760" y="244152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Más canales, menos presencia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10"/>
          <p:cNvSpPr/>
          <p:nvPr/>
        </p:nvSpPr>
        <p:spPr>
          <a:xfrm>
            <a:off x="804600" y="3173040"/>
            <a:ext cx="3056760" cy="99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Los canales de texto abarataron el servicio y lo alejaron del cliente. Subió el volumen; bajó la relación.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11"/>
          <p:cNvSpPr/>
          <p:nvPr/>
        </p:nvSpPr>
        <p:spPr>
          <a:xfrm>
            <a:off x="4309920" y="2212920"/>
            <a:ext cx="3568680" cy="2212560"/>
          </a:xfrm>
          <a:prstGeom prst="roundRect">
            <a:avLst>
              <a:gd name="adj" fmla="val 247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12"/>
          <p:cNvSpPr/>
          <p:nvPr/>
        </p:nvSpPr>
        <p:spPr>
          <a:xfrm>
            <a:off x="4565880" y="246888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Image 1" descr="/root/corp2026/assets/icons/hero-device-phone-mobile_212F38.png"/>
          <p:cNvPicPr/>
          <p:nvPr/>
        </p:nvPicPr>
        <p:blipFill>
          <a:blip r:embed="rId2"/>
          <a:stretch/>
        </p:blipFill>
        <p:spPr>
          <a:xfrm>
            <a:off x="4703040" y="260604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 13"/>
          <p:cNvSpPr/>
          <p:nvPr/>
        </p:nvSpPr>
        <p:spPr>
          <a:xfrm>
            <a:off x="5260680" y="244152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Los momentos decisivos se volvieron remotos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4"/>
          <p:cNvSpPr/>
          <p:nvPr/>
        </p:nvSpPr>
        <p:spPr>
          <a:xfrm>
            <a:off x="4565880" y="3173040"/>
            <a:ext cx="3056760" cy="99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Altas, verificación de identidad, siniestros, consultas y soporte en campo se resuelven hoy sin que nadie se desplace — ante la cámara.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Shape 15"/>
          <p:cNvSpPr/>
          <p:nvPr/>
        </p:nvSpPr>
        <p:spPr>
          <a:xfrm>
            <a:off x="8071200" y="2212920"/>
            <a:ext cx="3568680" cy="2212560"/>
          </a:xfrm>
          <a:prstGeom prst="roundRect">
            <a:avLst>
              <a:gd name="adj" fmla="val 247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16"/>
          <p:cNvSpPr/>
          <p:nvPr/>
        </p:nvSpPr>
        <p:spPr>
          <a:xfrm>
            <a:off x="8327160" y="246888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5" name="Image 2" descr="/root/corp2026/assets/icons/hero-video-camera-slash_212F38.png"/>
          <p:cNvPicPr/>
          <p:nvPr/>
        </p:nvPicPr>
        <p:blipFill>
          <a:blip r:embed="rId3"/>
          <a:stretch/>
        </p:blipFill>
        <p:spPr>
          <a:xfrm>
            <a:off x="8464320" y="260604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Text 17"/>
          <p:cNvSpPr/>
          <p:nvPr/>
        </p:nvSpPr>
        <p:spPr>
          <a:xfrm>
            <a:off x="9021960" y="244152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El contact center no siguió el paso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8"/>
          <p:cNvSpPr/>
          <p:nvPr/>
        </p:nvSpPr>
        <p:spPr>
          <a:xfrm>
            <a:off x="8327160" y="3173040"/>
            <a:ext cx="3056760" cy="99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La plataforma que enruta todos los demás canales sigue tratando el video como algo que ocurre en otro sitio, en la herramienta de otro.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19"/>
          <p:cNvSpPr/>
          <p:nvPr/>
        </p:nvSpPr>
        <p:spPr>
          <a:xfrm>
            <a:off x="548640" y="4608720"/>
            <a:ext cx="11091240" cy="1060200"/>
          </a:xfrm>
          <a:prstGeom prst="roundRect">
            <a:avLst>
              <a:gd name="adj" fmla="val 5172"/>
            </a:avLst>
          </a:prstGeom>
          <a:solidFill>
            <a:srgbClr val="FF6D5F"/>
          </a:solidFill>
          <a:ln w="12600">
            <a:solidFill>
              <a:srgbClr val="FF6D5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20"/>
          <p:cNvSpPr/>
          <p:nvPr/>
        </p:nvSpPr>
        <p:spPr>
          <a:xfrm>
            <a:off x="822960" y="470016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El video es el único canal digital que devuelve una persona a la conversación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21"/>
          <p:cNvSpPr/>
          <p:nvPr/>
        </p:nvSpPr>
        <p:spPr>
          <a:xfrm>
            <a:off x="822960" y="495900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Y es también el único que la mayoría de plataformas de contact center todavía no puede encolar, transferir, dotar, supervisar, grabar ni reportar. Esa brecha es la que nuestra compañía soluciona, y construimos operativas eficientes que mejoran los negocios.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BRECHA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Todos dicen omnicanalidad. Casi nadie enruta video.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3"/>
          <p:cNvSpPr/>
          <p:nvPr/>
        </p:nvSpPr>
        <p:spPr>
          <a:xfrm>
            <a:off x="548640" y="128016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Basta leer las páginas de capacidades y precios de las principales suites de contact center para ver los mismos cuatro patrones. Ninguno es un descuido: enrutar, dotar y almacenar video es realmente difícil. Sencillamente no es para lo que se construyeron esas plataformas.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Posicionamiento basado en las páginas públicas de capacidades y precios de las principales suites CCaaS, revisadas en agosto de 2026.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La brecha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3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7"/>
          <p:cNvSpPr/>
          <p:nvPr/>
        </p:nvSpPr>
        <p:spPr>
          <a:xfrm>
            <a:off x="548640" y="2121480"/>
            <a:ext cx="2628720" cy="2522520"/>
          </a:xfrm>
          <a:prstGeom prst="roundRect">
            <a:avLst>
              <a:gd name="adj" fmla="val 2175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8"/>
          <p:cNvSpPr/>
          <p:nvPr/>
        </p:nvSpPr>
        <p:spPr>
          <a:xfrm>
            <a:off x="80460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0" name="Image 0" descr="/root/corp2026/assets/icons/hero-exclamation-triangle_212F38.png"/>
          <p:cNvPicPr/>
          <p:nvPr/>
        </p:nvPicPr>
        <p:blipFill>
          <a:blip r:embed="rId1"/>
          <a:stretch/>
        </p:blipFill>
        <p:spPr>
          <a:xfrm>
            <a:off x="95076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Text 9"/>
          <p:cNvSpPr/>
          <p:nvPr/>
        </p:nvSpPr>
        <p:spPr>
          <a:xfrm>
            <a:off x="1536120" y="2350080"/>
            <a:ext cx="1384920" cy="79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Ausente de la lista de canales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0"/>
          <p:cNvSpPr/>
          <p:nvPr/>
        </p:nvSpPr>
        <p:spPr>
          <a:xfrm>
            <a:off x="804600" y="3117960"/>
            <a:ext cx="2116440" cy="12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El video no figura entre los tipos de interacción enrutables. No hay nada que encolar, nada que dotar, nada que reportar.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11"/>
          <p:cNvSpPr/>
          <p:nvPr/>
        </p:nvSpPr>
        <p:spPr>
          <a:xfrm>
            <a:off x="3369600" y="2121480"/>
            <a:ext cx="2628720" cy="2522520"/>
          </a:xfrm>
          <a:prstGeom prst="roundRect">
            <a:avLst>
              <a:gd name="adj" fmla="val 2175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12"/>
          <p:cNvSpPr/>
          <p:nvPr/>
        </p:nvSpPr>
        <p:spPr>
          <a:xfrm>
            <a:off x="362556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 1" descr="/root/corp2026/assets/icons/hero-banknotes_212F38.png"/>
          <p:cNvPicPr/>
          <p:nvPr/>
        </p:nvPicPr>
        <p:blipFill>
          <a:blip r:embed="rId2"/>
          <a:stretch/>
        </p:blipFill>
        <p:spPr>
          <a:xfrm>
            <a:off x="377172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Text 13"/>
          <p:cNvSpPr/>
          <p:nvPr/>
        </p:nvSpPr>
        <p:spPr>
          <a:xfrm>
            <a:off x="4357080" y="2350080"/>
            <a:ext cx="1384920" cy="79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Tarifado como add-on de pago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4"/>
          <p:cNvSpPr/>
          <p:nvPr/>
        </p:nvSpPr>
        <p:spPr>
          <a:xfrm>
            <a:off x="3625560" y="3117960"/>
            <a:ext cx="2116440" cy="12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Donde existe, el video queda fuera del paquete y se mide aparte, lo que desincentiva en silencio a los equipos que más lo usarían.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15"/>
          <p:cNvSpPr/>
          <p:nvPr/>
        </p:nvSpPr>
        <p:spPr>
          <a:xfrm>
            <a:off x="6190560" y="2121480"/>
            <a:ext cx="2628720" cy="2522520"/>
          </a:xfrm>
          <a:prstGeom prst="roundRect">
            <a:avLst>
              <a:gd name="adj" fmla="val 2175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16"/>
          <p:cNvSpPr/>
          <p:nvPr/>
        </p:nvSpPr>
        <p:spPr>
          <a:xfrm>
            <a:off x="644652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0" name="Image 2" descr="/root/corp2026/assets/icons/hero-puzzle-piece_212F38.png"/>
          <p:cNvPicPr/>
          <p:nvPr/>
        </p:nvPicPr>
        <p:blipFill>
          <a:blip r:embed="rId3"/>
          <a:stretch/>
        </p:blipFill>
        <p:spPr>
          <a:xfrm>
            <a:off x="659268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Text 17"/>
          <p:cNvSpPr/>
          <p:nvPr/>
        </p:nvSpPr>
        <p:spPr>
          <a:xfrm>
            <a:off x="7178040" y="2350080"/>
            <a:ext cx="1384920" cy="79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Delegado a un tercero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8"/>
          <p:cNvSpPr/>
          <p:nvPr/>
        </p:nvSpPr>
        <p:spPr>
          <a:xfrm>
            <a:off x="6446520" y="3117960"/>
            <a:ext cx="2116440" cy="12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El video llega vía un plug-in de marketplace, con su propia consola, su propia grabación y su propia vía de soporte.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19"/>
          <p:cNvSpPr/>
          <p:nvPr/>
        </p:nvSpPr>
        <p:spPr>
          <a:xfrm>
            <a:off x="9011520" y="2121480"/>
            <a:ext cx="2628720" cy="2522520"/>
          </a:xfrm>
          <a:prstGeom prst="roundRect">
            <a:avLst>
              <a:gd name="adj" fmla="val 2175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20"/>
          <p:cNvSpPr/>
          <p:nvPr/>
        </p:nvSpPr>
        <p:spPr>
          <a:xfrm>
            <a:off x="926748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5" name="Image 3" descr="/root/corp2026/assets/icons/hero-calendar-days_212F38.png"/>
          <p:cNvPicPr/>
          <p:nvPr/>
        </p:nvPicPr>
        <p:blipFill>
          <a:blip r:embed="rId4"/>
          <a:stretch/>
        </p:blipFill>
        <p:spPr>
          <a:xfrm>
            <a:off x="941364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Text 21"/>
          <p:cNvSpPr/>
          <p:nvPr/>
        </p:nvSpPr>
        <p:spPr>
          <a:xfrm>
            <a:off x="9999000" y="2331720"/>
            <a:ext cx="138492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Una herramienta de reuniones, no un canal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22"/>
          <p:cNvSpPr/>
          <p:nvPr/>
        </p:nvSpPr>
        <p:spPr>
          <a:xfrm>
            <a:off x="9267480" y="3117960"/>
            <a:ext cx="2116440" cy="126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Lo que se entrega como «video» es un producto de reuniones agendadas para uso interno, no una interacción entrante que gobierne un distribuidor.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23"/>
          <p:cNvSpPr/>
          <p:nvPr/>
        </p:nvSpPr>
        <p:spPr>
          <a:xfrm>
            <a:off x="548640" y="4826880"/>
            <a:ext cx="11091240" cy="106020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24"/>
          <p:cNvSpPr/>
          <p:nvPr/>
        </p:nvSpPr>
        <p:spPr>
          <a:xfrm>
            <a:off x="822960" y="491832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La consecuencia para el negocio, no para TI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25"/>
          <p:cNvSpPr/>
          <p:nvPr/>
        </p:nvSpPr>
        <p:spPr>
          <a:xfrm>
            <a:off x="822960" y="517752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La interacción de mayor valor por minuto — aquella en la que se identifica, se convence, se asesora o se tranquiliza a un cliente — es la única que el contact center no puede medir. Ocurre fuera de la plataforma, así que nunca llega a un informe de colas, a una revisión de calidad ni a un archivo de cumplimiento.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COMPAÑÍA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Una compañía de software que hace una sola cosa, y bien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3"/>
          <p:cNvSpPr/>
          <p:nvPr/>
        </p:nvSpPr>
        <p:spPr>
          <a:xfrm>
            <a:off x="548640" y="1280160"/>
            <a:ext cx="110912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Interactive Powers, LLC diseña, licencia y opera las plataformas de voz y video que hay detrás de los contact centers transaccionales. Cuatro plataformas de software propias, operadas como CPaaS gestionado sobre AWS o instaladas dentro de tu propio perímetro.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wiki.ivrpowers.com, interactivepowers.com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La compañía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4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7"/>
          <p:cNvSpPr/>
          <p:nvPr/>
        </p:nvSpPr>
        <p:spPr>
          <a:xfrm>
            <a:off x="548640" y="2121480"/>
            <a:ext cx="2628720" cy="2389320"/>
          </a:xfrm>
          <a:prstGeom prst="roundRect">
            <a:avLst>
              <a:gd name="adj" fmla="val 2296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8"/>
          <p:cNvSpPr/>
          <p:nvPr/>
        </p:nvSpPr>
        <p:spPr>
          <a:xfrm>
            <a:off x="804600" y="237744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0" name="Image 0" descr="/root/corp2026/assets/icons/hero-cube_212F38.png"/>
          <p:cNvPicPr/>
          <p:nvPr/>
        </p:nvPicPr>
        <p:blipFill>
          <a:blip r:embed="rId1"/>
          <a:stretch/>
        </p:blipFill>
        <p:spPr>
          <a:xfrm>
            <a:off x="955080" y="2527920"/>
            <a:ext cx="320400" cy="320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1" name="Text 9"/>
          <p:cNvSpPr/>
          <p:nvPr/>
        </p:nvSpPr>
        <p:spPr>
          <a:xfrm>
            <a:off x="1554480" y="2350080"/>
            <a:ext cx="1366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Software propio, no reventa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0"/>
          <p:cNvSpPr/>
          <p:nvPr/>
        </p:nvSpPr>
        <p:spPr>
          <a:xfrm>
            <a:off x="804600" y="3136320"/>
            <a:ext cx="2116440" cy="117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Cuatro plataformas desarrolladas en casa — IVR, video en tiempo real, distribución y grabación. Un roadmap, una línea de soporte, un proveedor.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11"/>
          <p:cNvSpPr/>
          <p:nvPr/>
        </p:nvSpPr>
        <p:spPr>
          <a:xfrm>
            <a:off x="3369600" y="2121480"/>
            <a:ext cx="2628720" cy="2389320"/>
          </a:xfrm>
          <a:prstGeom prst="roundRect">
            <a:avLst>
              <a:gd name="adj" fmla="val 2296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12"/>
          <p:cNvSpPr/>
          <p:nvPr/>
        </p:nvSpPr>
        <p:spPr>
          <a:xfrm>
            <a:off x="3625560" y="237744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5" name="Image 1" descr="/root/corp2026/assets/icons/hero-globe-americas_212F38.png"/>
          <p:cNvPicPr/>
          <p:nvPr/>
        </p:nvPicPr>
        <p:blipFill>
          <a:blip r:embed="rId2"/>
          <a:stretch/>
        </p:blipFill>
        <p:spPr>
          <a:xfrm>
            <a:off x="3776040" y="2527920"/>
            <a:ext cx="320400" cy="320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Text 13"/>
          <p:cNvSpPr/>
          <p:nvPr/>
        </p:nvSpPr>
        <p:spPr>
          <a:xfrm>
            <a:off x="4375440" y="2350080"/>
            <a:ext cx="1366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Dos regiones, seguimiento local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4"/>
          <p:cNvSpPr/>
          <p:nvPr/>
        </p:nvSpPr>
        <p:spPr>
          <a:xfrm>
            <a:off x="3625560" y="3136320"/>
            <a:ext cx="2116440" cy="111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Madrid para Europa en CET y Miami para América en EST, con servicios aprovisionados y monitorizados región por región.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15"/>
          <p:cNvSpPr/>
          <p:nvPr/>
        </p:nvSpPr>
        <p:spPr>
          <a:xfrm>
            <a:off x="6190560" y="2121480"/>
            <a:ext cx="2628720" cy="2389320"/>
          </a:xfrm>
          <a:prstGeom prst="roundRect">
            <a:avLst>
              <a:gd name="adj" fmla="val 2296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16"/>
          <p:cNvSpPr/>
          <p:nvPr/>
        </p:nvSpPr>
        <p:spPr>
          <a:xfrm>
            <a:off x="6446520" y="237744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0" name="Image 2" descr="/root/corp2026/assets/icons/hero-cloud_212F38.png"/>
          <p:cNvPicPr/>
          <p:nvPr/>
        </p:nvPicPr>
        <p:blipFill>
          <a:blip r:embed="rId3"/>
          <a:stretch/>
        </p:blipFill>
        <p:spPr>
          <a:xfrm>
            <a:off x="6597000" y="2527920"/>
            <a:ext cx="320400" cy="320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Text 17"/>
          <p:cNvSpPr/>
          <p:nvPr/>
        </p:nvSpPr>
        <p:spPr>
          <a:xfrm>
            <a:off x="7196400" y="2350080"/>
            <a:ext cx="1366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CPaaS gestionado sobre AWS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18"/>
          <p:cNvSpPr/>
          <p:nvPr/>
        </p:nvSpPr>
        <p:spPr>
          <a:xfrm>
            <a:off x="6446520" y="3136320"/>
            <a:ext cx="2116440" cy="111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Nodos dedicados por cliente que no comparten acceso entre sí, monitorizados por nuestra propia capa ITSM sobre AWS.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19"/>
          <p:cNvSpPr/>
          <p:nvPr/>
        </p:nvSpPr>
        <p:spPr>
          <a:xfrm>
            <a:off x="9011520" y="2121480"/>
            <a:ext cx="2628720" cy="2389320"/>
          </a:xfrm>
          <a:prstGeom prst="roundRect">
            <a:avLst>
              <a:gd name="adj" fmla="val 2296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Shape 20"/>
          <p:cNvSpPr/>
          <p:nvPr/>
        </p:nvSpPr>
        <p:spPr>
          <a:xfrm>
            <a:off x="9267480" y="237744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3" descr="/root/corp2026/assets/icons/hero-arrows-right-left_212F38.png"/>
          <p:cNvPicPr/>
          <p:nvPr/>
        </p:nvPicPr>
        <p:blipFill>
          <a:blip r:embed="rId4"/>
          <a:stretch/>
        </p:blipFill>
        <p:spPr>
          <a:xfrm>
            <a:off x="9417960" y="2527920"/>
            <a:ext cx="320400" cy="320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21"/>
          <p:cNvSpPr/>
          <p:nvPr/>
        </p:nvSpPr>
        <p:spPr>
          <a:xfrm>
            <a:off x="10017360" y="2350080"/>
            <a:ext cx="1366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Estándares, no cautiverio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22"/>
          <p:cNvSpPr/>
          <p:nvPr/>
        </p:nvSpPr>
        <p:spPr>
          <a:xfrm>
            <a:off x="9267480" y="3136320"/>
            <a:ext cx="2116440" cy="111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SIP, WebRTC, VoiceXML, SAML y SFTP — la suite se conecta a lo que el contact center ya opera en lugar de sustituirlo.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23"/>
          <p:cNvSpPr/>
          <p:nvPr/>
        </p:nvSpPr>
        <p:spPr>
          <a:xfrm>
            <a:off x="548640" y="4754880"/>
            <a:ext cx="210816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2015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24"/>
          <p:cNvSpPr/>
          <p:nvPr/>
        </p:nvSpPr>
        <p:spPr>
          <a:xfrm>
            <a:off x="548640" y="5114520"/>
            <a:ext cx="210816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primera plataforma en producción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25"/>
          <p:cNvSpPr/>
          <p:nvPr/>
        </p:nvSpPr>
        <p:spPr>
          <a:xfrm>
            <a:off x="2766960" y="4754880"/>
            <a:ext cx="210816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5+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26"/>
          <p:cNvSpPr/>
          <p:nvPr/>
        </p:nvSpPr>
        <p:spPr>
          <a:xfrm>
            <a:off x="2766960" y="5114520"/>
            <a:ext cx="2108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regiones AWS en el mundo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27"/>
          <p:cNvSpPr/>
          <p:nvPr/>
        </p:nvSpPr>
        <p:spPr>
          <a:xfrm>
            <a:off x="4985280" y="4754880"/>
            <a:ext cx="210816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4 + 5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28"/>
          <p:cNvSpPr/>
          <p:nvPr/>
        </p:nvSpPr>
        <p:spPr>
          <a:xfrm>
            <a:off x="4985280" y="5114520"/>
            <a:ext cx="2108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plataformas y soluciones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29"/>
          <p:cNvSpPr/>
          <p:nvPr/>
        </p:nvSpPr>
        <p:spPr>
          <a:xfrm>
            <a:off x="7203600" y="4754880"/>
            <a:ext cx="210816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30+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30"/>
          <p:cNvSpPr/>
          <p:nvPr/>
        </p:nvSpPr>
        <p:spPr>
          <a:xfrm>
            <a:off x="7203600" y="5114520"/>
            <a:ext cx="210816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partners y proveedores en el mundo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31"/>
          <p:cNvSpPr/>
          <p:nvPr/>
        </p:nvSpPr>
        <p:spPr>
          <a:xfrm>
            <a:off x="9421920" y="4754880"/>
            <a:ext cx="2108160" cy="39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79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32"/>
          <p:cNvSpPr/>
          <p:nvPr/>
        </p:nvSpPr>
        <p:spPr>
          <a:xfrm>
            <a:off x="9421920" y="5114520"/>
            <a:ext cx="2108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organizaciones cliente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33"/>
          <p:cNvSpPr/>
          <p:nvPr/>
        </p:nvSpPr>
        <p:spPr>
          <a:xfrm>
            <a:off x="548640" y="5504760"/>
            <a:ext cx="11091240" cy="6580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34"/>
          <p:cNvSpPr/>
          <p:nvPr/>
        </p:nvSpPr>
        <p:spPr>
          <a:xfrm>
            <a:off x="822960" y="562356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Interactive Powers, SL (Europa) o LLC (America) operan como IntPowers o IVRPowers.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Madrid — Calle Núñez de Balboa 120, 28006 Madrid, España.  ·  Miami — 1001 Brickell Bay Drive, Suite 2700 PMB I6, Miami FL 33131, Estados Unidos.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TRAYECTORIA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Diez años construyendo lo mismo, en el orden correcto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La suite no se armó por adquisiciones. Cada plataforma se construyó cuando la anterior la hizo necesaria — primero la llamada, luego el video, luego la distribución, luego el registro.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wiki.ivrpowers.com, interactivepowers.com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Trayectoria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5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7"/>
          <p:cNvSpPr/>
          <p:nvPr/>
        </p:nvSpPr>
        <p:spPr>
          <a:xfrm>
            <a:off x="1371600" y="2340720"/>
            <a:ext cx="9445680" cy="360"/>
          </a:xfrm>
          <a:prstGeom prst="line">
            <a:avLst/>
          </a:prstGeom>
          <a:ln w="19080">
            <a:solidFill>
              <a:srgbClr val="D4D4D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8"/>
          <p:cNvSpPr/>
          <p:nvPr/>
        </p:nvSpPr>
        <p:spPr>
          <a:xfrm>
            <a:off x="1280880" y="2240280"/>
            <a:ext cx="200880" cy="200880"/>
          </a:xfrm>
          <a:prstGeom prst="ellipse">
            <a:avLst/>
          </a:prstGeom>
          <a:solidFill>
            <a:srgbClr val="FF6D5F"/>
          </a:solidFill>
          <a:ln w="31680">
            <a:solidFill>
              <a:srgbClr val="F6F6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9"/>
          <p:cNvSpPr/>
          <p:nvPr/>
        </p:nvSpPr>
        <p:spPr>
          <a:xfrm>
            <a:off x="548640" y="1883520"/>
            <a:ext cx="1665360" cy="35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2015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Shape 10"/>
          <p:cNvSpPr/>
          <p:nvPr/>
        </p:nvSpPr>
        <p:spPr>
          <a:xfrm>
            <a:off x="548640" y="2633400"/>
            <a:ext cx="1665360" cy="1663920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11"/>
          <p:cNvSpPr/>
          <p:nvPr/>
        </p:nvSpPr>
        <p:spPr>
          <a:xfrm>
            <a:off x="548640" y="2633400"/>
            <a:ext cx="1665360" cy="5004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5400" rIns="90000" bIns="54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2"/>
          <p:cNvSpPr/>
          <p:nvPr/>
        </p:nvSpPr>
        <p:spPr>
          <a:xfrm>
            <a:off x="731520" y="2797920"/>
            <a:ext cx="129960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Smart IVR  ·  Video RTC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3"/>
          <p:cNvSpPr/>
          <p:nvPr/>
        </p:nvSpPr>
        <p:spPr>
          <a:xfrm>
            <a:off x="731520" y="3346560"/>
            <a:ext cx="1299600" cy="93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El IVR de nivel operador y la pasarela SIP + WebRTC, lanzados juntos.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14"/>
          <p:cNvSpPr/>
          <p:nvPr/>
        </p:nvSpPr>
        <p:spPr>
          <a:xfrm>
            <a:off x="3129480" y="2240280"/>
            <a:ext cx="200880" cy="200880"/>
          </a:xfrm>
          <a:prstGeom prst="ellipse">
            <a:avLst/>
          </a:prstGeom>
          <a:solidFill>
            <a:srgbClr val="D4D4D4"/>
          </a:solidFill>
          <a:ln w="31680">
            <a:solidFill>
              <a:srgbClr val="F6F6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15"/>
          <p:cNvSpPr/>
          <p:nvPr/>
        </p:nvSpPr>
        <p:spPr>
          <a:xfrm>
            <a:off x="2397240" y="1883520"/>
            <a:ext cx="1665360" cy="35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2019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16"/>
          <p:cNvSpPr/>
          <p:nvPr/>
        </p:nvSpPr>
        <p:spPr>
          <a:xfrm>
            <a:off x="2397240" y="2633400"/>
            <a:ext cx="1665360" cy="1663920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17"/>
          <p:cNvSpPr/>
          <p:nvPr/>
        </p:nvSpPr>
        <p:spPr>
          <a:xfrm>
            <a:off x="2397240" y="2633400"/>
            <a:ext cx="1665360" cy="50040"/>
          </a:xfrm>
          <a:prstGeom prst="rect">
            <a:avLst/>
          </a:prstGeom>
          <a:solidFill>
            <a:srgbClr val="D4D4D4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5400" rIns="90000" bIns="54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8"/>
          <p:cNvSpPr/>
          <p:nvPr/>
        </p:nvSpPr>
        <p:spPr>
          <a:xfrm>
            <a:off x="2580120" y="2797920"/>
            <a:ext cx="129960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CoBrowsing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9"/>
          <p:cNvSpPr/>
          <p:nvPr/>
        </p:nvSpPr>
        <p:spPr>
          <a:xfrm>
            <a:off x="2580120" y="3346560"/>
            <a:ext cx="1299600" cy="93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Colaboración web sobre una conversación en curso.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20"/>
          <p:cNvSpPr/>
          <p:nvPr/>
        </p:nvSpPr>
        <p:spPr>
          <a:xfrm>
            <a:off x="4978080" y="2240280"/>
            <a:ext cx="200880" cy="200880"/>
          </a:xfrm>
          <a:prstGeom prst="ellipse">
            <a:avLst/>
          </a:prstGeom>
          <a:solidFill>
            <a:srgbClr val="F8EA76"/>
          </a:solidFill>
          <a:ln w="31680">
            <a:solidFill>
              <a:srgbClr val="F6F6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21"/>
          <p:cNvSpPr/>
          <p:nvPr/>
        </p:nvSpPr>
        <p:spPr>
          <a:xfrm>
            <a:off x="4245840" y="1883520"/>
            <a:ext cx="1665360" cy="35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2020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Shape 22"/>
          <p:cNvSpPr/>
          <p:nvPr/>
        </p:nvSpPr>
        <p:spPr>
          <a:xfrm>
            <a:off x="4245840" y="2633400"/>
            <a:ext cx="1665360" cy="1663920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23"/>
          <p:cNvSpPr/>
          <p:nvPr/>
        </p:nvSpPr>
        <p:spPr>
          <a:xfrm>
            <a:off x="4245840" y="2633400"/>
            <a:ext cx="1665360" cy="50040"/>
          </a:xfrm>
          <a:prstGeom prst="rect">
            <a:avLst/>
          </a:prstGeom>
          <a:solidFill>
            <a:srgbClr val="F8EA7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5400" rIns="90000" bIns="54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24"/>
          <p:cNvSpPr/>
          <p:nvPr/>
        </p:nvSpPr>
        <p:spPr>
          <a:xfrm>
            <a:off x="4428720" y="2797920"/>
            <a:ext cx="129960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Web ACD  ·  Video REC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25"/>
          <p:cNvSpPr/>
          <p:nvPr/>
        </p:nvSpPr>
        <p:spPr>
          <a:xfrm>
            <a:off x="4428720" y="3346560"/>
            <a:ext cx="1299600" cy="93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El distribuidor y el grabador: el video ya se podía encolar y archivar.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26"/>
          <p:cNvSpPr/>
          <p:nvPr/>
        </p:nvSpPr>
        <p:spPr>
          <a:xfrm>
            <a:off x="6826680" y="2240280"/>
            <a:ext cx="200880" cy="200880"/>
          </a:xfrm>
          <a:prstGeom prst="ellipse">
            <a:avLst/>
          </a:prstGeom>
          <a:solidFill>
            <a:srgbClr val="D4D4D4"/>
          </a:solidFill>
          <a:ln w="31680">
            <a:solidFill>
              <a:srgbClr val="F6F6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7"/>
          <p:cNvSpPr/>
          <p:nvPr/>
        </p:nvSpPr>
        <p:spPr>
          <a:xfrm>
            <a:off x="6094440" y="1883520"/>
            <a:ext cx="1665360" cy="35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2021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28"/>
          <p:cNvSpPr/>
          <p:nvPr/>
        </p:nvSpPr>
        <p:spPr>
          <a:xfrm>
            <a:off x="6094440" y="2633400"/>
            <a:ext cx="1665360" cy="1663920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29"/>
          <p:cNvSpPr/>
          <p:nvPr/>
        </p:nvSpPr>
        <p:spPr>
          <a:xfrm>
            <a:off x="6094440" y="2633400"/>
            <a:ext cx="1665360" cy="50040"/>
          </a:xfrm>
          <a:prstGeom prst="rect">
            <a:avLst/>
          </a:prstGeom>
          <a:solidFill>
            <a:srgbClr val="D4D4D4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5400" rIns="90000" bIns="54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30"/>
          <p:cNvSpPr/>
          <p:nvPr/>
        </p:nvSpPr>
        <p:spPr>
          <a:xfrm>
            <a:off x="6277320" y="2797920"/>
            <a:ext cx="129960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Remote Viewer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31"/>
          <p:cNvSpPr/>
          <p:nvPr/>
        </p:nvSpPr>
        <p:spPr>
          <a:xfrm>
            <a:off x="6277320" y="3346560"/>
            <a:ext cx="1299600" cy="93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Una capa visual sobre una llamada telefónica convencional.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Shape 32"/>
          <p:cNvSpPr/>
          <p:nvPr/>
        </p:nvSpPr>
        <p:spPr>
          <a:xfrm>
            <a:off x="8675280" y="2240280"/>
            <a:ext cx="200880" cy="200880"/>
          </a:xfrm>
          <a:prstGeom prst="ellipse">
            <a:avLst/>
          </a:prstGeom>
          <a:solidFill>
            <a:srgbClr val="FF6D5F"/>
          </a:solidFill>
          <a:ln w="31680">
            <a:solidFill>
              <a:srgbClr val="F6F6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33"/>
          <p:cNvSpPr/>
          <p:nvPr/>
        </p:nvSpPr>
        <p:spPr>
          <a:xfrm>
            <a:off x="7943040" y="1883520"/>
            <a:ext cx="1665360" cy="35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2024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34"/>
          <p:cNvSpPr/>
          <p:nvPr/>
        </p:nvSpPr>
        <p:spPr>
          <a:xfrm>
            <a:off x="7943040" y="2633400"/>
            <a:ext cx="1665360" cy="1663920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35"/>
          <p:cNvSpPr/>
          <p:nvPr/>
        </p:nvSpPr>
        <p:spPr>
          <a:xfrm>
            <a:off x="7943040" y="2633400"/>
            <a:ext cx="1665360" cy="5004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5400" rIns="90000" bIns="54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36"/>
          <p:cNvSpPr/>
          <p:nvPr/>
        </p:nvSpPr>
        <p:spPr>
          <a:xfrm>
            <a:off x="8125920" y="2797920"/>
            <a:ext cx="129960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Video RTC 6.0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37"/>
          <p:cNvSpPr/>
          <p:nvPr/>
        </p:nvSpPr>
        <p:spPr>
          <a:xfrm>
            <a:off x="8125920" y="3346560"/>
            <a:ext cx="1299600" cy="93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La generación actual de la pasarela de medios.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Shape 38"/>
          <p:cNvSpPr/>
          <p:nvPr/>
        </p:nvSpPr>
        <p:spPr>
          <a:xfrm>
            <a:off x="10523880" y="2240280"/>
            <a:ext cx="200880" cy="200880"/>
          </a:xfrm>
          <a:prstGeom prst="ellipse">
            <a:avLst/>
          </a:prstGeom>
          <a:solidFill>
            <a:srgbClr val="FF6D5F"/>
          </a:solidFill>
          <a:ln w="31680">
            <a:solidFill>
              <a:srgbClr val="F6F6F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39"/>
          <p:cNvSpPr/>
          <p:nvPr/>
        </p:nvSpPr>
        <p:spPr>
          <a:xfrm>
            <a:off x="9791640" y="1883520"/>
            <a:ext cx="1665360" cy="35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2026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40"/>
          <p:cNvSpPr/>
          <p:nvPr/>
        </p:nvSpPr>
        <p:spPr>
          <a:xfrm>
            <a:off x="9791640" y="2633400"/>
            <a:ext cx="1665360" cy="1663920"/>
          </a:xfrm>
          <a:prstGeom prst="roundRect">
            <a:avLst>
              <a:gd name="adj" fmla="val 329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Shape 41"/>
          <p:cNvSpPr/>
          <p:nvPr/>
        </p:nvSpPr>
        <p:spPr>
          <a:xfrm>
            <a:off x="9791640" y="2633400"/>
            <a:ext cx="1665360" cy="5004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5400" rIns="90000" bIns="54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42"/>
          <p:cNvSpPr/>
          <p:nvPr/>
        </p:nvSpPr>
        <p:spPr>
          <a:xfrm>
            <a:off x="9974520" y="2797920"/>
            <a:ext cx="129960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PWA · 2FA · pasarela IA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43"/>
          <p:cNvSpPr/>
          <p:nvPr/>
        </p:nvSpPr>
        <p:spPr>
          <a:xfrm>
            <a:off x="9974520" y="3346560"/>
            <a:ext cx="1299600" cy="93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App de agente instalable, login de doble factor y AI Agent Gateway.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44"/>
          <p:cNvSpPr/>
          <p:nvPr/>
        </p:nvSpPr>
        <p:spPr>
          <a:xfrm>
            <a:off x="548640" y="4572000"/>
            <a:ext cx="11091240" cy="10969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45"/>
          <p:cNvSpPr/>
          <p:nvPr/>
        </p:nvSpPr>
        <p:spPr>
          <a:xfrm>
            <a:off x="822960" y="466344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Lo que compró ese orden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46"/>
          <p:cNvSpPr/>
          <p:nvPr/>
        </p:nvSpPr>
        <p:spPr>
          <a:xfrm>
            <a:off x="822960" y="492264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Como el video llegó antes que el distribuidor, el distribuidor se diseñó alrededor de él. Una interacción de video no es un canal añadido después a Web ACD: es la interacción para la que se dibujó la plataforma, y por eso se encola, se transfiere, se graba y se reporta sin consola aparte ni segundo proveedor.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A ESCALA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Lo que mueven las plataformas cada mes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3"/>
          <p:cNvSpPr/>
          <p:nvPr/>
        </p:nvSpPr>
        <p:spPr>
          <a:xfrm>
            <a:off x="548640" y="1280160"/>
            <a:ext cx="11091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Tráfico agregado de producción en los despliegues CPaaS gestionados. Aquí el video no es un piloto: es la carga.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cifras de producción de Interactive Powers, Sales Presentation 2025.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 escala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6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7"/>
          <p:cNvSpPr/>
          <p:nvPr/>
        </p:nvSpPr>
        <p:spPr>
          <a:xfrm>
            <a:off x="548640" y="2011680"/>
            <a:ext cx="3568680" cy="1490040"/>
          </a:xfrm>
          <a:prstGeom prst="roundRect">
            <a:avLst>
              <a:gd name="adj" fmla="val 3681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8"/>
          <p:cNvSpPr/>
          <p:nvPr/>
        </p:nvSpPr>
        <p:spPr>
          <a:xfrm>
            <a:off x="548640" y="2011680"/>
            <a:ext cx="50040" cy="149004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9"/>
          <p:cNvSpPr/>
          <p:nvPr/>
        </p:nvSpPr>
        <p:spPr>
          <a:xfrm>
            <a:off x="859680" y="2228040"/>
            <a:ext cx="3020040" cy="70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400K+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10"/>
          <p:cNvSpPr/>
          <p:nvPr/>
        </p:nvSpPr>
        <p:spPr>
          <a:xfrm>
            <a:off x="859680" y="2926080"/>
            <a:ext cx="3020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videollamadas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11"/>
          <p:cNvSpPr/>
          <p:nvPr/>
        </p:nvSpPr>
        <p:spPr>
          <a:xfrm>
            <a:off x="859680" y="3163680"/>
            <a:ext cx="30200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al mes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12"/>
          <p:cNvSpPr/>
          <p:nvPr/>
        </p:nvSpPr>
        <p:spPr>
          <a:xfrm>
            <a:off x="4309920" y="2011680"/>
            <a:ext cx="3568680" cy="1490040"/>
          </a:xfrm>
          <a:prstGeom prst="roundRect">
            <a:avLst>
              <a:gd name="adj" fmla="val 3681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Shape 13"/>
          <p:cNvSpPr/>
          <p:nvPr/>
        </p:nvSpPr>
        <p:spPr>
          <a:xfrm>
            <a:off x="4309920" y="2011680"/>
            <a:ext cx="50040" cy="149004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14"/>
          <p:cNvSpPr/>
          <p:nvPr/>
        </p:nvSpPr>
        <p:spPr>
          <a:xfrm>
            <a:off x="4620600" y="2228040"/>
            <a:ext cx="3020040" cy="70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4M+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15"/>
          <p:cNvSpPr/>
          <p:nvPr/>
        </p:nvSpPr>
        <p:spPr>
          <a:xfrm>
            <a:off x="4620600" y="2926080"/>
            <a:ext cx="3020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minutos de video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16"/>
          <p:cNvSpPr/>
          <p:nvPr/>
        </p:nvSpPr>
        <p:spPr>
          <a:xfrm>
            <a:off x="4620600" y="3163680"/>
            <a:ext cx="30200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al mes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17"/>
          <p:cNvSpPr/>
          <p:nvPr/>
        </p:nvSpPr>
        <p:spPr>
          <a:xfrm>
            <a:off x="8071200" y="2011680"/>
            <a:ext cx="3568680" cy="1490040"/>
          </a:xfrm>
          <a:prstGeom prst="roundRect">
            <a:avLst>
              <a:gd name="adj" fmla="val 3681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18"/>
          <p:cNvSpPr/>
          <p:nvPr/>
        </p:nvSpPr>
        <p:spPr>
          <a:xfrm>
            <a:off x="8071200" y="2011680"/>
            <a:ext cx="50040" cy="149004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9"/>
          <p:cNvSpPr/>
          <p:nvPr/>
        </p:nvSpPr>
        <p:spPr>
          <a:xfrm>
            <a:off x="8381880" y="2228040"/>
            <a:ext cx="3020040" cy="70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300K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20"/>
          <p:cNvSpPr/>
          <p:nvPr/>
        </p:nvSpPr>
        <p:spPr>
          <a:xfrm>
            <a:off x="8381880" y="2926080"/>
            <a:ext cx="3020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grabaciones de video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21"/>
          <p:cNvSpPr/>
          <p:nvPr/>
        </p:nvSpPr>
        <p:spPr>
          <a:xfrm>
            <a:off x="8381880" y="3163680"/>
            <a:ext cx="30200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al mes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22"/>
          <p:cNvSpPr/>
          <p:nvPr/>
        </p:nvSpPr>
        <p:spPr>
          <a:xfrm>
            <a:off x="548640" y="3703320"/>
            <a:ext cx="3568680" cy="1490040"/>
          </a:xfrm>
          <a:prstGeom prst="roundRect">
            <a:avLst>
              <a:gd name="adj" fmla="val 3681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Shape 23"/>
          <p:cNvSpPr/>
          <p:nvPr/>
        </p:nvSpPr>
        <p:spPr>
          <a:xfrm>
            <a:off x="548640" y="3703320"/>
            <a:ext cx="50040" cy="149004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24"/>
          <p:cNvSpPr/>
          <p:nvPr/>
        </p:nvSpPr>
        <p:spPr>
          <a:xfrm>
            <a:off x="859680" y="3919680"/>
            <a:ext cx="3020040" cy="70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600+ TB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25"/>
          <p:cNvSpPr/>
          <p:nvPr/>
        </p:nvSpPr>
        <p:spPr>
          <a:xfrm>
            <a:off x="859680" y="4617720"/>
            <a:ext cx="3020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de grabaciones archivadas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26"/>
          <p:cNvSpPr/>
          <p:nvPr/>
        </p:nvSpPr>
        <p:spPr>
          <a:xfrm>
            <a:off x="859680" y="4855320"/>
            <a:ext cx="30200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al año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27"/>
          <p:cNvSpPr/>
          <p:nvPr/>
        </p:nvSpPr>
        <p:spPr>
          <a:xfrm>
            <a:off x="4309920" y="3703320"/>
            <a:ext cx="3568680" cy="1490040"/>
          </a:xfrm>
          <a:prstGeom prst="roundRect">
            <a:avLst>
              <a:gd name="adj" fmla="val 3681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28"/>
          <p:cNvSpPr/>
          <p:nvPr/>
        </p:nvSpPr>
        <p:spPr>
          <a:xfrm>
            <a:off x="4309920" y="3703320"/>
            <a:ext cx="50040" cy="149004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29"/>
          <p:cNvSpPr/>
          <p:nvPr/>
        </p:nvSpPr>
        <p:spPr>
          <a:xfrm>
            <a:off x="4620600" y="3919680"/>
            <a:ext cx="3020040" cy="70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1.000+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30"/>
          <p:cNvSpPr/>
          <p:nvPr/>
        </p:nvSpPr>
        <p:spPr>
          <a:xfrm>
            <a:off x="4620600" y="4617720"/>
            <a:ext cx="3020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agentes de video concurrentes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31"/>
          <p:cNvSpPr/>
          <p:nvPr/>
        </p:nvSpPr>
        <p:spPr>
          <a:xfrm>
            <a:off x="4620600" y="4855320"/>
            <a:ext cx="30200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en producción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32"/>
          <p:cNvSpPr/>
          <p:nvPr/>
        </p:nvSpPr>
        <p:spPr>
          <a:xfrm>
            <a:off x="8071200" y="3703320"/>
            <a:ext cx="3568680" cy="1490040"/>
          </a:xfrm>
          <a:prstGeom prst="roundRect">
            <a:avLst>
              <a:gd name="adj" fmla="val 3681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33"/>
          <p:cNvSpPr/>
          <p:nvPr/>
        </p:nvSpPr>
        <p:spPr>
          <a:xfrm>
            <a:off x="8071200" y="3703320"/>
            <a:ext cx="50040" cy="149004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34"/>
          <p:cNvSpPr/>
          <p:nvPr/>
        </p:nvSpPr>
        <p:spPr>
          <a:xfrm>
            <a:off x="8381880" y="3919680"/>
            <a:ext cx="3020040" cy="700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99,9%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35"/>
          <p:cNvSpPr/>
          <p:nvPr/>
        </p:nvSpPr>
        <p:spPr>
          <a:xfrm>
            <a:off x="8381880" y="4617720"/>
            <a:ext cx="3020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disponibilidad en nube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36"/>
          <p:cNvSpPr/>
          <p:nvPr/>
        </p:nvSpPr>
        <p:spPr>
          <a:xfrm>
            <a:off x="8381880" y="4855320"/>
            <a:ext cx="30200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en todas las regiones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37"/>
          <p:cNvSpPr/>
          <p:nvPr/>
        </p:nvSpPr>
        <p:spPr>
          <a:xfrm>
            <a:off x="548640" y="5623560"/>
            <a:ext cx="11091240" cy="26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Más de 600 TB de video archivados cada año no son un entorno de demo: son una obligación de cumplimiento que se está atendiendo.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PROPUESTA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Dos maneras de meter video en tu contact center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Ambas corren sobre el mismo motor de medios, así que la decisión es comercial y arquitectónica — no una apuesta por una tecnología de la que no puedas salir.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wiki.ivrpowers.com, interactivepowers.com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La propuesta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7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Shape 7"/>
          <p:cNvSpPr/>
          <p:nvPr/>
        </p:nvSpPr>
        <p:spPr>
          <a:xfrm>
            <a:off x="548640" y="1920240"/>
            <a:ext cx="5477040" cy="340128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8"/>
          <p:cNvSpPr/>
          <p:nvPr/>
        </p:nvSpPr>
        <p:spPr>
          <a:xfrm>
            <a:off x="548640" y="1920240"/>
            <a:ext cx="5477040" cy="6372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19080" rIns="90000" bIns="1908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9"/>
          <p:cNvSpPr/>
          <p:nvPr/>
        </p:nvSpPr>
        <p:spPr>
          <a:xfrm>
            <a:off x="859680" y="223128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25" name="Image 0" descr="/root/corp2026/assets/icons/hero-puzzle-piece_212F38.png"/>
          <p:cNvPicPr/>
          <p:nvPr/>
        </p:nvPicPr>
        <p:blipFill>
          <a:blip r:embed="rId1"/>
          <a:stretch/>
        </p:blipFill>
        <p:spPr>
          <a:xfrm>
            <a:off x="1010520" y="2382120"/>
            <a:ext cx="319680" cy="31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6" name="Text 10"/>
          <p:cNvSpPr/>
          <p:nvPr/>
        </p:nvSpPr>
        <p:spPr>
          <a:xfrm>
            <a:off x="1609200" y="2231280"/>
            <a:ext cx="4023000" cy="23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pc="20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VÍA A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11"/>
          <p:cNvSpPr/>
          <p:nvPr/>
        </p:nvSpPr>
        <p:spPr>
          <a:xfrm>
            <a:off x="1609200" y="2432160"/>
            <a:ext cx="4114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Añade video a la plataforma CCaaS que ya operas hoy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2"/>
          <p:cNvSpPr/>
          <p:nvPr/>
        </p:nvSpPr>
        <p:spPr>
          <a:xfrm>
            <a:off x="859680" y="2999160"/>
            <a:ext cx="48549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Video RTC se conecta a tu contact center o suite CCaaS actual mediante el protocolo SPLIT. Tus colas, tus agentes, tu reporting — con un canal de video que se comporta como una llamada.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13"/>
          <p:cNvSpPr/>
          <p:nvPr/>
        </p:nvSpPr>
        <p:spPr>
          <a:xfrm>
            <a:off x="877680" y="3927240"/>
            <a:ext cx="82080" cy="8208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4"/>
          <p:cNvSpPr/>
          <p:nvPr/>
        </p:nvSpPr>
        <p:spPr>
          <a:xfrm>
            <a:off x="1078920" y="384516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Sin cambio de plataforma ni segundo escritorio de agente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15"/>
          <p:cNvSpPr/>
          <p:nvPr/>
        </p:nvSpPr>
        <p:spPr>
          <a:xfrm>
            <a:off x="877680" y="4256640"/>
            <a:ext cx="82080" cy="8208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16"/>
          <p:cNvSpPr/>
          <p:nvPr/>
        </p:nvSpPr>
        <p:spPr>
          <a:xfrm>
            <a:off x="1078920" y="417420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Troncal SIP estándar y WebRTC, nada propietario en el borde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Shape 17"/>
          <p:cNvSpPr/>
          <p:nvPr/>
        </p:nvSpPr>
        <p:spPr>
          <a:xfrm>
            <a:off x="877680" y="4585680"/>
            <a:ext cx="82080" cy="8208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18"/>
          <p:cNvSpPr/>
          <p:nvPr/>
        </p:nvSpPr>
        <p:spPr>
          <a:xfrm>
            <a:off x="1078920" y="450360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Ya funcionando junto a 15 plataformas de contact center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19"/>
          <p:cNvSpPr/>
          <p:nvPr/>
        </p:nvSpPr>
        <p:spPr>
          <a:xfrm>
            <a:off x="877680" y="4915080"/>
            <a:ext cx="82080" cy="8208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20"/>
          <p:cNvSpPr/>
          <p:nvPr/>
        </p:nvSpPr>
        <p:spPr>
          <a:xfrm>
            <a:off x="1078920" y="483264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Grabación incluida vía Video REC, sobre el mismo rastro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Shape 21"/>
          <p:cNvSpPr/>
          <p:nvPr/>
        </p:nvSpPr>
        <p:spPr>
          <a:xfrm>
            <a:off x="6163200" y="1920240"/>
            <a:ext cx="5477040" cy="340128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Shape 22"/>
          <p:cNvSpPr/>
          <p:nvPr/>
        </p:nvSpPr>
        <p:spPr>
          <a:xfrm>
            <a:off x="6163200" y="1920240"/>
            <a:ext cx="5477040" cy="63720"/>
          </a:xfrm>
          <a:prstGeom prst="rect">
            <a:avLst/>
          </a:prstGeom>
          <a:solidFill>
            <a:srgbClr val="F8EA7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19080" rIns="90000" bIns="1908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23"/>
          <p:cNvSpPr/>
          <p:nvPr/>
        </p:nvSpPr>
        <p:spPr>
          <a:xfrm>
            <a:off x="6473880" y="223128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F8EA7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0" name="Image 1" descr="/root/corp2026/assets/icons/hero-square-3-stack-3d_212F38.png"/>
          <p:cNvPicPr/>
          <p:nvPr/>
        </p:nvPicPr>
        <p:blipFill>
          <a:blip r:embed="rId2"/>
          <a:stretch/>
        </p:blipFill>
        <p:spPr>
          <a:xfrm>
            <a:off x="6624720" y="2382120"/>
            <a:ext cx="319680" cy="31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 24"/>
          <p:cNvSpPr/>
          <p:nvPr/>
        </p:nvSpPr>
        <p:spPr>
          <a:xfrm>
            <a:off x="7223760" y="2231280"/>
            <a:ext cx="4023000" cy="23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pc="20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VÍA B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25"/>
          <p:cNvSpPr/>
          <p:nvPr/>
        </p:nvSpPr>
        <p:spPr>
          <a:xfrm>
            <a:off x="7223760" y="2432160"/>
            <a:ext cx="41144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Opera todo el video contact center sobre nuestra suite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26"/>
          <p:cNvSpPr/>
          <p:nvPr/>
        </p:nvSpPr>
        <p:spPr>
          <a:xfrm>
            <a:off x="6473880" y="2999160"/>
            <a:ext cx="48549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Smart IVR atiende, Web ACD distribuye, Video RTC transporta los medios y Video REC los archiva. Un proveedor, un modelo de licencia, una línea de soporte, un roadmap.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27"/>
          <p:cNvSpPr/>
          <p:nvPr/>
        </p:nvSpPr>
        <p:spPr>
          <a:xfrm>
            <a:off x="6492240" y="3927240"/>
            <a:ext cx="82080" cy="82080"/>
          </a:xfrm>
          <a:prstGeom prst="rect">
            <a:avLst/>
          </a:prstGeom>
          <a:solidFill>
            <a:srgbClr val="F8EA7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28"/>
          <p:cNvSpPr/>
          <p:nvPr/>
        </p:nvSpPr>
        <p:spPr>
          <a:xfrm>
            <a:off x="6693480" y="384516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Del IVR al archivo en un único proyecto de integración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29"/>
          <p:cNvSpPr/>
          <p:nvPr/>
        </p:nvSpPr>
        <p:spPr>
          <a:xfrm>
            <a:off x="6492240" y="4256640"/>
            <a:ext cx="82080" cy="82080"/>
          </a:xfrm>
          <a:prstGeom prst="rect">
            <a:avLst/>
          </a:prstGeom>
          <a:solidFill>
            <a:srgbClr val="F8EA7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30"/>
          <p:cNvSpPr/>
          <p:nvPr/>
        </p:nvSpPr>
        <p:spPr>
          <a:xfrm>
            <a:off x="6693480" y="417420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Nube, on-premises, virtualizado o híbrido — tú eliges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Shape 31"/>
          <p:cNvSpPr/>
          <p:nvPr/>
        </p:nvSpPr>
        <p:spPr>
          <a:xfrm>
            <a:off x="6492240" y="4585680"/>
            <a:ext cx="82080" cy="82080"/>
          </a:xfrm>
          <a:prstGeom prst="rect">
            <a:avLst/>
          </a:prstGeom>
          <a:solidFill>
            <a:srgbClr val="F8EA7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32"/>
          <p:cNvSpPr/>
          <p:nvPr/>
        </p:nvSpPr>
        <p:spPr>
          <a:xfrm>
            <a:off x="6693480" y="450360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Suscripción por puerto y por puesto. Licencias propias.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Shape 33"/>
          <p:cNvSpPr/>
          <p:nvPr/>
        </p:nvSpPr>
        <p:spPr>
          <a:xfrm>
            <a:off x="6492240" y="4915080"/>
            <a:ext cx="82080" cy="82080"/>
          </a:xfrm>
          <a:prstGeom prst="rect">
            <a:avLst/>
          </a:prstGeom>
          <a:solidFill>
            <a:srgbClr val="F8EA7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34"/>
          <p:cNvSpPr/>
          <p:nvPr/>
        </p:nvSpPr>
        <p:spPr>
          <a:xfrm>
            <a:off x="6693480" y="4832640"/>
            <a:ext cx="4663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En producción en bancos, aseguradoras y organismos públicos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Shape 35"/>
          <p:cNvSpPr/>
          <p:nvPr/>
        </p:nvSpPr>
        <p:spPr>
          <a:xfrm>
            <a:off x="548640" y="5449680"/>
            <a:ext cx="11091240" cy="879480"/>
          </a:xfrm>
          <a:prstGeom prst="roundRect">
            <a:avLst>
              <a:gd name="adj" fmla="val 6236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36"/>
          <p:cNvSpPr/>
          <p:nvPr/>
        </p:nvSpPr>
        <p:spPr>
          <a:xfrm>
            <a:off x="822960" y="554112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El camino es reversible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37"/>
          <p:cNvSpPr/>
          <p:nvPr/>
        </p:nvSpPr>
        <p:spPr>
          <a:xfrm>
            <a:off x="822960" y="580032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Empieza añadiendo el canal a la plataforma que tienes. Si el volumen de video crece lo suficiente para justificar tener la suite propia, el mismo motor de medios ya está debajo — así que pasar a la Vía B es una decisión de licenciamiento, no un proyecto de migración.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LA SUITE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Cuatro plataformas, un motor de medios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Cada plataforma funciona de forma independiente y habla protocolos estándar — pero compradas juntas se comportan como un solo sistema, sin proyecto de integración de por medio.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wiki.ivrpowers.com, interactivepowers.com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La suite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8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Shape 7"/>
          <p:cNvSpPr/>
          <p:nvPr/>
        </p:nvSpPr>
        <p:spPr>
          <a:xfrm>
            <a:off x="548640" y="1920240"/>
            <a:ext cx="2628720" cy="3017160"/>
          </a:xfrm>
          <a:prstGeom prst="roundRect">
            <a:avLst>
              <a:gd name="adj" fmla="val 2783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Shape 8"/>
          <p:cNvSpPr/>
          <p:nvPr/>
        </p:nvSpPr>
        <p:spPr>
          <a:xfrm>
            <a:off x="1387440" y="2176200"/>
            <a:ext cx="950760" cy="950760"/>
          </a:xfrm>
          <a:prstGeom prst="ellipse">
            <a:avLst/>
          </a:prstGeom>
          <a:solidFill>
            <a:srgbClr val="B2E88A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4" name="Image 0" descr="assets/marks/mark_smart-ivr.png"/>
          <p:cNvPicPr/>
          <p:nvPr/>
        </p:nvPicPr>
        <p:blipFill>
          <a:blip r:embed="rId1"/>
          <a:stretch/>
        </p:blipFill>
        <p:spPr>
          <a:xfrm>
            <a:off x="1497240" y="2286000"/>
            <a:ext cx="731160" cy="73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5" name="Text 9"/>
          <p:cNvSpPr/>
          <p:nvPr/>
        </p:nvSpPr>
        <p:spPr>
          <a:xfrm>
            <a:off x="694800" y="3255120"/>
            <a:ext cx="2336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Smart IVR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0"/>
          <p:cNvSpPr/>
          <p:nvPr/>
        </p:nvSpPr>
        <p:spPr>
          <a:xfrm>
            <a:off x="694800" y="3547800"/>
            <a:ext cx="233604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pc="139" strike="noStrike">
                <a:solidFill>
                  <a:srgbClr val="B2E88A"/>
                </a:solidFill>
                <a:effectLst/>
                <a:uFillTx/>
                <a:latin typeface="Montserrat"/>
                <a:ea typeface="Montserrat"/>
              </a:rPr>
              <a:t>CAPA DE AUTOMATIZACIÓN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11"/>
          <p:cNvSpPr/>
          <p:nvPr/>
        </p:nvSpPr>
        <p:spPr>
          <a:xfrm>
            <a:off x="694800" y="3749040"/>
            <a:ext cx="233604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v2.x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2"/>
          <p:cNvSpPr/>
          <p:nvPr/>
        </p:nvSpPr>
        <p:spPr>
          <a:xfrm>
            <a:off x="786240" y="4005000"/>
            <a:ext cx="2153160" cy="91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IVR VoiceXML de nivel operador con los motores ASR, TTS y NLU que elijas, que atiende la llamada antes de que haga falta un humano.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13"/>
          <p:cNvSpPr/>
          <p:nvPr/>
        </p:nvSpPr>
        <p:spPr>
          <a:xfrm>
            <a:off x="3369600" y="1920240"/>
            <a:ext cx="2628720" cy="3017160"/>
          </a:xfrm>
          <a:prstGeom prst="roundRect">
            <a:avLst>
              <a:gd name="adj" fmla="val 2783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14"/>
          <p:cNvSpPr/>
          <p:nvPr/>
        </p:nvSpPr>
        <p:spPr>
          <a:xfrm>
            <a:off x="4208400" y="2176200"/>
            <a:ext cx="950760" cy="950760"/>
          </a:xfrm>
          <a:prstGeom prst="ellipse">
            <a:avLst/>
          </a:prstGeom>
          <a:solidFill>
            <a:srgbClr val="F8EA7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1" name="Image 1" descr="assets/marks/mark_web-acd.png"/>
          <p:cNvPicPr/>
          <p:nvPr/>
        </p:nvPicPr>
        <p:blipFill>
          <a:blip r:embed="rId2"/>
          <a:stretch/>
        </p:blipFill>
        <p:spPr>
          <a:xfrm>
            <a:off x="4318200" y="2286000"/>
            <a:ext cx="731160" cy="73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2" name="Text 15"/>
          <p:cNvSpPr/>
          <p:nvPr/>
        </p:nvSpPr>
        <p:spPr>
          <a:xfrm>
            <a:off x="3515760" y="3255120"/>
            <a:ext cx="2336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Web ACD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16"/>
          <p:cNvSpPr/>
          <p:nvPr/>
        </p:nvSpPr>
        <p:spPr>
          <a:xfrm>
            <a:off x="3515760" y="3547800"/>
            <a:ext cx="233604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pc="139" strike="noStrike">
                <a:solidFill>
                  <a:srgbClr val="F8EA76"/>
                </a:solidFill>
                <a:effectLst/>
                <a:uFillTx/>
                <a:latin typeface="Montserrat"/>
                <a:ea typeface="Montserrat"/>
              </a:rPr>
              <a:t>CAPA DE DISTRIBUCIÓN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17"/>
          <p:cNvSpPr/>
          <p:nvPr/>
        </p:nvSpPr>
        <p:spPr>
          <a:xfrm>
            <a:off x="3515760" y="3749040"/>
            <a:ext cx="233604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v1.x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18"/>
          <p:cNvSpPr/>
          <p:nvPr/>
        </p:nvSpPr>
        <p:spPr>
          <a:xfrm>
            <a:off x="3607200" y="4005000"/>
            <a:ext cx="21531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Encola, enruta y distribuye voz y video al agente correcto, y opera el escritorio de navegador en el que trabaja.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Shape 19"/>
          <p:cNvSpPr/>
          <p:nvPr/>
        </p:nvSpPr>
        <p:spPr>
          <a:xfrm>
            <a:off x="6190560" y="1920240"/>
            <a:ext cx="2628720" cy="3017160"/>
          </a:xfrm>
          <a:prstGeom prst="roundRect">
            <a:avLst>
              <a:gd name="adj" fmla="val 2783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20"/>
          <p:cNvSpPr/>
          <p:nvPr/>
        </p:nvSpPr>
        <p:spPr>
          <a:xfrm>
            <a:off x="7029360" y="2176200"/>
            <a:ext cx="950760" cy="950760"/>
          </a:xfrm>
          <a:prstGeom prst="ellipse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8" name="Image 2" descr="assets/marks/mark_video-rtc.png"/>
          <p:cNvPicPr/>
          <p:nvPr/>
        </p:nvPicPr>
        <p:blipFill>
          <a:blip r:embed="rId3"/>
          <a:stretch/>
        </p:blipFill>
        <p:spPr>
          <a:xfrm>
            <a:off x="7139160" y="2286000"/>
            <a:ext cx="731160" cy="73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9" name="Text 21"/>
          <p:cNvSpPr/>
          <p:nvPr/>
        </p:nvSpPr>
        <p:spPr>
          <a:xfrm>
            <a:off x="6336720" y="3255120"/>
            <a:ext cx="2336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Video RTC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22"/>
          <p:cNvSpPr/>
          <p:nvPr/>
        </p:nvSpPr>
        <p:spPr>
          <a:xfrm>
            <a:off x="6336720" y="3547800"/>
            <a:ext cx="233604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pc="139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PASARELA DE MEDIOS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23"/>
          <p:cNvSpPr/>
          <p:nvPr/>
        </p:nvSpPr>
        <p:spPr>
          <a:xfrm>
            <a:off x="6336720" y="3749040"/>
            <a:ext cx="233604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v6.x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24"/>
          <p:cNvSpPr/>
          <p:nvPr/>
        </p:nvSpPr>
        <p:spPr>
          <a:xfrm>
            <a:off x="6428160" y="4005000"/>
            <a:ext cx="21531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Pasarela híbrida SIP + WebRTC para navegadores, móviles y kioscos, diseñada para alta disponibilidad y multi-tenancy.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3" name="Shape 25"/>
          <p:cNvSpPr/>
          <p:nvPr/>
        </p:nvSpPr>
        <p:spPr>
          <a:xfrm>
            <a:off x="9011520" y="1920240"/>
            <a:ext cx="2628720" cy="3017160"/>
          </a:xfrm>
          <a:prstGeom prst="roundRect">
            <a:avLst>
              <a:gd name="adj" fmla="val 2783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26"/>
          <p:cNvSpPr/>
          <p:nvPr/>
        </p:nvSpPr>
        <p:spPr>
          <a:xfrm>
            <a:off x="9850320" y="2176200"/>
            <a:ext cx="950760" cy="950760"/>
          </a:xfrm>
          <a:prstGeom prst="ellipse">
            <a:avLst/>
          </a:prstGeom>
          <a:solidFill>
            <a:srgbClr val="9CBFEA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5" name="Image 3" descr="assets/marks/mark_video-rec.png"/>
          <p:cNvPicPr/>
          <p:nvPr/>
        </p:nvPicPr>
        <p:blipFill>
          <a:blip r:embed="rId4"/>
          <a:stretch/>
        </p:blipFill>
        <p:spPr>
          <a:xfrm>
            <a:off x="9960120" y="2286000"/>
            <a:ext cx="731160" cy="73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6" name="Text 27"/>
          <p:cNvSpPr/>
          <p:nvPr/>
        </p:nvSpPr>
        <p:spPr>
          <a:xfrm>
            <a:off x="9157680" y="3255120"/>
            <a:ext cx="2336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Video REC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28"/>
          <p:cNvSpPr/>
          <p:nvPr/>
        </p:nvSpPr>
        <p:spPr>
          <a:xfrm>
            <a:off x="9157680" y="3547800"/>
            <a:ext cx="233604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pc="139" strike="noStrike">
                <a:solidFill>
                  <a:srgbClr val="9CBFEA"/>
                </a:solidFill>
                <a:effectLst/>
                <a:uFillTx/>
                <a:latin typeface="Montserrat"/>
                <a:ea typeface="Montserrat"/>
              </a:rPr>
              <a:t>CAPA DE GRABACIÓN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29"/>
          <p:cNvSpPr/>
          <p:nvPr/>
        </p:nvSpPr>
        <p:spPr>
          <a:xfrm>
            <a:off x="9157680" y="3749040"/>
            <a:ext cx="2336040" cy="22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v2.x</a:t>
            </a:r>
            <a:endParaRPr lang="en-US" sz="8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30"/>
          <p:cNvSpPr/>
          <p:nvPr/>
        </p:nvSpPr>
        <p:spPr>
          <a:xfrm>
            <a:off x="9249120" y="4005000"/>
            <a:ext cx="2153160" cy="91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algn="ctr"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Grabación de video HD, almacenamiento y archivo profundo, con metadatos y exportación para analítica y cumplimiento.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31"/>
          <p:cNvSpPr/>
          <p:nvPr/>
        </p:nvSpPr>
        <p:spPr>
          <a:xfrm>
            <a:off x="548640" y="5102280"/>
            <a:ext cx="11091240" cy="895680"/>
          </a:xfrm>
          <a:prstGeom prst="roundRect">
            <a:avLst>
              <a:gd name="adj" fmla="val 6122"/>
            </a:avLst>
          </a:prstGeom>
          <a:solidFill>
            <a:srgbClr val="2E3D48"/>
          </a:solidFill>
          <a:ln w="936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32"/>
          <p:cNvSpPr/>
          <p:nvPr/>
        </p:nvSpPr>
        <p:spPr>
          <a:xfrm>
            <a:off x="822960" y="519372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Cloud Services  ·  hosting, monitorización y operación gestionada en las cuatro plataformas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33"/>
          <p:cNvSpPr/>
          <p:nvPr/>
        </p:nvSpPr>
        <p:spPr>
          <a:xfrm>
            <a:off x="822960" y="545292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Las mismas cuatro plataformas se pueden licenciar e instalar en tu propia infraestructura, o consumirse como servicio gestionado en nodos AWS dedicados con nuestra capa de monitorización ITSM encima. Video REC se entrega como servicio gestionado por diseño.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SOLUCIONES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2"/>
          <p:cNvSpPr/>
          <p:nvPr/>
        </p:nvSpPr>
        <p:spPr>
          <a:xfrm>
            <a:off x="548640" y="731520"/>
            <a:ext cx="11091240" cy="90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Cinco maneras listas para empezar una conversación de video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3"/>
          <p:cNvSpPr/>
          <p:nvPr/>
        </p:nvSpPr>
        <p:spPr>
          <a:xfrm>
            <a:off x="548640" y="163224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Las Soluciones son puertas de entrada empaquetadas sobre las mismas plataformas. Se diferencian en dónde está el cliente cuando arranca la conversación — no en cómo se gestiona una vez arranca.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interactivepowers.com (Solutions), wiki.ivrpowers.com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Soluciones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9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Shape 7"/>
          <p:cNvSpPr/>
          <p:nvPr/>
        </p:nvSpPr>
        <p:spPr>
          <a:xfrm>
            <a:off x="548640" y="2228760"/>
            <a:ext cx="2064240" cy="2554560"/>
          </a:xfrm>
          <a:prstGeom prst="roundRect">
            <a:avLst>
              <a:gd name="adj" fmla="val 265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Shape 8"/>
          <p:cNvSpPr/>
          <p:nvPr/>
        </p:nvSpPr>
        <p:spPr>
          <a:xfrm>
            <a:off x="804600" y="248472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2" name="Image 0" descr="/root/corp2026/assets/icons/vrtc-watch_212F38.png"/>
          <p:cNvPicPr/>
          <p:nvPr/>
        </p:nvPicPr>
        <p:blipFill>
          <a:blip r:embed="rId1"/>
          <a:stretch/>
        </p:blipFill>
        <p:spPr>
          <a:xfrm>
            <a:off x="937440" y="261756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3" name="Text 9"/>
          <p:cNvSpPr/>
          <p:nvPr/>
        </p:nvSpPr>
        <p:spPr>
          <a:xfrm>
            <a:off x="804600" y="3143160"/>
            <a:ext cx="15523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08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Remote Viewer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10"/>
          <p:cNvSpPr/>
          <p:nvPr/>
        </p:nvSpPr>
        <p:spPr>
          <a:xfrm>
            <a:off x="804600" y="3499560"/>
            <a:ext cx="1552320" cy="10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Una capa visual sobre una llamada telefónica convencional, a un clic desde el teléfono.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Shape 11"/>
          <p:cNvSpPr/>
          <p:nvPr/>
        </p:nvSpPr>
        <p:spPr>
          <a:xfrm>
            <a:off x="2805480" y="2228760"/>
            <a:ext cx="2064240" cy="2554560"/>
          </a:xfrm>
          <a:prstGeom prst="roundRect">
            <a:avLst>
              <a:gd name="adj" fmla="val 265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Shape 12"/>
          <p:cNvSpPr/>
          <p:nvPr/>
        </p:nvSpPr>
        <p:spPr>
          <a:xfrm>
            <a:off x="3061440" y="248472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Image 1" descr="/root/corp2026/assets/icons/vrtc-cobrowsing_212F38.png"/>
          <p:cNvPicPr/>
          <p:nvPr/>
        </p:nvPicPr>
        <p:blipFill>
          <a:blip r:embed="rId2"/>
          <a:stretch/>
        </p:blipFill>
        <p:spPr>
          <a:xfrm>
            <a:off x="3194280" y="261756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Text 13"/>
          <p:cNvSpPr/>
          <p:nvPr/>
        </p:nvSpPr>
        <p:spPr>
          <a:xfrm>
            <a:off x="3061440" y="3143160"/>
            <a:ext cx="15523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08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CoBrowsing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14"/>
          <p:cNvSpPr/>
          <p:nvPr/>
        </p:nvSpPr>
        <p:spPr>
          <a:xfrm>
            <a:off x="3061440" y="3499560"/>
            <a:ext cx="1552320" cy="10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Navega el sitio web junto al cliente — desplazad, haced clic y rellenad formularios juntos.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Shape 15"/>
          <p:cNvSpPr/>
          <p:nvPr/>
        </p:nvSpPr>
        <p:spPr>
          <a:xfrm>
            <a:off x="5061960" y="2228760"/>
            <a:ext cx="2064240" cy="2554560"/>
          </a:xfrm>
          <a:prstGeom prst="roundRect">
            <a:avLst>
              <a:gd name="adj" fmla="val 265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16"/>
          <p:cNvSpPr/>
          <p:nvPr/>
        </p:nvSpPr>
        <p:spPr>
          <a:xfrm>
            <a:off x="5318280" y="248472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2" name="Image 2" descr="/root/corp2026/assets/icons/vrtc-call_212F38.png"/>
          <p:cNvPicPr/>
          <p:nvPr/>
        </p:nvPicPr>
        <p:blipFill>
          <a:blip r:embed="rId3"/>
          <a:stretch/>
        </p:blipFill>
        <p:spPr>
          <a:xfrm>
            <a:off x="5450760" y="261756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3" name="Text 17"/>
          <p:cNvSpPr/>
          <p:nvPr/>
        </p:nvSpPr>
        <p:spPr>
          <a:xfrm>
            <a:off x="5318280" y="3143160"/>
            <a:ext cx="15523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08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Web Caller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 18"/>
          <p:cNvSpPr/>
          <p:nvPr/>
        </p:nvSpPr>
        <p:spPr>
          <a:xfrm>
            <a:off x="5318280" y="3499560"/>
            <a:ext cx="1552320" cy="10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Un teléfono de navegador embebido en cualquier web, conectado a tu propia telefonía.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Shape 19"/>
          <p:cNvSpPr/>
          <p:nvPr/>
        </p:nvSpPr>
        <p:spPr>
          <a:xfrm>
            <a:off x="7318800" y="2228760"/>
            <a:ext cx="2064240" cy="2554560"/>
          </a:xfrm>
          <a:prstGeom prst="roundRect">
            <a:avLst>
              <a:gd name="adj" fmla="val 265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20"/>
          <p:cNvSpPr/>
          <p:nvPr/>
        </p:nvSpPr>
        <p:spPr>
          <a:xfrm>
            <a:off x="7574760" y="248472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7" name="Image 3" descr="/root/corp2026/assets/icons/vrtc-flip-cam_212F38.png"/>
          <p:cNvPicPr/>
          <p:nvPr/>
        </p:nvPicPr>
        <p:blipFill>
          <a:blip r:embed="rId4"/>
          <a:stretch/>
        </p:blipFill>
        <p:spPr>
          <a:xfrm>
            <a:off x="7707600" y="261756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8" name="Text 21"/>
          <p:cNvSpPr/>
          <p:nvPr/>
        </p:nvSpPr>
        <p:spPr>
          <a:xfrm>
            <a:off x="7574760" y="3143160"/>
            <a:ext cx="15523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08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Field Service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22"/>
          <p:cNvSpPr/>
          <p:nvPr/>
        </p:nvSpPr>
        <p:spPr>
          <a:xfrm>
            <a:off x="7574760" y="3499560"/>
            <a:ext cx="1552320" cy="10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Videollamada rápida para técnicos que necesitan enseñar un problema a un experto.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Shape 23"/>
          <p:cNvSpPr/>
          <p:nvPr/>
        </p:nvSpPr>
        <p:spPr>
          <a:xfrm>
            <a:off x="9575640" y="2228760"/>
            <a:ext cx="2064240" cy="2554560"/>
          </a:xfrm>
          <a:prstGeom prst="roundRect">
            <a:avLst>
              <a:gd name="adj" fmla="val 2657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24"/>
          <p:cNvSpPr/>
          <p:nvPr/>
        </p:nvSpPr>
        <p:spPr>
          <a:xfrm>
            <a:off x="9831600" y="248472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2" name="Image 4" descr="/root/corp2026/assets/icons/vrtc-qr-code-scan_212F38.png"/>
          <p:cNvPicPr/>
          <p:nvPr/>
        </p:nvPicPr>
        <p:blipFill>
          <a:blip r:embed="rId5"/>
          <a:stretch/>
        </p:blipFill>
        <p:spPr>
          <a:xfrm>
            <a:off x="9964440" y="261756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3" name="Text 25"/>
          <p:cNvSpPr/>
          <p:nvPr/>
        </p:nvSpPr>
        <p:spPr>
          <a:xfrm>
            <a:off x="9831600" y="3143160"/>
            <a:ext cx="15523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08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Kiosk Manager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26"/>
          <p:cNvSpPr/>
          <p:nvPr/>
        </p:nvSpPr>
        <p:spPr>
          <a:xfrm>
            <a:off x="9831600" y="3499560"/>
            <a:ext cx="1552320" cy="111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Kioscos de autoservicio como punto de entrada de video, con emparejamiento QR y PIN dinámico.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Shape 27"/>
          <p:cNvSpPr/>
          <p:nvPr/>
        </p:nvSpPr>
        <p:spPr>
          <a:xfrm>
            <a:off x="548640" y="4966560"/>
            <a:ext cx="11091240" cy="10969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28"/>
          <p:cNvSpPr/>
          <p:nvPr/>
        </p:nvSpPr>
        <p:spPr>
          <a:xfrm>
            <a:off x="822960" y="505800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Todas llegan a la misma cola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29"/>
          <p:cNvSpPr/>
          <p:nvPr/>
        </p:nvSpPr>
        <p:spPr>
          <a:xfrm>
            <a:off x="822960" y="531684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Un cliente que empieza en una web, en una app móvil, en un kiosco de oficina o desde el móvil de un técnico llega al mismo distribuidor, se supervisa en el mismo panel y aparece en el mismo informe. Cambia la puerta de entrada; no cambia el modelo de operación.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EL PROTOCOLO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2"/>
          <p:cNvSpPr/>
          <p:nvPr/>
        </p:nvSpPr>
        <p:spPr>
          <a:xfrm>
            <a:off x="548640" y="731520"/>
            <a:ext cx="11091240" cy="90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SPLIT: lo que hace que una videollamada se comporte como una llamada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3"/>
          <p:cNvSpPr/>
          <p:nvPr/>
        </p:nvSpPr>
        <p:spPr>
          <a:xfrm>
            <a:off x="548640" y="1632240"/>
            <a:ext cx="1109124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Video RTC opera con un protocolo llamado SPLIT que combina enlaces SIP y WebRTC de forma síncrona — una conexión híbrida basada en estándares, compatible e interoperable con la mayoría de contact centers y plataformas CCaaS.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Interactive Powers Security — Videocall Services, edición 2025.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El protocolo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10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5" name="Shape 7"/>
          <p:cNvSpPr/>
          <p:nvPr/>
        </p:nvSpPr>
        <p:spPr>
          <a:xfrm>
            <a:off x="548640" y="223560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Shape 8"/>
          <p:cNvSpPr/>
          <p:nvPr/>
        </p:nvSpPr>
        <p:spPr>
          <a:xfrm>
            <a:off x="804600" y="249192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7" name="Image 0" descr="/root/corp2026/assets/icons/vrtc-call_212F38.png"/>
          <p:cNvPicPr/>
          <p:nvPr/>
        </p:nvPicPr>
        <p:blipFill>
          <a:blip r:embed="rId1"/>
          <a:stretch/>
        </p:blipFill>
        <p:spPr>
          <a:xfrm>
            <a:off x="941760" y="26290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8" name="Text 9"/>
          <p:cNvSpPr/>
          <p:nvPr/>
        </p:nvSpPr>
        <p:spPr>
          <a:xfrm>
            <a:off x="1499760" y="246420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SPLIT Forward  ·  entrante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10"/>
          <p:cNvSpPr/>
          <p:nvPr/>
        </p:nvSpPr>
        <p:spPr>
          <a:xfrm>
            <a:off x="804600" y="319572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El cliente inicia la videollamada y entra en distribución entrante, exactamente igual que una llamada telefónica.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Shape 11"/>
          <p:cNvSpPr/>
          <p:nvPr/>
        </p:nvSpPr>
        <p:spPr>
          <a:xfrm>
            <a:off x="4309920" y="223560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Shape 12"/>
          <p:cNvSpPr/>
          <p:nvPr/>
        </p:nvSpPr>
        <p:spPr>
          <a:xfrm>
            <a:off x="4565880" y="249192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42" name="Image 1" descr="/root/corp2026/assets/icons/vrtc-call-reverse_212F38.png"/>
          <p:cNvPicPr/>
          <p:nvPr/>
        </p:nvPicPr>
        <p:blipFill>
          <a:blip r:embed="rId2"/>
          <a:stretch/>
        </p:blipFill>
        <p:spPr>
          <a:xfrm>
            <a:off x="4703040" y="26290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3" name="Text 13"/>
          <p:cNvSpPr/>
          <p:nvPr/>
        </p:nvSpPr>
        <p:spPr>
          <a:xfrm>
            <a:off x="5260680" y="246420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SPLIT Reverse  ·  saliente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 14"/>
          <p:cNvSpPr/>
          <p:nvPr/>
        </p:nvSpPr>
        <p:spPr>
          <a:xfrm>
            <a:off x="4565880" y="319572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El agente inicia la videollamada hacia el usuario, desde el mismo escritorio y la misma lógica de campaña.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Shape 15"/>
          <p:cNvSpPr/>
          <p:nvPr/>
        </p:nvSpPr>
        <p:spPr>
          <a:xfrm>
            <a:off x="8071200" y="223560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Shape 16"/>
          <p:cNvSpPr/>
          <p:nvPr/>
        </p:nvSpPr>
        <p:spPr>
          <a:xfrm>
            <a:off x="8327160" y="249192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47" name="Image 2" descr="/root/corp2026/assets/icons/vrtc-callback_212F38.png"/>
          <p:cNvPicPr/>
          <p:nvPr/>
        </p:nvPicPr>
        <p:blipFill>
          <a:blip r:embed="rId3"/>
          <a:stretch/>
        </p:blipFill>
        <p:spPr>
          <a:xfrm>
            <a:off x="8464320" y="26290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8" name="Text 17"/>
          <p:cNvSpPr/>
          <p:nvPr/>
        </p:nvSpPr>
        <p:spPr>
          <a:xfrm>
            <a:off x="9021960" y="246420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SPLIT Scheduled  ·  saliente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18"/>
          <p:cNvSpPr/>
          <p:nvPr/>
        </p:nvSpPr>
        <p:spPr>
          <a:xfrm>
            <a:off x="8327160" y="319572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Una videollamada agendada para más adelante, con fecha de caducidad en el enlace para que no se reutilice.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19"/>
          <p:cNvSpPr/>
          <p:nvPr/>
        </p:nvSpPr>
        <p:spPr>
          <a:xfrm>
            <a:off x="548640" y="421236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1" name="Shape 20"/>
          <p:cNvSpPr/>
          <p:nvPr/>
        </p:nvSpPr>
        <p:spPr>
          <a:xfrm>
            <a:off x="804600" y="446832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52" name="Image 3" descr="/root/corp2026/assets/icons/vrtc-copy2_212F38.png"/>
          <p:cNvPicPr/>
          <p:nvPr/>
        </p:nvPicPr>
        <p:blipFill>
          <a:blip r:embed="rId4"/>
          <a:stretch/>
        </p:blipFill>
        <p:spPr>
          <a:xfrm>
            <a:off x="941760" y="46054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3" name="Text 21"/>
          <p:cNvSpPr/>
          <p:nvPr/>
        </p:nvSpPr>
        <p:spPr>
          <a:xfrm>
            <a:off x="1499760" y="444096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Los mismos registros y logs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22"/>
          <p:cNvSpPr/>
          <p:nvPr/>
        </p:nvSpPr>
        <p:spPr>
          <a:xfrm>
            <a:off x="804600" y="517248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Una videollamada SPLIT produce los mismos registros, grabaciones y logs que una llamada — el reporting no se parte en dos.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" name="Shape 23"/>
          <p:cNvSpPr/>
          <p:nvPr/>
        </p:nvSpPr>
        <p:spPr>
          <a:xfrm>
            <a:off x="4309920" y="421236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" name="Shape 24"/>
          <p:cNvSpPr/>
          <p:nvPr/>
        </p:nvSpPr>
        <p:spPr>
          <a:xfrm>
            <a:off x="4565880" y="446832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57" name="Image 4" descr="/root/corp2026/assets/icons/vrtc-keymap_212F38.png"/>
          <p:cNvPicPr/>
          <p:nvPr/>
        </p:nvPicPr>
        <p:blipFill>
          <a:blip r:embed="rId5"/>
          <a:stretch/>
        </p:blipFill>
        <p:spPr>
          <a:xfrm>
            <a:off x="4703040" y="46054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8" name="Text 25"/>
          <p:cNvSpPr/>
          <p:nvPr/>
        </p:nvSpPr>
        <p:spPr>
          <a:xfrm>
            <a:off x="5260680" y="444096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Metadatos por SPLIT ID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26"/>
          <p:cNvSpPr/>
          <p:nvPr/>
        </p:nvSpPr>
        <p:spPr>
          <a:xfrm>
            <a:off x="4565880" y="517248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Los parámetros y metadatos viajan con un SPLIT ID único, así un CRM, un ERP o el script del agente se alimentan en plena llamada.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" name="Shape 27"/>
          <p:cNvSpPr/>
          <p:nvPr/>
        </p:nvSpPr>
        <p:spPr>
          <a:xfrm>
            <a:off x="8071200" y="421236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1" name="Shape 28"/>
          <p:cNvSpPr/>
          <p:nvPr/>
        </p:nvSpPr>
        <p:spPr>
          <a:xfrm>
            <a:off x="8327160" y="446832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62" name="Image 5" descr="/root/corp2026/assets/icons/vrtc-record_212F38.png"/>
          <p:cNvPicPr/>
          <p:nvPr/>
        </p:nvPicPr>
        <p:blipFill>
          <a:blip r:embed="rId6"/>
          <a:stretch/>
        </p:blipFill>
        <p:spPr>
          <a:xfrm>
            <a:off x="8464320" y="46054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3" name="Text 29"/>
          <p:cNvSpPr/>
          <p:nvPr/>
        </p:nvSpPr>
        <p:spPr>
          <a:xfrm>
            <a:off x="9021960" y="444096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Grabación sobre el mismo rastro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30"/>
          <p:cNvSpPr/>
          <p:nvPr/>
        </p:nvSpPr>
        <p:spPr>
          <a:xfrm>
            <a:off x="8327160" y="517248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La captura se entrega a Video REC con el mismo identificador, así el archivo casa con el CDR sin conciliación.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5" name="Text 31"/>
          <p:cNvSpPr/>
          <p:nvPr/>
        </p:nvSpPr>
        <p:spPr>
          <a:xfrm>
            <a:off x="548640" y="6170760"/>
            <a:ext cx="11091240" cy="26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Por eso añadir video no significa añadir un segundo stack de reporting, un segundo proceso de calidad ni un segundo archivo de cumplimiento.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INTEROPERABILIDAD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Las plataformas que ya llevan nuestro video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Video RTC se despliega junto a las plataformas que nuestros clientes ya tenían antes de tener video. Añadir el canal nunca ha exigido sustituir la plataforma.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interactivepowers.com, ficha de Genesys AppFoundry (Video RTC, publicada desde 2019).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Interoperabilidad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11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Shape 7"/>
          <p:cNvSpPr/>
          <p:nvPr/>
        </p:nvSpPr>
        <p:spPr>
          <a:xfrm>
            <a:off x="548640" y="1920240"/>
            <a:ext cx="11091240" cy="301716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4" name="Image 0" descr="assets/logos/interop/genesys.png"/>
          <p:cNvPicPr/>
          <p:nvPr/>
        </p:nvPicPr>
        <p:blipFill>
          <a:blip r:embed="rId1"/>
          <a:stretch/>
        </p:blipFill>
        <p:spPr>
          <a:xfrm>
            <a:off x="978480" y="2342520"/>
            <a:ext cx="1724040" cy="38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5" name="Image 1" descr="assets/logos/interop/avaya.png"/>
          <p:cNvPicPr/>
          <p:nvPr/>
        </p:nvPicPr>
        <p:blipFill>
          <a:blip r:embed="rId2"/>
          <a:stretch/>
        </p:blipFill>
        <p:spPr>
          <a:xfrm>
            <a:off x="3105360" y="2259360"/>
            <a:ext cx="1724040" cy="55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6" name="Image 2" descr="assets/logos/interop/cisco.png"/>
          <p:cNvPicPr/>
          <p:nvPr/>
        </p:nvPicPr>
        <p:blipFill>
          <a:blip r:embed="rId3"/>
          <a:stretch/>
        </p:blipFill>
        <p:spPr>
          <a:xfrm>
            <a:off x="5540040" y="2231280"/>
            <a:ext cx="1108800" cy="60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7" name="Image 3" descr="assets/logos/interop/five9.png"/>
          <p:cNvPicPr/>
          <p:nvPr/>
        </p:nvPicPr>
        <p:blipFill>
          <a:blip r:embed="rId4"/>
          <a:stretch/>
        </p:blipFill>
        <p:spPr>
          <a:xfrm>
            <a:off x="7663320" y="2231280"/>
            <a:ext cx="1115280" cy="60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8" name="Image 4" descr="assets/logos/interop/talkdesk.png"/>
          <p:cNvPicPr/>
          <p:nvPr/>
        </p:nvPicPr>
        <p:blipFill>
          <a:blip r:embed="rId5"/>
          <a:stretch/>
        </p:blipFill>
        <p:spPr>
          <a:xfrm>
            <a:off x="9486000" y="2373840"/>
            <a:ext cx="1724040" cy="32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9" name="Image 5" descr="assets/logos/interop/twilio.png"/>
          <p:cNvPicPr/>
          <p:nvPr/>
        </p:nvPicPr>
        <p:blipFill>
          <a:blip r:embed="rId6"/>
          <a:stretch/>
        </p:blipFill>
        <p:spPr>
          <a:xfrm>
            <a:off x="978480" y="3156840"/>
            <a:ext cx="1724040" cy="561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0" name="Image 6" descr="assets/logos/interop/enghouse.png"/>
          <p:cNvPicPr/>
          <p:nvPr/>
        </p:nvPicPr>
        <p:blipFill>
          <a:blip r:embed="rId7"/>
          <a:stretch/>
        </p:blipFill>
        <p:spPr>
          <a:xfrm>
            <a:off x="3105360" y="3174840"/>
            <a:ext cx="1724040" cy="52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1" name="Image 7" descr="assets/logos/interop/altitude.png"/>
          <p:cNvPicPr/>
          <p:nvPr/>
        </p:nvPicPr>
        <p:blipFill>
          <a:blip r:embed="rId8"/>
          <a:stretch/>
        </p:blipFill>
        <p:spPr>
          <a:xfrm>
            <a:off x="5232240" y="3225600"/>
            <a:ext cx="1724040" cy="424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2" name="Image 8" descr="assets/logos/interop/3cx.png"/>
          <p:cNvPicPr/>
          <p:nvPr/>
        </p:nvPicPr>
        <p:blipFill>
          <a:blip r:embed="rId9"/>
          <a:stretch/>
        </p:blipFill>
        <p:spPr>
          <a:xfrm>
            <a:off x="7455600" y="3133440"/>
            <a:ext cx="1531080" cy="60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3" name="Image 9" descr="assets/logos/interop/vocalcom.png"/>
          <p:cNvPicPr/>
          <p:nvPr/>
        </p:nvPicPr>
        <p:blipFill>
          <a:blip r:embed="rId10"/>
          <a:stretch/>
        </p:blipFill>
        <p:spPr>
          <a:xfrm>
            <a:off x="9486000" y="3280680"/>
            <a:ext cx="1724040" cy="314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4" name="Image 10" descr="assets/logos/interop/inconcert.png"/>
          <p:cNvPicPr/>
          <p:nvPr/>
        </p:nvPicPr>
        <p:blipFill>
          <a:blip r:embed="rId11"/>
          <a:stretch/>
        </p:blipFill>
        <p:spPr>
          <a:xfrm>
            <a:off x="978480" y="4178880"/>
            <a:ext cx="1724040" cy="322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5" name="Image 11" descr="assets/logos/interop/xcally.png"/>
          <p:cNvPicPr/>
          <p:nvPr/>
        </p:nvPicPr>
        <p:blipFill>
          <a:blip r:embed="rId12"/>
          <a:stretch/>
        </p:blipFill>
        <p:spPr>
          <a:xfrm>
            <a:off x="3105360" y="4101120"/>
            <a:ext cx="1724040" cy="47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6" name="Image 12" descr="assets/logos/interop/wolkvox.png"/>
          <p:cNvPicPr/>
          <p:nvPr/>
        </p:nvPicPr>
        <p:blipFill>
          <a:blip r:embed="rId13"/>
          <a:stretch/>
        </p:blipFill>
        <p:spPr>
          <a:xfrm>
            <a:off x="5232240" y="4218480"/>
            <a:ext cx="1724040" cy="243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7" name="Image 13" descr="assets/logos/interop/gocontact.png"/>
          <p:cNvPicPr/>
          <p:nvPr/>
        </p:nvPicPr>
        <p:blipFill>
          <a:blip r:embed="rId14"/>
          <a:stretch/>
        </p:blipFill>
        <p:spPr>
          <a:xfrm>
            <a:off x="7359120" y="4150440"/>
            <a:ext cx="1724040" cy="37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8" name="Image 14" descr="assets/logos/interop/icr-evolution.png"/>
          <p:cNvPicPr/>
          <p:nvPr/>
        </p:nvPicPr>
        <p:blipFill>
          <a:blip r:embed="rId15"/>
          <a:stretch/>
        </p:blipFill>
        <p:spPr>
          <a:xfrm>
            <a:off x="9486000" y="4145760"/>
            <a:ext cx="1724040" cy="389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9" name="Shape 8"/>
          <p:cNvSpPr/>
          <p:nvPr/>
        </p:nvSpPr>
        <p:spPr>
          <a:xfrm>
            <a:off x="548640" y="5074920"/>
            <a:ext cx="3568680" cy="9324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Shape 9"/>
          <p:cNvSpPr/>
          <p:nvPr/>
        </p:nvSpPr>
        <p:spPr>
          <a:xfrm>
            <a:off x="548640" y="5074920"/>
            <a:ext cx="50040" cy="93240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 10"/>
          <p:cNvSpPr/>
          <p:nvPr/>
        </p:nvSpPr>
        <p:spPr>
          <a:xfrm>
            <a:off x="786240" y="5193720"/>
            <a:ext cx="312984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Genesys AppFoundry Premium Partner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 11"/>
          <p:cNvSpPr/>
          <p:nvPr/>
        </p:nvSpPr>
        <p:spPr>
          <a:xfrm>
            <a:off x="786240" y="5449680"/>
            <a:ext cx="31298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Video RTC está publicado en el Genesys Marketplace desde 2019.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Shape 12"/>
          <p:cNvSpPr/>
          <p:nvPr/>
        </p:nvSpPr>
        <p:spPr>
          <a:xfrm>
            <a:off x="4309920" y="5074920"/>
            <a:ext cx="3568680" cy="9324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Shape 13"/>
          <p:cNvSpPr/>
          <p:nvPr/>
        </p:nvSpPr>
        <p:spPr>
          <a:xfrm>
            <a:off x="4309920" y="5074920"/>
            <a:ext cx="50040" cy="93240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14"/>
          <p:cNvSpPr/>
          <p:nvPr/>
        </p:nvSpPr>
        <p:spPr>
          <a:xfrm>
            <a:off x="4547520" y="5193720"/>
            <a:ext cx="312984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SIP y WebRTC estándar en el borde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15"/>
          <p:cNvSpPr/>
          <p:nvPr/>
        </p:nvSpPr>
        <p:spPr>
          <a:xfrm>
            <a:off x="4547520" y="5449680"/>
            <a:ext cx="31298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Troncal hacia cualquier operador o PBX; ningún conector propietario que mantener.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Shape 16"/>
          <p:cNvSpPr/>
          <p:nvPr/>
        </p:nvSpPr>
        <p:spPr>
          <a:xfrm>
            <a:off x="8071200" y="5074920"/>
            <a:ext cx="3568680" cy="9324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Shape 17"/>
          <p:cNvSpPr/>
          <p:nvPr/>
        </p:nvSpPr>
        <p:spPr>
          <a:xfrm>
            <a:off x="8071200" y="5074920"/>
            <a:ext cx="50040" cy="93240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18"/>
          <p:cNvSpPr/>
          <p:nvPr/>
        </p:nvSpPr>
        <p:spPr>
          <a:xfrm>
            <a:off x="8308800" y="5193720"/>
            <a:ext cx="312984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Tu plataforma conserva la relación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19"/>
          <p:cNvSpPr/>
          <p:nvPr/>
        </p:nvSpPr>
        <p:spPr>
          <a:xfrm>
            <a:off x="8308800" y="5449680"/>
            <a:ext cx="312984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La suite existente sigue siendo el sistema de registro; el video se añade a su lado.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POR QUÉ VIDEO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Siete cosas que cambia un rostro en una conversación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3"/>
          <p:cNvSpPr/>
          <p:nvPr/>
        </p:nvSpPr>
        <p:spPr>
          <a:xfrm>
            <a:off x="548640" y="1280160"/>
            <a:ext cx="11091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Estas son las razones que dan nuestros clientes cuando justifican la inversión internamente — ninguna habla de tecnología.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cifras de producción de Interactive Powers, Sales Presentation 2025.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Por qué video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12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Shape 7"/>
          <p:cNvSpPr/>
          <p:nvPr/>
        </p:nvSpPr>
        <p:spPr>
          <a:xfrm>
            <a:off x="548640" y="1938600"/>
            <a:ext cx="2628720" cy="20296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Shape 8"/>
          <p:cNvSpPr/>
          <p:nvPr/>
        </p:nvSpPr>
        <p:spPr>
          <a:xfrm>
            <a:off x="804600" y="219456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0" name="Image 0" descr="/root/corp2026/assets/icons/hero-globe-alt_212F38.png"/>
          <p:cNvPicPr/>
          <p:nvPr/>
        </p:nvPicPr>
        <p:blipFill>
          <a:blip r:embed="rId1"/>
          <a:stretch/>
        </p:blipFill>
        <p:spPr>
          <a:xfrm>
            <a:off x="928440" y="231840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1" name="Text 9"/>
          <p:cNvSpPr/>
          <p:nvPr/>
        </p:nvSpPr>
        <p:spPr>
          <a:xfrm>
            <a:off x="1444680" y="216720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92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Ubicuidad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Text 10"/>
          <p:cNvSpPr/>
          <p:nvPr/>
        </p:nvSpPr>
        <p:spPr>
          <a:xfrm>
            <a:off x="804600" y="2843640"/>
            <a:ext cx="2116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La distancia física y geográfica deja de ser una restricción: oficina, sede y campo se vuelven una sola cola.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Shape 11"/>
          <p:cNvSpPr/>
          <p:nvPr/>
        </p:nvSpPr>
        <p:spPr>
          <a:xfrm>
            <a:off x="3369600" y="1938600"/>
            <a:ext cx="2628720" cy="20296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Shape 12"/>
          <p:cNvSpPr/>
          <p:nvPr/>
        </p:nvSpPr>
        <p:spPr>
          <a:xfrm>
            <a:off x="3625560" y="219456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5" name="Image 1" descr="/root/corp2026/assets/icons/hero-shield-check_212F38.png"/>
          <p:cNvPicPr/>
          <p:nvPr/>
        </p:nvPicPr>
        <p:blipFill>
          <a:blip r:embed="rId2"/>
          <a:stretch/>
        </p:blipFill>
        <p:spPr>
          <a:xfrm>
            <a:off x="3749400" y="231840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6" name="Text 13"/>
          <p:cNvSpPr/>
          <p:nvPr/>
        </p:nvSpPr>
        <p:spPr>
          <a:xfrm>
            <a:off x="4265640" y="216720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92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Resiliencia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 14"/>
          <p:cNvSpPr/>
          <p:nvPr/>
        </p:nvSpPr>
        <p:spPr>
          <a:xfrm>
            <a:off x="3625560" y="2843640"/>
            <a:ext cx="2116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Continuidad operativa cuando no se puede llegar en persona a una sede, una región o un equipo.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Shape 15"/>
          <p:cNvSpPr/>
          <p:nvPr/>
        </p:nvSpPr>
        <p:spPr>
          <a:xfrm>
            <a:off x="6190560" y="1938600"/>
            <a:ext cx="2628720" cy="20296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Shape 16"/>
          <p:cNvSpPr/>
          <p:nvPr/>
        </p:nvSpPr>
        <p:spPr>
          <a:xfrm>
            <a:off x="6446520" y="219456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20" name="Image 2" descr="/root/corp2026/assets/icons/hero-face-smile_212F38.png"/>
          <p:cNvPicPr/>
          <p:nvPr/>
        </p:nvPicPr>
        <p:blipFill>
          <a:blip r:embed="rId3"/>
          <a:stretch/>
        </p:blipFill>
        <p:spPr>
          <a:xfrm>
            <a:off x="6570360" y="231840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1" name="Text 17"/>
          <p:cNvSpPr/>
          <p:nvPr/>
        </p:nvSpPr>
        <p:spPr>
          <a:xfrm>
            <a:off x="7086600" y="216720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92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Autenticidad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 18"/>
          <p:cNvSpPr/>
          <p:nvPr/>
        </p:nvSpPr>
        <p:spPr>
          <a:xfrm>
            <a:off x="6446520" y="2843640"/>
            <a:ext cx="2116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Una persona visible hace la conversación más eficaz y más creíble por ambas partes.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Shape 19"/>
          <p:cNvSpPr/>
          <p:nvPr/>
        </p:nvSpPr>
        <p:spPr>
          <a:xfrm>
            <a:off x="9011520" y="1938600"/>
            <a:ext cx="2628720" cy="20296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Shape 20"/>
          <p:cNvSpPr/>
          <p:nvPr/>
        </p:nvSpPr>
        <p:spPr>
          <a:xfrm>
            <a:off x="9267480" y="219456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25" name="Image 3" descr="/root/corp2026/assets/icons/hero-computer-desktop_212F38.png"/>
          <p:cNvPicPr/>
          <p:nvPr/>
        </p:nvPicPr>
        <p:blipFill>
          <a:blip r:embed="rId4"/>
          <a:stretch/>
        </p:blipFill>
        <p:spPr>
          <a:xfrm>
            <a:off x="9391320" y="231840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6" name="Text 21"/>
          <p:cNvSpPr/>
          <p:nvPr/>
        </p:nvSpPr>
        <p:spPr>
          <a:xfrm>
            <a:off x="9907560" y="216720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92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Colaboración web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22"/>
          <p:cNvSpPr/>
          <p:nvPr/>
        </p:nvSpPr>
        <p:spPr>
          <a:xfrm>
            <a:off x="9267480" y="2843640"/>
            <a:ext cx="2116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Documentos, pantallas y formularios compartidos dentro de la llamada — no por correo después.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Shape 23"/>
          <p:cNvSpPr/>
          <p:nvPr/>
        </p:nvSpPr>
        <p:spPr>
          <a:xfrm>
            <a:off x="548640" y="4133160"/>
            <a:ext cx="2628720" cy="20296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Shape 24"/>
          <p:cNvSpPr/>
          <p:nvPr/>
        </p:nvSpPr>
        <p:spPr>
          <a:xfrm>
            <a:off x="804600" y="438912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0" name="Image 4" descr="/root/corp2026/assets/icons/hero-identification_212F38.png"/>
          <p:cNvPicPr/>
          <p:nvPr/>
        </p:nvPicPr>
        <p:blipFill>
          <a:blip r:embed="rId5"/>
          <a:stretch/>
        </p:blipFill>
        <p:spPr>
          <a:xfrm>
            <a:off x="928440" y="451296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1" name="Text 25"/>
          <p:cNvSpPr/>
          <p:nvPr/>
        </p:nvSpPr>
        <p:spPr>
          <a:xfrm>
            <a:off x="1444680" y="436176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92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Verificación de identidad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Text 26"/>
          <p:cNvSpPr/>
          <p:nvPr/>
        </p:nvSpPr>
        <p:spPr>
          <a:xfrm>
            <a:off x="804600" y="5038200"/>
            <a:ext cx="2116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Un rostro, un documento y una captura en la misma sesión elevan la seguridad transaccional.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Shape 27"/>
          <p:cNvSpPr/>
          <p:nvPr/>
        </p:nvSpPr>
        <p:spPr>
          <a:xfrm>
            <a:off x="3369600" y="4133160"/>
            <a:ext cx="2628720" cy="20296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Shape 28"/>
          <p:cNvSpPr/>
          <p:nvPr/>
        </p:nvSpPr>
        <p:spPr>
          <a:xfrm>
            <a:off x="3625560" y="438912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5" name="Image 5" descr="/root/corp2026/assets/icons/hero-user-circle_212F38.png"/>
          <p:cNvPicPr/>
          <p:nvPr/>
        </p:nvPicPr>
        <p:blipFill>
          <a:blip r:embed="rId6"/>
          <a:stretch/>
        </p:blipFill>
        <p:spPr>
          <a:xfrm>
            <a:off x="3749400" y="451296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6" name="Text 29"/>
          <p:cNvSpPr/>
          <p:nvPr/>
        </p:nvSpPr>
        <p:spPr>
          <a:xfrm>
            <a:off x="4265640" y="436176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92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Atención personalizada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30"/>
          <p:cNvSpPr/>
          <p:nvPr/>
        </p:nvSpPr>
        <p:spPr>
          <a:xfrm>
            <a:off x="3625560" y="5038200"/>
            <a:ext cx="2116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Al cliente se le atiende en vez de procesarlo, y la satisfacción se mide después de la videollamada.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Shape 31"/>
          <p:cNvSpPr/>
          <p:nvPr/>
        </p:nvSpPr>
        <p:spPr>
          <a:xfrm>
            <a:off x="6190560" y="4133160"/>
            <a:ext cx="2628720" cy="20296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Shape 32"/>
          <p:cNvSpPr/>
          <p:nvPr/>
        </p:nvSpPr>
        <p:spPr>
          <a:xfrm>
            <a:off x="6446520" y="4389120"/>
            <a:ext cx="511560" cy="511560"/>
          </a:xfrm>
          <a:prstGeom prst="roundRect">
            <a:avLst>
              <a:gd name="adj" fmla="val 8929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40" name="Image 6" descr="/root/corp2026/assets/icons/hero-shield-exclamation_212F38.png"/>
          <p:cNvPicPr/>
          <p:nvPr/>
        </p:nvPicPr>
        <p:blipFill>
          <a:blip r:embed="rId7"/>
          <a:stretch/>
        </p:blipFill>
        <p:spPr>
          <a:xfrm>
            <a:off x="6570360" y="4512960"/>
            <a:ext cx="263880" cy="263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1" name="Text 33"/>
          <p:cNvSpPr/>
          <p:nvPr/>
        </p:nvSpPr>
        <p:spPr>
          <a:xfrm>
            <a:off x="7086600" y="4361760"/>
            <a:ext cx="14763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92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Protección ante el fraude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Text 34"/>
          <p:cNvSpPr/>
          <p:nvPr/>
        </p:nvSpPr>
        <p:spPr>
          <a:xfrm>
            <a:off x="6446520" y="5038200"/>
            <a:ext cx="2116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Detectar y disuadir es más simple cuando la interacción se ve, se graba y se puede recuperar.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Shape 35"/>
          <p:cNvSpPr/>
          <p:nvPr/>
        </p:nvSpPr>
        <p:spPr>
          <a:xfrm>
            <a:off x="9011520" y="4133160"/>
            <a:ext cx="2628720" cy="2029680"/>
          </a:xfrm>
          <a:prstGeom prst="roundRect">
            <a:avLst>
              <a:gd name="adj" fmla="val 2703"/>
            </a:avLst>
          </a:prstGeom>
          <a:solidFill>
            <a:srgbClr val="212F3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36"/>
          <p:cNvSpPr/>
          <p:nvPr/>
        </p:nvSpPr>
        <p:spPr>
          <a:xfrm>
            <a:off x="9267480" y="4443840"/>
            <a:ext cx="21164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599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Todo esto es medible después de la llamada — porque la llamada la enrutó y la grabó la misma plataforma que gestiona la voz.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DESPLIEGUE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Las mismas plataformas, allí donde tus datos deban residir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La mayoría de plataformas de contact center que se venden hoy existen en un solo sitio: la nube del proveedor. Las nuestras no te obligan a esa elección.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wiki.ivrpowers.com, interactivepowers.com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Despliegue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13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" name="Shape 7"/>
          <p:cNvSpPr/>
          <p:nvPr/>
        </p:nvSpPr>
        <p:spPr>
          <a:xfrm>
            <a:off x="548640" y="2121480"/>
            <a:ext cx="2628720" cy="2190600"/>
          </a:xfrm>
          <a:prstGeom prst="roundRect">
            <a:avLst>
              <a:gd name="adj" fmla="val 2504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3" name="Shape 8"/>
          <p:cNvSpPr/>
          <p:nvPr/>
        </p:nvSpPr>
        <p:spPr>
          <a:xfrm>
            <a:off x="80460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54" name="Image 0" descr="/root/corp2026/assets/icons/hero-cloud_212F38.png"/>
          <p:cNvPicPr/>
          <p:nvPr/>
        </p:nvPicPr>
        <p:blipFill>
          <a:blip r:embed="rId1"/>
          <a:stretch/>
        </p:blipFill>
        <p:spPr>
          <a:xfrm>
            <a:off x="95076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5" name="Text 9"/>
          <p:cNvSpPr/>
          <p:nvPr/>
        </p:nvSpPr>
        <p:spPr>
          <a:xfrm>
            <a:off x="1536120" y="2350080"/>
            <a:ext cx="1384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Nube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" name="Text 10"/>
          <p:cNvSpPr/>
          <p:nvPr/>
        </p:nvSpPr>
        <p:spPr>
          <a:xfrm>
            <a:off x="804600" y="3117960"/>
            <a:ext cx="2116440" cy="9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Alojado y gestionado en AWS, con el modelo operativo de un servicio y sin infraestructura propia que operar.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" name="Shape 11"/>
          <p:cNvSpPr/>
          <p:nvPr/>
        </p:nvSpPr>
        <p:spPr>
          <a:xfrm>
            <a:off x="3369600" y="2121480"/>
            <a:ext cx="2628720" cy="2190600"/>
          </a:xfrm>
          <a:prstGeom prst="roundRect">
            <a:avLst>
              <a:gd name="adj" fmla="val 2504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" name="Shape 12"/>
          <p:cNvSpPr/>
          <p:nvPr/>
        </p:nvSpPr>
        <p:spPr>
          <a:xfrm>
            <a:off x="362556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59" name="Image 1" descr="/root/corp2026/assets/icons/hero-server-stack_212F38.png"/>
          <p:cNvPicPr/>
          <p:nvPr/>
        </p:nvPicPr>
        <p:blipFill>
          <a:blip r:embed="rId2"/>
          <a:stretch/>
        </p:blipFill>
        <p:spPr>
          <a:xfrm>
            <a:off x="377172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0" name="Text 13"/>
          <p:cNvSpPr/>
          <p:nvPr/>
        </p:nvSpPr>
        <p:spPr>
          <a:xfrm>
            <a:off x="4357080" y="2350080"/>
            <a:ext cx="1384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On-premises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 14"/>
          <p:cNvSpPr/>
          <p:nvPr/>
        </p:nvSpPr>
        <p:spPr>
          <a:xfrm>
            <a:off x="3625560" y="3117960"/>
            <a:ext cx="2116440" cy="93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Empaquetado para Linux Debian 64-bit en tu propio hardware, dentro de tu perímetro de red.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" name="Shape 15"/>
          <p:cNvSpPr/>
          <p:nvPr/>
        </p:nvSpPr>
        <p:spPr>
          <a:xfrm>
            <a:off x="6190560" y="2121480"/>
            <a:ext cx="2628720" cy="2190600"/>
          </a:xfrm>
          <a:prstGeom prst="roundRect">
            <a:avLst>
              <a:gd name="adj" fmla="val 2504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" name="Shape 16"/>
          <p:cNvSpPr/>
          <p:nvPr/>
        </p:nvSpPr>
        <p:spPr>
          <a:xfrm>
            <a:off x="644652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4" name="Image 2" descr="/root/corp2026/assets/icons/hero-square-3-stack-3d_212F38.png"/>
          <p:cNvPicPr/>
          <p:nvPr/>
        </p:nvPicPr>
        <p:blipFill>
          <a:blip r:embed="rId3"/>
          <a:stretch/>
        </p:blipFill>
        <p:spPr>
          <a:xfrm>
            <a:off x="659268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5" name="Text 17"/>
          <p:cNvSpPr/>
          <p:nvPr/>
        </p:nvSpPr>
        <p:spPr>
          <a:xfrm>
            <a:off x="7178040" y="2350080"/>
            <a:ext cx="1384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Virtualizado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18"/>
          <p:cNvSpPr/>
          <p:nvPr/>
        </p:nvSpPr>
        <p:spPr>
          <a:xfrm>
            <a:off x="6446520" y="3117960"/>
            <a:ext cx="2116440" cy="93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Licenciado para Amazon EC2, VMware, Proxmox y Xen, así encaja con la virtualización que ya operas.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" name="Shape 19"/>
          <p:cNvSpPr/>
          <p:nvPr/>
        </p:nvSpPr>
        <p:spPr>
          <a:xfrm>
            <a:off x="9011520" y="2121480"/>
            <a:ext cx="2628720" cy="2190600"/>
          </a:xfrm>
          <a:prstGeom prst="roundRect">
            <a:avLst>
              <a:gd name="adj" fmla="val 2504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" name="Shape 20"/>
          <p:cNvSpPr/>
          <p:nvPr/>
        </p:nvSpPr>
        <p:spPr>
          <a:xfrm>
            <a:off x="9267480" y="2377440"/>
            <a:ext cx="603000" cy="603000"/>
          </a:xfrm>
          <a:prstGeom prst="roundRect">
            <a:avLst>
              <a:gd name="adj" fmla="val 7576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9" name="Image 3" descr="/root/corp2026/assets/icons/hero-arrows-right-left_212F38.png"/>
          <p:cNvPicPr/>
          <p:nvPr/>
        </p:nvPicPr>
        <p:blipFill>
          <a:blip r:embed="rId4"/>
          <a:stretch/>
        </p:blipFill>
        <p:spPr>
          <a:xfrm>
            <a:off x="9413640" y="2523600"/>
            <a:ext cx="311040" cy="311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0" name="Text 21"/>
          <p:cNvSpPr/>
          <p:nvPr/>
        </p:nvSpPr>
        <p:spPr>
          <a:xfrm>
            <a:off x="9999000" y="2350080"/>
            <a:ext cx="1384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Híbrido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" name="Text 22"/>
          <p:cNvSpPr/>
          <p:nvPr/>
        </p:nvSpPr>
        <p:spPr>
          <a:xfrm>
            <a:off x="9267480" y="3117960"/>
            <a:ext cx="2116440" cy="93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Combínalos — por ejemplo, agentes en la nube con la grabación y el archivo retenidos en tus instalaciones.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" name="Shape 23"/>
          <p:cNvSpPr/>
          <p:nvPr/>
        </p:nvSpPr>
        <p:spPr>
          <a:xfrm>
            <a:off x="548640" y="4495320"/>
            <a:ext cx="11091240" cy="1115280"/>
          </a:xfrm>
          <a:prstGeom prst="roundRect">
            <a:avLst>
              <a:gd name="adj" fmla="val 4918"/>
            </a:avLst>
          </a:prstGeom>
          <a:solidFill>
            <a:srgbClr val="2E3D48"/>
          </a:solidFill>
          <a:ln w="936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 24"/>
          <p:cNvSpPr/>
          <p:nvPr/>
        </p:nvSpPr>
        <p:spPr>
          <a:xfrm>
            <a:off x="822960" y="458676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Por qué la libertad de despliegue importa especialmente en video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25"/>
          <p:cNvSpPr/>
          <p:nvPr/>
        </p:nvSpPr>
        <p:spPr>
          <a:xfrm>
            <a:off x="822960" y="4845960"/>
            <a:ext cx="10542600" cy="62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El video es la carga más pesada, más personal y más regulada que maneja un contact center — un rostro grabado es un dato personal cercano a lo biométrico en la mayoría de jurisdicciones. Poder mantener captura, almacenamiento y archivo dentro de tu propio perímetro convierte la objeción más dura en banca, salud, seguros y compra pública en una simple decisión de configuración.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26"/>
          <p:cNvSpPr/>
          <p:nvPr/>
        </p:nvSpPr>
        <p:spPr>
          <a:xfrm>
            <a:off x="548640" y="5669280"/>
            <a:ext cx="11091240" cy="43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Video REC es la única plataforma entregada como servicio gestionado por diseño — asignación regional de almacenamiento, tus claves y tus unidades de almacenamiento dedicadas.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SEGURIDAD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Siete principios detrás de cada sesión que transportamos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Asegurar las videollamadas y las grabaciones forma parte de las plataformas y de los estándares — no es un documento de políticas escrito al lado.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Interactive Powers Security — Videocall Services, edición 2025.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Seguridad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14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Shape 7"/>
          <p:cNvSpPr/>
          <p:nvPr/>
        </p:nvSpPr>
        <p:spPr>
          <a:xfrm>
            <a:off x="548640" y="206640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Shape 8"/>
          <p:cNvSpPr/>
          <p:nvPr/>
        </p:nvSpPr>
        <p:spPr>
          <a:xfrm>
            <a:off x="804600" y="232272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85" name="Image 0" descr="/root/corp2026/assets/icons/hero-lock-closed_212F38.png"/>
          <p:cNvPicPr/>
          <p:nvPr/>
        </p:nvPicPr>
        <p:blipFill>
          <a:blip r:embed="rId1"/>
          <a:stretch/>
        </p:blipFill>
        <p:spPr>
          <a:xfrm>
            <a:off x="941760" y="24598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6" name="Text 9"/>
          <p:cNvSpPr/>
          <p:nvPr/>
        </p:nvSpPr>
        <p:spPr>
          <a:xfrm>
            <a:off x="1499760" y="229500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Cifrado de extremo a extremo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Text 10"/>
          <p:cNvSpPr/>
          <p:nvPr/>
        </p:nvSpPr>
        <p:spPr>
          <a:xfrm>
            <a:off x="804600" y="302652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Todas las comunicaciones en tiempo real van cifradas al 100% con protocolos estándar, WebRTC y transcodificación híbrida.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Shape 11"/>
          <p:cNvSpPr/>
          <p:nvPr/>
        </p:nvSpPr>
        <p:spPr>
          <a:xfrm>
            <a:off x="4309920" y="206640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Shape 12"/>
          <p:cNvSpPr/>
          <p:nvPr/>
        </p:nvSpPr>
        <p:spPr>
          <a:xfrm>
            <a:off x="4565880" y="232272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0" name="Image 1" descr="/root/corp2026/assets/icons/hero-key_212F38.png"/>
          <p:cNvPicPr/>
          <p:nvPr/>
        </p:nvPicPr>
        <p:blipFill>
          <a:blip r:embed="rId2"/>
          <a:stretch/>
        </p:blipFill>
        <p:spPr>
          <a:xfrm>
            <a:off x="4703040" y="24598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1" name="Text 13"/>
          <p:cNvSpPr/>
          <p:nvPr/>
        </p:nvSpPr>
        <p:spPr>
          <a:xfrm>
            <a:off x="5260680" y="229500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Certificados AES de 256 bits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Text 14"/>
          <p:cNvSpPr/>
          <p:nvPr/>
        </p:nvSpPr>
        <p:spPr>
          <a:xfrm>
            <a:off x="4565880" y="302652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Todo certificado de seguridad tiene un mínimo de 256 bits, con activación privada y renovación automática.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Shape 15"/>
          <p:cNvSpPr/>
          <p:nvPr/>
        </p:nvSpPr>
        <p:spPr>
          <a:xfrm>
            <a:off x="8071200" y="206640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Shape 16"/>
          <p:cNvSpPr/>
          <p:nvPr/>
        </p:nvSpPr>
        <p:spPr>
          <a:xfrm>
            <a:off x="8327160" y="232272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5" name="Image 2" descr="/root/corp2026/assets/icons/hero-signal_212F38.png"/>
          <p:cNvPicPr/>
          <p:nvPr/>
        </p:nvPicPr>
        <p:blipFill>
          <a:blip r:embed="rId3"/>
          <a:stretch/>
        </p:blipFill>
        <p:spPr>
          <a:xfrm>
            <a:off x="8464320" y="24598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6" name="Text 17"/>
          <p:cNvSpPr/>
          <p:nvPr/>
        </p:nvSpPr>
        <p:spPr>
          <a:xfrm>
            <a:off x="9021960" y="229500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STUN / TURN dedicados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Text 18"/>
          <p:cNvSpPr/>
          <p:nvPr/>
        </p:nvSpPr>
        <p:spPr>
          <a:xfrm>
            <a:off x="8327160" y="302652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Servicios STUN y TURN propios en cada región, desplegables en IP dedicada allí donde tu arquitectura lo exija.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Shape 19"/>
          <p:cNvSpPr/>
          <p:nvPr/>
        </p:nvSpPr>
        <p:spPr>
          <a:xfrm>
            <a:off x="548640" y="402480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9" name="Shape 20"/>
          <p:cNvSpPr/>
          <p:nvPr/>
        </p:nvSpPr>
        <p:spPr>
          <a:xfrm>
            <a:off x="804600" y="428076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0" name="Image 3" descr="/root/corp2026/assets/icons/hero-shield-check_212F38.png"/>
          <p:cNvPicPr/>
          <p:nvPr/>
        </p:nvPicPr>
        <p:blipFill>
          <a:blip r:embed="rId4"/>
          <a:stretch/>
        </p:blipFill>
        <p:spPr>
          <a:xfrm>
            <a:off x="941760" y="44182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1" name="Text 21"/>
          <p:cNvSpPr/>
          <p:nvPr/>
        </p:nvSpPr>
        <p:spPr>
          <a:xfrm>
            <a:off x="1499760" y="425340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SRTP sobre SIP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Text 22"/>
          <p:cNvSpPr/>
          <p:nvPr/>
        </p:nvSpPr>
        <p:spPr>
          <a:xfrm>
            <a:off x="804600" y="498492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El cifrado SRTP se puede activar en las troncales VoIP que conectes, según tu propia política de seguridad.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23"/>
          <p:cNvSpPr/>
          <p:nvPr/>
        </p:nvSpPr>
        <p:spPr>
          <a:xfrm>
            <a:off x="4309920" y="402480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Shape 24"/>
          <p:cNvSpPr/>
          <p:nvPr/>
        </p:nvSpPr>
        <p:spPr>
          <a:xfrm>
            <a:off x="4565880" y="428076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5" name="Image 4" descr="/root/corp2026/assets/icons/hero-hand-raised_212F38.png"/>
          <p:cNvPicPr/>
          <p:nvPr/>
        </p:nvPicPr>
        <p:blipFill>
          <a:blip r:embed="rId5"/>
          <a:stretch/>
        </p:blipFill>
        <p:spPr>
          <a:xfrm>
            <a:off x="4703040" y="44182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6" name="Text 25"/>
          <p:cNvSpPr/>
          <p:nvPr/>
        </p:nvSpPr>
        <p:spPr>
          <a:xfrm>
            <a:off x="5260680" y="425340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Grabación bajo tu control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26"/>
          <p:cNvSpPr/>
          <p:nvPr/>
        </p:nvSpPr>
        <p:spPr>
          <a:xfrm>
            <a:off x="4565880" y="498492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La grabación nunca está operativa por defecto. Tú decides qué tipo de grabación corre en tu plataforma, servicio a servicio.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27"/>
          <p:cNvSpPr/>
          <p:nvPr/>
        </p:nvSpPr>
        <p:spPr>
          <a:xfrm>
            <a:off x="8071200" y="402480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Shape 28"/>
          <p:cNvSpPr/>
          <p:nvPr/>
        </p:nvSpPr>
        <p:spPr>
          <a:xfrm>
            <a:off x="8327160" y="428076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10" name="Image 5" descr="/root/corp2026/assets/icons/hero-adjustments-horizontal_212F38.png"/>
          <p:cNvPicPr/>
          <p:nvPr/>
        </p:nvPicPr>
        <p:blipFill>
          <a:blip r:embed="rId6"/>
          <a:stretch/>
        </p:blipFill>
        <p:spPr>
          <a:xfrm>
            <a:off x="8464320" y="441828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1" name="Text 29"/>
          <p:cNvSpPr/>
          <p:nvPr/>
        </p:nvSpPr>
        <p:spPr>
          <a:xfrm>
            <a:off x="9021960" y="425340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ITSM y monitorización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 30"/>
          <p:cNvSpPr/>
          <p:nvPr/>
        </p:nvSpPr>
        <p:spPr>
          <a:xfrm>
            <a:off x="8327160" y="498492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Las herramientas de AWS no cubren la salud de los servicios IVR, RTC, ACD y REC; añadimos monitorización propia.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Text 31"/>
          <p:cNvSpPr/>
          <p:nvPr/>
        </p:nvSpPr>
        <p:spPr>
          <a:xfrm>
            <a:off x="548640" y="5964840"/>
            <a:ext cx="11091240" cy="26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Sobre infraestructura AWS con 99,9% de disponibilidad, monitorizada por una capa diseñada para estas cuatro plataformas.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PROTECCIÓN DE DATOS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Tus datos son tuyos. No hacemos negocio con ellos.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7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No hacemos negocio con tus datos ni con tus comunicaciones. Tu privacidad es absolutamente tuya — y la arquitectura está construida para que esa afirmación se pueda verificar, no solo enunciar.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8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Interactive Powers Security — Videocall Services, edición 2025.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Protección de datos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0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15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Shape 7"/>
          <p:cNvSpPr/>
          <p:nvPr/>
        </p:nvSpPr>
        <p:spPr>
          <a:xfrm>
            <a:off x="548640" y="20116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Shape 8"/>
          <p:cNvSpPr/>
          <p:nvPr/>
        </p:nvSpPr>
        <p:spPr>
          <a:xfrm>
            <a:off x="804600" y="22676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23" name="Image 0" descr="/root/corp2026/assets/icons/hero-finger-print_212F38.png"/>
          <p:cNvPicPr/>
          <p:nvPr/>
        </p:nvPicPr>
        <p:blipFill>
          <a:blip r:embed="rId1"/>
          <a:stretch/>
        </p:blipFill>
        <p:spPr>
          <a:xfrm>
            <a:off x="941760" y="24048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4" name="Text 9"/>
          <p:cNvSpPr/>
          <p:nvPr/>
        </p:nvSpPr>
        <p:spPr>
          <a:xfrm>
            <a:off x="1499760" y="22402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Los datos son del cliente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Text 10"/>
          <p:cNvSpPr/>
          <p:nvPr/>
        </p:nvSpPr>
        <p:spPr>
          <a:xfrm>
            <a:off x="804600" y="29718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CPaaS entregado en nodos dedicados que no comparten acceso entre sí, preservando la privacidad de tus datos.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Shape 11"/>
          <p:cNvSpPr/>
          <p:nvPr/>
        </p:nvSpPr>
        <p:spPr>
          <a:xfrm>
            <a:off x="4309920" y="20116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Shape 12"/>
          <p:cNvSpPr/>
          <p:nvPr/>
        </p:nvSpPr>
        <p:spPr>
          <a:xfrm>
            <a:off x="4565880" y="22676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28" name="Image 1" descr="/root/corp2026/assets/icons/hero-map-pin_212F38.png"/>
          <p:cNvPicPr/>
          <p:nvPr/>
        </p:nvPicPr>
        <p:blipFill>
          <a:blip r:embed="rId2"/>
          <a:stretch/>
        </p:blipFill>
        <p:spPr>
          <a:xfrm>
            <a:off x="4703040" y="24048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Text 13"/>
          <p:cNvSpPr/>
          <p:nvPr/>
        </p:nvSpPr>
        <p:spPr>
          <a:xfrm>
            <a:off x="5260680" y="22402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Asignación regional del dato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0" name="Text 14"/>
          <p:cNvSpPr/>
          <p:nvPr/>
        </p:nvSpPr>
        <p:spPr>
          <a:xfrm>
            <a:off x="4565880" y="29718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El almacenamiento se asigna bajo tus condiciones regionales, con opción de usar tus propias claves, cuentas y unidades.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1" name="Shape 15"/>
          <p:cNvSpPr/>
          <p:nvPr/>
        </p:nvSpPr>
        <p:spPr>
          <a:xfrm>
            <a:off x="8071200" y="20116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2" name="Shape 16"/>
          <p:cNvSpPr/>
          <p:nvPr/>
        </p:nvSpPr>
        <p:spPr>
          <a:xfrm>
            <a:off x="8327160" y="22676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33" name="Image 2" descr="/root/corp2026/assets/icons/hero-check-badge_212F38.png"/>
          <p:cNvPicPr/>
          <p:nvPr/>
        </p:nvPicPr>
        <p:blipFill>
          <a:blip r:embed="rId3"/>
          <a:stretch/>
        </p:blipFill>
        <p:spPr>
          <a:xfrm>
            <a:off x="8464320" y="24048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4" name="Text 17"/>
          <p:cNvSpPr/>
          <p:nvPr/>
        </p:nvSpPr>
        <p:spPr>
          <a:xfrm>
            <a:off x="9021960" y="22402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Seguridad de producto probada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Text 18"/>
          <p:cNvSpPr/>
          <p:nvPr/>
        </p:nvSpPr>
        <p:spPr>
          <a:xfrm>
            <a:off x="8327160" y="29718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Todo acceso cifra comunicaciones y protocolos con certificados de 256 bits, bajo controles estrictos de desarrollo.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6" name="Shape 19"/>
          <p:cNvSpPr/>
          <p:nvPr/>
        </p:nvSpPr>
        <p:spPr>
          <a:xfrm>
            <a:off x="548640" y="39700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7" name="Shape 20"/>
          <p:cNvSpPr/>
          <p:nvPr/>
        </p:nvSpPr>
        <p:spPr>
          <a:xfrm>
            <a:off x="804600" y="42260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38" name="Image 3" descr="/root/corp2026/assets/icons/hero-arrow-path_212F38.png"/>
          <p:cNvPicPr/>
          <p:nvPr/>
        </p:nvPicPr>
        <p:blipFill>
          <a:blip r:embed="rId4"/>
          <a:stretch/>
        </p:blipFill>
        <p:spPr>
          <a:xfrm>
            <a:off x="941760" y="43632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9" name="Text 21"/>
          <p:cNvSpPr/>
          <p:nvPr/>
        </p:nvSpPr>
        <p:spPr>
          <a:xfrm>
            <a:off x="1499760" y="41986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Disponibilidad y resiliencia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22"/>
          <p:cNvSpPr/>
          <p:nvPr/>
        </p:nvSpPr>
        <p:spPr>
          <a:xfrm>
            <a:off x="804600" y="49302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Diseñado para escalar y resistir, minimizando la interrupción, con cada solución dotada y monitorizada por región.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Shape 23"/>
          <p:cNvSpPr/>
          <p:nvPr/>
        </p:nvSpPr>
        <p:spPr>
          <a:xfrm>
            <a:off x="4309920" y="39700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24"/>
          <p:cNvSpPr/>
          <p:nvPr/>
        </p:nvSpPr>
        <p:spPr>
          <a:xfrm>
            <a:off x="4565880" y="42260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3" name="Image 4" descr="/root/corp2026/assets/icons/hero-cpu-chip_212F38.png"/>
          <p:cNvPicPr/>
          <p:nvPr/>
        </p:nvPicPr>
        <p:blipFill>
          <a:blip r:embed="rId5"/>
          <a:stretch/>
        </p:blipFill>
        <p:spPr>
          <a:xfrm>
            <a:off x="4703040" y="43632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4" name="Text 25"/>
          <p:cNvSpPr/>
          <p:nvPr/>
        </p:nvSpPr>
        <p:spPr>
          <a:xfrm>
            <a:off x="5260680" y="41986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Seguridad de red y aplicación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5" name="Text 26"/>
          <p:cNvSpPr/>
          <p:nvPr/>
        </p:nvSpPr>
        <p:spPr>
          <a:xfrm>
            <a:off x="4565880" y="49302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Confidencialidad, integridad y disponibilidad monitorizadas de forma continua: firewalls, SSH, SSL, TLS y VPN.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Shape 27"/>
          <p:cNvSpPr/>
          <p:nvPr/>
        </p:nvSpPr>
        <p:spPr>
          <a:xfrm>
            <a:off x="8071200" y="39700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Shape 28"/>
          <p:cNvSpPr/>
          <p:nvPr/>
        </p:nvSpPr>
        <p:spPr>
          <a:xfrm>
            <a:off x="8327160" y="42260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8" name="Image 5" descr="/root/corp2026/assets/icons/hero-circle-stack_212F38.png"/>
          <p:cNvPicPr/>
          <p:nvPr/>
        </p:nvPicPr>
        <p:blipFill>
          <a:blip r:embed="rId6"/>
          <a:stretch/>
        </p:blipFill>
        <p:spPr>
          <a:xfrm>
            <a:off x="8464320" y="43632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Text 29"/>
          <p:cNvSpPr/>
          <p:nvPr/>
        </p:nvSpPr>
        <p:spPr>
          <a:xfrm>
            <a:off x="9021960" y="41986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Gestión de backups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0" name="Text 30"/>
          <p:cNvSpPr/>
          <p:nvPr/>
        </p:nvSpPr>
        <p:spPr>
          <a:xfrm>
            <a:off x="8327160" y="49302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Backups de semanas o meses bajo condiciones AWS, para restaurar rápido por región.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1" name="Shape 31"/>
          <p:cNvSpPr/>
          <p:nvPr/>
        </p:nvSpPr>
        <p:spPr>
          <a:xfrm>
            <a:off x="548640" y="5910120"/>
            <a:ext cx="11091240" cy="470160"/>
          </a:xfrm>
          <a:prstGeom prst="roundRect">
            <a:avLst>
              <a:gd name="adj" fmla="val 11663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2" name="Text 32"/>
          <p:cNvSpPr/>
          <p:nvPr/>
        </p:nvSpPr>
        <p:spPr>
          <a:xfrm>
            <a:off x="822960" y="6028920"/>
            <a:ext cx="10542600" cy="26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Sobre infraestructura AWS certificada de forma independiente en ISO 27001, ISO 27017 (controles de seguridad en nube) e ISO 27018 (datos personales en la nube).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OPERACIÓN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Operado por personas, no por una página de estado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Extendemos el hosting de AWS con nuestro propio sistema de monitorización, para que clientes y partners tengan transparencia, control y trazabilidad en lugar de un punto verde.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Interactive Powers Security — Videocall Services, edición 2025.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Operación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16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" name="Shape 7"/>
          <p:cNvSpPr/>
          <p:nvPr/>
        </p:nvSpPr>
        <p:spPr>
          <a:xfrm>
            <a:off x="548640" y="21214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" name="Shape 8"/>
          <p:cNvSpPr/>
          <p:nvPr/>
        </p:nvSpPr>
        <p:spPr>
          <a:xfrm>
            <a:off x="804600" y="23774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62" name="Image 0" descr="/root/corp2026/assets/icons/hero-adjustments-horizontal_212F38.png"/>
          <p:cNvPicPr/>
          <p:nvPr/>
        </p:nvPicPr>
        <p:blipFill>
          <a:blip r:embed="rId1"/>
          <a:stretch/>
        </p:blipFill>
        <p:spPr>
          <a:xfrm>
            <a:off x="941760" y="25146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3" name="Text 9"/>
          <p:cNvSpPr/>
          <p:nvPr/>
        </p:nvSpPr>
        <p:spPr>
          <a:xfrm>
            <a:off x="1499760" y="23500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Monitorización ITSM propia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" name="Text 10"/>
          <p:cNvSpPr/>
          <p:nvPr/>
        </p:nvSpPr>
        <p:spPr>
          <a:xfrm>
            <a:off x="804600" y="30816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Nuestro servicio vigila la mayoría de métricas ITSM por región, nodo y servicio, por encima de las herramientas de AWS.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" name="Shape 11"/>
          <p:cNvSpPr/>
          <p:nvPr/>
        </p:nvSpPr>
        <p:spPr>
          <a:xfrm>
            <a:off x="4309920" y="21214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6" name="Shape 12"/>
          <p:cNvSpPr/>
          <p:nvPr/>
        </p:nvSpPr>
        <p:spPr>
          <a:xfrm>
            <a:off x="4565880" y="23774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67" name="Image 1" descr="/root/corp2026/assets/icons/hero-chart-bar_212F38.png"/>
          <p:cNvPicPr/>
          <p:nvPr/>
        </p:nvPicPr>
        <p:blipFill>
          <a:blip r:embed="rId2"/>
          <a:stretch/>
        </p:blipFill>
        <p:spPr>
          <a:xfrm>
            <a:off x="4703040" y="25146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8" name="Text 13"/>
          <p:cNvSpPr/>
          <p:nvPr/>
        </p:nvSpPr>
        <p:spPr>
          <a:xfrm>
            <a:off x="5260680" y="23500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Cuadros de mando en tiempo real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" name="Text 14"/>
          <p:cNvSpPr/>
          <p:nvPr/>
        </p:nvSpPr>
        <p:spPr>
          <a:xfrm>
            <a:off x="4565880" y="30816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Cuadros CheckMK dimensionados a los requisitos ITSM de cada nodo, legibles por TI y por negocio.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" name="Shape 15"/>
          <p:cNvSpPr/>
          <p:nvPr/>
        </p:nvSpPr>
        <p:spPr>
          <a:xfrm>
            <a:off x="8071200" y="21214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1" name="Shape 16"/>
          <p:cNvSpPr/>
          <p:nvPr/>
        </p:nvSpPr>
        <p:spPr>
          <a:xfrm>
            <a:off x="8327160" y="23774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72" name="Image 2" descr="/root/corp2026/assets/icons/hero-magnifying-glass-circle_212F38.png"/>
          <p:cNvPicPr/>
          <p:nvPr/>
        </p:nvPicPr>
        <p:blipFill>
          <a:blip r:embed="rId3"/>
          <a:stretch/>
        </p:blipFill>
        <p:spPr>
          <a:xfrm>
            <a:off x="8464320" y="25146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3" name="Text 17"/>
          <p:cNvSpPr/>
          <p:nvPr/>
        </p:nvSpPr>
        <p:spPr>
          <a:xfrm>
            <a:off x="9021960" y="23500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Trazabilidad completa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4" name="Text 18"/>
          <p:cNvSpPr/>
          <p:nvPr/>
        </p:nvSpPr>
        <p:spPr>
          <a:xfrm>
            <a:off x="8327160" y="30816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Toda operación en nube es trazable. Los logs se quedan dentro de los nodos de la región y nunca se exponen a un sistema externo.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5" name="Shape 19"/>
          <p:cNvSpPr/>
          <p:nvPr/>
        </p:nvSpPr>
        <p:spPr>
          <a:xfrm>
            <a:off x="548640" y="40798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" name="Shape 20"/>
          <p:cNvSpPr/>
          <p:nvPr/>
        </p:nvSpPr>
        <p:spPr>
          <a:xfrm>
            <a:off x="804600" y="43358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77" name="Image 3" descr="/root/corp2026/assets/icons/hero-clock_212F38.png"/>
          <p:cNvPicPr/>
          <p:nvPr/>
        </p:nvPicPr>
        <p:blipFill>
          <a:blip r:embed="rId4"/>
          <a:stretch/>
        </p:blipFill>
        <p:spPr>
          <a:xfrm>
            <a:off x="941760" y="44730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8" name="Text 21"/>
          <p:cNvSpPr/>
          <p:nvPr/>
        </p:nvSpPr>
        <p:spPr>
          <a:xfrm>
            <a:off x="1499760" y="43084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Soporte en dos husos horarios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22"/>
          <p:cNvSpPr/>
          <p:nvPr/>
        </p:nvSpPr>
        <p:spPr>
          <a:xfrm>
            <a:off x="804600" y="50400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Soporte por correo y teléfono bajo mantenimiento, desde Madrid en CET para Europa y Miami en EST para América.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0" name="Shape 23"/>
          <p:cNvSpPr/>
          <p:nvPr/>
        </p:nvSpPr>
        <p:spPr>
          <a:xfrm>
            <a:off x="4309920" y="40798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1" name="Shape 24"/>
          <p:cNvSpPr/>
          <p:nvPr/>
        </p:nvSpPr>
        <p:spPr>
          <a:xfrm>
            <a:off x="4565880" y="43358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82" name="Image 4" descr="/root/corp2026/assets/icons/hero-lifebuoy_212F38.png"/>
          <p:cNvPicPr/>
          <p:nvPr/>
        </p:nvPicPr>
        <p:blipFill>
          <a:blip r:embed="rId5"/>
          <a:stretch/>
        </p:blipFill>
        <p:spPr>
          <a:xfrm>
            <a:off x="4703040" y="44730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3" name="Text 25"/>
          <p:cNvSpPr/>
          <p:nvPr/>
        </p:nvSpPr>
        <p:spPr>
          <a:xfrm>
            <a:off x="5260680" y="43084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Help Center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4" name="Text 26"/>
          <p:cNvSpPr/>
          <p:nvPr/>
        </p:nvSpPr>
        <p:spPr>
          <a:xfrm>
            <a:off x="4565880" y="50400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Espacio de tickets y resolución para equipos de integración y partners, con personas concretas en el caso.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5" name="Shape 27"/>
          <p:cNvSpPr/>
          <p:nvPr/>
        </p:nvSpPr>
        <p:spPr>
          <a:xfrm>
            <a:off x="8071200" y="4079880"/>
            <a:ext cx="3568680" cy="1793520"/>
          </a:xfrm>
          <a:prstGeom prst="roundRect">
            <a:avLst>
              <a:gd name="adj" fmla="val 3059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6" name="Shape 28"/>
          <p:cNvSpPr/>
          <p:nvPr/>
        </p:nvSpPr>
        <p:spPr>
          <a:xfrm>
            <a:off x="8327160" y="433584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87" name="Image 5" descr="/root/corp2026/assets/icons/hero-book-open_212F38.png"/>
          <p:cNvPicPr/>
          <p:nvPr/>
        </p:nvPicPr>
        <p:blipFill>
          <a:blip r:embed="rId6"/>
          <a:stretch/>
        </p:blipFill>
        <p:spPr>
          <a:xfrm>
            <a:off x="8464320" y="447300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8" name="Text 29"/>
          <p:cNvSpPr/>
          <p:nvPr/>
        </p:nvSpPr>
        <p:spPr>
          <a:xfrm>
            <a:off x="9021960" y="430848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Wiki técnica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9" name="Text 30"/>
          <p:cNvSpPr/>
          <p:nvPr/>
        </p:nvSpPr>
        <p:spPr>
          <a:xfrm>
            <a:off x="8327160" y="5040000"/>
            <a:ext cx="3056760" cy="63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Documentación completa de producto para los equipos de ingeniería de partners que hacen integraciones y configuración.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0" name="Text 31"/>
          <p:cNvSpPr/>
          <p:nvPr/>
        </p:nvSpPr>
        <p:spPr>
          <a:xfrm>
            <a:off x="548640" y="6019920"/>
            <a:ext cx="11091240" cy="26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Somos una compañía cercana en un mundo global: prestamos nuestros servicios CPaaS con seguimiento local en cada país donde operamos.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2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EN PRODUCCIÓN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3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Dónde están ya respondiendo nuestras plataformas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Organismos públicos, bancos, aseguradoras, proveedores de salud, utilities, operadores de transporte y BPOs en Europa, América Latina y Oriente Medio.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5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interactivepowers.com (referencias de clientes). Referencias nominales, con tamaño de despliegue y resultados, disponibles bajo NDA.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6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En producción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17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8" name="Shape 7"/>
          <p:cNvSpPr/>
          <p:nvPr/>
        </p:nvSpPr>
        <p:spPr>
          <a:xfrm>
            <a:off x="548640" y="1874520"/>
            <a:ext cx="11091240" cy="324576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9" name="Image 0" descr="assets/logos/clients/chileatiende.png"/>
          <p:cNvPicPr/>
          <p:nvPr/>
        </p:nvPicPr>
        <p:blipFill>
          <a:blip r:embed="rId1"/>
          <a:stretch/>
        </p:blipFill>
        <p:spPr>
          <a:xfrm>
            <a:off x="980640" y="2103120"/>
            <a:ext cx="131976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0" name="Image 1" descr="assets/logos/clients/mapfre.png"/>
          <p:cNvPicPr/>
          <p:nvPr/>
        </p:nvPicPr>
        <p:blipFill>
          <a:blip r:embed="rId2"/>
          <a:stretch/>
        </p:blipFill>
        <p:spPr>
          <a:xfrm>
            <a:off x="2890440" y="2103120"/>
            <a:ext cx="106308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1" name="Image 2" descr="assets/logos/clients/aena.png"/>
          <p:cNvPicPr/>
          <p:nvPr/>
        </p:nvPicPr>
        <p:blipFill>
          <a:blip r:embed="rId3"/>
          <a:stretch/>
        </p:blipFill>
        <p:spPr>
          <a:xfrm>
            <a:off x="4655880" y="2103120"/>
            <a:ext cx="109548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2" name="Image 3" descr="assets/logos/clients/allianz.png"/>
          <p:cNvPicPr/>
          <p:nvPr/>
        </p:nvPicPr>
        <p:blipFill>
          <a:blip r:embed="rId4"/>
          <a:stretch/>
        </p:blipFill>
        <p:spPr>
          <a:xfrm>
            <a:off x="6295680" y="2176920"/>
            <a:ext cx="1378800" cy="38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3" name="Image 4" descr="assets/logos/clients/otis.png"/>
          <p:cNvPicPr/>
          <p:nvPr/>
        </p:nvPicPr>
        <p:blipFill>
          <a:blip r:embed="rId5"/>
          <a:stretch/>
        </p:blipFill>
        <p:spPr>
          <a:xfrm>
            <a:off x="8209440" y="2103120"/>
            <a:ext cx="111456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4" name="Image 5" descr="assets/logos/clients/sns24.png"/>
          <p:cNvPicPr/>
          <p:nvPr/>
        </p:nvPicPr>
        <p:blipFill>
          <a:blip r:embed="rId6"/>
          <a:stretch/>
        </p:blipFill>
        <p:spPr>
          <a:xfrm>
            <a:off x="9858600" y="2145600"/>
            <a:ext cx="1378800" cy="44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5" name="Image 6" descr="assets/logos/clients/generali.png"/>
          <p:cNvPicPr/>
          <p:nvPr/>
        </p:nvPicPr>
        <p:blipFill>
          <a:blip r:embed="rId7"/>
          <a:stretch/>
        </p:blipFill>
        <p:spPr>
          <a:xfrm>
            <a:off x="1316520" y="2857680"/>
            <a:ext cx="64764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6" name="Image 7" descr="assets/logos/clients/renfe.png"/>
          <p:cNvPicPr/>
          <p:nvPr/>
        </p:nvPicPr>
        <p:blipFill>
          <a:blip r:embed="rId8"/>
          <a:stretch/>
        </p:blipFill>
        <p:spPr>
          <a:xfrm>
            <a:off x="2766600" y="2857680"/>
            <a:ext cx="131076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7" name="Image 8" descr="assets/logos/clients/entel.png"/>
          <p:cNvPicPr/>
          <p:nvPr/>
        </p:nvPicPr>
        <p:blipFill>
          <a:blip r:embed="rId9"/>
          <a:stretch/>
        </p:blipFill>
        <p:spPr>
          <a:xfrm>
            <a:off x="4514040" y="2930040"/>
            <a:ext cx="1378800" cy="38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8" name="Image 9" descr="assets/logos/clients/banmedica.png"/>
          <p:cNvPicPr/>
          <p:nvPr/>
        </p:nvPicPr>
        <p:blipFill>
          <a:blip r:embed="rId10"/>
          <a:stretch/>
        </p:blipFill>
        <p:spPr>
          <a:xfrm>
            <a:off x="6295680" y="2932920"/>
            <a:ext cx="1378800" cy="383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9" name="Image 10" descr="assets/logos/clients/sura.png"/>
          <p:cNvPicPr/>
          <p:nvPr/>
        </p:nvPicPr>
        <p:blipFill>
          <a:blip r:embed="rId11"/>
          <a:stretch/>
        </p:blipFill>
        <p:spPr>
          <a:xfrm>
            <a:off x="8334720" y="2857680"/>
            <a:ext cx="86400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0" name="Image 11" descr="assets/logos/clients/afpcapital.png"/>
          <p:cNvPicPr/>
          <p:nvPr/>
        </p:nvPicPr>
        <p:blipFill>
          <a:blip r:embed="rId12"/>
          <a:stretch/>
        </p:blipFill>
        <p:spPr>
          <a:xfrm>
            <a:off x="9858600" y="2968920"/>
            <a:ext cx="1378800" cy="311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1" name="Image 12" descr="assets/logos/clients/masmovil.png"/>
          <p:cNvPicPr/>
          <p:nvPr/>
        </p:nvPicPr>
        <p:blipFill>
          <a:blip r:embed="rId13"/>
          <a:stretch/>
        </p:blipFill>
        <p:spPr>
          <a:xfrm>
            <a:off x="951120" y="3698280"/>
            <a:ext cx="1378800" cy="361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2" name="Image 13" descr="assets/logos/clients/sence.png"/>
          <p:cNvPicPr/>
          <p:nvPr/>
        </p:nvPicPr>
        <p:blipFill>
          <a:blip r:embed="rId14"/>
          <a:stretch/>
        </p:blipFill>
        <p:spPr>
          <a:xfrm>
            <a:off x="2732400" y="3628800"/>
            <a:ext cx="1378800" cy="500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3" name="Image 14" descr="assets/logos/clients/vidatres.png"/>
          <p:cNvPicPr/>
          <p:nvPr/>
        </p:nvPicPr>
        <p:blipFill>
          <a:blip r:embed="rId15"/>
          <a:stretch/>
        </p:blipFill>
        <p:spPr>
          <a:xfrm>
            <a:off x="4514040" y="3743280"/>
            <a:ext cx="1378800" cy="272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4" name="Image 15" descr="assets/logos/clients/sii.png"/>
          <p:cNvPicPr/>
          <p:nvPr/>
        </p:nvPicPr>
        <p:blipFill>
          <a:blip r:embed="rId16"/>
          <a:stretch/>
        </p:blipFill>
        <p:spPr>
          <a:xfrm>
            <a:off x="6303240" y="3611880"/>
            <a:ext cx="136404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5" name="Image 16" descr="assets/logos/clients/gobierno-chile.png"/>
          <p:cNvPicPr/>
          <p:nvPr/>
        </p:nvPicPr>
        <p:blipFill>
          <a:blip r:embed="rId17"/>
          <a:stretch/>
        </p:blipFill>
        <p:spPr>
          <a:xfrm>
            <a:off x="8228520" y="3611880"/>
            <a:ext cx="107604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6" name="Image 17" descr="assets/logos/clients/saudi-mol.png"/>
          <p:cNvPicPr/>
          <p:nvPr/>
        </p:nvPicPr>
        <p:blipFill>
          <a:blip r:embed="rId18"/>
          <a:stretch/>
        </p:blipFill>
        <p:spPr>
          <a:xfrm>
            <a:off x="10104840" y="3611880"/>
            <a:ext cx="88632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7" name="Image 18" descr="assets/logos/clients/isciii.png"/>
          <p:cNvPicPr/>
          <p:nvPr/>
        </p:nvPicPr>
        <p:blipFill>
          <a:blip r:embed="rId19"/>
          <a:stretch/>
        </p:blipFill>
        <p:spPr>
          <a:xfrm>
            <a:off x="1841760" y="4420080"/>
            <a:ext cx="1378800" cy="426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8" name="Image 19" descr="assets/logos/clients/konexo.png"/>
          <p:cNvPicPr/>
          <p:nvPr/>
        </p:nvPicPr>
        <p:blipFill>
          <a:blip r:embed="rId20"/>
          <a:stretch/>
        </p:blipFill>
        <p:spPr>
          <a:xfrm>
            <a:off x="3864240" y="4366440"/>
            <a:ext cx="89676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Image 20" descr="assets/logos/clients/chemo.png"/>
          <p:cNvPicPr/>
          <p:nvPr/>
        </p:nvPicPr>
        <p:blipFill>
          <a:blip r:embed="rId21"/>
          <a:stretch/>
        </p:blipFill>
        <p:spPr>
          <a:xfrm>
            <a:off x="5634360" y="4366440"/>
            <a:ext cx="92016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0" name="Image 21" descr="assets/logos/clients/lascondes.png"/>
          <p:cNvPicPr/>
          <p:nvPr/>
        </p:nvPicPr>
        <p:blipFill>
          <a:blip r:embed="rId22"/>
          <a:stretch/>
        </p:blipFill>
        <p:spPr>
          <a:xfrm>
            <a:off x="7273440" y="4366440"/>
            <a:ext cx="1204560" cy="53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1" name="Image 22" descr="assets/logos/clients/gipuzkoako.png"/>
          <p:cNvPicPr/>
          <p:nvPr/>
        </p:nvPicPr>
        <p:blipFill>
          <a:blip r:embed="rId23"/>
          <a:stretch/>
        </p:blipFill>
        <p:spPr>
          <a:xfrm>
            <a:off x="9249840" y="4366440"/>
            <a:ext cx="815400" cy="53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2" name="Text 8"/>
          <p:cNvSpPr/>
          <p:nvPr/>
        </p:nvSpPr>
        <p:spPr>
          <a:xfrm>
            <a:off x="548640" y="5349240"/>
            <a:ext cx="2662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70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3" name="Text 9"/>
          <p:cNvSpPr/>
          <p:nvPr/>
        </p:nvSpPr>
        <p:spPr>
          <a:xfrm>
            <a:off x="548640" y="5769720"/>
            <a:ext cx="2662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empresas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Text 10"/>
          <p:cNvSpPr/>
          <p:nvPr/>
        </p:nvSpPr>
        <p:spPr>
          <a:xfrm>
            <a:off x="3321720" y="5349240"/>
            <a:ext cx="2662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9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5" name="Text 11"/>
          <p:cNvSpPr/>
          <p:nvPr/>
        </p:nvSpPr>
        <p:spPr>
          <a:xfrm>
            <a:off x="3321720" y="5769720"/>
            <a:ext cx="2662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organismos públicos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6" name="Text 12"/>
          <p:cNvSpPr/>
          <p:nvPr/>
        </p:nvSpPr>
        <p:spPr>
          <a:xfrm>
            <a:off x="6094440" y="5349240"/>
            <a:ext cx="2662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30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Text 13"/>
          <p:cNvSpPr/>
          <p:nvPr/>
        </p:nvSpPr>
        <p:spPr>
          <a:xfrm>
            <a:off x="6094440" y="5769720"/>
            <a:ext cx="2662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proveedores y partners tecnológicos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8" name="Text 14"/>
          <p:cNvSpPr/>
          <p:nvPr/>
        </p:nvSpPr>
        <p:spPr>
          <a:xfrm>
            <a:off x="8867520" y="5349240"/>
            <a:ext cx="2662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5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9" name="Text 15"/>
          <p:cNvSpPr/>
          <p:nvPr/>
        </p:nvSpPr>
        <p:spPr>
          <a:xfrm>
            <a:off x="8867520" y="5769720"/>
            <a:ext cx="2662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19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industrias atendidas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1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INDUSTRIAS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2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Cinco sectores donde dejarse ver no es opcional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3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El hilo común no es la industria — es que la interacción es un expediente y no un ticket, y alguien tendrá que demostrar después qué se dijo y qué se mostró.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4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interactivepowers.com (industrias), despliegues de clientes.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5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Industrias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6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18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7" name="Shape 7"/>
          <p:cNvSpPr/>
          <p:nvPr/>
        </p:nvSpPr>
        <p:spPr>
          <a:xfrm>
            <a:off x="548640" y="2103120"/>
            <a:ext cx="2064240" cy="2755800"/>
          </a:xfrm>
          <a:prstGeom prst="roundRect">
            <a:avLst>
              <a:gd name="adj" fmla="val 2657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8" name="Shape 8"/>
          <p:cNvSpPr/>
          <p:nvPr/>
        </p:nvSpPr>
        <p:spPr>
          <a:xfrm>
            <a:off x="804600" y="235908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9" name="Image 0" descr="/root/corp2026/assets/icons/hero-building-library_212F38.png"/>
          <p:cNvPicPr/>
          <p:nvPr/>
        </p:nvPicPr>
        <p:blipFill>
          <a:blip r:embed="rId1"/>
          <a:stretch/>
        </p:blipFill>
        <p:spPr>
          <a:xfrm>
            <a:off x="937440" y="249192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0" name="Text 9"/>
          <p:cNvSpPr/>
          <p:nvPr/>
        </p:nvSpPr>
        <p:spPr>
          <a:xfrm>
            <a:off x="804600" y="3017520"/>
            <a:ext cx="15523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Servicios financieros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1" name="Text 10"/>
          <p:cNvSpPr/>
          <p:nvPr/>
        </p:nvSpPr>
        <p:spPr>
          <a:xfrm>
            <a:off x="804600" y="3575160"/>
            <a:ext cx="1552320" cy="111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Alta remota, verificación de identidad y operaciones firmadas, grabadas como evidencia.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2" name="Shape 11"/>
          <p:cNvSpPr/>
          <p:nvPr/>
        </p:nvSpPr>
        <p:spPr>
          <a:xfrm>
            <a:off x="2805480" y="2103120"/>
            <a:ext cx="2064240" cy="2755800"/>
          </a:xfrm>
          <a:prstGeom prst="roundRect">
            <a:avLst>
              <a:gd name="adj" fmla="val 2657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3" name="Shape 12"/>
          <p:cNvSpPr/>
          <p:nvPr/>
        </p:nvSpPr>
        <p:spPr>
          <a:xfrm>
            <a:off x="3061440" y="235908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44" name="Image 1" descr="/root/corp2026/assets/icons/hero-building-office-2_212F38.png"/>
          <p:cNvPicPr/>
          <p:nvPr/>
        </p:nvPicPr>
        <p:blipFill>
          <a:blip r:embed="rId2"/>
          <a:stretch/>
        </p:blipFill>
        <p:spPr>
          <a:xfrm>
            <a:off x="3194280" y="249192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5" name="Text 13"/>
          <p:cNvSpPr/>
          <p:nvPr/>
        </p:nvSpPr>
        <p:spPr>
          <a:xfrm>
            <a:off x="3061440" y="3017520"/>
            <a:ext cx="15523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Sector público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6" name="Text 14"/>
          <p:cNvSpPr/>
          <p:nvPr/>
        </p:nvSpPr>
        <p:spPr>
          <a:xfrm>
            <a:off x="3061440" y="3575160"/>
            <a:ext cx="1552320" cy="111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Atención al ciudadano desde cualquier dispositivo, con la misma cola y el mismo registro que una llamada.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7" name="Shape 15"/>
          <p:cNvSpPr/>
          <p:nvPr/>
        </p:nvSpPr>
        <p:spPr>
          <a:xfrm>
            <a:off x="5061960" y="2103120"/>
            <a:ext cx="2064240" cy="2755800"/>
          </a:xfrm>
          <a:prstGeom prst="roundRect">
            <a:avLst>
              <a:gd name="adj" fmla="val 2657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8" name="Shape 16"/>
          <p:cNvSpPr/>
          <p:nvPr/>
        </p:nvSpPr>
        <p:spPr>
          <a:xfrm>
            <a:off x="5318280" y="235908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49" name="Image 2" descr="/root/corp2026/assets/icons/hero-heart_212F38.png"/>
          <p:cNvPicPr/>
          <p:nvPr/>
        </p:nvPicPr>
        <p:blipFill>
          <a:blip r:embed="rId3"/>
          <a:stretch/>
        </p:blipFill>
        <p:spPr>
          <a:xfrm>
            <a:off x="5450760" y="249192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0" name="Text 17"/>
          <p:cNvSpPr/>
          <p:nvPr/>
        </p:nvSpPr>
        <p:spPr>
          <a:xfrm>
            <a:off x="5318280" y="3017520"/>
            <a:ext cx="15523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Salud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1" name="Text 18"/>
          <p:cNvSpPr/>
          <p:nvPr/>
        </p:nvSpPr>
        <p:spPr>
          <a:xfrm>
            <a:off x="5318280" y="3575160"/>
            <a:ext cx="1552320" cy="10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Consultas y atención al paciente ante la cámara, retenidas bajo tu propia política.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2" name="Shape 19"/>
          <p:cNvSpPr/>
          <p:nvPr/>
        </p:nvSpPr>
        <p:spPr>
          <a:xfrm>
            <a:off x="7318800" y="2103120"/>
            <a:ext cx="2064240" cy="2755800"/>
          </a:xfrm>
          <a:prstGeom prst="roundRect">
            <a:avLst>
              <a:gd name="adj" fmla="val 2657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3" name="Shape 20"/>
          <p:cNvSpPr/>
          <p:nvPr/>
        </p:nvSpPr>
        <p:spPr>
          <a:xfrm>
            <a:off x="7574760" y="235908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54" name="Image 3" descr="/root/corp2026/assets/icons/hero-signal_212F38.png"/>
          <p:cNvPicPr/>
          <p:nvPr/>
        </p:nvPicPr>
        <p:blipFill>
          <a:blip r:embed="rId4"/>
          <a:stretch/>
        </p:blipFill>
        <p:spPr>
          <a:xfrm>
            <a:off x="7707600" y="249192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5" name="Text 21"/>
          <p:cNvSpPr/>
          <p:nvPr/>
        </p:nvSpPr>
        <p:spPr>
          <a:xfrm>
            <a:off x="7574760" y="3017520"/>
            <a:ext cx="15523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Telecom y utilities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6" name="Text 22"/>
          <p:cNvSpPr/>
          <p:nvPr/>
        </p:nvSpPr>
        <p:spPr>
          <a:xfrm>
            <a:off x="7574760" y="3575160"/>
            <a:ext cx="1552320" cy="10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Diagnóstico visual y soporte guiado que evita enviar un técnico.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7" name="Shape 23"/>
          <p:cNvSpPr/>
          <p:nvPr/>
        </p:nvSpPr>
        <p:spPr>
          <a:xfrm>
            <a:off x="9575640" y="2103120"/>
            <a:ext cx="2064240" cy="2755800"/>
          </a:xfrm>
          <a:prstGeom prst="roundRect">
            <a:avLst>
              <a:gd name="adj" fmla="val 2657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8" name="Shape 24"/>
          <p:cNvSpPr/>
          <p:nvPr/>
        </p:nvSpPr>
        <p:spPr>
          <a:xfrm>
            <a:off x="9831600" y="2359080"/>
            <a:ext cx="548280" cy="548280"/>
          </a:xfrm>
          <a:prstGeom prst="roundRect">
            <a:avLst>
              <a:gd name="adj" fmla="val 8333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59" name="Image 4" descr="/root/corp2026/assets/icons/hero-users_212F38.png"/>
          <p:cNvPicPr/>
          <p:nvPr/>
        </p:nvPicPr>
        <p:blipFill>
          <a:blip r:embed="rId5"/>
          <a:stretch/>
        </p:blipFill>
        <p:spPr>
          <a:xfrm>
            <a:off x="9964440" y="2491920"/>
            <a:ext cx="282600" cy="28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0" name="Text 25"/>
          <p:cNvSpPr/>
          <p:nvPr/>
        </p:nvSpPr>
        <p:spPr>
          <a:xfrm>
            <a:off x="9831600" y="3017520"/>
            <a:ext cx="15523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BPO y servicios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1" name="Text 26"/>
          <p:cNvSpPr/>
          <p:nvPr/>
        </p:nvSpPr>
        <p:spPr>
          <a:xfrm>
            <a:off x="9831600" y="3575160"/>
            <a:ext cx="1552320" cy="102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9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Un canal de video revendible a clientes finales sin sostener una segunda plataforma.</a:t>
            </a:r>
            <a:endParaRPr lang="en-US" sz="9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2" name="Shape 27"/>
          <p:cNvSpPr/>
          <p:nvPr/>
        </p:nvSpPr>
        <p:spPr>
          <a:xfrm>
            <a:off x="548640" y="5042160"/>
            <a:ext cx="11091240" cy="1042200"/>
          </a:xfrm>
          <a:prstGeom prst="roundRect">
            <a:avLst>
              <a:gd name="adj" fmla="val 5263"/>
            </a:avLst>
          </a:prstGeom>
          <a:solidFill>
            <a:srgbClr val="2E3D48"/>
          </a:solidFill>
          <a:ln w="936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3" name="Text 28"/>
          <p:cNvSpPr/>
          <p:nvPr/>
        </p:nvSpPr>
        <p:spPr>
          <a:xfrm>
            <a:off x="822960" y="513360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Por qué la objeción es siempre la misma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4" name="Text 29"/>
          <p:cNvSpPr/>
          <p:nvPr/>
        </p:nvSpPr>
        <p:spPr>
          <a:xfrm>
            <a:off x="822960" y="539280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En los cinco, el freno rara vez es si el video ayuda — es quién custodia la grabación, en qué país, bajo qué certificación, y si el rastro de auditoría coincide con el ya aceptado para la voz. Eso es una cuestión de despliegue y arquitectura, y por eso la respondemos con despliegue y arquitectura.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6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COMPARACIÓN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En qué nos distanciamos de las suites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Text 3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«Una suite CCaaS típica» resume los patrones publicados en las páginas de capacidades y precios de las principales plataformas, agosto de 2026.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Text 4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Comparación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0" name="Text 5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19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Shape 6"/>
          <p:cNvSpPr/>
          <p:nvPr/>
        </p:nvSpPr>
        <p:spPr>
          <a:xfrm>
            <a:off x="3794760" y="1536120"/>
            <a:ext cx="3977280" cy="475200"/>
          </a:xfrm>
          <a:prstGeom prst="rect">
            <a:avLst/>
          </a:prstGeom>
          <a:solidFill>
            <a:srgbClr val="EDEFF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Text 7"/>
          <p:cNvSpPr/>
          <p:nvPr/>
        </p:nvSpPr>
        <p:spPr>
          <a:xfrm>
            <a:off x="4032360" y="1536120"/>
            <a:ext cx="361152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Una suite CCaaS típica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3" name="Shape 8"/>
          <p:cNvSpPr/>
          <p:nvPr/>
        </p:nvSpPr>
        <p:spPr>
          <a:xfrm>
            <a:off x="7772400" y="1536120"/>
            <a:ext cx="3867480" cy="3675600"/>
          </a:xfrm>
          <a:prstGeom prst="rect">
            <a:avLst/>
          </a:prstGeom>
          <a:solidFill>
            <a:srgbClr val="212F3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4" name="Text 9"/>
          <p:cNvSpPr/>
          <p:nvPr/>
        </p:nvSpPr>
        <p:spPr>
          <a:xfrm>
            <a:off x="8010000" y="1536120"/>
            <a:ext cx="350172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Interactive Powers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Shape 10"/>
          <p:cNvSpPr/>
          <p:nvPr/>
        </p:nvSpPr>
        <p:spPr>
          <a:xfrm>
            <a:off x="548640" y="2011680"/>
            <a:ext cx="7223400" cy="456840"/>
          </a:xfrm>
          <a:prstGeom prst="rect">
            <a:avLst/>
          </a:prstGeom>
          <a:solidFill>
            <a:srgbClr val="EDEFF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6" name="Text 11"/>
          <p:cNvSpPr/>
          <p:nvPr/>
        </p:nvSpPr>
        <p:spPr>
          <a:xfrm>
            <a:off x="603360" y="20116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El video como canal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7" name="Text 12"/>
          <p:cNvSpPr/>
          <p:nvPr/>
        </p:nvSpPr>
        <p:spPr>
          <a:xfrm>
            <a:off x="4032360" y="2011680"/>
            <a:ext cx="35658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Ausente, tarifado como add-on o plug-in de marketplace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Text 13"/>
          <p:cNvSpPr/>
          <p:nvPr/>
        </p:nvSpPr>
        <p:spPr>
          <a:xfrm>
            <a:off x="8010000" y="2011680"/>
            <a:ext cx="3456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Enrutado por el mismo distribuidor que la voz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Text 14"/>
          <p:cNvSpPr/>
          <p:nvPr/>
        </p:nvSpPr>
        <p:spPr>
          <a:xfrm>
            <a:off x="603360" y="24688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Grabación de video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0" name="Text 15"/>
          <p:cNvSpPr/>
          <p:nvPr/>
        </p:nvSpPr>
        <p:spPr>
          <a:xfrm>
            <a:off x="4032360" y="2468880"/>
            <a:ext cx="35658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Normalmente un producto o partner aparte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Text 16"/>
          <p:cNvSpPr/>
          <p:nvPr/>
        </p:nvSpPr>
        <p:spPr>
          <a:xfrm>
            <a:off x="8010000" y="2468880"/>
            <a:ext cx="3456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Video REC, integrado en la misma suite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Shape 17"/>
          <p:cNvSpPr/>
          <p:nvPr/>
        </p:nvSpPr>
        <p:spPr>
          <a:xfrm>
            <a:off x="548640" y="2926080"/>
            <a:ext cx="7223400" cy="456840"/>
          </a:xfrm>
          <a:prstGeom prst="rect">
            <a:avLst/>
          </a:prstGeom>
          <a:solidFill>
            <a:srgbClr val="EDEFF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3" name="Text 18"/>
          <p:cNvSpPr/>
          <p:nvPr/>
        </p:nvSpPr>
        <p:spPr>
          <a:xfrm>
            <a:off x="603360" y="29260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Despliegue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4" name="Text 19"/>
          <p:cNvSpPr/>
          <p:nvPr/>
        </p:nvSpPr>
        <p:spPr>
          <a:xfrm>
            <a:off x="4032360" y="2926080"/>
            <a:ext cx="35658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Solo nube del proveedor, en la mayoría de casos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5" name="Text 20"/>
          <p:cNvSpPr/>
          <p:nvPr/>
        </p:nvSpPr>
        <p:spPr>
          <a:xfrm>
            <a:off x="8010000" y="2926080"/>
            <a:ext cx="3456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Nube, on-premises, virtualizado o híbrido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6" name="Text 21"/>
          <p:cNvSpPr/>
          <p:nvPr/>
        </p:nvSpPr>
        <p:spPr>
          <a:xfrm>
            <a:off x="603360" y="33832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Dónde residen los datos de video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Text 22"/>
          <p:cNvSpPr/>
          <p:nvPr/>
        </p:nvSpPr>
        <p:spPr>
          <a:xfrm>
            <a:off x="4032360" y="3383280"/>
            <a:ext cx="35658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La región del proveedor, por arquitectura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8" name="Text 23"/>
          <p:cNvSpPr/>
          <p:nvPr/>
        </p:nvSpPr>
        <p:spPr>
          <a:xfrm>
            <a:off x="8010000" y="3383280"/>
            <a:ext cx="3456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Donde tú quieras operar o instales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9" name="Shape 24"/>
          <p:cNvSpPr/>
          <p:nvPr/>
        </p:nvSpPr>
        <p:spPr>
          <a:xfrm>
            <a:off x="548640" y="3840480"/>
            <a:ext cx="7223400" cy="456840"/>
          </a:xfrm>
          <a:prstGeom prst="rect">
            <a:avLst/>
          </a:prstGeom>
          <a:solidFill>
            <a:srgbClr val="EDEFF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0" name="Text 25"/>
          <p:cNvSpPr/>
          <p:nvPr/>
        </p:nvSpPr>
        <p:spPr>
          <a:xfrm>
            <a:off x="603360" y="38404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Modelo comercial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1" name="Text 26"/>
          <p:cNvSpPr/>
          <p:nvPr/>
        </p:nvSpPr>
        <p:spPr>
          <a:xfrm>
            <a:off x="4032360" y="3840480"/>
            <a:ext cx="35658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Por agente, al mes, indefinidamente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2" name="Text 27"/>
          <p:cNvSpPr/>
          <p:nvPr/>
        </p:nvSpPr>
        <p:spPr>
          <a:xfrm>
            <a:off x="8010000" y="3840480"/>
            <a:ext cx="3456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Suscripción o licencias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3" name="Text 28"/>
          <p:cNvSpPr/>
          <p:nvPr/>
        </p:nvSpPr>
        <p:spPr>
          <a:xfrm>
            <a:off x="603360" y="42976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Proveedores en la pila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4" name="Text 29"/>
          <p:cNvSpPr/>
          <p:nvPr/>
        </p:nvSpPr>
        <p:spPr>
          <a:xfrm>
            <a:off x="4032360" y="4297680"/>
            <a:ext cx="35658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Plataforma, más partner de video, más grabador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Text 30"/>
          <p:cNvSpPr/>
          <p:nvPr/>
        </p:nvSpPr>
        <p:spPr>
          <a:xfrm>
            <a:off x="8010000" y="4297680"/>
            <a:ext cx="3456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Un proveedor para IVR, ACD, video y grabación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6" name="Shape 31"/>
          <p:cNvSpPr/>
          <p:nvPr/>
        </p:nvSpPr>
        <p:spPr>
          <a:xfrm>
            <a:off x="548640" y="4754880"/>
            <a:ext cx="7223400" cy="456840"/>
          </a:xfrm>
          <a:prstGeom prst="rect">
            <a:avLst/>
          </a:prstGeom>
          <a:solidFill>
            <a:srgbClr val="EDEFF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7" name="Text 32"/>
          <p:cNvSpPr/>
          <p:nvPr/>
        </p:nvSpPr>
        <p:spPr>
          <a:xfrm>
            <a:off x="603360" y="47548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Tu plataforma actual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8" name="Text 33"/>
          <p:cNvSpPr/>
          <p:nvPr/>
        </p:nvSpPr>
        <p:spPr>
          <a:xfrm>
            <a:off x="4032360" y="4754880"/>
            <a:ext cx="35658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Sustituida, o el video corre al lado sin gobierno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Text 34"/>
          <p:cNvSpPr/>
          <p:nvPr/>
        </p:nvSpPr>
        <p:spPr>
          <a:xfrm>
            <a:off x="8010000" y="4754880"/>
            <a:ext cx="3456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Se conserva — el video se añade sobre SIP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0" name="Shape 35"/>
          <p:cNvSpPr/>
          <p:nvPr/>
        </p:nvSpPr>
        <p:spPr>
          <a:xfrm>
            <a:off x="548640" y="5394960"/>
            <a:ext cx="11091240" cy="879480"/>
          </a:xfrm>
          <a:prstGeom prst="roundRect">
            <a:avLst>
              <a:gd name="adj" fmla="val 6236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1" name="Text 36"/>
          <p:cNvSpPr/>
          <p:nvPr/>
        </p:nvSpPr>
        <p:spPr>
          <a:xfrm>
            <a:off x="822960" y="548640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La versión honesta de esta tabla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Text 37"/>
          <p:cNvSpPr/>
          <p:nvPr/>
        </p:nvSpPr>
        <p:spPr>
          <a:xfrm>
            <a:off x="822960" y="574560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Las suites nos superan en amplitud — asistencia al agente, gestión de personal, copilotos de IA nativos y número de canales. No pretendemos ganar esa comparación. Ganamos aquella en la que el video es la interacción que decide el resultado de negocio.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4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COMERCIAL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5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Compra la licencia una vez, o suscríbete al mes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6" name="Text 3"/>
          <p:cNvSpPr/>
          <p:nvPr/>
        </p:nvSpPr>
        <p:spPr>
          <a:xfrm>
            <a:off x="548640" y="1280160"/>
            <a:ext cx="110912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Dos modelos comerciales, porque una licitación pública y un BPO en crecimiento no compran igual. Ambos cubren el mismo software.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Fuente: wiki.ivrpowers.com (licenciamiento y facturación), propuesta de Cloud Services 2025.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8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AA6B0"/>
                </a:solidFill>
                <a:effectLst/>
                <a:uFillTx/>
                <a:latin typeface="Montserrat"/>
                <a:ea typeface="Montserrat"/>
              </a:rPr>
              <a:t>Comercial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9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20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0" name="Shape 7"/>
          <p:cNvSpPr/>
          <p:nvPr/>
        </p:nvSpPr>
        <p:spPr>
          <a:xfrm>
            <a:off x="548640" y="1938600"/>
            <a:ext cx="5477040" cy="2944080"/>
          </a:xfrm>
          <a:prstGeom prst="roundRect">
            <a:avLst>
              <a:gd name="adj" fmla="val 2484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1" name="Shape 8"/>
          <p:cNvSpPr/>
          <p:nvPr/>
        </p:nvSpPr>
        <p:spPr>
          <a:xfrm>
            <a:off x="548640" y="1938600"/>
            <a:ext cx="5477040" cy="6372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19080" rIns="90000" bIns="1908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2" name="Shape 9"/>
          <p:cNvSpPr/>
          <p:nvPr/>
        </p:nvSpPr>
        <p:spPr>
          <a:xfrm>
            <a:off x="859680" y="224928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FAD6D1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3" name="Image 0" descr="/root/corp2026/assets/icons/hero-key_212F38.png"/>
          <p:cNvPicPr/>
          <p:nvPr/>
        </p:nvPicPr>
        <p:blipFill>
          <a:blip r:embed="rId1"/>
          <a:stretch/>
        </p:blipFill>
        <p:spPr>
          <a:xfrm>
            <a:off x="1010520" y="2400480"/>
            <a:ext cx="319680" cy="31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4" name="Text 10"/>
          <p:cNvSpPr/>
          <p:nvPr/>
        </p:nvSpPr>
        <p:spPr>
          <a:xfrm>
            <a:off x="1609200" y="2249280"/>
            <a:ext cx="4114440" cy="23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pc="20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LICENCIA PERPETUA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5" name="Text 11"/>
          <p:cNvSpPr/>
          <p:nvPr/>
        </p:nvSpPr>
        <p:spPr>
          <a:xfrm>
            <a:off x="1609200" y="2450520"/>
            <a:ext cx="4205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Pago único de por vida, más mantenimiento anual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6" name="Shape 12"/>
          <p:cNvSpPr/>
          <p:nvPr/>
        </p:nvSpPr>
        <p:spPr>
          <a:xfrm>
            <a:off x="877680" y="3113640"/>
            <a:ext cx="82080" cy="8208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7" name="Text 13"/>
          <p:cNvSpPr/>
          <p:nvPr/>
        </p:nvSpPr>
        <p:spPr>
          <a:xfrm>
            <a:off x="1078920" y="3008520"/>
            <a:ext cx="4663080" cy="43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Smart IVR and Video RTC — </a:t>
            </a: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se licencian por puerto — un puerto es una llamada o sesión de video concurrente.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8" name="Shape 14"/>
          <p:cNvSpPr/>
          <p:nvPr/>
        </p:nvSpPr>
        <p:spPr>
          <a:xfrm>
            <a:off x="877680" y="3570840"/>
            <a:ext cx="82080" cy="8208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9" name="Text 15"/>
          <p:cNvSpPr/>
          <p:nvPr/>
        </p:nvSpPr>
        <p:spPr>
          <a:xfrm>
            <a:off x="1078920" y="3465720"/>
            <a:ext cx="4663080" cy="43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Web ACD — </a:t>
            </a: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se licencia por puesto — un agente, supervisor o administrador.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0" name="Shape 16"/>
          <p:cNvSpPr/>
          <p:nvPr/>
        </p:nvSpPr>
        <p:spPr>
          <a:xfrm>
            <a:off x="877680" y="4028040"/>
            <a:ext cx="82080" cy="8208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1" name="Text 17"/>
          <p:cNvSpPr/>
          <p:nvPr/>
        </p:nvSpPr>
        <p:spPr>
          <a:xfrm>
            <a:off x="1078920" y="3922920"/>
            <a:ext cx="4663080" cy="43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Video REC — </a:t>
            </a: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se aprovisiona por nivel de almacenamiento, dimensionado a tu retención.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2" name="Shape 18"/>
          <p:cNvSpPr/>
          <p:nvPr/>
        </p:nvSpPr>
        <p:spPr>
          <a:xfrm>
            <a:off x="877680" y="4485240"/>
            <a:ext cx="82080" cy="82080"/>
          </a:xfrm>
          <a:prstGeom prst="rect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37440" rIns="90000" bIns="3744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3" name="Text 19"/>
          <p:cNvSpPr/>
          <p:nvPr/>
        </p:nvSpPr>
        <p:spPr>
          <a:xfrm>
            <a:off x="1078920" y="4380120"/>
            <a:ext cx="4663080" cy="43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Mantenimiento anual — </a:t>
            </a:r>
            <a:r>
              <a:rPr lang="en-US" sz="10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cubre nuevas versiones, actualizaciones y soporte en línea; la actualización va incluida.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4" name="Shape 20"/>
          <p:cNvSpPr/>
          <p:nvPr/>
        </p:nvSpPr>
        <p:spPr>
          <a:xfrm>
            <a:off x="6163200" y="1938600"/>
            <a:ext cx="5477040" cy="2944080"/>
          </a:xfrm>
          <a:prstGeom prst="roundRect">
            <a:avLst>
              <a:gd name="adj" fmla="val 2484"/>
            </a:avLst>
          </a:prstGeom>
          <a:solidFill>
            <a:srgbClr val="FFFFFF"/>
          </a:solidFill>
          <a:ln w="9360">
            <a:solidFill>
              <a:srgbClr val="E4E8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5" name="Shape 21"/>
          <p:cNvSpPr/>
          <p:nvPr/>
        </p:nvSpPr>
        <p:spPr>
          <a:xfrm>
            <a:off x="6163200" y="1938600"/>
            <a:ext cx="5477040" cy="63720"/>
          </a:xfrm>
          <a:prstGeom prst="rect">
            <a:avLst/>
          </a:prstGeom>
          <a:solidFill>
            <a:srgbClr val="9CBFEA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19080" rIns="90000" bIns="1908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6" name="Shape 22"/>
          <p:cNvSpPr/>
          <p:nvPr/>
        </p:nvSpPr>
        <p:spPr>
          <a:xfrm>
            <a:off x="6473880" y="2249280"/>
            <a:ext cx="621360" cy="621360"/>
          </a:xfrm>
          <a:prstGeom prst="roundRect">
            <a:avLst>
              <a:gd name="adj" fmla="val 7353"/>
            </a:avLst>
          </a:prstGeom>
          <a:solidFill>
            <a:srgbClr val="DFEAF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27" name="Image 1" descr="/root/corp2026/assets/icons/hero-cloud_212F38.png"/>
          <p:cNvPicPr/>
          <p:nvPr/>
        </p:nvPicPr>
        <p:blipFill>
          <a:blip r:embed="rId2"/>
          <a:stretch/>
        </p:blipFill>
        <p:spPr>
          <a:xfrm>
            <a:off x="6624720" y="2400480"/>
            <a:ext cx="319680" cy="31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8" name="Text 23"/>
          <p:cNvSpPr/>
          <p:nvPr/>
        </p:nvSpPr>
        <p:spPr>
          <a:xfrm>
            <a:off x="7223760" y="2249280"/>
            <a:ext cx="4114440" cy="23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pc="20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CLOUD SERVICES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9" name="Text 24"/>
          <p:cNvSpPr/>
          <p:nvPr/>
        </p:nvSpPr>
        <p:spPr>
          <a:xfrm>
            <a:off x="7223760" y="2450520"/>
            <a:ext cx="4205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Suscripción, en nodos gestionados dedicados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0" name="Shape 25"/>
          <p:cNvSpPr/>
          <p:nvPr/>
        </p:nvSpPr>
        <p:spPr>
          <a:xfrm>
            <a:off x="6473880" y="3035880"/>
            <a:ext cx="1572480" cy="1572480"/>
          </a:xfrm>
          <a:prstGeom prst="roundRect">
            <a:avLst>
              <a:gd name="adj" fmla="val 2907"/>
            </a:avLst>
          </a:prstGeom>
          <a:solidFill>
            <a:srgbClr val="F6F6F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1" name="Text 26"/>
          <p:cNvSpPr/>
          <p:nvPr/>
        </p:nvSpPr>
        <p:spPr>
          <a:xfrm>
            <a:off x="6638400" y="3163680"/>
            <a:ext cx="1279800" cy="42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Planes de suscripción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Text 27"/>
          <p:cNvSpPr/>
          <p:nvPr/>
        </p:nvSpPr>
        <p:spPr>
          <a:xfrm>
            <a:off x="6638400" y="3584520"/>
            <a:ext cx="12798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Canal de voz y video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Agente / supervisor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Almacenamiento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3" name="Shape 28"/>
          <p:cNvSpPr/>
          <p:nvPr/>
        </p:nvSpPr>
        <p:spPr>
          <a:xfrm>
            <a:off x="8147160" y="3035880"/>
            <a:ext cx="1572480" cy="1572480"/>
          </a:xfrm>
          <a:prstGeom prst="roundRect">
            <a:avLst>
              <a:gd name="adj" fmla="val 2907"/>
            </a:avLst>
          </a:prstGeom>
          <a:solidFill>
            <a:srgbClr val="F6F6F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4" name="Text 29"/>
          <p:cNvSpPr/>
          <p:nvPr/>
        </p:nvSpPr>
        <p:spPr>
          <a:xfrm>
            <a:off x="8312040" y="3163680"/>
            <a:ext cx="12798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Personalización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5" name="Text 30"/>
          <p:cNvSpPr/>
          <p:nvPr/>
        </p:nvSpPr>
        <p:spPr>
          <a:xfrm>
            <a:off x="8312040" y="3584520"/>
            <a:ext cx="12798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Activación y puesta en marcha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Desarrollo e integración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Actualizaciones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6" name="Shape 31"/>
          <p:cNvSpPr/>
          <p:nvPr/>
        </p:nvSpPr>
        <p:spPr>
          <a:xfrm>
            <a:off x="9820800" y="3035880"/>
            <a:ext cx="1572480" cy="1572480"/>
          </a:xfrm>
          <a:prstGeom prst="roundRect">
            <a:avLst>
              <a:gd name="adj" fmla="val 2907"/>
            </a:avLst>
          </a:prstGeom>
          <a:solidFill>
            <a:srgbClr val="F6F6F6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7" name="Text 32"/>
          <p:cNvSpPr/>
          <p:nvPr/>
        </p:nvSpPr>
        <p:spPr>
          <a:xfrm>
            <a:off x="9985320" y="3163680"/>
            <a:ext cx="12798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301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Valor añadido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8" name="Text 33"/>
          <p:cNvSpPr/>
          <p:nvPr/>
        </p:nvSpPr>
        <p:spPr>
          <a:xfrm>
            <a:off x="9985320" y="3584520"/>
            <a:ext cx="12798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Servicios de terceros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Motores de voz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125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4D5C6E"/>
                </a:solidFill>
                <a:effectLst/>
                <a:uFillTx/>
                <a:latin typeface="Montserrat"/>
                <a:ea typeface="Montserrat"/>
              </a:rPr>
              <a:t>Consultoría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9" name="Shape 34"/>
          <p:cNvSpPr/>
          <p:nvPr/>
        </p:nvSpPr>
        <p:spPr>
          <a:xfrm>
            <a:off x="548640" y="5083920"/>
            <a:ext cx="11091240" cy="914040"/>
          </a:xfrm>
          <a:prstGeom prst="roundRect">
            <a:avLst>
              <a:gd name="adj" fmla="val 6000"/>
            </a:avLst>
          </a:prstGeom>
          <a:solidFill>
            <a:srgbClr val="FF6D5F"/>
          </a:solidFill>
          <a:ln w="12600">
            <a:solidFill>
              <a:srgbClr val="FF6D5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0" name="Text 35"/>
          <p:cNvSpPr/>
          <p:nvPr/>
        </p:nvSpPr>
        <p:spPr>
          <a:xfrm>
            <a:off x="822960" y="517536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Pruébalo antes de comprarlo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1" name="Text 36"/>
          <p:cNvSpPr/>
          <p:nvPr/>
        </p:nvSpPr>
        <p:spPr>
          <a:xfrm>
            <a:off x="822960" y="5434560"/>
            <a:ext cx="10542600" cy="44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212F38"/>
                </a:solidFill>
                <a:effectLst/>
                <a:uFillTx/>
                <a:latin typeface="Montserrat"/>
                <a:ea typeface="Montserrat"/>
              </a:rPr>
              <a:t>Hay licencia de evaluación con funcionalidad completa para cada plataforma: sin restricciones funcionales, con capacidad y duración limitadas, para probar la integración en tu propio entorno antes de que exista una orden de compra.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Shape 0"/>
          <p:cNvSpPr/>
          <p:nvPr/>
        </p:nvSpPr>
        <p:spPr>
          <a:xfrm>
            <a:off x="548640" y="521280"/>
            <a:ext cx="118440" cy="118440"/>
          </a:xfrm>
          <a:prstGeom prst="rect">
            <a:avLst/>
          </a:prstGeom>
          <a:solidFill>
            <a:srgbClr val="FF6D5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3" name="Text 1"/>
          <p:cNvSpPr/>
          <p:nvPr/>
        </p:nvSpPr>
        <p:spPr>
          <a:xfrm>
            <a:off x="777240" y="457200"/>
            <a:ext cx="10423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CÓMO TRABAJAMOS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4" name="Text 2"/>
          <p:cNvSpPr/>
          <p:nvPr/>
        </p:nvSpPr>
        <p:spPr>
          <a:xfrm>
            <a:off x="548640" y="731520"/>
            <a:ext cx="11091240" cy="49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3186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Tres maneras de trabajar con nosotros</a:t>
            </a:r>
            <a:endParaRPr lang="en-US" sz="2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5" name="Text 3"/>
          <p:cNvSpPr/>
          <p:nvPr/>
        </p:nvSpPr>
        <p:spPr>
          <a:xfrm>
            <a:off x="548640" y="1280160"/>
            <a:ext cx="110912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701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Alrededor de un tercio de nuestras relaciones son con otros proveedores tecnológicos y no con clientes finales, y las plataformas están hechas para revenderse e integrarse.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6" name="Text 4"/>
          <p:cNvSpPr/>
          <p:nvPr/>
        </p:nvSpPr>
        <p:spPr>
          <a:xfrm>
            <a:off x="548640" y="645552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Fuente: programa de partners de Interactive Powers; ficha de Genesys AppFoundry.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7" name="Text 5"/>
          <p:cNvSpPr/>
          <p:nvPr/>
        </p:nvSpPr>
        <p:spPr>
          <a:xfrm>
            <a:off x="8778240" y="645552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Cómo trabajamos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8" name="Text 6"/>
          <p:cNvSpPr/>
          <p:nvPr/>
        </p:nvSpPr>
        <p:spPr>
          <a:xfrm>
            <a:off x="11137320" y="6455520"/>
            <a:ext cx="502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21</a:t>
            </a:r>
            <a:endParaRPr lang="en-US" sz="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9" name="Shape 7"/>
          <p:cNvSpPr/>
          <p:nvPr/>
        </p:nvSpPr>
        <p:spPr>
          <a:xfrm>
            <a:off x="548640" y="2157840"/>
            <a:ext cx="3568680" cy="1974600"/>
          </a:xfrm>
          <a:prstGeom prst="roundRect">
            <a:avLst>
              <a:gd name="adj" fmla="val 2778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0" name="Shape 8"/>
          <p:cNvSpPr/>
          <p:nvPr/>
        </p:nvSpPr>
        <p:spPr>
          <a:xfrm>
            <a:off x="804600" y="241416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51" name="Image 0" descr="/root/corp2026/assets/icons/hero-briefcase_212F38.png"/>
          <p:cNvPicPr/>
          <p:nvPr/>
        </p:nvPicPr>
        <p:blipFill>
          <a:blip r:embed="rId1"/>
          <a:stretch/>
        </p:blipFill>
        <p:spPr>
          <a:xfrm>
            <a:off x="941760" y="255132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2" name="Text 9"/>
          <p:cNvSpPr/>
          <p:nvPr/>
        </p:nvSpPr>
        <p:spPr>
          <a:xfrm>
            <a:off x="1499760" y="238644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Directo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3" name="Text 10"/>
          <p:cNvSpPr/>
          <p:nvPr/>
        </p:nvSpPr>
        <p:spPr>
          <a:xfrm>
            <a:off x="804600" y="3117960"/>
            <a:ext cx="3056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Licenciado, aprovisionado, integrado y soportado por IntPowers desde Madrid o Miami, con un equipo de cuenta asignado.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4" name="Shape 11"/>
          <p:cNvSpPr/>
          <p:nvPr/>
        </p:nvSpPr>
        <p:spPr>
          <a:xfrm>
            <a:off x="4309920" y="2157840"/>
            <a:ext cx="3568680" cy="1974600"/>
          </a:xfrm>
          <a:prstGeom prst="roundRect">
            <a:avLst>
              <a:gd name="adj" fmla="val 2778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5" name="Shape 12"/>
          <p:cNvSpPr/>
          <p:nvPr/>
        </p:nvSpPr>
        <p:spPr>
          <a:xfrm>
            <a:off x="4565880" y="241416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56" name="Image 1" descr="/root/corp2026/assets/icons/hero-users_212F38.png"/>
          <p:cNvPicPr/>
          <p:nvPr/>
        </p:nvPicPr>
        <p:blipFill>
          <a:blip r:embed="rId2"/>
          <a:stretch/>
        </p:blipFill>
        <p:spPr>
          <a:xfrm>
            <a:off x="4703040" y="255132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57" name="Text 13"/>
          <p:cNvSpPr/>
          <p:nvPr/>
        </p:nvSpPr>
        <p:spPr>
          <a:xfrm>
            <a:off x="5260680" y="238644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A través de un partner tecnológico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8" name="Text 14"/>
          <p:cNvSpPr/>
          <p:nvPr/>
        </p:nvSpPr>
        <p:spPr>
          <a:xfrm>
            <a:off x="4565880" y="3117960"/>
            <a:ext cx="3056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Más de 30 proveedores y partners en el mundo revenden e integran las plataformas dentro de su propia oferta de contact center.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9" name="Shape 15"/>
          <p:cNvSpPr/>
          <p:nvPr/>
        </p:nvSpPr>
        <p:spPr>
          <a:xfrm>
            <a:off x="8071200" y="2157840"/>
            <a:ext cx="3568680" cy="1974600"/>
          </a:xfrm>
          <a:prstGeom prst="roundRect">
            <a:avLst>
              <a:gd name="adj" fmla="val 2778"/>
            </a:avLst>
          </a:prstGeom>
          <a:solidFill>
            <a:srgbClr val="2E3D48"/>
          </a:solidFill>
          <a:ln w="1260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0" name="Shape 16"/>
          <p:cNvSpPr/>
          <p:nvPr/>
        </p:nvSpPr>
        <p:spPr>
          <a:xfrm>
            <a:off x="8327160" y="2414160"/>
            <a:ext cx="566640" cy="566640"/>
          </a:xfrm>
          <a:prstGeom prst="roundRect">
            <a:avLst>
              <a:gd name="adj" fmla="val 8065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61" name="Image 2" descr="/root/corp2026/assets/icons/hero-building-storefront_212F38.png"/>
          <p:cNvPicPr/>
          <p:nvPr/>
        </p:nvPicPr>
        <p:blipFill>
          <a:blip r:embed="rId3"/>
          <a:stretch/>
        </p:blipFill>
        <p:spPr>
          <a:xfrm>
            <a:off x="8464320" y="2551320"/>
            <a:ext cx="292320" cy="29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2" name="Text 17"/>
          <p:cNvSpPr/>
          <p:nvPr/>
        </p:nvSpPr>
        <p:spPr>
          <a:xfrm>
            <a:off x="9021960" y="2386440"/>
            <a:ext cx="2361960" cy="60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451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A través de un marketplace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3" name="Text 18"/>
          <p:cNvSpPr/>
          <p:nvPr/>
        </p:nvSpPr>
        <p:spPr>
          <a:xfrm>
            <a:off x="8327160" y="3117960"/>
            <a:ext cx="3056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2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Video RTC está disponible en el Genesys Marketplace como AppFoundry Premium Partner desde 2019.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4" name="Shape 19"/>
          <p:cNvSpPr/>
          <p:nvPr/>
        </p:nvSpPr>
        <p:spPr>
          <a:xfrm>
            <a:off x="548640" y="4370760"/>
            <a:ext cx="11091240" cy="1151640"/>
          </a:xfrm>
          <a:prstGeom prst="roundRect">
            <a:avLst>
              <a:gd name="adj" fmla="val 4762"/>
            </a:avLst>
          </a:prstGeom>
          <a:solidFill>
            <a:srgbClr val="2E3D48"/>
          </a:solidFill>
          <a:ln w="9360">
            <a:solidFill>
              <a:srgbClr val="2E3D4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5" name="Text 20"/>
          <p:cNvSpPr/>
          <p:nvPr/>
        </p:nvSpPr>
        <p:spPr>
          <a:xfrm>
            <a:off x="822960" y="4462200"/>
            <a:ext cx="10542600" cy="2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21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Qué recibe realmente un partner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6" name="Text 21"/>
          <p:cNvSpPr/>
          <p:nvPr/>
        </p:nvSpPr>
        <p:spPr>
          <a:xfrm>
            <a:off x="822960" y="4721400"/>
            <a:ext cx="10542600" cy="62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14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Un Help Center donde ingenieros concretos de ambos lados comparten ticket, contenido de resolución y plazos; una wiki técnica con toda la documentación de integración y configuración; una licencia de evaluación con funcionalidad completa para la prueba de concepto; y un protocolo — SPLIT — diseñado desde el principio para conectarse al contact center de otro, no para sustituirlo.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7" name="Text 22"/>
          <p:cNvSpPr/>
          <p:nvPr/>
        </p:nvSpPr>
        <p:spPr>
          <a:xfrm>
            <a:off x="548640" y="5779080"/>
            <a:ext cx="11091240" cy="26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349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70 empresas  ·  9 organismos públicos  ·  30 proveedores y partners tecnológicos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Shape 0"/>
          <p:cNvSpPr/>
          <p:nvPr/>
        </p:nvSpPr>
        <p:spPr>
          <a:xfrm>
            <a:off x="-2377440" y="3291840"/>
            <a:ext cx="6766200" cy="6766200"/>
          </a:xfrm>
          <a:prstGeom prst="ellipse">
            <a:avLst/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9" name="Shape 1"/>
          <p:cNvSpPr/>
          <p:nvPr/>
        </p:nvSpPr>
        <p:spPr>
          <a:xfrm>
            <a:off x="9006840" y="2011680"/>
            <a:ext cx="2742840" cy="2742840"/>
          </a:xfrm>
          <a:prstGeom prst="ellipse">
            <a:avLst/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70" name="Image 0" descr="assets/marks/mark_video-rtc.png"/>
          <p:cNvPicPr/>
          <p:nvPr/>
        </p:nvPicPr>
        <p:blipFill>
          <a:blip r:embed="rId1"/>
          <a:stretch/>
        </p:blipFill>
        <p:spPr>
          <a:xfrm>
            <a:off x="9354240" y="2359080"/>
            <a:ext cx="2048040" cy="204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1" name="Text 2"/>
          <p:cNvSpPr/>
          <p:nvPr/>
        </p:nvSpPr>
        <p:spPr>
          <a:xfrm>
            <a:off x="685800" y="1874520"/>
            <a:ext cx="82292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pc="221" strike="noStrike">
                <a:solidFill>
                  <a:srgbClr val="FF6D5F"/>
                </a:solidFill>
                <a:effectLst/>
                <a:uFillTx/>
                <a:latin typeface="Montserrat"/>
                <a:ea typeface="Montserrat"/>
              </a:rPr>
              <a:t>INTERACTIVE POWERS  ·  PRESENTACIÓN CORPORATIVA 2026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2" name="Text 3"/>
          <p:cNvSpPr/>
          <p:nvPr/>
        </p:nvSpPr>
        <p:spPr>
          <a:xfrm>
            <a:off x="685800" y="2267640"/>
            <a:ext cx="8046360" cy="15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ts val="4601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Añade el canal</a:t>
            </a:r>
            <a:endParaRPr lang="en-US" sz="3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601"/>
              </a:lnSpc>
              <a:tabLst>
                <a:tab pos="0" algn="l"/>
              </a:tabLst>
            </a:pPr>
            <a:r>
              <a:rPr lang="en-US" sz="38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que le falta a tu plataforma.</a:t>
            </a:r>
            <a:endParaRPr lang="en-US" sz="3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3" name="Text 4"/>
          <p:cNvSpPr/>
          <p:nvPr/>
        </p:nvSpPr>
        <p:spPr>
          <a:xfrm>
            <a:off x="685800" y="3968640"/>
            <a:ext cx="7772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ts val="18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9FB0BE"/>
                </a:solidFill>
                <a:effectLst/>
                <a:uFillTx/>
                <a:latin typeface="Montserrat"/>
                <a:ea typeface="Montserrat"/>
              </a:rPr>
              <a:t>Déjanos enseñarte una videollamada que se encola, se enruta, se graba y se reporta exactamente igual que una llamada — sobre tu propia plataforma, con licencia de evaluación completa y sin juegos de capacidad.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4" name="Shape 5"/>
          <p:cNvSpPr/>
          <p:nvPr/>
        </p:nvSpPr>
        <p:spPr>
          <a:xfrm>
            <a:off x="685800" y="4754880"/>
            <a:ext cx="1965600" cy="511560"/>
          </a:xfrm>
          <a:prstGeom prst="roundRect">
            <a:avLst>
              <a:gd name="adj" fmla="val 14286"/>
            </a:avLst>
          </a:prstGeom>
          <a:solidFill>
            <a:srgbClr val="FF6D5F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5" name="Text 6"/>
          <p:cNvSpPr/>
          <p:nvPr/>
        </p:nvSpPr>
        <p:spPr>
          <a:xfrm>
            <a:off x="685800" y="4754880"/>
            <a:ext cx="196560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Hablar con Ventas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6" name="Shape 7"/>
          <p:cNvSpPr/>
          <p:nvPr/>
        </p:nvSpPr>
        <p:spPr>
          <a:xfrm>
            <a:off x="2834640" y="4754880"/>
            <a:ext cx="2148480" cy="511560"/>
          </a:xfrm>
          <a:prstGeom prst="roundRect">
            <a:avLst>
              <a:gd name="adj" fmla="val 14286"/>
            </a:avLst>
          </a:prstGeom>
          <a:solidFill>
            <a:srgbClr val="2E3D48"/>
          </a:solidFill>
          <a:ln w="12600">
            <a:solidFill>
              <a:srgbClr val="3333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7" name="Text 8"/>
          <p:cNvSpPr/>
          <p:nvPr/>
        </p:nvSpPr>
        <p:spPr>
          <a:xfrm>
            <a:off x="2834640" y="475488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Solicitar una Demo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78" name="Image 1" descr="assets/logo/logo_dark.png"/>
          <p:cNvPicPr/>
          <p:nvPr/>
        </p:nvPicPr>
        <p:blipFill>
          <a:blip r:embed="rId2"/>
          <a:stretch/>
        </p:blipFill>
        <p:spPr>
          <a:xfrm>
            <a:off x="685800" y="5760720"/>
            <a:ext cx="1919880" cy="631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9" name="Text 9"/>
          <p:cNvSpPr/>
          <p:nvPr/>
        </p:nvSpPr>
        <p:spPr>
          <a:xfrm>
            <a:off x="3017520" y="5760720"/>
            <a:ext cx="5760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Europa  </a:t>
            </a:r>
            <a:r>
              <a:rPr lang="en-US" sz="10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Calle Núñez de Balboa 120, 28006 Madrid, España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0" name="Text 10"/>
          <p:cNvSpPr/>
          <p:nvPr/>
        </p:nvSpPr>
        <p:spPr>
          <a:xfrm>
            <a:off x="3017520" y="6016680"/>
            <a:ext cx="5760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América  </a:t>
            </a:r>
            <a:r>
              <a:rPr lang="en-US" sz="10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1001 Brickell Bay Drive, Suite 2700 PMB I6, Miami FL 33131, EE. UU.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1" name="Text 11"/>
          <p:cNvSpPr/>
          <p:nvPr/>
        </p:nvSpPr>
        <p:spPr>
          <a:xfrm>
            <a:off x="3017520" y="6272640"/>
            <a:ext cx="5760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6B7F8D"/>
                </a:solidFill>
                <a:effectLst/>
                <a:uFillTx/>
                <a:latin typeface="Montserrat"/>
                <a:ea typeface="Montserrat"/>
              </a:rPr>
              <a:t>interactivepowers.com  ·  Streamline your business communications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LibreOffice/26.2.1.2$MacOSX_AARCH64 LibreOffice_project/8399f6259d8c87f40e7255cdb3c9b958f5e08948</Application>
  <AppVersion>15.0000</AppVersion>
  <Company>Interactive Powers, LLC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2026-09-01T02:35:25Z</dcterms:created>
  <dc:creator>Interactive Powers, LLC</dc:creator>
  <dc:description/>
  <dc:language>en-US</dc:language>
  <cp:lastModifiedBy/>
  <dcterms:modified xsi:type="dcterms:W3CDTF">2026-09-05T15:28:27Z</dcterms:modified>
  <cp:revision>3</cp:revision>
  <dc:subject>Corporate presentation, 2026 edition</dc:subject>
  <dc:title>Interactive Powers — Corporate Presentation 2026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22</vt:r8>
  </property>
  <property fmtid="{D5CDD505-2E9C-101B-9397-08002B2CF9AE}" pid="3" name="PresentationFormat">
    <vt:lpwstr>On-screen Show (16:9)</vt:lpwstr>
  </property>
  <property fmtid="{D5CDD505-2E9C-101B-9397-08002B2CF9AE}" pid="4" name="Slides">
    <vt:r8>22</vt:r8>
  </property>
</Properties>
</file>