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heme/theme1.xml" ContentType="application/vnd.openxmlformats-officedocument.theme+xml"/>
  <Override PartName="/ppt/theme/theme2.xml" ContentType="application/vnd.openxmlformats-officedocument.theme+xml"/>
</Types>
</file>

<file path=_rels/.rels><?xml version='1.0' encoding='UTF-8' standalone='yes'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</p:sldIdLst>
  <p:sldSz cx="12192000" cy="6858000"/>
  <p:notesSz cx="6858000" cy="12192000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presProps" Target="presProp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sldImg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move the slide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notes format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dt" idx="1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ftr" idx="2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" name="PlaceHolder 6"/>
          <p:cNvSpPr>
            <a:spLocks noGrp="1"/>
          </p:cNvSpPr>
          <p:nvPr>
            <p:ph type="sldNum" idx="3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74173AE0-889B-4B1A-B76B-D9A33BD40AF1}" type="slidenum"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2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1" name="PlaceHolder 3"/>
          <p:cNvSpPr>
            <a:spLocks noGrp="1"/>
          </p:cNvSpPr>
          <p:nvPr>
            <p:ph type="sldNum" idx="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DB564C0D-765A-40BB-AC3F-66D8D8EAE5EC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2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4" name="PlaceHolder 3"/>
          <p:cNvSpPr>
            <a:spLocks noGrp="1"/>
          </p:cNvSpPr>
          <p:nvPr>
            <p:ph type="sldNum" idx="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171EF52-6EBE-49FB-A08D-49A64E724D3F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2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7" name="PlaceHolder 3"/>
          <p:cNvSpPr>
            <a:spLocks noGrp="1"/>
          </p:cNvSpPr>
          <p:nvPr>
            <p:ph type="sldNum" idx="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2CB71A6-9161-4DD4-A107-4D252151FFD8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2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0" name="PlaceHolder 3"/>
          <p:cNvSpPr>
            <a:spLocks noGrp="1"/>
          </p:cNvSpPr>
          <p:nvPr>
            <p:ph type="sldNum" idx="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A500F68-C837-40FE-9D8D-35779B8B6908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3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3" name="PlaceHolder 3"/>
          <p:cNvSpPr>
            <a:spLocks noGrp="1"/>
          </p:cNvSpPr>
          <p:nvPr>
            <p:ph type="sldNum" idx="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00206A40-B075-4CBC-8B0A-017C95F0D736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3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6" name="PlaceHolder 3"/>
          <p:cNvSpPr>
            <a:spLocks noGrp="1"/>
          </p:cNvSpPr>
          <p:nvPr>
            <p:ph type="sldNum" idx="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416E8A8-0BB8-466F-BA6B-31DCFA5E7A01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3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9" name="PlaceHolder 3"/>
          <p:cNvSpPr>
            <a:spLocks noGrp="1"/>
          </p:cNvSpPr>
          <p:nvPr>
            <p:ph type="sldNum" idx="1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93B4EAD5-9E4E-40F7-990E-06238BB4B2DE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4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2" name="PlaceHolder 3"/>
          <p:cNvSpPr>
            <a:spLocks noGrp="1"/>
          </p:cNvSpPr>
          <p:nvPr>
            <p:ph type="sldNum" idx="1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A9D7D85-C452-4624-816A-883968557110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4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5" name="PlaceHolder 3"/>
          <p:cNvSpPr>
            <a:spLocks noGrp="1"/>
          </p:cNvSpPr>
          <p:nvPr>
            <p:ph type="sldNum" idx="1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DA26F7F-B809-4BD8-B65B-83265F3AC839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4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8" name="PlaceHolder 3"/>
          <p:cNvSpPr>
            <a:spLocks noGrp="1"/>
          </p:cNvSpPr>
          <p:nvPr>
            <p:ph type="sldNum" idx="1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3370679-EC69-4DE8-A510-F633FF4AC325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>
              <a:buNone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</a:t>
            </a: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ck </a:t>
            </a: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to </a:t>
            </a: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edi</a:t>
            </a: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 </a:t>
            </a: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the </a:t>
            </a: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titl</a:t>
            </a: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e </a:t>
            </a: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tex</a:t>
            </a: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 </a:t>
            </a: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for</a:t>
            </a: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ma</a:t>
            </a: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the outline text format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Outline Level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Outline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Outline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Outline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Sixth Outline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Seventh Outline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image" Target="../media/image10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7" Type="http://schemas.openxmlformats.org/officeDocument/2006/relationships/image" Target="../media/image13.png"/><Relationship Id="rId8" Type="http://schemas.openxmlformats.org/officeDocument/2006/relationships/image" Target="../media/image14.png"/><Relationship Id="rId9" Type="http://schemas.openxmlformats.org/officeDocument/2006/relationships/image" Target="../media/image15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7" Type="http://schemas.openxmlformats.org/officeDocument/2006/relationships/image" Target="../media/image22.png"/><Relationship Id="rId8" Type="http://schemas.openxmlformats.org/officeDocument/2006/relationships/image" Target="../media/image23.png"/><Relationship Id="rId9" Type="http://schemas.openxmlformats.org/officeDocument/2006/relationships/image" Target="../media/image24.png"/><Relationship Id="rId10" Type="http://schemas.openxmlformats.org/officeDocument/2006/relationships/image" Target="../media/image25.png"/><Relationship Id="rId11" Type="http://schemas.openxmlformats.org/officeDocument/2006/relationships/image" Target="../media/image26.png"/><Relationship Id="rId12" Type="http://schemas.openxmlformats.org/officeDocument/2006/relationships/image" Target="../media/image27.png"/><Relationship Id="rId13" Type="http://schemas.openxmlformats.org/officeDocument/2006/relationships/image" Target="../media/image28.png"/><Relationship Id="rId14" Type="http://schemas.openxmlformats.org/officeDocument/2006/relationships/image" Target="../media/image29.png"/><Relationship Id="rId15" Type="http://schemas.openxmlformats.org/officeDocument/2006/relationships/image" Target="../media/image30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image" Target="../media/image31.png"/><Relationship Id="rId2" Type="http://schemas.openxmlformats.org/officeDocument/2006/relationships/image" Target="../media/image32.png"/><Relationship Id="rId3" Type="http://schemas.openxmlformats.org/officeDocument/2006/relationships/image" Target="../media/image10.png"/><Relationship Id="rId4" Type="http://schemas.openxmlformats.org/officeDocument/2006/relationships/image" Target="../media/image33.png"/><Relationship Id="rId5" Type="http://schemas.openxmlformats.org/officeDocument/2006/relationships/image" Target="../media/image34.png"/><Relationship Id="rId6" Type="http://schemas.openxmlformats.org/officeDocument/2006/relationships/image" Target="../media/image35.png"/><Relationship Id="rId7" Type="http://schemas.openxmlformats.org/officeDocument/2006/relationships/image" Target="../media/image36.png"/><Relationship Id="rId8" Type="http://schemas.openxmlformats.org/officeDocument/2006/relationships/image" Target="../media/image37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image" Target="../media/image38.png"/><Relationship Id="rId2" Type="http://schemas.openxmlformats.org/officeDocument/2006/relationships/image" Target="../media/image39.png"/><Relationship Id="rId3" Type="http://schemas.openxmlformats.org/officeDocument/2006/relationships/image" Target="../media/image40.png"/><Relationship Id="rId4" Type="http://schemas.openxmlformats.org/officeDocument/2006/relationships/image" Target="../media/image41.png"/><Relationship Id="rId5" Type="http://schemas.openxmlformats.org/officeDocument/2006/relationships/image" Target="../media/image42.png"/><Relationship Id="rId6" Type="http://schemas.openxmlformats.org/officeDocument/2006/relationships/image" Target="../media/image43.png"/><Relationship Id="rId7" Type="http://schemas.openxmlformats.org/officeDocument/2006/relationships/image" Target="../media/image44.png"/><Relationship Id="rId8" Type="http://schemas.openxmlformats.org/officeDocument/2006/relationships/image" Target="../media/image45.png"/><Relationship Id="rId9" Type="http://schemas.openxmlformats.org/officeDocument/2006/relationships/image" Target="../media/image46.png"/><Relationship Id="rId10" Type="http://schemas.openxmlformats.org/officeDocument/2006/relationships/image" Target="../media/image47.png"/><Relationship Id="rId11" Type="http://schemas.openxmlformats.org/officeDocument/2006/relationships/image" Target="../media/image48.png"/><Relationship Id="rId12" Type="http://schemas.openxmlformats.org/officeDocument/2006/relationships/image" Target="../media/image49.png"/><Relationship Id="rId13" Type="http://schemas.openxmlformats.org/officeDocument/2006/relationships/image" Target="../media/image50.png"/><Relationship Id="rId14" Type="http://schemas.openxmlformats.org/officeDocument/2006/relationships/image" Target="../media/image51.png"/><Relationship Id="rId15" Type="http://schemas.openxmlformats.org/officeDocument/2006/relationships/image" Target="../media/image52.png"/><Relationship Id="rId16" Type="http://schemas.openxmlformats.org/officeDocument/2006/relationships/image" Target="../media/image53.png"/><Relationship Id="rId17" Type="http://schemas.openxmlformats.org/officeDocument/2006/relationships/image" Target="../media/image54.png"/><Relationship Id="rId18" Type="http://schemas.openxmlformats.org/officeDocument/2006/relationships/image" Target="../media/image55.png"/><Relationship Id="rId19" Type="http://schemas.openxmlformats.org/officeDocument/2006/relationships/image" Target="../media/image56.png"/><Relationship Id="rId20" Type="http://schemas.openxmlformats.org/officeDocument/2006/relationships/image" Target="../media/image57.png"/><Relationship Id="rId21" Type="http://schemas.openxmlformats.org/officeDocument/2006/relationships/image" Target="../media/image58.png"/><Relationship Id="rId22" Type="http://schemas.openxmlformats.org/officeDocument/2006/relationships/image" Target="../media/image59.png"/><Relationship Id="rId23" Type="http://schemas.openxmlformats.org/officeDocument/2006/relationships/image" Target="../media/image60.png"/><Relationship Id="rId24" Type="http://schemas.openxmlformats.org/officeDocument/2006/relationships/image" Target="../media/image61.png"/><Relationship Id="rId25" Type="http://schemas.openxmlformats.org/officeDocument/2006/relationships/image" Target="../media/image62.png"/><Relationship Id="rId26" Type="http://schemas.openxmlformats.org/officeDocument/2006/relationships/image" Target="../media/image63.png"/><Relationship Id="rId27" Type="http://schemas.openxmlformats.org/officeDocument/2006/relationships/image" Target="../media/image64.png"/><Relationship Id="rId28" Type="http://schemas.openxmlformats.org/officeDocument/2006/relationships/image" Target="../media/image65.png"/><Relationship Id="rId29" Type="http://schemas.openxmlformats.org/officeDocument/2006/relationships/slideLayout" Target="../slideLayouts/slideLayout1.xml"/><Relationship Id="rId30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1.png"/><Relationship Id="rId3" Type="http://schemas.openxmlformats.org/officeDocument/2006/relationships/image" Target="../media/image66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12F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0"/>
          <p:cNvSpPr/>
          <p:nvPr/>
        </p:nvSpPr>
        <p:spPr>
          <a:xfrm>
            <a:off x="8138160" y="-2194560"/>
            <a:ext cx="6583320" cy="6583320"/>
          </a:xfrm>
          <a:prstGeom prst="ellipse">
            <a:avLst/>
          </a:prstGeom>
          <a:solidFill>
            <a:srgbClr val="2E3D48"/>
          </a:solidFill>
          <a:ln w="127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" name="Shape 1"/>
          <p:cNvSpPr/>
          <p:nvPr/>
        </p:nvSpPr>
        <p:spPr>
          <a:xfrm>
            <a:off x="9966960" y="3931920"/>
            <a:ext cx="3108600" cy="3108600"/>
          </a:xfrm>
          <a:prstGeom prst="ellipse">
            <a:avLst/>
          </a:prstGeom>
          <a:solidFill>
            <a:srgbClr val="37474F"/>
          </a:solidFill>
          <a:ln w="127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2" name="Image 0" descr="assets/logo/logo_dark.png"/>
          <p:cNvPicPr/>
          <p:nvPr/>
        </p:nvPicPr>
        <p:blipFill>
          <a:blip r:embed="rId1"/>
          <a:stretch/>
        </p:blipFill>
        <p:spPr>
          <a:xfrm>
            <a:off x="685800" y="548640"/>
            <a:ext cx="2057040" cy="6768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" name="Shape 2"/>
          <p:cNvSpPr/>
          <p:nvPr/>
        </p:nvSpPr>
        <p:spPr>
          <a:xfrm>
            <a:off x="8796600" y="1225440"/>
            <a:ext cx="1334520" cy="1334520"/>
          </a:xfrm>
          <a:prstGeom prst="ellipse">
            <a:avLst/>
          </a:prstGeom>
          <a:solidFill>
            <a:srgbClr val="B2E88A"/>
          </a:solidFill>
          <a:ln w="127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4" name="Image 1" descr="assets/marks/mark_smart-ivr.png"/>
          <p:cNvPicPr/>
          <p:nvPr/>
        </p:nvPicPr>
        <p:blipFill>
          <a:blip r:embed="rId2"/>
          <a:stretch/>
        </p:blipFill>
        <p:spPr>
          <a:xfrm>
            <a:off x="8936640" y="1365480"/>
            <a:ext cx="1054440" cy="1054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5" name="Shape 3"/>
          <p:cNvSpPr/>
          <p:nvPr/>
        </p:nvSpPr>
        <p:spPr>
          <a:xfrm>
            <a:off x="10351080" y="1225440"/>
            <a:ext cx="1334520" cy="1334520"/>
          </a:xfrm>
          <a:prstGeom prst="ellipse">
            <a:avLst/>
          </a:prstGeom>
          <a:solidFill>
            <a:srgbClr val="F8EA76"/>
          </a:solidFill>
          <a:ln w="127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6" name="Image 2" descr="assets/marks/mark_web-acd.png"/>
          <p:cNvPicPr/>
          <p:nvPr/>
        </p:nvPicPr>
        <p:blipFill>
          <a:blip r:embed="rId3"/>
          <a:stretch/>
        </p:blipFill>
        <p:spPr>
          <a:xfrm>
            <a:off x="10491120" y="1365480"/>
            <a:ext cx="1054440" cy="1054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7" name="Shape 4"/>
          <p:cNvSpPr/>
          <p:nvPr/>
        </p:nvSpPr>
        <p:spPr>
          <a:xfrm>
            <a:off x="8796600" y="2779920"/>
            <a:ext cx="1334520" cy="1334520"/>
          </a:xfrm>
          <a:prstGeom prst="ellipse">
            <a:avLst/>
          </a:prstGeom>
          <a:solidFill>
            <a:srgbClr val="FF6D5F"/>
          </a:solidFill>
          <a:ln w="127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8" name="Image 3" descr="assets/marks/mark_video-rtc.png"/>
          <p:cNvPicPr/>
          <p:nvPr/>
        </p:nvPicPr>
        <p:blipFill>
          <a:blip r:embed="rId4"/>
          <a:stretch/>
        </p:blipFill>
        <p:spPr>
          <a:xfrm>
            <a:off x="8936640" y="2919960"/>
            <a:ext cx="1054440" cy="1054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9" name="Shape 5"/>
          <p:cNvSpPr/>
          <p:nvPr/>
        </p:nvSpPr>
        <p:spPr>
          <a:xfrm>
            <a:off x="10351080" y="2779920"/>
            <a:ext cx="1334520" cy="1334520"/>
          </a:xfrm>
          <a:prstGeom prst="ellipse">
            <a:avLst/>
          </a:prstGeom>
          <a:solidFill>
            <a:srgbClr val="9CBFEA"/>
          </a:solidFill>
          <a:ln w="127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0" name="Image 4" descr="assets/marks/mark_video-rec.png"/>
          <p:cNvPicPr/>
          <p:nvPr/>
        </p:nvPicPr>
        <p:blipFill>
          <a:blip r:embed="rId5"/>
          <a:stretch/>
        </p:blipFill>
        <p:spPr>
          <a:xfrm>
            <a:off x="10491120" y="2919960"/>
            <a:ext cx="1054440" cy="1054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1" name="Text 6"/>
          <p:cNvSpPr/>
          <p:nvPr/>
        </p:nvSpPr>
        <p:spPr>
          <a:xfrm>
            <a:off x="685800" y="2148840"/>
            <a:ext cx="822924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1" u="none" spc="241" strike="noStrike">
                <a:solidFill>
                  <a:srgbClr val="FF6D5F"/>
                </a:solidFill>
                <a:effectLst/>
                <a:uFillTx/>
                <a:latin typeface="Montserrat"/>
                <a:ea typeface="Montserrat"/>
              </a:rPr>
              <a:t>PRESENTA</a:t>
            </a:r>
            <a:r>
              <a:rPr lang="en-US" sz="1200" b="1" u="none" spc="241" strike="noStrike">
                <a:solidFill>
                  <a:srgbClr val="FF6D5F"/>
                </a:solidFill>
                <a:effectLst/>
                <a:uFillTx/>
                <a:latin typeface="Montserrat"/>
                <a:ea typeface="Montserrat"/>
              </a:rPr>
              <a:t>CIÓN </a:t>
            </a:r>
            <a:r>
              <a:rPr lang="en-US" sz="1200" b="1" u="none" spc="241" strike="noStrike">
                <a:solidFill>
                  <a:srgbClr val="FF6D5F"/>
                </a:solidFill>
                <a:effectLst/>
                <a:uFillTx/>
                <a:latin typeface="Montserrat"/>
                <a:ea typeface="Montserrat"/>
              </a:rPr>
              <a:t>CORPORAT</a:t>
            </a:r>
            <a:r>
              <a:rPr lang="en-US" sz="1200" b="1" u="none" spc="241" strike="noStrike">
                <a:solidFill>
                  <a:srgbClr val="FF6D5F"/>
                </a:solidFill>
                <a:effectLst/>
                <a:uFillTx/>
                <a:latin typeface="Montserrat"/>
                <a:ea typeface="Montserrat"/>
              </a:rPr>
              <a:t>IVA  ·  </a:t>
            </a:r>
            <a:r>
              <a:rPr lang="en-US" sz="1200" b="1" u="none" spc="241" strike="noStrike">
                <a:solidFill>
                  <a:srgbClr val="FF6D5F"/>
                </a:solidFill>
                <a:effectLst/>
                <a:uFillTx/>
                <a:latin typeface="Montserrat"/>
                <a:ea typeface="Montserrat"/>
              </a:rPr>
              <a:t>2026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" name="Text 7"/>
          <p:cNvSpPr/>
          <p:nvPr/>
        </p:nvSpPr>
        <p:spPr>
          <a:xfrm>
            <a:off x="685800" y="2505600"/>
            <a:ext cx="8412120" cy="959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460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Intera</a:t>
            </a:r>
            <a:r>
              <a:rPr lang="en-US" sz="460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ctive </a:t>
            </a:r>
            <a:r>
              <a:rPr lang="en-US" sz="460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Powe</a:t>
            </a:r>
            <a:r>
              <a:rPr lang="en-US" sz="460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rs</a:t>
            </a:r>
            <a:endParaRPr lang="en-US" sz="4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" name="Text 8"/>
          <p:cNvSpPr/>
          <p:nvPr/>
        </p:nvSpPr>
        <p:spPr>
          <a:xfrm>
            <a:off x="685800" y="3529440"/>
            <a:ext cx="841212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100" b="1" u="none" strike="noStrike">
                <a:solidFill>
                  <a:srgbClr val="FF6D5F"/>
                </a:solidFill>
                <a:effectLst/>
                <a:uFillTx/>
                <a:latin typeface="Montserrat"/>
                <a:ea typeface="Montserrat"/>
              </a:rPr>
              <a:t>La capa </a:t>
            </a:r>
            <a:r>
              <a:rPr lang="en-US" sz="2100" b="1" u="none" strike="noStrike">
                <a:solidFill>
                  <a:srgbClr val="FF6D5F"/>
                </a:solidFill>
                <a:effectLst/>
                <a:uFillTx/>
                <a:latin typeface="Montserrat"/>
                <a:ea typeface="Montserrat"/>
              </a:rPr>
              <a:t>de video </a:t>
            </a:r>
            <a:r>
              <a:rPr lang="en-US" sz="2100" b="1" u="none" strike="noStrike">
                <a:solidFill>
                  <a:srgbClr val="FF6D5F"/>
                </a:solidFill>
                <a:effectLst/>
                <a:uFillTx/>
                <a:latin typeface="Montserrat"/>
                <a:ea typeface="Montserrat"/>
              </a:rPr>
              <a:t>para el </a:t>
            </a:r>
            <a:r>
              <a:rPr lang="en-US" sz="2100" b="1" u="none" strike="noStrike">
                <a:solidFill>
                  <a:srgbClr val="FF6D5F"/>
                </a:solidFill>
                <a:effectLst/>
                <a:uFillTx/>
                <a:latin typeface="Montserrat"/>
                <a:ea typeface="Montserrat"/>
              </a:rPr>
              <a:t>contact </a:t>
            </a:r>
            <a:r>
              <a:rPr lang="en-US" sz="2100" b="1" u="none" strike="noStrike">
                <a:solidFill>
                  <a:srgbClr val="FF6D5F"/>
                </a:solidFill>
                <a:effectLst/>
                <a:uFillTx/>
                <a:latin typeface="Montserrat"/>
                <a:ea typeface="Montserrat"/>
              </a:rPr>
              <a:t>center.</a:t>
            </a:r>
            <a:endParaRPr lang="en-US" sz="2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" name="Text 9"/>
          <p:cNvSpPr/>
          <p:nvPr/>
        </p:nvSpPr>
        <p:spPr>
          <a:xfrm>
            <a:off x="685800" y="4133160"/>
            <a:ext cx="7863480" cy="959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8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9FB0BE"/>
                </a:solidFill>
                <a:effectLst/>
                <a:uFillTx/>
                <a:latin typeface="Montserrat"/>
                <a:ea typeface="Montserrat"/>
              </a:rPr>
              <a:t>Construimos las </a:t>
            </a:r>
            <a:r>
              <a:rPr lang="en-US" sz="1250" b="0" u="none" strike="noStrike">
                <a:solidFill>
                  <a:srgbClr val="9FB0BE"/>
                </a:solidFill>
                <a:effectLst/>
                <a:uFillTx/>
                <a:latin typeface="Montserrat"/>
                <a:ea typeface="Montserrat"/>
              </a:rPr>
              <a:t>plataformas de voz y </a:t>
            </a:r>
            <a:r>
              <a:rPr lang="en-US" sz="1250" b="0" u="none" strike="noStrike">
                <a:solidFill>
                  <a:srgbClr val="9FB0BE"/>
                </a:solidFill>
                <a:effectLst/>
                <a:uFillTx/>
                <a:latin typeface="Montserrat"/>
                <a:ea typeface="Montserrat"/>
              </a:rPr>
              <a:t>video que permiten a los </a:t>
            </a:r>
            <a:r>
              <a:rPr lang="en-US" sz="1250" b="0" u="none" strike="noStrike">
                <a:solidFill>
                  <a:srgbClr val="9FB0BE"/>
                </a:solidFill>
                <a:effectLst/>
                <a:uFillTx/>
                <a:latin typeface="Montserrat"/>
                <a:ea typeface="Montserrat"/>
              </a:rPr>
              <a:t>contact centers atender </a:t>
            </a:r>
            <a:r>
              <a:rPr lang="en-US" sz="1250" b="0" u="none" strike="noStrike">
                <a:solidFill>
                  <a:srgbClr val="9FB0BE"/>
                </a:solidFill>
                <a:effectLst/>
                <a:uFillTx/>
                <a:latin typeface="Montserrat"/>
                <a:ea typeface="Montserrat"/>
              </a:rPr>
              <a:t>a sus clientes cara a cara </a:t>
            </a:r>
            <a:r>
              <a:rPr lang="en-US" sz="1250" b="0" u="none" strike="noStrike">
                <a:solidFill>
                  <a:srgbClr val="9FB0BE"/>
                </a:solidFill>
                <a:effectLst/>
                <a:uFillTx/>
                <a:latin typeface="Montserrat"/>
                <a:ea typeface="Montserrat"/>
              </a:rPr>
              <a:t>— añadidas a la </a:t>
            </a:r>
            <a:r>
              <a:rPr lang="en-US" sz="1250" b="0" u="none" strike="noStrike">
                <a:solidFill>
                  <a:srgbClr val="9FB0BE"/>
                </a:solidFill>
                <a:effectLst/>
                <a:uFillTx/>
                <a:latin typeface="Montserrat"/>
                <a:ea typeface="Montserrat"/>
              </a:rPr>
              <a:t>plataforma que ya </a:t>
            </a:r>
            <a:r>
              <a:rPr lang="en-US" sz="1250" b="0" u="none" strike="noStrike">
                <a:solidFill>
                  <a:srgbClr val="9FB0BE"/>
                </a:solidFill>
                <a:effectLst/>
                <a:uFillTx/>
                <a:latin typeface="Montserrat"/>
                <a:ea typeface="Montserrat"/>
              </a:rPr>
              <a:t>operas, o entregadas </a:t>
            </a:r>
            <a:r>
              <a:rPr lang="en-US" sz="1250" b="0" u="none" strike="noStrike">
                <a:solidFill>
                  <a:srgbClr val="9FB0BE"/>
                </a:solidFill>
                <a:effectLst/>
                <a:uFillTx/>
                <a:latin typeface="Montserrat"/>
                <a:ea typeface="Montserrat"/>
              </a:rPr>
              <a:t>como suite completa. </a:t>
            </a:r>
            <a:r>
              <a:rPr lang="en-US" sz="1250" b="0" u="none" strike="noStrike">
                <a:solidFill>
                  <a:srgbClr val="9FB0BE"/>
                </a:solidFill>
                <a:effectLst/>
                <a:uFillTx/>
                <a:latin typeface="Montserrat"/>
                <a:ea typeface="Montserrat"/>
              </a:rPr>
              <a:t>Ingeniería y operación </a:t>
            </a:r>
            <a:r>
              <a:rPr lang="en-US" sz="1250" b="0" u="none" strike="noStrike">
                <a:solidFill>
                  <a:srgbClr val="9FB0BE"/>
                </a:solidFill>
                <a:effectLst/>
                <a:uFillTx/>
                <a:latin typeface="Montserrat"/>
                <a:ea typeface="Montserrat"/>
              </a:rPr>
              <a:t>desde Madrid y Miami </a:t>
            </a:r>
            <a:r>
              <a:rPr lang="en-US" sz="1250" b="0" u="none" strike="noStrike">
                <a:solidFill>
                  <a:srgbClr val="9FB0BE"/>
                </a:solidFill>
                <a:effectLst/>
                <a:uFillTx/>
                <a:latin typeface="Montserrat"/>
                <a:ea typeface="Montserrat"/>
              </a:rPr>
              <a:t>desde 2015.</a:t>
            </a:r>
            <a:endParaRPr lang="en-US" sz="12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" name="Text 10"/>
          <p:cNvSpPr/>
          <p:nvPr/>
        </p:nvSpPr>
        <p:spPr>
          <a:xfrm>
            <a:off x="548640" y="5532120"/>
            <a:ext cx="210744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400K+</a:t>
            </a:r>
            <a:endParaRPr lang="en-US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" name="Text 11"/>
          <p:cNvSpPr/>
          <p:nvPr/>
        </p:nvSpPr>
        <p:spPr>
          <a:xfrm>
            <a:off x="548640" y="5815440"/>
            <a:ext cx="210744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199"/>
              </a:lnSpc>
              <a:tabLst>
                <a:tab pos="0" algn="l"/>
              </a:tabLst>
            </a:pPr>
            <a:r>
              <a:rPr lang="en-US" sz="950" b="0" u="none" strike="noStrike">
                <a:solidFill>
                  <a:srgbClr val="6B7F8D"/>
                </a:solidFill>
                <a:effectLst/>
                <a:uFillTx/>
                <a:latin typeface="Montserrat"/>
                <a:ea typeface="Montserrat"/>
              </a:rPr>
              <a:t>video</a:t>
            </a:r>
            <a:r>
              <a:rPr lang="en-US" sz="950" b="0" u="none" strike="noStrike">
                <a:solidFill>
                  <a:srgbClr val="6B7F8D"/>
                </a:solidFill>
                <a:effectLst/>
                <a:uFillTx/>
                <a:latin typeface="Montserrat"/>
                <a:ea typeface="Montserrat"/>
              </a:rPr>
              <a:t>llam</a:t>
            </a:r>
            <a:r>
              <a:rPr lang="en-US" sz="950" b="0" u="none" strike="noStrike">
                <a:solidFill>
                  <a:srgbClr val="6B7F8D"/>
                </a:solidFill>
                <a:effectLst/>
                <a:uFillTx/>
                <a:latin typeface="Montserrat"/>
                <a:ea typeface="Montserrat"/>
              </a:rPr>
              <a:t>adas </a:t>
            </a:r>
            <a:r>
              <a:rPr lang="en-US" sz="950" b="0" u="none" strike="noStrike">
                <a:solidFill>
                  <a:srgbClr val="6B7F8D"/>
                </a:solidFill>
                <a:effectLst/>
                <a:uFillTx/>
                <a:latin typeface="Montserrat"/>
                <a:ea typeface="Montserrat"/>
              </a:rPr>
              <a:t>al </a:t>
            </a:r>
            <a:r>
              <a:rPr lang="en-US" sz="950" b="0" u="none" strike="noStrike">
                <a:solidFill>
                  <a:srgbClr val="6B7F8D"/>
                </a:solidFill>
                <a:effectLst/>
                <a:uFillTx/>
                <a:latin typeface="Montserrat"/>
                <a:ea typeface="Montserrat"/>
              </a:rPr>
              <a:t>mes</a:t>
            </a:r>
            <a:endParaRPr lang="en-US" sz="9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" name="Text 12"/>
          <p:cNvSpPr/>
          <p:nvPr/>
        </p:nvSpPr>
        <p:spPr>
          <a:xfrm>
            <a:off x="2766240" y="5532120"/>
            <a:ext cx="210744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4M+</a:t>
            </a:r>
            <a:endParaRPr lang="en-US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" name="Text 13"/>
          <p:cNvSpPr/>
          <p:nvPr/>
        </p:nvSpPr>
        <p:spPr>
          <a:xfrm>
            <a:off x="2766240" y="5815440"/>
            <a:ext cx="210744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199"/>
              </a:lnSpc>
              <a:tabLst>
                <a:tab pos="0" algn="l"/>
              </a:tabLst>
            </a:pPr>
            <a:r>
              <a:rPr lang="en-US" sz="950" b="0" u="none" strike="noStrike">
                <a:solidFill>
                  <a:srgbClr val="6B7F8D"/>
                </a:solidFill>
                <a:effectLst/>
                <a:uFillTx/>
                <a:latin typeface="Montserrat"/>
                <a:ea typeface="Montserrat"/>
              </a:rPr>
              <a:t>minutos de video al mes</a:t>
            </a:r>
            <a:endParaRPr lang="en-US" sz="9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" name="Text 14"/>
          <p:cNvSpPr/>
          <p:nvPr/>
        </p:nvSpPr>
        <p:spPr>
          <a:xfrm>
            <a:off x="4983480" y="5532120"/>
            <a:ext cx="210744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15+</a:t>
            </a:r>
            <a:endParaRPr lang="en-US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" name="Text 15"/>
          <p:cNvSpPr/>
          <p:nvPr/>
        </p:nvSpPr>
        <p:spPr>
          <a:xfrm>
            <a:off x="4983480" y="5815440"/>
            <a:ext cx="210744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199"/>
              </a:lnSpc>
              <a:tabLst>
                <a:tab pos="0" algn="l"/>
              </a:tabLst>
            </a:pPr>
            <a:r>
              <a:rPr lang="en-US" sz="950" b="0" u="none" strike="noStrike">
                <a:solidFill>
                  <a:srgbClr val="6B7F8D"/>
                </a:solidFill>
                <a:effectLst/>
                <a:uFillTx/>
                <a:latin typeface="Montserrat"/>
                <a:ea typeface="Montserrat"/>
              </a:rPr>
              <a:t>plataformas CC integradas</a:t>
            </a:r>
            <a:endParaRPr lang="en-US" sz="9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" name="Text 16"/>
          <p:cNvSpPr/>
          <p:nvPr/>
        </p:nvSpPr>
        <p:spPr>
          <a:xfrm>
            <a:off x="7201080" y="5532120"/>
            <a:ext cx="210744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2</a:t>
            </a:r>
            <a:endParaRPr lang="en-US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2" name="Text 17"/>
          <p:cNvSpPr/>
          <p:nvPr/>
        </p:nvSpPr>
        <p:spPr>
          <a:xfrm>
            <a:off x="7201080" y="5815440"/>
            <a:ext cx="210744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199"/>
              </a:lnSpc>
              <a:tabLst>
                <a:tab pos="0" algn="l"/>
              </a:tabLst>
            </a:pPr>
            <a:r>
              <a:rPr lang="en-US" sz="950" b="0" u="none" strike="noStrike">
                <a:solidFill>
                  <a:srgbClr val="6B7F8D"/>
                </a:solidFill>
                <a:effectLst/>
                <a:uFillTx/>
                <a:latin typeface="Montserrat"/>
                <a:ea typeface="Montserrat"/>
              </a:rPr>
              <a:t>regiones · Madrid y Miami</a:t>
            </a:r>
            <a:endParaRPr lang="en-US" sz="9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3" name="Text 18"/>
          <p:cNvSpPr/>
          <p:nvPr/>
        </p:nvSpPr>
        <p:spPr>
          <a:xfrm>
            <a:off x="685800" y="6355080"/>
            <a:ext cx="78634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50" b="0" u="none" strike="noStrike">
                <a:solidFill>
                  <a:srgbClr val="6B7F8D"/>
                </a:solidFill>
                <a:effectLst/>
                <a:uFillTx/>
                <a:latin typeface="Montserrat"/>
                <a:ea typeface="Montserrat"/>
              </a:rPr>
              <a:t>Edición corta  ·  Streamline your business communications  ·  interactivepowers.com</a:t>
            </a:r>
            <a:endParaRPr lang="en-US" sz="9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0"/>
          <p:cNvSpPr/>
          <p:nvPr/>
        </p:nvSpPr>
        <p:spPr>
          <a:xfrm>
            <a:off x="548640" y="521280"/>
            <a:ext cx="118440" cy="118440"/>
          </a:xfrm>
          <a:prstGeom prst="rect">
            <a:avLst/>
          </a:prstGeom>
          <a:solidFill>
            <a:srgbClr val="FF6D5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" name="Text 1"/>
          <p:cNvSpPr/>
          <p:nvPr/>
        </p:nvSpPr>
        <p:spPr>
          <a:xfrm>
            <a:off x="777240" y="457200"/>
            <a:ext cx="104238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pc="221" strike="noStrike">
                <a:solidFill>
                  <a:srgbClr val="FF6D5F"/>
                </a:solidFill>
                <a:effectLst/>
                <a:uFillTx/>
                <a:latin typeface="Montserrat"/>
                <a:ea typeface="Montserrat"/>
              </a:rPr>
              <a:t>LA BRECHA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" name="Text 2"/>
          <p:cNvSpPr/>
          <p:nvPr/>
        </p:nvSpPr>
        <p:spPr>
          <a:xfrm>
            <a:off x="548640" y="731520"/>
            <a:ext cx="1109124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3186"/>
              </a:lnSpc>
              <a:tabLst>
                <a:tab pos="0" algn="l"/>
              </a:tabLst>
            </a:pPr>
            <a:r>
              <a:rPr lang="en-US" sz="270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Todos dicen omnicanalidad. Casi nadie enruta video.</a:t>
            </a:r>
            <a:endParaRPr lang="en-US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" name="Text 3"/>
          <p:cNvSpPr/>
          <p:nvPr/>
        </p:nvSpPr>
        <p:spPr>
          <a:xfrm>
            <a:off x="548640" y="1280160"/>
            <a:ext cx="11091240" cy="738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701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Durante una década los contact centers sumaron canales — chat, correo, SMS, redes, mensajería — y todos ellos quitaron una persona de la conversación. Mientras tanto, las interacciones con riesgo real se mudaron a una pantalla. Al leer las páginas de capacidades y precios de las principales suites aparecen siempre los mismos cuatro patrones.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" name="Text 4"/>
          <p:cNvSpPr/>
          <p:nvPr/>
        </p:nvSpPr>
        <p:spPr>
          <a:xfrm>
            <a:off x="548640" y="6455520"/>
            <a:ext cx="81378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00" b="0" u="none" strike="noStrike">
                <a:solidFill>
                  <a:srgbClr val="9AA6B0"/>
                </a:solidFill>
                <a:effectLst/>
                <a:uFillTx/>
                <a:latin typeface="Montserrat"/>
                <a:ea typeface="Montserrat"/>
              </a:rPr>
              <a:t>Posicionamiento basado en las páginas públicas de capacidades y precios de las principales suites CCaaS, revisadas en agosto de 2026.</a:t>
            </a:r>
            <a:endParaRPr lang="en-US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" name="Text 5"/>
          <p:cNvSpPr/>
          <p:nvPr/>
        </p:nvSpPr>
        <p:spPr>
          <a:xfrm>
            <a:off x="8778240" y="6455520"/>
            <a:ext cx="23770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00" b="0" u="none" strike="noStrike">
                <a:solidFill>
                  <a:srgbClr val="9AA6B0"/>
                </a:solidFill>
                <a:effectLst/>
                <a:uFillTx/>
                <a:latin typeface="Montserrat"/>
                <a:ea typeface="Montserrat"/>
              </a:rPr>
              <a:t>La brecha</a:t>
            </a:r>
            <a:endParaRPr lang="en-US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" name="Text 6"/>
          <p:cNvSpPr/>
          <p:nvPr/>
        </p:nvSpPr>
        <p:spPr>
          <a:xfrm>
            <a:off x="11137320" y="6455520"/>
            <a:ext cx="5025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1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2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" name="Shape 7"/>
          <p:cNvSpPr/>
          <p:nvPr/>
        </p:nvSpPr>
        <p:spPr>
          <a:xfrm>
            <a:off x="548640" y="2121480"/>
            <a:ext cx="2628720" cy="2522520"/>
          </a:xfrm>
          <a:prstGeom prst="roundRect">
            <a:avLst>
              <a:gd name="adj" fmla="val 2175"/>
            </a:avLst>
          </a:prstGeom>
          <a:solidFill>
            <a:srgbClr val="FFFFFF"/>
          </a:solidFill>
          <a:ln w="9525">
            <a:solidFill>
              <a:srgbClr val="E4E8E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" name="Shape 8"/>
          <p:cNvSpPr/>
          <p:nvPr/>
        </p:nvSpPr>
        <p:spPr>
          <a:xfrm>
            <a:off x="804600" y="2377440"/>
            <a:ext cx="603000" cy="603000"/>
          </a:xfrm>
          <a:prstGeom prst="roundRect">
            <a:avLst>
              <a:gd name="adj" fmla="val 7576"/>
            </a:avLst>
          </a:prstGeom>
          <a:solidFill>
            <a:srgbClr val="FAD6D1"/>
          </a:solidFill>
          <a:ln w="127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3" name="Image 0" descr="/root/corp2026/assets/icons/hero-exclamation-triangle_212F38.png"/>
          <p:cNvPicPr/>
          <p:nvPr/>
        </p:nvPicPr>
        <p:blipFill>
          <a:blip r:embed="rId1"/>
          <a:stretch/>
        </p:blipFill>
        <p:spPr>
          <a:xfrm>
            <a:off x="950760" y="2523600"/>
            <a:ext cx="311040" cy="3110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4" name="Text 9"/>
          <p:cNvSpPr/>
          <p:nvPr/>
        </p:nvSpPr>
        <p:spPr>
          <a:xfrm>
            <a:off x="1536120" y="2350080"/>
            <a:ext cx="1384920" cy="791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451"/>
              </a:lnSpc>
              <a:tabLst>
                <a:tab pos="0" algn="l"/>
              </a:tabLst>
            </a:pPr>
            <a:r>
              <a:rPr lang="en-US" sz="125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Ausente de la lista de canales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" name="Text 10"/>
          <p:cNvSpPr/>
          <p:nvPr/>
        </p:nvSpPr>
        <p:spPr>
          <a:xfrm>
            <a:off x="804600" y="3117960"/>
            <a:ext cx="2116440" cy="12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42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El video no figura entre los tipos de interacción enrutables. No hay nada que encolar, nada que dotar, nada que reportar.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" name="Shape 11"/>
          <p:cNvSpPr/>
          <p:nvPr/>
        </p:nvSpPr>
        <p:spPr>
          <a:xfrm>
            <a:off x="3369600" y="2121480"/>
            <a:ext cx="2628720" cy="2522520"/>
          </a:xfrm>
          <a:prstGeom prst="roundRect">
            <a:avLst>
              <a:gd name="adj" fmla="val 2175"/>
            </a:avLst>
          </a:prstGeom>
          <a:solidFill>
            <a:srgbClr val="FFFFFF"/>
          </a:solidFill>
          <a:ln w="9525">
            <a:solidFill>
              <a:srgbClr val="E4E8E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" name="Shape 12"/>
          <p:cNvSpPr/>
          <p:nvPr/>
        </p:nvSpPr>
        <p:spPr>
          <a:xfrm>
            <a:off x="3625560" y="2377440"/>
            <a:ext cx="603000" cy="603000"/>
          </a:xfrm>
          <a:prstGeom prst="roundRect">
            <a:avLst>
              <a:gd name="adj" fmla="val 7576"/>
            </a:avLst>
          </a:prstGeom>
          <a:solidFill>
            <a:srgbClr val="FAD6D1"/>
          </a:solidFill>
          <a:ln w="127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8" name="Image 1" descr="/root/corp2026/assets/icons/hero-banknotes_212F38.png"/>
          <p:cNvPicPr/>
          <p:nvPr/>
        </p:nvPicPr>
        <p:blipFill>
          <a:blip r:embed="rId2"/>
          <a:stretch/>
        </p:blipFill>
        <p:spPr>
          <a:xfrm>
            <a:off x="3771720" y="2523600"/>
            <a:ext cx="311040" cy="3110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9" name="Text 13"/>
          <p:cNvSpPr/>
          <p:nvPr/>
        </p:nvSpPr>
        <p:spPr>
          <a:xfrm>
            <a:off x="4357080" y="2350080"/>
            <a:ext cx="1384920" cy="791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451"/>
              </a:lnSpc>
              <a:tabLst>
                <a:tab pos="0" algn="l"/>
              </a:tabLst>
            </a:pPr>
            <a:r>
              <a:rPr lang="en-US" sz="125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Tarifado como add-on de pago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" name="Text 14"/>
          <p:cNvSpPr/>
          <p:nvPr/>
        </p:nvSpPr>
        <p:spPr>
          <a:xfrm>
            <a:off x="3625560" y="3117960"/>
            <a:ext cx="2116440" cy="12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42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Donde existe, el video queda fuera del paquete y se mide aparte, lo que desincentiva en silencio a los equipos que más lo usarían.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" name="Shape 15"/>
          <p:cNvSpPr/>
          <p:nvPr/>
        </p:nvSpPr>
        <p:spPr>
          <a:xfrm>
            <a:off x="6190560" y="2121480"/>
            <a:ext cx="2628720" cy="2522520"/>
          </a:xfrm>
          <a:prstGeom prst="roundRect">
            <a:avLst>
              <a:gd name="adj" fmla="val 2175"/>
            </a:avLst>
          </a:prstGeom>
          <a:solidFill>
            <a:srgbClr val="FFFFFF"/>
          </a:solidFill>
          <a:ln w="9525">
            <a:solidFill>
              <a:srgbClr val="E4E8E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" name="Shape 16"/>
          <p:cNvSpPr/>
          <p:nvPr/>
        </p:nvSpPr>
        <p:spPr>
          <a:xfrm>
            <a:off x="6446520" y="2377440"/>
            <a:ext cx="603000" cy="603000"/>
          </a:xfrm>
          <a:prstGeom prst="roundRect">
            <a:avLst>
              <a:gd name="adj" fmla="val 7576"/>
            </a:avLst>
          </a:prstGeom>
          <a:solidFill>
            <a:srgbClr val="FAD6D1"/>
          </a:solidFill>
          <a:ln w="127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3" name="Image 2" descr="/root/corp2026/assets/icons/hero-puzzle-piece_212F38.png"/>
          <p:cNvPicPr/>
          <p:nvPr/>
        </p:nvPicPr>
        <p:blipFill>
          <a:blip r:embed="rId3"/>
          <a:stretch/>
        </p:blipFill>
        <p:spPr>
          <a:xfrm>
            <a:off x="6592680" y="2523600"/>
            <a:ext cx="311040" cy="3110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4" name="Text 17"/>
          <p:cNvSpPr/>
          <p:nvPr/>
        </p:nvSpPr>
        <p:spPr>
          <a:xfrm>
            <a:off x="7178040" y="2350080"/>
            <a:ext cx="1384920" cy="791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451"/>
              </a:lnSpc>
              <a:tabLst>
                <a:tab pos="0" algn="l"/>
              </a:tabLst>
            </a:pPr>
            <a:r>
              <a:rPr lang="en-US" sz="125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Delegado a un tercero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" name="Text 18"/>
          <p:cNvSpPr/>
          <p:nvPr/>
        </p:nvSpPr>
        <p:spPr>
          <a:xfrm>
            <a:off x="6446520" y="3117960"/>
            <a:ext cx="2116440" cy="12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42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El video llega vía un plug-in de marketplace no interoperable, con su propia consola, su propia grabación y su propia vía de soporte.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" name="Shape 19"/>
          <p:cNvSpPr/>
          <p:nvPr/>
        </p:nvSpPr>
        <p:spPr>
          <a:xfrm>
            <a:off x="9011520" y="2121480"/>
            <a:ext cx="2628720" cy="2522520"/>
          </a:xfrm>
          <a:prstGeom prst="roundRect">
            <a:avLst>
              <a:gd name="adj" fmla="val 2175"/>
            </a:avLst>
          </a:prstGeom>
          <a:solidFill>
            <a:srgbClr val="FFFFFF"/>
          </a:solidFill>
          <a:ln w="9525">
            <a:solidFill>
              <a:srgbClr val="E4E8E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" name="Shape 20"/>
          <p:cNvSpPr/>
          <p:nvPr/>
        </p:nvSpPr>
        <p:spPr>
          <a:xfrm>
            <a:off x="9267480" y="2377440"/>
            <a:ext cx="603000" cy="603000"/>
          </a:xfrm>
          <a:prstGeom prst="roundRect">
            <a:avLst>
              <a:gd name="adj" fmla="val 7576"/>
            </a:avLst>
          </a:prstGeom>
          <a:solidFill>
            <a:srgbClr val="FAD6D1"/>
          </a:solidFill>
          <a:ln w="127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8" name="Image 3" descr="/root/corp2026/assets/icons/hero-calendar-days_212F38.png"/>
          <p:cNvPicPr/>
          <p:nvPr/>
        </p:nvPicPr>
        <p:blipFill>
          <a:blip r:embed="rId4"/>
          <a:stretch/>
        </p:blipFill>
        <p:spPr>
          <a:xfrm>
            <a:off x="9413640" y="2523600"/>
            <a:ext cx="311040" cy="3110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9" name="Text 21"/>
          <p:cNvSpPr/>
          <p:nvPr/>
        </p:nvSpPr>
        <p:spPr>
          <a:xfrm>
            <a:off x="9999000" y="2331720"/>
            <a:ext cx="1384920" cy="82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451"/>
              </a:lnSpc>
              <a:tabLst>
                <a:tab pos="0" algn="l"/>
              </a:tabLst>
            </a:pPr>
            <a:r>
              <a:rPr lang="en-US" sz="125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Una herramienta de reuniones, no un canal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" name="Text 22"/>
          <p:cNvSpPr/>
          <p:nvPr/>
        </p:nvSpPr>
        <p:spPr>
          <a:xfrm>
            <a:off x="9267480" y="3117960"/>
            <a:ext cx="2116440" cy="12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42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Lo que se entrega como «video» es un producto de reuniones agendadas para uso interno, no una interacción entrante que gobierne un distribuidor.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" name="Shape 23"/>
          <p:cNvSpPr/>
          <p:nvPr/>
        </p:nvSpPr>
        <p:spPr>
          <a:xfrm>
            <a:off x="548640" y="4663440"/>
            <a:ext cx="11091240" cy="1060200"/>
          </a:xfrm>
          <a:prstGeom prst="roundRect">
            <a:avLst>
              <a:gd name="adj" fmla="val 5172"/>
            </a:avLst>
          </a:prstGeom>
          <a:solidFill>
            <a:srgbClr val="FF6D5F"/>
          </a:solidFill>
          <a:ln w="12700">
            <a:solidFill>
              <a:srgbClr val="FF6D5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2" name="Text 24"/>
          <p:cNvSpPr/>
          <p:nvPr/>
        </p:nvSpPr>
        <p:spPr>
          <a:xfrm>
            <a:off x="822960" y="4754880"/>
            <a:ext cx="10542600" cy="258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321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El video es el único canal digital que devuelve una persona a la conversación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" name="Text 25"/>
          <p:cNvSpPr/>
          <p:nvPr/>
        </p:nvSpPr>
        <p:spPr>
          <a:xfrm>
            <a:off x="822960" y="5014080"/>
            <a:ext cx="10542600" cy="446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40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Y es también el único que la mayoría de plataformas de contact center todavía no puede encolar, transferir, dotar, supervisar, grabar ni reportar. Esa brecha es la que nuestra compañía soluciona, y construimos operativas eficientes que mejoran los negocios.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12F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0"/>
          <p:cNvSpPr/>
          <p:nvPr/>
        </p:nvSpPr>
        <p:spPr>
          <a:xfrm>
            <a:off x="548640" y="521280"/>
            <a:ext cx="118440" cy="118440"/>
          </a:xfrm>
          <a:prstGeom prst="rect">
            <a:avLst/>
          </a:prstGeom>
          <a:solidFill>
            <a:srgbClr val="FF6D5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5" name="Text 1"/>
          <p:cNvSpPr/>
          <p:nvPr/>
        </p:nvSpPr>
        <p:spPr>
          <a:xfrm>
            <a:off x="777240" y="457200"/>
            <a:ext cx="104238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pc="221" strike="noStrike">
                <a:solidFill>
                  <a:srgbClr val="FF6D5F"/>
                </a:solidFill>
                <a:effectLst/>
                <a:uFillTx/>
                <a:latin typeface="Montserrat"/>
                <a:ea typeface="Montserrat"/>
              </a:rPr>
              <a:t>LA COMPAÑÍA</a:t>
            </a:r>
            <a:endParaRPr lang="en-US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6" name="Text 2"/>
          <p:cNvSpPr/>
          <p:nvPr/>
        </p:nvSpPr>
        <p:spPr>
          <a:xfrm>
            <a:off x="548640" y="731520"/>
            <a:ext cx="1109124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3186"/>
              </a:lnSpc>
              <a:tabLst>
                <a:tab pos="0" algn="l"/>
              </a:tabLst>
            </a:pPr>
            <a:r>
              <a:rPr lang="en-US" sz="270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Una compañía de software que hace una sola cosa, y bien</a:t>
            </a:r>
            <a:endParaRPr lang="en-US" sz="27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7" name="Text 3"/>
          <p:cNvSpPr/>
          <p:nvPr/>
        </p:nvSpPr>
        <p:spPr>
          <a:xfrm>
            <a:off x="548640" y="1280160"/>
            <a:ext cx="1109124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701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9FB0BE"/>
                </a:solidFill>
                <a:effectLst/>
                <a:uFillTx/>
                <a:latin typeface="Montserrat"/>
                <a:ea typeface="Montserrat"/>
              </a:rPr>
              <a:t>Interactive Powers, LLC diseña, licencia y opera las plataformas de voz y video detrás de los contact centers transaccionales — cuatro plataformas propias, operadas como CPaaS gestionado sobre AWS o instaladas en tu propio perímetro.</a:t>
            </a:r>
            <a:endParaRPr lang="en-US" sz="12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8" name="Text 4"/>
          <p:cNvSpPr/>
          <p:nvPr/>
        </p:nvSpPr>
        <p:spPr>
          <a:xfrm>
            <a:off x="548640" y="6455520"/>
            <a:ext cx="81378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00" b="0" u="none" strike="noStrike">
                <a:solidFill>
                  <a:srgbClr val="6B7F8D"/>
                </a:solidFill>
                <a:effectLst/>
                <a:uFillTx/>
                <a:latin typeface="Montserrat"/>
                <a:ea typeface="Montserrat"/>
              </a:rPr>
              <a:t>Fuente: cifras de producción de Interactive Powers, Sales Presentation 2025; interactivepowers.com</a:t>
            </a:r>
            <a:endParaRPr lang="en-US" sz="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9" name="Text 5"/>
          <p:cNvSpPr/>
          <p:nvPr/>
        </p:nvSpPr>
        <p:spPr>
          <a:xfrm>
            <a:off x="8778240" y="6455520"/>
            <a:ext cx="23770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00" b="0" u="none" strike="noStrike">
                <a:solidFill>
                  <a:srgbClr val="6B7F8D"/>
                </a:solidFill>
                <a:effectLst/>
                <a:uFillTx/>
                <a:latin typeface="Montserrat"/>
                <a:ea typeface="Montserrat"/>
              </a:rPr>
              <a:t>La compañía</a:t>
            </a:r>
            <a:endParaRPr lang="en-US" sz="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0" name="Text 6"/>
          <p:cNvSpPr/>
          <p:nvPr/>
        </p:nvSpPr>
        <p:spPr>
          <a:xfrm>
            <a:off x="11137320" y="6455520"/>
            <a:ext cx="5025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1" u="none" strike="noStrike">
                <a:solidFill>
                  <a:srgbClr val="9FB0BE"/>
                </a:solidFill>
                <a:effectLst/>
                <a:uFillTx/>
                <a:latin typeface="Montserrat"/>
                <a:ea typeface="Montserrat"/>
              </a:rPr>
              <a:t>3</a:t>
            </a:r>
            <a:endParaRPr lang="en-US" sz="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1" name="Shape 7"/>
          <p:cNvSpPr/>
          <p:nvPr/>
        </p:nvSpPr>
        <p:spPr>
          <a:xfrm>
            <a:off x="548640" y="2249280"/>
            <a:ext cx="91080" cy="91080"/>
          </a:xfrm>
          <a:prstGeom prst="rect">
            <a:avLst/>
          </a:prstGeom>
          <a:solidFill>
            <a:srgbClr val="FF6D5F"/>
          </a:solidFill>
          <a:ln w="127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2" name="Text 8"/>
          <p:cNvSpPr/>
          <p:nvPr/>
        </p:nvSpPr>
        <p:spPr>
          <a:xfrm>
            <a:off x="804600" y="2139840"/>
            <a:ext cx="46630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Software propio, no reventa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3" name="Text 9"/>
          <p:cNvSpPr/>
          <p:nvPr/>
        </p:nvSpPr>
        <p:spPr>
          <a:xfrm>
            <a:off x="804600" y="2395800"/>
            <a:ext cx="4617360" cy="511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301"/>
              </a:lnSpc>
              <a:tabLst>
                <a:tab pos="0" algn="l"/>
              </a:tabLst>
            </a:pPr>
            <a:r>
              <a:rPr lang="en-US" sz="950" b="0" u="none" strike="noStrike">
                <a:solidFill>
                  <a:srgbClr val="9FB0BE"/>
                </a:solidFill>
                <a:effectLst/>
                <a:uFillTx/>
                <a:latin typeface="Montserrat"/>
                <a:ea typeface="Montserrat"/>
              </a:rPr>
              <a:t>IVR, video en tiempo real, distribución y grabación. Un roadmap, una línea de soporte, un proveedor.</a:t>
            </a:r>
            <a:endParaRPr lang="en-US" sz="9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4" name="Shape 10"/>
          <p:cNvSpPr/>
          <p:nvPr/>
        </p:nvSpPr>
        <p:spPr>
          <a:xfrm>
            <a:off x="548640" y="3218760"/>
            <a:ext cx="91080" cy="91080"/>
          </a:xfrm>
          <a:prstGeom prst="rect">
            <a:avLst/>
          </a:prstGeom>
          <a:solidFill>
            <a:srgbClr val="FF6D5F"/>
          </a:solidFill>
          <a:ln w="127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5" name="Text 11"/>
          <p:cNvSpPr/>
          <p:nvPr/>
        </p:nvSpPr>
        <p:spPr>
          <a:xfrm>
            <a:off x="804600" y="3108960"/>
            <a:ext cx="46630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Dos regiones, seguimiento local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6" name="Text 12"/>
          <p:cNvSpPr/>
          <p:nvPr/>
        </p:nvSpPr>
        <p:spPr>
          <a:xfrm>
            <a:off x="804600" y="3364920"/>
            <a:ext cx="4617360" cy="511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301"/>
              </a:lnSpc>
              <a:tabLst>
                <a:tab pos="0" algn="l"/>
              </a:tabLst>
            </a:pPr>
            <a:r>
              <a:rPr lang="en-US" sz="950" b="0" u="none" strike="noStrike">
                <a:solidFill>
                  <a:srgbClr val="9FB0BE"/>
                </a:solidFill>
                <a:effectLst/>
                <a:uFillTx/>
                <a:latin typeface="Montserrat"/>
                <a:ea typeface="Montserrat"/>
              </a:rPr>
              <a:t>Madrid para Europa en CET, Miami para América en EST, aprovisionado región por región.</a:t>
            </a:r>
            <a:endParaRPr lang="en-US" sz="9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7" name="Shape 13"/>
          <p:cNvSpPr/>
          <p:nvPr/>
        </p:nvSpPr>
        <p:spPr>
          <a:xfrm>
            <a:off x="548640" y="4187880"/>
            <a:ext cx="91080" cy="91080"/>
          </a:xfrm>
          <a:prstGeom prst="rect">
            <a:avLst/>
          </a:prstGeom>
          <a:solidFill>
            <a:srgbClr val="FF6D5F"/>
          </a:solidFill>
          <a:ln w="127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8" name="Text 14"/>
          <p:cNvSpPr/>
          <p:nvPr/>
        </p:nvSpPr>
        <p:spPr>
          <a:xfrm>
            <a:off x="804600" y="4078080"/>
            <a:ext cx="46630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CPaaS gestionado sobre AWS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9" name="Text 15"/>
          <p:cNvSpPr/>
          <p:nvPr/>
        </p:nvSpPr>
        <p:spPr>
          <a:xfrm>
            <a:off x="804600" y="4334400"/>
            <a:ext cx="4617360" cy="511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301"/>
              </a:lnSpc>
              <a:tabLst>
                <a:tab pos="0" algn="l"/>
              </a:tabLst>
            </a:pPr>
            <a:r>
              <a:rPr lang="en-US" sz="950" b="0" u="none" strike="noStrike">
                <a:solidFill>
                  <a:srgbClr val="9FB0BE"/>
                </a:solidFill>
                <a:effectLst/>
                <a:uFillTx/>
                <a:latin typeface="Montserrat"/>
                <a:ea typeface="Montserrat"/>
              </a:rPr>
              <a:t>Nodos dedicados por cliente que no comparten acceso, con nuestra propia monitorización ITSM encima.</a:t>
            </a:r>
            <a:endParaRPr lang="en-US" sz="9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0" name="Shape 16"/>
          <p:cNvSpPr/>
          <p:nvPr/>
        </p:nvSpPr>
        <p:spPr>
          <a:xfrm>
            <a:off x="548640" y="5157360"/>
            <a:ext cx="91080" cy="91080"/>
          </a:xfrm>
          <a:prstGeom prst="rect">
            <a:avLst/>
          </a:prstGeom>
          <a:solidFill>
            <a:srgbClr val="FF6D5F"/>
          </a:solidFill>
          <a:ln w="127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1" name="Text 17"/>
          <p:cNvSpPr/>
          <p:nvPr/>
        </p:nvSpPr>
        <p:spPr>
          <a:xfrm>
            <a:off x="804600" y="5047560"/>
            <a:ext cx="46630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Estándares, no cautiverio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2" name="Text 18"/>
          <p:cNvSpPr/>
          <p:nvPr/>
        </p:nvSpPr>
        <p:spPr>
          <a:xfrm>
            <a:off x="804600" y="5303520"/>
            <a:ext cx="4617360" cy="511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301"/>
              </a:lnSpc>
              <a:tabLst>
                <a:tab pos="0" algn="l"/>
              </a:tabLst>
            </a:pPr>
            <a:r>
              <a:rPr lang="en-US" sz="950" b="0" u="none" strike="noStrike">
                <a:solidFill>
                  <a:srgbClr val="9FB0BE"/>
                </a:solidFill>
                <a:effectLst/>
                <a:uFillTx/>
                <a:latin typeface="Montserrat"/>
                <a:ea typeface="Montserrat"/>
              </a:rPr>
              <a:t>SIP, WebRTC, VoiceXML, SAML y SFTP — se conecta a lo que ya operas.</a:t>
            </a:r>
            <a:endParaRPr lang="en-US" sz="9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3" name="Text 19"/>
          <p:cNvSpPr/>
          <p:nvPr/>
        </p:nvSpPr>
        <p:spPr>
          <a:xfrm>
            <a:off x="5815440" y="1993320"/>
            <a:ext cx="585180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1" u="none" spc="181" strike="noStrike">
                <a:solidFill>
                  <a:srgbClr val="FF6D5F"/>
                </a:solidFill>
                <a:effectLst/>
                <a:uFillTx/>
                <a:latin typeface="Montserrat"/>
                <a:ea typeface="Montserrat"/>
              </a:rPr>
              <a:t>LO QUE MUEVEN LAS PLATAFORMAS CADA MES</a:t>
            </a:r>
            <a:endParaRPr lang="en-US" sz="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4" name="Shape 20"/>
          <p:cNvSpPr/>
          <p:nvPr/>
        </p:nvSpPr>
        <p:spPr>
          <a:xfrm>
            <a:off x="5815440" y="2340720"/>
            <a:ext cx="1831320" cy="1371240"/>
          </a:xfrm>
          <a:prstGeom prst="roundRect">
            <a:avLst>
              <a:gd name="adj" fmla="val 4000"/>
            </a:avLst>
          </a:prstGeom>
          <a:solidFill>
            <a:srgbClr val="2E3D48"/>
          </a:solidFill>
          <a:ln w="127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5" name="Shape 21"/>
          <p:cNvSpPr/>
          <p:nvPr/>
        </p:nvSpPr>
        <p:spPr>
          <a:xfrm>
            <a:off x="5815440" y="2340720"/>
            <a:ext cx="45360" cy="1371240"/>
          </a:xfrm>
          <a:prstGeom prst="rect">
            <a:avLst/>
          </a:prstGeom>
          <a:solidFill>
            <a:srgbClr val="FF6D5F"/>
          </a:solidFill>
          <a:ln w="127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6" name="Text 22"/>
          <p:cNvSpPr/>
          <p:nvPr/>
        </p:nvSpPr>
        <p:spPr>
          <a:xfrm>
            <a:off x="6016680" y="2541960"/>
            <a:ext cx="1502280" cy="47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10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400K+</a:t>
            </a:r>
            <a:endParaRPr lang="en-US" sz="2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7" name="Text 23"/>
          <p:cNvSpPr/>
          <p:nvPr/>
        </p:nvSpPr>
        <p:spPr>
          <a:xfrm>
            <a:off x="6016680" y="3072240"/>
            <a:ext cx="1502280" cy="243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199"/>
              </a:lnSpc>
              <a:tabLst>
                <a:tab pos="0" algn="l"/>
              </a:tabLst>
            </a:pPr>
            <a:r>
              <a:rPr lang="en-US" sz="100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videollamadas</a:t>
            </a:r>
            <a:endParaRPr lang="en-US" sz="1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8" name="Text 24"/>
          <p:cNvSpPr/>
          <p:nvPr/>
        </p:nvSpPr>
        <p:spPr>
          <a:xfrm>
            <a:off x="6016680" y="3261240"/>
            <a:ext cx="1502280" cy="22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0" u="none" strike="noStrike">
                <a:solidFill>
                  <a:srgbClr val="6B7F8D"/>
                </a:solidFill>
                <a:effectLst/>
                <a:uFillTx/>
                <a:latin typeface="Montserrat"/>
                <a:ea typeface="Montserrat"/>
              </a:rPr>
              <a:t>al mes</a:t>
            </a:r>
            <a:endParaRPr lang="en-US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9" name="Shape 25"/>
          <p:cNvSpPr/>
          <p:nvPr/>
        </p:nvSpPr>
        <p:spPr>
          <a:xfrm>
            <a:off x="7812000" y="2340720"/>
            <a:ext cx="1831320" cy="1371240"/>
          </a:xfrm>
          <a:prstGeom prst="roundRect">
            <a:avLst>
              <a:gd name="adj" fmla="val 4000"/>
            </a:avLst>
          </a:prstGeom>
          <a:solidFill>
            <a:srgbClr val="2E3D48"/>
          </a:solidFill>
          <a:ln w="127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0" name="Shape 26"/>
          <p:cNvSpPr/>
          <p:nvPr/>
        </p:nvSpPr>
        <p:spPr>
          <a:xfrm>
            <a:off x="7812000" y="2340720"/>
            <a:ext cx="45360" cy="1371240"/>
          </a:xfrm>
          <a:prstGeom prst="rect">
            <a:avLst/>
          </a:prstGeom>
          <a:solidFill>
            <a:srgbClr val="FF6D5F"/>
          </a:solidFill>
          <a:ln w="127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1" name="Text 27"/>
          <p:cNvSpPr/>
          <p:nvPr/>
        </p:nvSpPr>
        <p:spPr>
          <a:xfrm>
            <a:off x="8013240" y="2541960"/>
            <a:ext cx="1502280" cy="47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10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4M+</a:t>
            </a:r>
            <a:endParaRPr lang="en-US" sz="2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2" name="Text 28"/>
          <p:cNvSpPr/>
          <p:nvPr/>
        </p:nvSpPr>
        <p:spPr>
          <a:xfrm>
            <a:off x="8013240" y="3072240"/>
            <a:ext cx="1502280" cy="243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199"/>
              </a:lnSpc>
              <a:tabLst>
                <a:tab pos="0" algn="l"/>
              </a:tabLst>
            </a:pPr>
            <a:r>
              <a:rPr lang="en-US" sz="100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minutos de video</a:t>
            </a:r>
            <a:endParaRPr lang="en-US" sz="1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3" name="Text 29"/>
          <p:cNvSpPr/>
          <p:nvPr/>
        </p:nvSpPr>
        <p:spPr>
          <a:xfrm>
            <a:off x="8013240" y="3261240"/>
            <a:ext cx="1502280" cy="22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0" u="none" strike="noStrike">
                <a:solidFill>
                  <a:srgbClr val="6B7F8D"/>
                </a:solidFill>
                <a:effectLst/>
                <a:uFillTx/>
                <a:latin typeface="Montserrat"/>
                <a:ea typeface="Montserrat"/>
              </a:rPr>
              <a:t>al mes</a:t>
            </a:r>
            <a:endParaRPr lang="en-US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4" name="Shape 30"/>
          <p:cNvSpPr/>
          <p:nvPr/>
        </p:nvSpPr>
        <p:spPr>
          <a:xfrm>
            <a:off x="9808560" y="2340720"/>
            <a:ext cx="1831320" cy="1371240"/>
          </a:xfrm>
          <a:prstGeom prst="roundRect">
            <a:avLst>
              <a:gd name="adj" fmla="val 4000"/>
            </a:avLst>
          </a:prstGeom>
          <a:solidFill>
            <a:srgbClr val="2E3D48"/>
          </a:solidFill>
          <a:ln w="127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5" name="Shape 31"/>
          <p:cNvSpPr/>
          <p:nvPr/>
        </p:nvSpPr>
        <p:spPr>
          <a:xfrm>
            <a:off x="9808560" y="2340720"/>
            <a:ext cx="45360" cy="1371240"/>
          </a:xfrm>
          <a:prstGeom prst="rect">
            <a:avLst/>
          </a:prstGeom>
          <a:solidFill>
            <a:srgbClr val="FF6D5F"/>
          </a:solidFill>
          <a:ln w="127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6" name="Text 32"/>
          <p:cNvSpPr/>
          <p:nvPr/>
        </p:nvSpPr>
        <p:spPr>
          <a:xfrm>
            <a:off x="10009800" y="2541960"/>
            <a:ext cx="1502280" cy="47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10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300K</a:t>
            </a:r>
            <a:endParaRPr lang="en-US" sz="2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7" name="Text 33"/>
          <p:cNvSpPr/>
          <p:nvPr/>
        </p:nvSpPr>
        <p:spPr>
          <a:xfrm>
            <a:off x="10009800" y="3072240"/>
            <a:ext cx="1502280" cy="39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199"/>
              </a:lnSpc>
              <a:tabLst>
                <a:tab pos="0" algn="l"/>
              </a:tabLst>
            </a:pPr>
            <a:r>
              <a:rPr lang="en-US" sz="100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grabaciones de video</a:t>
            </a:r>
            <a:endParaRPr lang="en-US" sz="1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8" name="Text 34"/>
          <p:cNvSpPr/>
          <p:nvPr/>
        </p:nvSpPr>
        <p:spPr>
          <a:xfrm>
            <a:off x="10009800" y="3413880"/>
            <a:ext cx="1502280" cy="22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0" u="none" strike="noStrike">
                <a:solidFill>
                  <a:srgbClr val="6B7F8D"/>
                </a:solidFill>
                <a:effectLst/>
                <a:uFillTx/>
                <a:latin typeface="Montserrat"/>
                <a:ea typeface="Montserrat"/>
              </a:rPr>
              <a:t>al mes</a:t>
            </a:r>
            <a:endParaRPr lang="en-US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9" name="Shape 35"/>
          <p:cNvSpPr/>
          <p:nvPr/>
        </p:nvSpPr>
        <p:spPr>
          <a:xfrm>
            <a:off x="5815440" y="3858840"/>
            <a:ext cx="1831320" cy="1371240"/>
          </a:xfrm>
          <a:prstGeom prst="roundRect">
            <a:avLst>
              <a:gd name="adj" fmla="val 4000"/>
            </a:avLst>
          </a:prstGeom>
          <a:solidFill>
            <a:srgbClr val="2E3D48"/>
          </a:solidFill>
          <a:ln w="127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0" name="Shape 36"/>
          <p:cNvSpPr/>
          <p:nvPr/>
        </p:nvSpPr>
        <p:spPr>
          <a:xfrm>
            <a:off x="5815440" y="3858840"/>
            <a:ext cx="45360" cy="1371240"/>
          </a:xfrm>
          <a:prstGeom prst="rect">
            <a:avLst/>
          </a:prstGeom>
          <a:solidFill>
            <a:srgbClr val="FF6D5F"/>
          </a:solidFill>
          <a:ln w="127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1" name="Text 37"/>
          <p:cNvSpPr/>
          <p:nvPr/>
        </p:nvSpPr>
        <p:spPr>
          <a:xfrm>
            <a:off x="6016680" y="4060080"/>
            <a:ext cx="1502280" cy="47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10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600+ TB</a:t>
            </a:r>
            <a:endParaRPr lang="en-US" sz="2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2" name="Text 38"/>
          <p:cNvSpPr/>
          <p:nvPr/>
        </p:nvSpPr>
        <p:spPr>
          <a:xfrm>
            <a:off x="6016680" y="4590360"/>
            <a:ext cx="1502280" cy="243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199"/>
              </a:lnSpc>
              <a:tabLst>
                <a:tab pos="0" algn="l"/>
              </a:tabLst>
            </a:pPr>
            <a:r>
              <a:rPr lang="en-US" sz="100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grabaciones</a:t>
            </a:r>
            <a:endParaRPr lang="en-US" sz="1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3" name="Text 39"/>
          <p:cNvSpPr/>
          <p:nvPr/>
        </p:nvSpPr>
        <p:spPr>
          <a:xfrm>
            <a:off x="6016680" y="4779360"/>
            <a:ext cx="1502280" cy="22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0" u="none" strike="noStrike">
                <a:solidFill>
                  <a:srgbClr val="6B7F8D"/>
                </a:solidFill>
                <a:effectLst/>
                <a:uFillTx/>
                <a:latin typeface="Montserrat"/>
                <a:ea typeface="Montserrat"/>
              </a:rPr>
              <a:t>archivadas, al año</a:t>
            </a:r>
            <a:endParaRPr lang="en-US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4" name="Shape 40"/>
          <p:cNvSpPr/>
          <p:nvPr/>
        </p:nvSpPr>
        <p:spPr>
          <a:xfrm>
            <a:off x="7812000" y="3858840"/>
            <a:ext cx="1831320" cy="1371240"/>
          </a:xfrm>
          <a:prstGeom prst="roundRect">
            <a:avLst>
              <a:gd name="adj" fmla="val 4000"/>
            </a:avLst>
          </a:prstGeom>
          <a:solidFill>
            <a:srgbClr val="2E3D48"/>
          </a:solidFill>
          <a:ln w="127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5" name="Shape 41"/>
          <p:cNvSpPr/>
          <p:nvPr/>
        </p:nvSpPr>
        <p:spPr>
          <a:xfrm>
            <a:off x="7812000" y="3858840"/>
            <a:ext cx="45360" cy="1371240"/>
          </a:xfrm>
          <a:prstGeom prst="rect">
            <a:avLst/>
          </a:prstGeom>
          <a:solidFill>
            <a:srgbClr val="FF6D5F"/>
          </a:solidFill>
          <a:ln w="127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6" name="Text 42"/>
          <p:cNvSpPr/>
          <p:nvPr/>
        </p:nvSpPr>
        <p:spPr>
          <a:xfrm>
            <a:off x="8013240" y="4060080"/>
            <a:ext cx="1502280" cy="47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10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1.000+</a:t>
            </a:r>
            <a:endParaRPr lang="en-US" sz="2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7" name="Text 43"/>
          <p:cNvSpPr/>
          <p:nvPr/>
        </p:nvSpPr>
        <p:spPr>
          <a:xfrm>
            <a:off x="8013240" y="4590360"/>
            <a:ext cx="1502280" cy="243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199"/>
              </a:lnSpc>
              <a:tabLst>
                <a:tab pos="0" algn="l"/>
              </a:tabLst>
            </a:pPr>
            <a:r>
              <a:rPr lang="en-US" sz="100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agentes de video</a:t>
            </a:r>
            <a:endParaRPr lang="en-US" sz="1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8" name="Text 44"/>
          <p:cNvSpPr/>
          <p:nvPr/>
        </p:nvSpPr>
        <p:spPr>
          <a:xfrm>
            <a:off x="8013240" y="4779360"/>
            <a:ext cx="1502280" cy="22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0" u="none" strike="noStrike">
                <a:solidFill>
                  <a:srgbClr val="6B7F8D"/>
                </a:solidFill>
                <a:effectLst/>
                <a:uFillTx/>
                <a:latin typeface="Montserrat"/>
                <a:ea typeface="Montserrat"/>
              </a:rPr>
              <a:t>en producción</a:t>
            </a:r>
            <a:endParaRPr lang="en-US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9" name="Shape 45"/>
          <p:cNvSpPr/>
          <p:nvPr/>
        </p:nvSpPr>
        <p:spPr>
          <a:xfrm>
            <a:off x="9808560" y="3858840"/>
            <a:ext cx="1831320" cy="1371240"/>
          </a:xfrm>
          <a:prstGeom prst="roundRect">
            <a:avLst>
              <a:gd name="adj" fmla="val 4000"/>
            </a:avLst>
          </a:prstGeom>
          <a:solidFill>
            <a:srgbClr val="2E3D48"/>
          </a:solidFill>
          <a:ln w="127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0" name="Shape 46"/>
          <p:cNvSpPr/>
          <p:nvPr/>
        </p:nvSpPr>
        <p:spPr>
          <a:xfrm>
            <a:off x="9808560" y="3858840"/>
            <a:ext cx="45360" cy="1371240"/>
          </a:xfrm>
          <a:prstGeom prst="rect">
            <a:avLst/>
          </a:prstGeom>
          <a:solidFill>
            <a:srgbClr val="FF6D5F"/>
          </a:solidFill>
          <a:ln w="127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1" name="Text 47"/>
          <p:cNvSpPr/>
          <p:nvPr/>
        </p:nvSpPr>
        <p:spPr>
          <a:xfrm>
            <a:off x="10009800" y="4060080"/>
            <a:ext cx="1502280" cy="47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10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99,9%</a:t>
            </a:r>
            <a:endParaRPr lang="en-US" sz="2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2" name="Text 48"/>
          <p:cNvSpPr/>
          <p:nvPr/>
        </p:nvSpPr>
        <p:spPr>
          <a:xfrm>
            <a:off x="10009800" y="4590360"/>
            <a:ext cx="1502280" cy="39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199"/>
              </a:lnSpc>
              <a:tabLst>
                <a:tab pos="0" algn="l"/>
              </a:tabLst>
            </a:pPr>
            <a:r>
              <a:rPr lang="en-US" sz="100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disponibilidad en nube</a:t>
            </a:r>
            <a:endParaRPr lang="en-US" sz="1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3" name="Text 49"/>
          <p:cNvSpPr/>
          <p:nvPr/>
        </p:nvSpPr>
        <p:spPr>
          <a:xfrm>
            <a:off x="10009800" y="4931640"/>
            <a:ext cx="1502280" cy="22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0" u="none" strike="noStrike">
                <a:solidFill>
                  <a:srgbClr val="6B7F8D"/>
                </a:solidFill>
                <a:effectLst/>
                <a:uFillTx/>
                <a:latin typeface="Montserrat"/>
                <a:ea typeface="Montserrat"/>
              </a:rPr>
              <a:t>en todas las regiones</a:t>
            </a:r>
            <a:endParaRPr lang="en-US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4" name="Text 50"/>
          <p:cNvSpPr/>
          <p:nvPr/>
        </p:nvSpPr>
        <p:spPr>
          <a:xfrm>
            <a:off x="548640" y="5925240"/>
            <a:ext cx="1109124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1" u="none" strike="noStrike">
                <a:solidFill>
                  <a:srgbClr val="FF6D5F"/>
                </a:solidFill>
                <a:effectLst/>
                <a:uFillTx/>
                <a:latin typeface="Montserrat"/>
                <a:ea typeface="Montserrat"/>
              </a:rPr>
              <a:t>2015 primera plataforma en producción  ·  +5 regiones AWS  ·  4 plataformas y 5 soluciones  ·  70 empresas, 9 organismos públicos, 30 partners  ·  Madrid y Miami</a:t>
            </a:r>
            <a:endParaRPr lang="en-US" sz="10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0"/>
          <p:cNvSpPr/>
          <p:nvPr/>
        </p:nvSpPr>
        <p:spPr>
          <a:xfrm>
            <a:off x="548640" y="521280"/>
            <a:ext cx="118440" cy="118440"/>
          </a:xfrm>
          <a:prstGeom prst="rect">
            <a:avLst/>
          </a:prstGeom>
          <a:solidFill>
            <a:srgbClr val="FF6D5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6" name="Text 1"/>
          <p:cNvSpPr/>
          <p:nvPr/>
        </p:nvSpPr>
        <p:spPr>
          <a:xfrm>
            <a:off x="777240" y="457200"/>
            <a:ext cx="104238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pc="221" strike="noStrike">
                <a:solidFill>
                  <a:srgbClr val="FF6D5F"/>
                </a:solidFill>
                <a:effectLst/>
                <a:uFillTx/>
                <a:latin typeface="Montserrat"/>
                <a:ea typeface="Montserrat"/>
              </a:rPr>
              <a:t>LA PROPUESTA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7" name="Text 2"/>
          <p:cNvSpPr/>
          <p:nvPr/>
        </p:nvSpPr>
        <p:spPr>
          <a:xfrm>
            <a:off x="548640" y="731520"/>
            <a:ext cx="1109124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3186"/>
              </a:lnSpc>
              <a:tabLst>
                <a:tab pos="0" algn="l"/>
              </a:tabLst>
            </a:pPr>
            <a:r>
              <a:rPr lang="en-US" sz="270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Dos maneras de meter video en tu contact center</a:t>
            </a:r>
            <a:endParaRPr lang="en-US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8" name="Text 3"/>
          <p:cNvSpPr/>
          <p:nvPr/>
        </p:nvSpPr>
        <p:spPr>
          <a:xfrm>
            <a:off x="548640" y="1280160"/>
            <a:ext cx="11091240" cy="522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701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Ambas corren sobre el mismo motor de medios, así que la decisión es comercial y arquitectónica — no una apuesta por una tecnología de la que no puedas salir.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9" name="Text 4"/>
          <p:cNvSpPr/>
          <p:nvPr/>
        </p:nvSpPr>
        <p:spPr>
          <a:xfrm>
            <a:off x="548640" y="6455520"/>
            <a:ext cx="81378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00" b="0" u="none" strike="noStrike">
                <a:solidFill>
                  <a:srgbClr val="9AA6B0"/>
                </a:solidFill>
                <a:effectLst/>
                <a:uFillTx/>
                <a:latin typeface="Montserrat"/>
                <a:ea typeface="Montserrat"/>
              </a:rPr>
              <a:t>Fuente: wiki.ivrpowers.com, interactivepowers.com</a:t>
            </a:r>
            <a:endParaRPr lang="en-US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0" name="Text 5"/>
          <p:cNvSpPr/>
          <p:nvPr/>
        </p:nvSpPr>
        <p:spPr>
          <a:xfrm>
            <a:off x="8778240" y="6455520"/>
            <a:ext cx="23770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00" b="0" u="none" strike="noStrike">
                <a:solidFill>
                  <a:srgbClr val="9AA6B0"/>
                </a:solidFill>
                <a:effectLst/>
                <a:uFillTx/>
                <a:latin typeface="Montserrat"/>
                <a:ea typeface="Montserrat"/>
              </a:rPr>
              <a:t>La propuesta</a:t>
            </a:r>
            <a:endParaRPr lang="en-US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1" name="Text 6"/>
          <p:cNvSpPr/>
          <p:nvPr/>
        </p:nvSpPr>
        <p:spPr>
          <a:xfrm>
            <a:off x="11137320" y="6455520"/>
            <a:ext cx="5025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1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4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2" name="Shape 7"/>
          <p:cNvSpPr/>
          <p:nvPr/>
        </p:nvSpPr>
        <p:spPr>
          <a:xfrm>
            <a:off x="548640" y="1920240"/>
            <a:ext cx="5477040" cy="3401280"/>
          </a:xfrm>
          <a:prstGeom prst="roundRect">
            <a:avLst>
              <a:gd name="adj" fmla="val 2151"/>
            </a:avLst>
          </a:prstGeom>
          <a:solidFill>
            <a:srgbClr val="FFFFFF"/>
          </a:solidFill>
          <a:ln w="9525">
            <a:solidFill>
              <a:srgbClr val="E4E8E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3" name="Shape 8"/>
          <p:cNvSpPr/>
          <p:nvPr/>
        </p:nvSpPr>
        <p:spPr>
          <a:xfrm>
            <a:off x="548640" y="1920240"/>
            <a:ext cx="5477040" cy="63720"/>
          </a:xfrm>
          <a:prstGeom prst="rect">
            <a:avLst/>
          </a:prstGeom>
          <a:solidFill>
            <a:srgbClr val="FF6D5F"/>
          </a:solidFill>
          <a:ln w="127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19080" rIns="90000" bIns="1908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4" name="Shape 9"/>
          <p:cNvSpPr/>
          <p:nvPr/>
        </p:nvSpPr>
        <p:spPr>
          <a:xfrm>
            <a:off x="859680" y="2231280"/>
            <a:ext cx="621360" cy="621360"/>
          </a:xfrm>
          <a:prstGeom prst="roundRect">
            <a:avLst>
              <a:gd name="adj" fmla="val 7353"/>
            </a:avLst>
          </a:prstGeom>
          <a:solidFill>
            <a:srgbClr val="FF6D5F"/>
          </a:solidFill>
          <a:ln w="127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25" name="Image 0" descr="/root/corp2026/assets/icons/hero-puzzle-piece_212F38.png"/>
          <p:cNvPicPr/>
          <p:nvPr/>
        </p:nvPicPr>
        <p:blipFill>
          <a:blip r:embed="rId1"/>
          <a:stretch/>
        </p:blipFill>
        <p:spPr>
          <a:xfrm>
            <a:off x="1010520" y="2382120"/>
            <a:ext cx="319680" cy="3196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6" name="Text 10"/>
          <p:cNvSpPr/>
          <p:nvPr/>
        </p:nvSpPr>
        <p:spPr>
          <a:xfrm>
            <a:off x="1609200" y="2231280"/>
            <a:ext cx="4023000" cy="23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50" b="1" u="none" spc="201" strike="noStrike">
                <a:solidFill>
                  <a:srgbClr val="FF6D5F"/>
                </a:solidFill>
                <a:effectLst/>
                <a:uFillTx/>
                <a:latin typeface="Montserrat"/>
                <a:ea typeface="Montserrat"/>
              </a:rPr>
              <a:t>VÍA A</a:t>
            </a:r>
            <a:endParaRPr lang="en-US" sz="9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7" name="Text 11"/>
          <p:cNvSpPr/>
          <p:nvPr/>
        </p:nvSpPr>
        <p:spPr>
          <a:xfrm>
            <a:off x="1609200" y="2432160"/>
            <a:ext cx="41144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8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Añade video a la plataforma CCaaS que ya operas hoy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8" name="Text 12"/>
          <p:cNvSpPr/>
          <p:nvPr/>
        </p:nvSpPr>
        <p:spPr>
          <a:xfrm>
            <a:off x="859680" y="2999160"/>
            <a:ext cx="4854960" cy="749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5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Video RTC se conecta a tu contact center o suite CCaaS actual mediante el protocolo SPLIT. Tus colas, tus agentes, tu reporting — con un canal de video que se comporta como una llamada.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9" name="Shape 13"/>
          <p:cNvSpPr/>
          <p:nvPr/>
        </p:nvSpPr>
        <p:spPr>
          <a:xfrm>
            <a:off x="877680" y="3927240"/>
            <a:ext cx="82080" cy="82080"/>
          </a:xfrm>
          <a:prstGeom prst="rect">
            <a:avLst/>
          </a:prstGeom>
          <a:solidFill>
            <a:srgbClr val="FF6D5F"/>
          </a:solidFill>
          <a:ln w="127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37440" rIns="90000" bIns="3744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0" name="Text 14"/>
          <p:cNvSpPr/>
          <p:nvPr/>
        </p:nvSpPr>
        <p:spPr>
          <a:xfrm>
            <a:off x="1078920" y="3845160"/>
            <a:ext cx="466308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Sin cambio de plataforma ni segundo escritorio de agente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1" name="Shape 15"/>
          <p:cNvSpPr/>
          <p:nvPr/>
        </p:nvSpPr>
        <p:spPr>
          <a:xfrm>
            <a:off x="877680" y="4256640"/>
            <a:ext cx="82080" cy="82080"/>
          </a:xfrm>
          <a:prstGeom prst="rect">
            <a:avLst/>
          </a:prstGeom>
          <a:solidFill>
            <a:srgbClr val="FF6D5F"/>
          </a:solidFill>
          <a:ln w="127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37440" rIns="90000" bIns="3744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2" name="Text 16"/>
          <p:cNvSpPr/>
          <p:nvPr/>
        </p:nvSpPr>
        <p:spPr>
          <a:xfrm>
            <a:off x="1078920" y="4174200"/>
            <a:ext cx="466308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Troncal SIP estándar y WebRTC, nada propietario en el borde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3" name="Shape 17"/>
          <p:cNvSpPr/>
          <p:nvPr/>
        </p:nvSpPr>
        <p:spPr>
          <a:xfrm>
            <a:off x="877680" y="4585680"/>
            <a:ext cx="82080" cy="82080"/>
          </a:xfrm>
          <a:prstGeom prst="rect">
            <a:avLst/>
          </a:prstGeom>
          <a:solidFill>
            <a:srgbClr val="FF6D5F"/>
          </a:solidFill>
          <a:ln w="127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37440" rIns="90000" bIns="3744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4" name="Text 18"/>
          <p:cNvSpPr/>
          <p:nvPr/>
        </p:nvSpPr>
        <p:spPr>
          <a:xfrm>
            <a:off x="1078920" y="4503600"/>
            <a:ext cx="466308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Ya funcionando junto a 15 plataformas de contact center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5" name="Shape 19"/>
          <p:cNvSpPr/>
          <p:nvPr/>
        </p:nvSpPr>
        <p:spPr>
          <a:xfrm>
            <a:off x="877680" y="4915080"/>
            <a:ext cx="82080" cy="82080"/>
          </a:xfrm>
          <a:prstGeom prst="rect">
            <a:avLst/>
          </a:prstGeom>
          <a:solidFill>
            <a:srgbClr val="FF6D5F"/>
          </a:solidFill>
          <a:ln w="127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37440" rIns="90000" bIns="3744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6" name="Text 20"/>
          <p:cNvSpPr/>
          <p:nvPr/>
        </p:nvSpPr>
        <p:spPr>
          <a:xfrm>
            <a:off x="1078920" y="4832640"/>
            <a:ext cx="466308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Grabación incluida vía Video REC, sobre el mismo rastro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7" name="Shape 21"/>
          <p:cNvSpPr/>
          <p:nvPr/>
        </p:nvSpPr>
        <p:spPr>
          <a:xfrm>
            <a:off x="6163200" y="1920240"/>
            <a:ext cx="5477040" cy="3401280"/>
          </a:xfrm>
          <a:prstGeom prst="roundRect">
            <a:avLst>
              <a:gd name="adj" fmla="val 2151"/>
            </a:avLst>
          </a:prstGeom>
          <a:solidFill>
            <a:srgbClr val="FFFFFF"/>
          </a:solidFill>
          <a:ln w="9525">
            <a:solidFill>
              <a:srgbClr val="E4E8E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8" name="Shape 22"/>
          <p:cNvSpPr/>
          <p:nvPr/>
        </p:nvSpPr>
        <p:spPr>
          <a:xfrm>
            <a:off x="6163200" y="1920240"/>
            <a:ext cx="5477040" cy="63720"/>
          </a:xfrm>
          <a:prstGeom prst="rect">
            <a:avLst/>
          </a:prstGeom>
          <a:solidFill>
            <a:srgbClr val="F8EA76"/>
          </a:solidFill>
          <a:ln w="127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19080" rIns="90000" bIns="1908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9" name="Shape 23"/>
          <p:cNvSpPr/>
          <p:nvPr/>
        </p:nvSpPr>
        <p:spPr>
          <a:xfrm>
            <a:off x="6473880" y="2231280"/>
            <a:ext cx="621360" cy="621360"/>
          </a:xfrm>
          <a:prstGeom prst="roundRect">
            <a:avLst>
              <a:gd name="adj" fmla="val 7353"/>
            </a:avLst>
          </a:prstGeom>
          <a:solidFill>
            <a:srgbClr val="F8EA76"/>
          </a:solidFill>
          <a:ln w="127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40" name="Image 1" descr="/root/corp2026/assets/icons/hero-square-3-stack-3d_212F38.png"/>
          <p:cNvPicPr/>
          <p:nvPr/>
        </p:nvPicPr>
        <p:blipFill>
          <a:blip r:embed="rId2"/>
          <a:stretch/>
        </p:blipFill>
        <p:spPr>
          <a:xfrm>
            <a:off x="6624720" y="2382120"/>
            <a:ext cx="319680" cy="3196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1" name="Text 24"/>
          <p:cNvSpPr/>
          <p:nvPr/>
        </p:nvSpPr>
        <p:spPr>
          <a:xfrm>
            <a:off x="7223760" y="2231280"/>
            <a:ext cx="4023000" cy="23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50" b="1" u="none" spc="201" strike="noStrike">
                <a:solidFill>
                  <a:srgbClr val="FF6D5F"/>
                </a:solidFill>
                <a:effectLst/>
                <a:uFillTx/>
                <a:latin typeface="Montserrat"/>
                <a:ea typeface="Montserrat"/>
              </a:rPr>
              <a:t>VÍA B</a:t>
            </a:r>
            <a:endParaRPr lang="en-US" sz="9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2" name="Text 25"/>
          <p:cNvSpPr/>
          <p:nvPr/>
        </p:nvSpPr>
        <p:spPr>
          <a:xfrm>
            <a:off x="7223760" y="2432160"/>
            <a:ext cx="41144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8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Opera todo el video contact center sobre nuestra suite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3" name="Text 26"/>
          <p:cNvSpPr/>
          <p:nvPr/>
        </p:nvSpPr>
        <p:spPr>
          <a:xfrm>
            <a:off x="6473880" y="2999160"/>
            <a:ext cx="4854960" cy="749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5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Smart IVR atiende, Web ACD distribuye, Video RTC transporta los medios y Video REC los archiva. Un proveedor, un modelo de licencia, una línea de soporte, un roadmap.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4" name="Shape 27"/>
          <p:cNvSpPr/>
          <p:nvPr/>
        </p:nvSpPr>
        <p:spPr>
          <a:xfrm>
            <a:off x="6492240" y="3927240"/>
            <a:ext cx="82080" cy="82080"/>
          </a:xfrm>
          <a:prstGeom prst="rect">
            <a:avLst/>
          </a:prstGeom>
          <a:solidFill>
            <a:srgbClr val="F8EA76"/>
          </a:solidFill>
          <a:ln w="127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37440" rIns="90000" bIns="3744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5" name="Text 28"/>
          <p:cNvSpPr/>
          <p:nvPr/>
        </p:nvSpPr>
        <p:spPr>
          <a:xfrm>
            <a:off x="6693480" y="3845160"/>
            <a:ext cx="466308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Del IVR al archivo en un único proyecto de integración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6" name="Shape 29"/>
          <p:cNvSpPr/>
          <p:nvPr/>
        </p:nvSpPr>
        <p:spPr>
          <a:xfrm>
            <a:off x="6492240" y="4256640"/>
            <a:ext cx="82080" cy="82080"/>
          </a:xfrm>
          <a:prstGeom prst="rect">
            <a:avLst/>
          </a:prstGeom>
          <a:solidFill>
            <a:srgbClr val="F8EA76"/>
          </a:solidFill>
          <a:ln w="127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37440" rIns="90000" bIns="3744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7" name="Text 30"/>
          <p:cNvSpPr/>
          <p:nvPr/>
        </p:nvSpPr>
        <p:spPr>
          <a:xfrm>
            <a:off x="6693480" y="4174200"/>
            <a:ext cx="466308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Nube, on-premises, virtualizado o híbrido — tú eliges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8" name="Shape 31"/>
          <p:cNvSpPr/>
          <p:nvPr/>
        </p:nvSpPr>
        <p:spPr>
          <a:xfrm>
            <a:off x="6492240" y="4585680"/>
            <a:ext cx="82080" cy="82080"/>
          </a:xfrm>
          <a:prstGeom prst="rect">
            <a:avLst/>
          </a:prstGeom>
          <a:solidFill>
            <a:srgbClr val="F8EA76"/>
          </a:solidFill>
          <a:ln w="127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37440" rIns="90000" bIns="3744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9" name="Text 32"/>
          <p:cNvSpPr/>
          <p:nvPr/>
        </p:nvSpPr>
        <p:spPr>
          <a:xfrm>
            <a:off x="6693480" y="4503600"/>
            <a:ext cx="466308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Suscripción por puerto y por puesto. Licencias propias.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0" name="Shape 33"/>
          <p:cNvSpPr/>
          <p:nvPr/>
        </p:nvSpPr>
        <p:spPr>
          <a:xfrm>
            <a:off x="6492240" y="4915080"/>
            <a:ext cx="82080" cy="82080"/>
          </a:xfrm>
          <a:prstGeom prst="rect">
            <a:avLst/>
          </a:prstGeom>
          <a:solidFill>
            <a:srgbClr val="F8EA76"/>
          </a:solidFill>
          <a:ln w="127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37440" rIns="90000" bIns="3744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1" name="Text 34"/>
          <p:cNvSpPr/>
          <p:nvPr/>
        </p:nvSpPr>
        <p:spPr>
          <a:xfrm>
            <a:off x="6693480" y="4832640"/>
            <a:ext cx="466308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En producción en bancos, aseguradoras y organismos públicos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2" name="Shape 35"/>
          <p:cNvSpPr/>
          <p:nvPr/>
        </p:nvSpPr>
        <p:spPr>
          <a:xfrm>
            <a:off x="548640" y="5449680"/>
            <a:ext cx="11091240" cy="879480"/>
          </a:xfrm>
          <a:prstGeom prst="roundRect">
            <a:avLst>
              <a:gd name="adj" fmla="val 6236"/>
            </a:avLst>
          </a:prstGeom>
          <a:solidFill>
            <a:srgbClr val="FFFFFF"/>
          </a:solidFill>
          <a:ln w="9525">
            <a:solidFill>
              <a:srgbClr val="E4E8E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3" name="Text 36"/>
          <p:cNvSpPr/>
          <p:nvPr/>
        </p:nvSpPr>
        <p:spPr>
          <a:xfrm>
            <a:off x="822960" y="5541120"/>
            <a:ext cx="10542600" cy="258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321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El camino es reversible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4" name="Text 37"/>
          <p:cNvSpPr/>
          <p:nvPr/>
        </p:nvSpPr>
        <p:spPr>
          <a:xfrm>
            <a:off x="822960" y="5800320"/>
            <a:ext cx="10542600" cy="446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40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Empieza añadiendo el canal a la plataforma que tienes. Si el volumen de video crece lo suficiente para justificar tener la suite propia, el mismo motor de medios ya está debajo — así que pasar a la Vía B es una decisión de licenciamiento, no un proyecto de migración.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12F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0"/>
          <p:cNvSpPr/>
          <p:nvPr/>
        </p:nvSpPr>
        <p:spPr>
          <a:xfrm>
            <a:off x="548640" y="521280"/>
            <a:ext cx="118440" cy="118440"/>
          </a:xfrm>
          <a:prstGeom prst="rect">
            <a:avLst/>
          </a:prstGeom>
          <a:solidFill>
            <a:srgbClr val="FF6D5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6" name="Text 1"/>
          <p:cNvSpPr/>
          <p:nvPr/>
        </p:nvSpPr>
        <p:spPr>
          <a:xfrm>
            <a:off x="777240" y="457200"/>
            <a:ext cx="104238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pc="221" strike="noStrike">
                <a:solidFill>
                  <a:srgbClr val="FF6D5F"/>
                </a:solidFill>
                <a:effectLst/>
                <a:uFillTx/>
                <a:latin typeface="Montserrat"/>
                <a:ea typeface="Montserrat"/>
              </a:rPr>
              <a:t>LA SUITE</a:t>
            </a:r>
            <a:endParaRPr lang="en-US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7" name="Text 2"/>
          <p:cNvSpPr/>
          <p:nvPr/>
        </p:nvSpPr>
        <p:spPr>
          <a:xfrm>
            <a:off x="548640" y="731520"/>
            <a:ext cx="1109124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3186"/>
              </a:lnSpc>
              <a:tabLst>
                <a:tab pos="0" algn="l"/>
              </a:tabLst>
            </a:pPr>
            <a:r>
              <a:rPr lang="en-US" sz="270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Cuatro plataformas y cinco puertas de entrada</a:t>
            </a:r>
            <a:endParaRPr lang="en-US" sz="27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8" name="Text 3"/>
          <p:cNvSpPr/>
          <p:nvPr/>
        </p:nvSpPr>
        <p:spPr>
          <a:xfrm>
            <a:off x="548640" y="1280160"/>
            <a:ext cx="11091240" cy="522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701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9FB0BE"/>
                </a:solidFill>
                <a:effectLst/>
                <a:uFillTx/>
                <a:latin typeface="Montserrat"/>
                <a:ea typeface="Montserrat"/>
              </a:rPr>
              <a:t>Cada plataforma funciona de forma independiente y habla protocolos estándar — pero compradas juntas se comportan como un solo sistema, sin proyecto de integración de por medio.</a:t>
            </a:r>
            <a:endParaRPr lang="en-US" sz="12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9" name="Text 4"/>
          <p:cNvSpPr/>
          <p:nvPr/>
        </p:nvSpPr>
        <p:spPr>
          <a:xfrm>
            <a:off x="548640" y="6455520"/>
            <a:ext cx="81378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00" b="0" u="none" strike="noStrike">
                <a:solidFill>
                  <a:srgbClr val="6B7F8D"/>
                </a:solidFill>
                <a:effectLst/>
                <a:uFillTx/>
                <a:latin typeface="Montserrat"/>
                <a:ea typeface="Montserrat"/>
              </a:rPr>
              <a:t>Fuente: wiki.ivrpowers.com, interactivepowers.com (Solutions)</a:t>
            </a:r>
            <a:endParaRPr lang="en-US" sz="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0" name="Text 5"/>
          <p:cNvSpPr/>
          <p:nvPr/>
        </p:nvSpPr>
        <p:spPr>
          <a:xfrm>
            <a:off x="8778240" y="6455520"/>
            <a:ext cx="23770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00" b="0" u="none" strike="noStrike">
                <a:solidFill>
                  <a:srgbClr val="6B7F8D"/>
                </a:solidFill>
                <a:effectLst/>
                <a:uFillTx/>
                <a:latin typeface="Montserrat"/>
                <a:ea typeface="Montserrat"/>
              </a:rPr>
              <a:t>La suite</a:t>
            </a:r>
            <a:endParaRPr lang="en-US" sz="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1" name="Text 6"/>
          <p:cNvSpPr/>
          <p:nvPr/>
        </p:nvSpPr>
        <p:spPr>
          <a:xfrm>
            <a:off x="11137320" y="6455520"/>
            <a:ext cx="5025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1" u="none" strike="noStrike">
                <a:solidFill>
                  <a:srgbClr val="9FB0BE"/>
                </a:solidFill>
                <a:effectLst/>
                <a:uFillTx/>
                <a:latin typeface="Montserrat"/>
                <a:ea typeface="Montserrat"/>
              </a:rPr>
              <a:t>5</a:t>
            </a:r>
            <a:endParaRPr lang="en-US" sz="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2" name="Shape 7"/>
          <p:cNvSpPr/>
          <p:nvPr/>
        </p:nvSpPr>
        <p:spPr>
          <a:xfrm>
            <a:off x="548640" y="1883520"/>
            <a:ext cx="2628720" cy="2395440"/>
          </a:xfrm>
          <a:prstGeom prst="roundRect">
            <a:avLst>
              <a:gd name="adj" fmla="val 3053"/>
            </a:avLst>
          </a:prstGeom>
          <a:solidFill>
            <a:srgbClr val="2E3D48"/>
          </a:solidFill>
          <a:ln w="127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3" name="Shape 8"/>
          <p:cNvSpPr/>
          <p:nvPr/>
        </p:nvSpPr>
        <p:spPr>
          <a:xfrm>
            <a:off x="1442520" y="2066400"/>
            <a:ext cx="840960" cy="840960"/>
          </a:xfrm>
          <a:prstGeom prst="ellipse">
            <a:avLst/>
          </a:prstGeom>
          <a:solidFill>
            <a:srgbClr val="B2E88A"/>
          </a:solidFill>
          <a:ln w="127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64" name="Image 0" descr="assets/marks/mark_smart-ivr.png"/>
          <p:cNvPicPr/>
          <p:nvPr/>
        </p:nvPicPr>
        <p:blipFill>
          <a:blip r:embed="rId1"/>
          <a:stretch/>
        </p:blipFill>
        <p:spPr>
          <a:xfrm>
            <a:off x="1529280" y="2162520"/>
            <a:ext cx="667080" cy="667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5" name="Text 9"/>
          <p:cNvSpPr/>
          <p:nvPr/>
        </p:nvSpPr>
        <p:spPr>
          <a:xfrm>
            <a:off x="676800" y="3017520"/>
            <a:ext cx="2372400" cy="31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5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Smart IVR</a:t>
            </a:r>
            <a:endParaRPr lang="en-US" sz="14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6" name="Text 10"/>
          <p:cNvSpPr/>
          <p:nvPr/>
        </p:nvSpPr>
        <p:spPr>
          <a:xfrm>
            <a:off x="676800" y="3291840"/>
            <a:ext cx="2372400" cy="22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1" u="none" spc="139" strike="noStrike">
                <a:solidFill>
                  <a:srgbClr val="B2E88A"/>
                </a:solidFill>
                <a:effectLst/>
                <a:uFillTx/>
                <a:latin typeface="Montserrat"/>
                <a:ea typeface="Montserrat"/>
              </a:rPr>
              <a:t>CAPA DE AUTOMATIZACIÓN</a:t>
            </a:r>
            <a:endParaRPr lang="en-US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7" name="Text 11"/>
          <p:cNvSpPr/>
          <p:nvPr/>
        </p:nvSpPr>
        <p:spPr>
          <a:xfrm>
            <a:off x="676800" y="3474720"/>
            <a:ext cx="2372400" cy="22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0" u="none" strike="noStrike">
                <a:solidFill>
                  <a:srgbClr val="6B7F8D"/>
                </a:solidFill>
                <a:effectLst/>
                <a:uFillTx/>
                <a:latin typeface="Montserrat"/>
                <a:ea typeface="Montserrat"/>
              </a:rPr>
              <a:t>v2.x</a:t>
            </a:r>
            <a:endParaRPr lang="en-US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8" name="Text 12"/>
          <p:cNvSpPr/>
          <p:nvPr/>
        </p:nvSpPr>
        <p:spPr>
          <a:xfrm>
            <a:off x="768240" y="3694320"/>
            <a:ext cx="2189520" cy="586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algn="ctr" defTabSz="914400">
              <a:lnSpc>
                <a:spcPts val="1301"/>
              </a:lnSpc>
              <a:tabLst>
                <a:tab pos="0" algn="l"/>
              </a:tabLst>
            </a:pPr>
            <a:r>
              <a:rPr lang="en-US" sz="950" b="0" u="none" strike="noStrike">
                <a:solidFill>
                  <a:srgbClr val="9FB0BE"/>
                </a:solidFill>
                <a:effectLst/>
                <a:uFillTx/>
                <a:latin typeface="Montserrat"/>
                <a:ea typeface="Montserrat"/>
              </a:rPr>
              <a:t>IVR VoiceXML de nivel operador con los motores ASR, TTS y NLU que elijas.</a:t>
            </a:r>
            <a:endParaRPr lang="en-US" sz="9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9" name="Shape 13"/>
          <p:cNvSpPr/>
          <p:nvPr/>
        </p:nvSpPr>
        <p:spPr>
          <a:xfrm>
            <a:off x="3369600" y="1883520"/>
            <a:ext cx="2628720" cy="2395440"/>
          </a:xfrm>
          <a:prstGeom prst="roundRect">
            <a:avLst>
              <a:gd name="adj" fmla="val 3053"/>
            </a:avLst>
          </a:prstGeom>
          <a:solidFill>
            <a:srgbClr val="2E3D48"/>
          </a:solidFill>
          <a:ln w="127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0" name="Shape 14"/>
          <p:cNvSpPr/>
          <p:nvPr/>
        </p:nvSpPr>
        <p:spPr>
          <a:xfrm>
            <a:off x="4263480" y="2066400"/>
            <a:ext cx="840960" cy="840960"/>
          </a:xfrm>
          <a:prstGeom prst="ellipse">
            <a:avLst/>
          </a:prstGeom>
          <a:solidFill>
            <a:srgbClr val="F8EA76"/>
          </a:solidFill>
          <a:ln w="127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71" name="Image 1" descr="assets/marks/mark_web-acd.png"/>
          <p:cNvPicPr/>
          <p:nvPr/>
        </p:nvPicPr>
        <p:blipFill>
          <a:blip r:embed="rId2"/>
          <a:stretch/>
        </p:blipFill>
        <p:spPr>
          <a:xfrm>
            <a:off x="4350240" y="2162520"/>
            <a:ext cx="667080" cy="667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72" name="Text 15"/>
          <p:cNvSpPr/>
          <p:nvPr/>
        </p:nvSpPr>
        <p:spPr>
          <a:xfrm>
            <a:off x="3497760" y="3017520"/>
            <a:ext cx="2372400" cy="31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5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Web ACD</a:t>
            </a:r>
            <a:endParaRPr lang="en-US" sz="14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3" name="Text 16"/>
          <p:cNvSpPr/>
          <p:nvPr/>
        </p:nvSpPr>
        <p:spPr>
          <a:xfrm>
            <a:off x="3497760" y="3291840"/>
            <a:ext cx="2372400" cy="22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1" u="none" spc="139" strike="noStrike">
                <a:solidFill>
                  <a:srgbClr val="F8EA76"/>
                </a:solidFill>
                <a:effectLst/>
                <a:uFillTx/>
                <a:latin typeface="Montserrat"/>
                <a:ea typeface="Montserrat"/>
              </a:rPr>
              <a:t>CAPA DE DISTRIBUCIÓN</a:t>
            </a:r>
            <a:endParaRPr lang="en-US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4" name="Text 17"/>
          <p:cNvSpPr/>
          <p:nvPr/>
        </p:nvSpPr>
        <p:spPr>
          <a:xfrm>
            <a:off x="3497760" y="3474720"/>
            <a:ext cx="2372400" cy="22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0" u="none" strike="noStrike">
                <a:solidFill>
                  <a:srgbClr val="6B7F8D"/>
                </a:solidFill>
                <a:effectLst/>
                <a:uFillTx/>
                <a:latin typeface="Montserrat"/>
                <a:ea typeface="Montserrat"/>
              </a:rPr>
              <a:t>v1.x</a:t>
            </a:r>
            <a:endParaRPr lang="en-US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5" name="Text 18"/>
          <p:cNvSpPr/>
          <p:nvPr/>
        </p:nvSpPr>
        <p:spPr>
          <a:xfrm>
            <a:off x="3589200" y="3694320"/>
            <a:ext cx="2189520" cy="586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algn="ctr" defTabSz="914400">
              <a:lnSpc>
                <a:spcPts val="1301"/>
              </a:lnSpc>
              <a:tabLst>
                <a:tab pos="0" algn="l"/>
              </a:tabLst>
            </a:pPr>
            <a:r>
              <a:rPr lang="en-US" sz="950" b="0" u="none" strike="noStrike">
                <a:solidFill>
                  <a:srgbClr val="9FB0BE"/>
                </a:solidFill>
                <a:effectLst/>
                <a:uFillTx/>
                <a:latin typeface="Montserrat"/>
                <a:ea typeface="Montserrat"/>
              </a:rPr>
              <a:t>Encola, enruta y distribuye voz y video, y opera el escritorio del agente.</a:t>
            </a:r>
            <a:endParaRPr lang="en-US" sz="9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6" name="Shape 19"/>
          <p:cNvSpPr/>
          <p:nvPr/>
        </p:nvSpPr>
        <p:spPr>
          <a:xfrm>
            <a:off x="6190560" y="1883520"/>
            <a:ext cx="2628720" cy="2395440"/>
          </a:xfrm>
          <a:prstGeom prst="roundRect">
            <a:avLst>
              <a:gd name="adj" fmla="val 3053"/>
            </a:avLst>
          </a:prstGeom>
          <a:solidFill>
            <a:srgbClr val="2E3D48"/>
          </a:solidFill>
          <a:ln w="127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7" name="Shape 20"/>
          <p:cNvSpPr/>
          <p:nvPr/>
        </p:nvSpPr>
        <p:spPr>
          <a:xfrm>
            <a:off x="7084440" y="2066400"/>
            <a:ext cx="840960" cy="840960"/>
          </a:xfrm>
          <a:prstGeom prst="ellipse">
            <a:avLst/>
          </a:prstGeom>
          <a:solidFill>
            <a:srgbClr val="FF6D5F"/>
          </a:solidFill>
          <a:ln w="127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78" name="Image 2" descr="assets/marks/mark_video-rtc.png"/>
          <p:cNvPicPr/>
          <p:nvPr/>
        </p:nvPicPr>
        <p:blipFill>
          <a:blip r:embed="rId3"/>
          <a:stretch/>
        </p:blipFill>
        <p:spPr>
          <a:xfrm>
            <a:off x="7171200" y="2162520"/>
            <a:ext cx="667080" cy="667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79" name="Text 21"/>
          <p:cNvSpPr/>
          <p:nvPr/>
        </p:nvSpPr>
        <p:spPr>
          <a:xfrm>
            <a:off x="6318360" y="3017520"/>
            <a:ext cx="2372400" cy="31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5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Video RTC</a:t>
            </a:r>
            <a:endParaRPr lang="en-US" sz="14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0" name="Text 22"/>
          <p:cNvSpPr/>
          <p:nvPr/>
        </p:nvSpPr>
        <p:spPr>
          <a:xfrm>
            <a:off x="6318360" y="3291840"/>
            <a:ext cx="2372400" cy="22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1" u="none" spc="139" strike="noStrike">
                <a:solidFill>
                  <a:srgbClr val="FF6D5F"/>
                </a:solidFill>
                <a:effectLst/>
                <a:uFillTx/>
                <a:latin typeface="Montserrat"/>
                <a:ea typeface="Montserrat"/>
              </a:rPr>
              <a:t>PASARELA DE MEDIOS</a:t>
            </a:r>
            <a:endParaRPr lang="en-US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1" name="Text 23"/>
          <p:cNvSpPr/>
          <p:nvPr/>
        </p:nvSpPr>
        <p:spPr>
          <a:xfrm>
            <a:off x="6318360" y="3474720"/>
            <a:ext cx="2372400" cy="22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0" u="none" strike="noStrike">
                <a:solidFill>
                  <a:srgbClr val="6B7F8D"/>
                </a:solidFill>
                <a:effectLst/>
                <a:uFillTx/>
                <a:latin typeface="Montserrat"/>
                <a:ea typeface="Montserrat"/>
              </a:rPr>
              <a:t>v6.x</a:t>
            </a:r>
            <a:endParaRPr lang="en-US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2" name="Text 24"/>
          <p:cNvSpPr/>
          <p:nvPr/>
        </p:nvSpPr>
        <p:spPr>
          <a:xfrm>
            <a:off x="6409800" y="3694320"/>
            <a:ext cx="2189520" cy="586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algn="ctr" defTabSz="914400">
              <a:lnSpc>
                <a:spcPts val="1301"/>
              </a:lnSpc>
              <a:tabLst>
                <a:tab pos="0" algn="l"/>
              </a:tabLst>
            </a:pPr>
            <a:r>
              <a:rPr lang="en-US" sz="950" b="0" u="none" strike="noStrike">
                <a:solidFill>
                  <a:srgbClr val="9FB0BE"/>
                </a:solidFill>
                <a:effectLst/>
                <a:uFillTx/>
                <a:latin typeface="Montserrat"/>
                <a:ea typeface="Montserrat"/>
              </a:rPr>
              <a:t>Pasarela híbrida SIP + WebRTC para navegadores, móviles y kioscos.</a:t>
            </a:r>
            <a:endParaRPr lang="en-US" sz="9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3" name="Shape 25"/>
          <p:cNvSpPr/>
          <p:nvPr/>
        </p:nvSpPr>
        <p:spPr>
          <a:xfrm>
            <a:off x="9011520" y="1883520"/>
            <a:ext cx="2628720" cy="2395440"/>
          </a:xfrm>
          <a:prstGeom prst="roundRect">
            <a:avLst>
              <a:gd name="adj" fmla="val 3053"/>
            </a:avLst>
          </a:prstGeom>
          <a:solidFill>
            <a:srgbClr val="2E3D48"/>
          </a:solidFill>
          <a:ln w="127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4" name="Shape 26"/>
          <p:cNvSpPr/>
          <p:nvPr/>
        </p:nvSpPr>
        <p:spPr>
          <a:xfrm>
            <a:off x="9905400" y="2066400"/>
            <a:ext cx="840960" cy="840960"/>
          </a:xfrm>
          <a:prstGeom prst="ellipse">
            <a:avLst/>
          </a:prstGeom>
          <a:solidFill>
            <a:srgbClr val="9CBFEA"/>
          </a:solidFill>
          <a:ln w="127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85" name="Image 3" descr="assets/marks/mark_video-rec.png"/>
          <p:cNvPicPr/>
          <p:nvPr/>
        </p:nvPicPr>
        <p:blipFill>
          <a:blip r:embed="rId4"/>
          <a:stretch/>
        </p:blipFill>
        <p:spPr>
          <a:xfrm>
            <a:off x="9992160" y="2162520"/>
            <a:ext cx="667080" cy="667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86" name="Text 27"/>
          <p:cNvSpPr/>
          <p:nvPr/>
        </p:nvSpPr>
        <p:spPr>
          <a:xfrm>
            <a:off x="9139320" y="3017520"/>
            <a:ext cx="2372400" cy="31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5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Video REC</a:t>
            </a:r>
            <a:endParaRPr lang="en-US" sz="14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7" name="Text 28"/>
          <p:cNvSpPr/>
          <p:nvPr/>
        </p:nvSpPr>
        <p:spPr>
          <a:xfrm>
            <a:off x="9139320" y="3291840"/>
            <a:ext cx="2372400" cy="22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1" u="none" spc="139" strike="noStrike">
                <a:solidFill>
                  <a:srgbClr val="9CBFEA"/>
                </a:solidFill>
                <a:effectLst/>
                <a:uFillTx/>
                <a:latin typeface="Montserrat"/>
                <a:ea typeface="Montserrat"/>
              </a:rPr>
              <a:t>CAPA DE GRABACIÓN</a:t>
            </a:r>
            <a:endParaRPr lang="en-US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8" name="Text 29"/>
          <p:cNvSpPr/>
          <p:nvPr/>
        </p:nvSpPr>
        <p:spPr>
          <a:xfrm>
            <a:off x="9139320" y="3474720"/>
            <a:ext cx="2372400" cy="22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0" u="none" strike="noStrike">
                <a:solidFill>
                  <a:srgbClr val="6B7F8D"/>
                </a:solidFill>
                <a:effectLst/>
                <a:uFillTx/>
                <a:latin typeface="Montserrat"/>
                <a:ea typeface="Montserrat"/>
              </a:rPr>
              <a:t>v2.x</a:t>
            </a:r>
            <a:endParaRPr lang="en-US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9" name="Text 30"/>
          <p:cNvSpPr/>
          <p:nvPr/>
        </p:nvSpPr>
        <p:spPr>
          <a:xfrm>
            <a:off x="9230760" y="3694320"/>
            <a:ext cx="2189520" cy="586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algn="ctr" defTabSz="914400">
              <a:lnSpc>
                <a:spcPts val="1301"/>
              </a:lnSpc>
              <a:tabLst>
                <a:tab pos="0" algn="l"/>
              </a:tabLst>
            </a:pPr>
            <a:r>
              <a:rPr lang="en-US" sz="950" b="0" u="none" strike="noStrike">
                <a:solidFill>
                  <a:srgbClr val="9FB0BE"/>
                </a:solidFill>
                <a:effectLst/>
                <a:uFillTx/>
                <a:latin typeface="Montserrat"/>
                <a:ea typeface="Montserrat"/>
              </a:rPr>
              <a:t>Grabación HD, almacenamiento y archivo profundo, con exportación para analítica.</a:t>
            </a:r>
            <a:endParaRPr lang="en-US" sz="9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0" name="Shape 31"/>
          <p:cNvSpPr/>
          <p:nvPr/>
        </p:nvSpPr>
        <p:spPr>
          <a:xfrm>
            <a:off x="548640" y="4462200"/>
            <a:ext cx="2086200" cy="1316520"/>
          </a:xfrm>
          <a:prstGeom prst="roundRect">
            <a:avLst>
              <a:gd name="adj" fmla="val 4167"/>
            </a:avLst>
          </a:prstGeom>
          <a:solidFill>
            <a:srgbClr val="2E3D48"/>
          </a:solidFill>
          <a:ln w="127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1" name="Shape 32"/>
          <p:cNvSpPr/>
          <p:nvPr/>
        </p:nvSpPr>
        <p:spPr>
          <a:xfrm>
            <a:off x="749880" y="4663440"/>
            <a:ext cx="420120" cy="420120"/>
          </a:xfrm>
          <a:prstGeom prst="roundRect">
            <a:avLst>
              <a:gd name="adj" fmla="val 8696"/>
            </a:avLst>
          </a:prstGeom>
          <a:solidFill>
            <a:srgbClr val="FF6D5F"/>
          </a:solidFill>
          <a:ln w="127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92" name="Image 4" descr="/root/corp2026/assets/icons/vrtc-watch_212F38.png"/>
          <p:cNvPicPr/>
          <p:nvPr/>
        </p:nvPicPr>
        <p:blipFill>
          <a:blip r:embed="rId5"/>
          <a:stretch/>
        </p:blipFill>
        <p:spPr>
          <a:xfrm>
            <a:off x="850680" y="4764240"/>
            <a:ext cx="218520" cy="2185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93" name="Text 33"/>
          <p:cNvSpPr/>
          <p:nvPr/>
        </p:nvSpPr>
        <p:spPr>
          <a:xfrm>
            <a:off x="1280160" y="4645080"/>
            <a:ext cx="115344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253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Remote Viewer</a:t>
            </a:r>
            <a:endParaRPr lang="en-US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4" name="Text 34"/>
          <p:cNvSpPr/>
          <p:nvPr/>
        </p:nvSpPr>
        <p:spPr>
          <a:xfrm>
            <a:off x="749880" y="5193720"/>
            <a:ext cx="168408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208"/>
              </a:lnSpc>
              <a:tabLst>
                <a:tab pos="0" algn="l"/>
              </a:tabLst>
            </a:pPr>
            <a:r>
              <a:rPr lang="en-US" sz="850" b="0" u="none" strike="noStrike">
                <a:solidFill>
                  <a:srgbClr val="9FB0BE"/>
                </a:solidFill>
                <a:effectLst/>
                <a:uFillTx/>
                <a:latin typeface="Montserrat"/>
                <a:ea typeface="Montserrat"/>
              </a:rPr>
              <a:t>Capa visual sobre una llamada.</a:t>
            </a:r>
            <a:endParaRPr lang="en-US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5" name="Shape 35"/>
          <p:cNvSpPr/>
          <p:nvPr/>
        </p:nvSpPr>
        <p:spPr>
          <a:xfrm>
            <a:off x="2799720" y="4462200"/>
            <a:ext cx="2086200" cy="1316520"/>
          </a:xfrm>
          <a:prstGeom prst="roundRect">
            <a:avLst>
              <a:gd name="adj" fmla="val 4167"/>
            </a:avLst>
          </a:prstGeom>
          <a:solidFill>
            <a:srgbClr val="2E3D48"/>
          </a:solidFill>
          <a:ln w="127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6" name="Shape 36"/>
          <p:cNvSpPr/>
          <p:nvPr/>
        </p:nvSpPr>
        <p:spPr>
          <a:xfrm>
            <a:off x="3000960" y="4663440"/>
            <a:ext cx="420120" cy="420120"/>
          </a:xfrm>
          <a:prstGeom prst="roundRect">
            <a:avLst>
              <a:gd name="adj" fmla="val 8696"/>
            </a:avLst>
          </a:prstGeom>
          <a:solidFill>
            <a:srgbClr val="FF6D5F"/>
          </a:solidFill>
          <a:ln w="127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97" name="Image 5" descr="/root/corp2026/assets/icons/vrtc-cobrowsing_212F38.png"/>
          <p:cNvPicPr/>
          <p:nvPr/>
        </p:nvPicPr>
        <p:blipFill>
          <a:blip r:embed="rId6"/>
          <a:stretch/>
        </p:blipFill>
        <p:spPr>
          <a:xfrm>
            <a:off x="3102120" y="4764240"/>
            <a:ext cx="218520" cy="2185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98" name="Text 37"/>
          <p:cNvSpPr/>
          <p:nvPr/>
        </p:nvSpPr>
        <p:spPr>
          <a:xfrm>
            <a:off x="3531240" y="4645080"/>
            <a:ext cx="115344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253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CoBrowsing</a:t>
            </a:r>
            <a:endParaRPr lang="en-US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9" name="Text 38"/>
          <p:cNvSpPr/>
          <p:nvPr/>
        </p:nvSpPr>
        <p:spPr>
          <a:xfrm>
            <a:off x="3000960" y="5193720"/>
            <a:ext cx="168408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208"/>
              </a:lnSpc>
              <a:tabLst>
                <a:tab pos="0" algn="l"/>
              </a:tabLst>
            </a:pPr>
            <a:r>
              <a:rPr lang="en-US" sz="850" b="0" u="none" strike="noStrike">
                <a:solidFill>
                  <a:srgbClr val="9FB0BE"/>
                </a:solidFill>
                <a:effectLst/>
                <a:uFillTx/>
                <a:latin typeface="Montserrat"/>
                <a:ea typeface="Montserrat"/>
              </a:rPr>
              <a:t>Navega la web junto al cliente.</a:t>
            </a:r>
            <a:endParaRPr lang="en-US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0" name="Shape 39"/>
          <p:cNvSpPr/>
          <p:nvPr/>
        </p:nvSpPr>
        <p:spPr>
          <a:xfrm>
            <a:off x="5051160" y="4462200"/>
            <a:ext cx="2086200" cy="1316520"/>
          </a:xfrm>
          <a:prstGeom prst="roundRect">
            <a:avLst>
              <a:gd name="adj" fmla="val 4167"/>
            </a:avLst>
          </a:prstGeom>
          <a:solidFill>
            <a:srgbClr val="2E3D48"/>
          </a:solidFill>
          <a:ln w="127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1" name="Shape 40"/>
          <p:cNvSpPr/>
          <p:nvPr/>
        </p:nvSpPr>
        <p:spPr>
          <a:xfrm>
            <a:off x="5252400" y="4663440"/>
            <a:ext cx="420120" cy="420120"/>
          </a:xfrm>
          <a:prstGeom prst="roundRect">
            <a:avLst>
              <a:gd name="adj" fmla="val 8696"/>
            </a:avLst>
          </a:prstGeom>
          <a:solidFill>
            <a:srgbClr val="FF6D5F"/>
          </a:solidFill>
          <a:ln w="127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02" name="Image 6" descr="/root/corp2026/assets/icons/vrtc-call_212F38.png"/>
          <p:cNvPicPr/>
          <p:nvPr/>
        </p:nvPicPr>
        <p:blipFill>
          <a:blip r:embed="rId7"/>
          <a:stretch/>
        </p:blipFill>
        <p:spPr>
          <a:xfrm>
            <a:off x="5353200" y="4764240"/>
            <a:ext cx="218520" cy="2185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03" name="Text 41"/>
          <p:cNvSpPr/>
          <p:nvPr/>
        </p:nvSpPr>
        <p:spPr>
          <a:xfrm>
            <a:off x="5782680" y="4645080"/>
            <a:ext cx="115344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253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Web Caller</a:t>
            </a:r>
            <a:endParaRPr lang="en-US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4" name="Text 42"/>
          <p:cNvSpPr/>
          <p:nvPr/>
        </p:nvSpPr>
        <p:spPr>
          <a:xfrm>
            <a:off x="5252400" y="5193720"/>
            <a:ext cx="168408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208"/>
              </a:lnSpc>
              <a:tabLst>
                <a:tab pos="0" algn="l"/>
              </a:tabLst>
            </a:pPr>
            <a:r>
              <a:rPr lang="en-US" sz="850" b="0" u="none" strike="noStrike">
                <a:solidFill>
                  <a:srgbClr val="9FB0BE"/>
                </a:solidFill>
                <a:effectLst/>
                <a:uFillTx/>
                <a:latin typeface="Montserrat"/>
                <a:ea typeface="Montserrat"/>
              </a:rPr>
              <a:t>Teléfono de navegador en cualquier web.</a:t>
            </a:r>
            <a:endParaRPr lang="en-US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5" name="Shape 43"/>
          <p:cNvSpPr/>
          <p:nvPr/>
        </p:nvSpPr>
        <p:spPr>
          <a:xfrm>
            <a:off x="7302240" y="4462200"/>
            <a:ext cx="2086200" cy="1316520"/>
          </a:xfrm>
          <a:prstGeom prst="roundRect">
            <a:avLst>
              <a:gd name="adj" fmla="val 4167"/>
            </a:avLst>
          </a:prstGeom>
          <a:solidFill>
            <a:srgbClr val="2E3D48"/>
          </a:solidFill>
          <a:ln w="127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6" name="Shape 44"/>
          <p:cNvSpPr/>
          <p:nvPr/>
        </p:nvSpPr>
        <p:spPr>
          <a:xfrm>
            <a:off x="7503480" y="4663440"/>
            <a:ext cx="420120" cy="420120"/>
          </a:xfrm>
          <a:prstGeom prst="roundRect">
            <a:avLst>
              <a:gd name="adj" fmla="val 8696"/>
            </a:avLst>
          </a:prstGeom>
          <a:solidFill>
            <a:srgbClr val="FF6D5F"/>
          </a:solidFill>
          <a:ln w="127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07" name="Image 7" descr="/root/corp2026/assets/icons/vrtc-flip-cam_212F38.png"/>
          <p:cNvPicPr/>
          <p:nvPr/>
        </p:nvPicPr>
        <p:blipFill>
          <a:blip r:embed="rId8"/>
          <a:stretch/>
        </p:blipFill>
        <p:spPr>
          <a:xfrm>
            <a:off x="7604640" y="4764240"/>
            <a:ext cx="218520" cy="2185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08" name="Text 45"/>
          <p:cNvSpPr/>
          <p:nvPr/>
        </p:nvSpPr>
        <p:spPr>
          <a:xfrm>
            <a:off x="8033760" y="4645080"/>
            <a:ext cx="115344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253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Field Service</a:t>
            </a:r>
            <a:endParaRPr lang="en-US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9" name="Text 46"/>
          <p:cNvSpPr/>
          <p:nvPr/>
        </p:nvSpPr>
        <p:spPr>
          <a:xfrm>
            <a:off x="7503480" y="5193720"/>
            <a:ext cx="168408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208"/>
              </a:lnSpc>
              <a:tabLst>
                <a:tab pos="0" algn="l"/>
              </a:tabLst>
            </a:pPr>
            <a:r>
              <a:rPr lang="en-US" sz="850" b="0" u="none" strike="noStrike">
                <a:solidFill>
                  <a:srgbClr val="9FB0BE"/>
                </a:solidFill>
                <a:effectLst/>
                <a:uFillTx/>
                <a:latin typeface="Montserrat"/>
                <a:ea typeface="Montserrat"/>
              </a:rPr>
              <a:t>Videollamada para técnicos en campo.</a:t>
            </a:r>
            <a:endParaRPr lang="en-US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0" name="Shape 47"/>
          <p:cNvSpPr/>
          <p:nvPr/>
        </p:nvSpPr>
        <p:spPr>
          <a:xfrm>
            <a:off x="9553680" y="4462200"/>
            <a:ext cx="2086200" cy="1316520"/>
          </a:xfrm>
          <a:prstGeom prst="roundRect">
            <a:avLst>
              <a:gd name="adj" fmla="val 4167"/>
            </a:avLst>
          </a:prstGeom>
          <a:solidFill>
            <a:srgbClr val="2E3D48"/>
          </a:solidFill>
          <a:ln w="127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1" name="Shape 48"/>
          <p:cNvSpPr/>
          <p:nvPr/>
        </p:nvSpPr>
        <p:spPr>
          <a:xfrm>
            <a:off x="9754920" y="4663440"/>
            <a:ext cx="420120" cy="420120"/>
          </a:xfrm>
          <a:prstGeom prst="roundRect">
            <a:avLst>
              <a:gd name="adj" fmla="val 8696"/>
            </a:avLst>
          </a:prstGeom>
          <a:solidFill>
            <a:srgbClr val="FF6D5F"/>
          </a:solidFill>
          <a:ln w="127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12" name="Image 8" descr="/root/corp2026/assets/icons/vrtc-qr-code-scan_212F38.png"/>
          <p:cNvPicPr/>
          <p:nvPr/>
        </p:nvPicPr>
        <p:blipFill>
          <a:blip r:embed="rId9"/>
          <a:stretch/>
        </p:blipFill>
        <p:spPr>
          <a:xfrm>
            <a:off x="9855720" y="4764240"/>
            <a:ext cx="218520" cy="2185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13" name="Text 49"/>
          <p:cNvSpPr/>
          <p:nvPr/>
        </p:nvSpPr>
        <p:spPr>
          <a:xfrm>
            <a:off x="10285200" y="4645080"/>
            <a:ext cx="115344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253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Kiosk Manager</a:t>
            </a:r>
            <a:endParaRPr lang="en-US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4" name="Text 50"/>
          <p:cNvSpPr/>
          <p:nvPr/>
        </p:nvSpPr>
        <p:spPr>
          <a:xfrm>
            <a:off x="9754920" y="5193720"/>
            <a:ext cx="168408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208"/>
              </a:lnSpc>
              <a:tabLst>
                <a:tab pos="0" algn="l"/>
              </a:tabLst>
            </a:pPr>
            <a:r>
              <a:rPr lang="en-US" sz="850" b="0" u="none" strike="noStrike">
                <a:solidFill>
                  <a:srgbClr val="9FB0BE"/>
                </a:solidFill>
                <a:effectLst/>
                <a:uFillTx/>
                <a:latin typeface="Montserrat"/>
                <a:ea typeface="Montserrat"/>
              </a:rPr>
              <a:t>Kioscos como entrada de video.</a:t>
            </a:r>
            <a:endParaRPr lang="en-US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5" name="Text 51"/>
          <p:cNvSpPr/>
          <p:nvPr/>
        </p:nvSpPr>
        <p:spPr>
          <a:xfrm>
            <a:off x="548640" y="5980320"/>
            <a:ext cx="11091240" cy="262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349"/>
              </a:lnSpc>
              <a:tabLst>
                <a:tab pos="0" algn="l"/>
              </a:tabLst>
            </a:pPr>
            <a:r>
              <a:rPr lang="en-US" sz="1050" b="1" u="none" strike="noStrike">
                <a:solidFill>
                  <a:srgbClr val="FF6D5F"/>
                </a:solidFill>
                <a:effectLst/>
                <a:uFillTx/>
                <a:latin typeface="Montserrat"/>
                <a:ea typeface="Montserrat"/>
              </a:rPr>
              <a:t>Toda puerta de entrada llega a la misma cola, se supervisa en el mismo panel y aparece en el mismo informe.</a:t>
            </a:r>
            <a:endParaRPr lang="en-US" sz="10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Shape 0"/>
          <p:cNvSpPr/>
          <p:nvPr/>
        </p:nvSpPr>
        <p:spPr>
          <a:xfrm>
            <a:off x="548640" y="521280"/>
            <a:ext cx="118440" cy="118440"/>
          </a:xfrm>
          <a:prstGeom prst="rect">
            <a:avLst/>
          </a:prstGeom>
          <a:solidFill>
            <a:srgbClr val="FF6D5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7" name="Text 1"/>
          <p:cNvSpPr/>
          <p:nvPr/>
        </p:nvSpPr>
        <p:spPr>
          <a:xfrm>
            <a:off x="777240" y="457200"/>
            <a:ext cx="104238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pc="221" strike="noStrike">
                <a:solidFill>
                  <a:srgbClr val="FF6D5F"/>
                </a:solidFill>
                <a:effectLst/>
                <a:uFillTx/>
                <a:latin typeface="Montserrat"/>
                <a:ea typeface="Montserrat"/>
              </a:rPr>
              <a:t>INTEROPERABILIDAD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8" name="Text 2"/>
          <p:cNvSpPr/>
          <p:nvPr/>
        </p:nvSpPr>
        <p:spPr>
          <a:xfrm>
            <a:off x="548640" y="731520"/>
            <a:ext cx="1109124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3186"/>
              </a:lnSpc>
              <a:tabLst>
                <a:tab pos="0" algn="l"/>
              </a:tabLst>
            </a:pPr>
            <a:r>
              <a:rPr lang="en-US" sz="270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Las plataformas que ya llevan nuestro video</a:t>
            </a:r>
            <a:endParaRPr lang="en-US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9" name="Text 3"/>
          <p:cNvSpPr/>
          <p:nvPr/>
        </p:nvSpPr>
        <p:spPr>
          <a:xfrm>
            <a:off x="548640" y="1280160"/>
            <a:ext cx="1109124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701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Video RTC enlaza SIP y WebRTC de forma síncrona mediante un protocolo llamado SPLIT — una conexión híbrida basada en estándares, compatible con la mayoría de contact centers y plataformas CCaaS. Añadir el canal nunca ha exigido sustituir la plataforma.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0" name="Text 4"/>
          <p:cNvSpPr/>
          <p:nvPr/>
        </p:nvSpPr>
        <p:spPr>
          <a:xfrm>
            <a:off x="548640" y="6455520"/>
            <a:ext cx="81378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00" b="0" u="none" strike="noStrike">
                <a:solidFill>
                  <a:srgbClr val="9AA6B0"/>
                </a:solidFill>
                <a:effectLst/>
                <a:uFillTx/>
                <a:latin typeface="Montserrat"/>
                <a:ea typeface="Montserrat"/>
              </a:rPr>
              <a:t>Fuente: interactivepowers.com; ficha de Genesys AppFoundry (Video RTC, publicada desde 2019).</a:t>
            </a:r>
            <a:endParaRPr lang="en-US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1" name="Text 5"/>
          <p:cNvSpPr/>
          <p:nvPr/>
        </p:nvSpPr>
        <p:spPr>
          <a:xfrm>
            <a:off x="8778240" y="6455520"/>
            <a:ext cx="23770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00" b="0" u="none" strike="noStrike">
                <a:solidFill>
                  <a:srgbClr val="9AA6B0"/>
                </a:solidFill>
                <a:effectLst/>
                <a:uFillTx/>
                <a:latin typeface="Montserrat"/>
                <a:ea typeface="Montserrat"/>
              </a:rPr>
              <a:t>Interoperabilidad</a:t>
            </a:r>
            <a:endParaRPr lang="en-US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2" name="Text 6"/>
          <p:cNvSpPr/>
          <p:nvPr/>
        </p:nvSpPr>
        <p:spPr>
          <a:xfrm>
            <a:off x="11137320" y="6455520"/>
            <a:ext cx="5025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1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6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3" name="Shape 7"/>
          <p:cNvSpPr/>
          <p:nvPr/>
        </p:nvSpPr>
        <p:spPr>
          <a:xfrm>
            <a:off x="548640" y="2084760"/>
            <a:ext cx="11091240" cy="2304000"/>
          </a:xfrm>
          <a:prstGeom prst="roundRect">
            <a:avLst>
              <a:gd name="adj" fmla="val 3175"/>
            </a:avLst>
          </a:prstGeom>
          <a:solidFill>
            <a:srgbClr val="FFFFFF"/>
          </a:solidFill>
          <a:ln w="9525">
            <a:solidFill>
              <a:srgbClr val="E4E8E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24" name="Image 0" descr="assets/logos/interop/genesys.png"/>
          <p:cNvPicPr/>
          <p:nvPr/>
        </p:nvPicPr>
        <p:blipFill>
          <a:blip r:embed="rId1"/>
          <a:stretch/>
        </p:blipFill>
        <p:spPr>
          <a:xfrm>
            <a:off x="978480" y="2360880"/>
            <a:ext cx="1724040" cy="386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25" name="Image 1" descr="assets/logos/interop/avaya.png"/>
          <p:cNvPicPr/>
          <p:nvPr/>
        </p:nvPicPr>
        <p:blipFill>
          <a:blip r:embed="rId2"/>
          <a:stretch/>
        </p:blipFill>
        <p:spPr>
          <a:xfrm>
            <a:off x="3245760" y="2322720"/>
            <a:ext cx="1443240" cy="4629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26" name="Image 2" descr="assets/logos/interop/cisco.png"/>
          <p:cNvPicPr/>
          <p:nvPr/>
        </p:nvPicPr>
        <p:blipFill>
          <a:blip r:embed="rId3"/>
          <a:stretch/>
        </p:blipFill>
        <p:spPr>
          <a:xfrm>
            <a:off x="5672880" y="2322720"/>
            <a:ext cx="842400" cy="4629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27" name="Image 3" descr="assets/logos/interop/five9.png"/>
          <p:cNvPicPr/>
          <p:nvPr/>
        </p:nvPicPr>
        <p:blipFill>
          <a:blip r:embed="rId4"/>
          <a:stretch/>
        </p:blipFill>
        <p:spPr>
          <a:xfrm>
            <a:off x="7797240" y="2322720"/>
            <a:ext cx="847800" cy="4629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28" name="Image 4" descr="assets/logos/interop/talkdesk.png"/>
          <p:cNvPicPr/>
          <p:nvPr/>
        </p:nvPicPr>
        <p:blipFill>
          <a:blip r:embed="rId5"/>
          <a:stretch/>
        </p:blipFill>
        <p:spPr>
          <a:xfrm>
            <a:off x="9486000" y="2392200"/>
            <a:ext cx="1724040" cy="324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29" name="Image 5" descr="assets/logos/interop/twilio.png"/>
          <p:cNvPicPr/>
          <p:nvPr/>
        </p:nvPicPr>
        <p:blipFill>
          <a:blip r:embed="rId6"/>
          <a:stretch/>
        </p:blipFill>
        <p:spPr>
          <a:xfrm>
            <a:off x="1130400" y="3005280"/>
            <a:ext cx="1420560" cy="4629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30" name="Image 6" descr="assets/logos/interop/enghouse.png"/>
          <p:cNvPicPr/>
          <p:nvPr/>
        </p:nvPicPr>
        <p:blipFill>
          <a:blip r:embed="rId7"/>
          <a:stretch/>
        </p:blipFill>
        <p:spPr>
          <a:xfrm>
            <a:off x="3209040" y="3005280"/>
            <a:ext cx="1516680" cy="4629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31" name="Image 7" descr="assets/logos/interop/altitude.png"/>
          <p:cNvPicPr/>
          <p:nvPr/>
        </p:nvPicPr>
        <p:blipFill>
          <a:blip r:embed="rId8"/>
          <a:stretch/>
        </p:blipFill>
        <p:spPr>
          <a:xfrm>
            <a:off x="5232240" y="3024360"/>
            <a:ext cx="1724040" cy="424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32" name="Image 8" descr="assets/logos/interop/3cx.png"/>
          <p:cNvPicPr/>
          <p:nvPr/>
        </p:nvPicPr>
        <p:blipFill>
          <a:blip r:embed="rId9"/>
          <a:stretch/>
        </p:blipFill>
        <p:spPr>
          <a:xfrm>
            <a:off x="7639200" y="3005280"/>
            <a:ext cx="1163520" cy="4629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33" name="Image 9" descr="assets/logos/interop/vocalcom.png"/>
          <p:cNvPicPr/>
          <p:nvPr/>
        </p:nvPicPr>
        <p:blipFill>
          <a:blip r:embed="rId10"/>
          <a:stretch/>
        </p:blipFill>
        <p:spPr>
          <a:xfrm>
            <a:off x="9486000" y="3079440"/>
            <a:ext cx="1724040" cy="314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34" name="Image 10" descr="assets/logos/interop/inconcert.png"/>
          <p:cNvPicPr/>
          <p:nvPr/>
        </p:nvPicPr>
        <p:blipFill>
          <a:blip r:embed="rId11"/>
          <a:stretch/>
        </p:blipFill>
        <p:spPr>
          <a:xfrm>
            <a:off x="978480" y="3758400"/>
            <a:ext cx="1724040" cy="3225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35" name="Image 11" descr="assets/logos/interop/xcally.png"/>
          <p:cNvPicPr/>
          <p:nvPr/>
        </p:nvPicPr>
        <p:blipFill>
          <a:blip r:embed="rId12"/>
          <a:stretch/>
        </p:blipFill>
        <p:spPr>
          <a:xfrm>
            <a:off x="3133080" y="3688200"/>
            <a:ext cx="1668960" cy="4629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36" name="Image 12" descr="assets/logos/interop/wolkvox.png"/>
          <p:cNvPicPr/>
          <p:nvPr/>
        </p:nvPicPr>
        <p:blipFill>
          <a:blip r:embed="rId13"/>
          <a:stretch/>
        </p:blipFill>
        <p:spPr>
          <a:xfrm>
            <a:off x="5232240" y="3798000"/>
            <a:ext cx="1724040" cy="243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37" name="Image 13" descr="assets/logos/interop/gocontact.png"/>
          <p:cNvPicPr/>
          <p:nvPr/>
        </p:nvPicPr>
        <p:blipFill>
          <a:blip r:embed="rId14"/>
          <a:stretch/>
        </p:blipFill>
        <p:spPr>
          <a:xfrm>
            <a:off x="7359120" y="3729600"/>
            <a:ext cx="1724040" cy="3798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38" name="Image 14" descr="assets/logos/interop/icr-evolution.png"/>
          <p:cNvPicPr/>
          <p:nvPr/>
        </p:nvPicPr>
        <p:blipFill>
          <a:blip r:embed="rId15"/>
          <a:stretch/>
        </p:blipFill>
        <p:spPr>
          <a:xfrm>
            <a:off x="9486000" y="3724920"/>
            <a:ext cx="1724040" cy="389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39" name="Shape 8"/>
          <p:cNvSpPr/>
          <p:nvPr/>
        </p:nvSpPr>
        <p:spPr>
          <a:xfrm>
            <a:off x="548640" y="4590360"/>
            <a:ext cx="3568680" cy="1298160"/>
          </a:xfrm>
          <a:prstGeom prst="roundRect">
            <a:avLst>
              <a:gd name="adj" fmla="val 4225"/>
            </a:avLst>
          </a:prstGeom>
          <a:solidFill>
            <a:srgbClr val="FFFFFF"/>
          </a:solidFill>
          <a:ln w="9525">
            <a:solidFill>
              <a:srgbClr val="E4E8E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0" name="Shape 9"/>
          <p:cNvSpPr/>
          <p:nvPr/>
        </p:nvSpPr>
        <p:spPr>
          <a:xfrm>
            <a:off x="548640" y="4590360"/>
            <a:ext cx="50040" cy="1298160"/>
          </a:xfrm>
          <a:prstGeom prst="rect">
            <a:avLst/>
          </a:prstGeom>
          <a:solidFill>
            <a:srgbClr val="FF6D5F"/>
          </a:solidFill>
          <a:ln w="127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1" name="Text 10"/>
          <p:cNvSpPr/>
          <p:nvPr/>
        </p:nvSpPr>
        <p:spPr>
          <a:xfrm>
            <a:off x="786240" y="4754880"/>
            <a:ext cx="3129840" cy="420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400"/>
              </a:lnSpc>
              <a:tabLst>
                <a:tab pos="0" algn="l"/>
              </a:tabLst>
            </a:pPr>
            <a:r>
              <a:rPr lang="en-US" sz="115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SPLIT, en tres modos</a:t>
            </a:r>
            <a:endParaRPr lang="en-US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2" name="Text 11"/>
          <p:cNvSpPr/>
          <p:nvPr/>
        </p:nvSpPr>
        <p:spPr>
          <a:xfrm>
            <a:off x="786240" y="5193720"/>
            <a:ext cx="3129840" cy="586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301"/>
              </a:lnSpc>
              <a:tabLst>
                <a:tab pos="0" algn="l"/>
              </a:tabLst>
            </a:pPr>
            <a:r>
              <a:rPr lang="en-US" sz="950" b="0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Forward para video entrante, Reverse para llamadas iniciadas por el agente y Scheduled con caducidad en el enlace.</a:t>
            </a:r>
            <a:endParaRPr lang="en-US" sz="9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3" name="Shape 12"/>
          <p:cNvSpPr/>
          <p:nvPr/>
        </p:nvSpPr>
        <p:spPr>
          <a:xfrm>
            <a:off x="4309920" y="4590360"/>
            <a:ext cx="3568680" cy="1298160"/>
          </a:xfrm>
          <a:prstGeom prst="roundRect">
            <a:avLst>
              <a:gd name="adj" fmla="val 4225"/>
            </a:avLst>
          </a:prstGeom>
          <a:solidFill>
            <a:srgbClr val="FFFFFF"/>
          </a:solidFill>
          <a:ln w="9525">
            <a:solidFill>
              <a:srgbClr val="E4E8E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4" name="Shape 13"/>
          <p:cNvSpPr/>
          <p:nvPr/>
        </p:nvSpPr>
        <p:spPr>
          <a:xfrm>
            <a:off x="4309920" y="4590360"/>
            <a:ext cx="50040" cy="1298160"/>
          </a:xfrm>
          <a:prstGeom prst="rect">
            <a:avLst/>
          </a:prstGeom>
          <a:solidFill>
            <a:srgbClr val="FF6D5F"/>
          </a:solidFill>
          <a:ln w="127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5" name="Text 14"/>
          <p:cNvSpPr/>
          <p:nvPr/>
        </p:nvSpPr>
        <p:spPr>
          <a:xfrm>
            <a:off x="4547520" y="4754880"/>
            <a:ext cx="3129840" cy="420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400"/>
              </a:lnSpc>
              <a:tabLst>
                <a:tab pos="0" algn="l"/>
              </a:tabLst>
            </a:pPr>
            <a:r>
              <a:rPr lang="en-US" sz="115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Los mismos registros y logs</a:t>
            </a:r>
            <a:endParaRPr lang="en-US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6" name="Text 15"/>
          <p:cNvSpPr/>
          <p:nvPr/>
        </p:nvSpPr>
        <p:spPr>
          <a:xfrm>
            <a:off x="4547520" y="5193720"/>
            <a:ext cx="3129840" cy="586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301"/>
              </a:lnSpc>
              <a:tabLst>
                <a:tab pos="0" algn="l"/>
              </a:tabLst>
            </a:pPr>
            <a:r>
              <a:rPr lang="en-US" sz="950" b="0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Una videollamada SPLIT produce los mismos registros, grabaciones y logs que una llamada. El reporting no se parte en dos.</a:t>
            </a:r>
            <a:endParaRPr lang="en-US" sz="9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7" name="Shape 16"/>
          <p:cNvSpPr/>
          <p:nvPr/>
        </p:nvSpPr>
        <p:spPr>
          <a:xfrm>
            <a:off x="8071200" y="4590360"/>
            <a:ext cx="3568680" cy="1298160"/>
          </a:xfrm>
          <a:prstGeom prst="roundRect">
            <a:avLst>
              <a:gd name="adj" fmla="val 4225"/>
            </a:avLst>
          </a:prstGeom>
          <a:solidFill>
            <a:srgbClr val="FFFFFF"/>
          </a:solidFill>
          <a:ln w="9525">
            <a:solidFill>
              <a:srgbClr val="E4E8E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8" name="Shape 17"/>
          <p:cNvSpPr/>
          <p:nvPr/>
        </p:nvSpPr>
        <p:spPr>
          <a:xfrm>
            <a:off x="8071200" y="4590360"/>
            <a:ext cx="50040" cy="1298160"/>
          </a:xfrm>
          <a:prstGeom prst="rect">
            <a:avLst/>
          </a:prstGeom>
          <a:solidFill>
            <a:srgbClr val="FF6D5F"/>
          </a:solidFill>
          <a:ln w="127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9" name="Text 18"/>
          <p:cNvSpPr/>
          <p:nvPr/>
        </p:nvSpPr>
        <p:spPr>
          <a:xfrm>
            <a:off x="8308800" y="4754880"/>
            <a:ext cx="3129840" cy="446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400"/>
              </a:lnSpc>
              <a:tabLst>
                <a:tab pos="0" algn="l"/>
              </a:tabLst>
            </a:pPr>
            <a:r>
              <a:rPr lang="en-US" sz="115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Genesys AppFoundry Premium Partner</a:t>
            </a:r>
            <a:endParaRPr lang="en-US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0" name="Text 19"/>
          <p:cNvSpPr/>
          <p:nvPr/>
        </p:nvSpPr>
        <p:spPr>
          <a:xfrm>
            <a:off x="8308800" y="5193720"/>
            <a:ext cx="3129840" cy="586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301"/>
              </a:lnSpc>
              <a:tabLst>
                <a:tab pos="0" algn="l"/>
              </a:tabLst>
            </a:pPr>
            <a:r>
              <a:rPr lang="en-US" sz="950" b="0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Video RTC está publicado en el Genesys Marketplace desde 2019, junto a integraciones con 14 plataformas más.</a:t>
            </a:r>
            <a:endParaRPr lang="en-US" sz="9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12F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Shape 0"/>
          <p:cNvSpPr/>
          <p:nvPr/>
        </p:nvSpPr>
        <p:spPr>
          <a:xfrm>
            <a:off x="548640" y="521280"/>
            <a:ext cx="118440" cy="118440"/>
          </a:xfrm>
          <a:prstGeom prst="rect">
            <a:avLst/>
          </a:prstGeom>
          <a:solidFill>
            <a:srgbClr val="FF6D5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2" name="Text 1"/>
          <p:cNvSpPr/>
          <p:nvPr/>
        </p:nvSpPr>
        <p:spPr>
          <a:xfrm>
            <a:off x="777240" y="457200"/>
            <a:ext cx="104238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pc="221" strike="noStrike">
                <a:solidFill>
                  <a:srgbClr val="FF6D5F"/>
                </a:solidFill>
                <a:effectLst/>
                <a:uFillTx/>
                <a:latin typeface="Montserrat"/>
                <a:ea typeface="Montserrat"/>
              </a:rPr>
              <a:t>DESPLIEGUE Y SEGURIDAD</a:t>
            </a:r>
            <a:endParaRPr lang="en-US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3" name="Text 2"/>
          <p:cNvSpPr/>
          <p:nvPr/>
        </p:nvSpPr>
        <p:spPr>
          <a:xfrm>
            <a:off x="548640" y="731520"/>
            <a:ext cx="1109124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3186"/>
              </a:lnSpc>
              <a:tabLst>
                <a:tab pos="0" algn="l"/>
              </a:tabLst>
            </a:pPr>
            <a:r>
              <a:rPr lang="en-US" sz="270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Dónde corre, y quién puede verlo</a:t>
            </a:r>
            <a:endParaRPr lang="en-US" sz="27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4" name="Text 3"/>
          <p:cNvSpPr/>
          <p:nvPr/>
        </p:nvSpPr>
        <p:spPr>
          <a:xfrm>
            <a:off x="548640" y="1280160"/>
            <a:ext cx="11091240" cy="738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701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9FB0BE"/>
                </a:solidFill>
                <a:effectLst/>
                <a:uFillTx/>
                <a:latin typeface="Montserrat"/>
                <a:ea typeface="Montserrat"/>
              </a:rPr>
              <a:t>El video es la carga más pesada, más personal y más regulada que maneja un contact center — un rostro grabado es un dato personal cercano a lo biométrico en la mayoría de jurisdicciones. De ahí dos respuestas: tú eliges dónde reside, y va cifrado y monitorizado esté donde esté.</a:t>
            </a:r>
            <a:endParaRPr lang="en-US" sz="12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5" name="Text 4"/>
          <p:cNvSpPr/>
          <p:nvPr/>
        </p:nvSpPr>
        <p:spPr>
          <a:xfrm>
            <a:off x="548640" y="6455520"/>
            <a:ext cx="81378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00" b="0" u="none" strike="noStrike">
                <a:solidFill>
                  <a:srgbClr val="6B7F8D"/>
                </a:solidFill>
                <a:effectLst/>
                <a:uFillTx/>
                <a:latin typeface="Montserrat"/>
                <a:ea typeface="Montserrat"/>
              </a:rPr>
              <a:t>Fuente: Interactive Powers Security — Videocall Services, edición 2025; wiki.ivrpowers.com</a:t>
            </a:r>
            <a:endParaRPr lang="en-US" sz="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6" name="Text 5"/>
          <p:cNvSpPr/>
          <p:nvPr/>
        </p:nvSpPr>
        <p:spPr>
          <a:xfrm>
            <a:off x="8778240" y="6455520"/>
            <a:ext cx="23770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00" b="0" u="none" strike="noStrike">
                <a:solidFill>
                  <a:srgbClr val="6B7F8D"/>
                </a:solidFill>
                <a:effectLst/>
                <a:uFillTx/>
                <a:latin typeface="Montserrat"/>
                <a:ea typeface="Montserrat"/>
              </a:rPr>
              <a:t>Despliegue y seguridad</a:t>
            </a:r>
            <a:endParaRPr lang="en-US" sz="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7" name="Text 6"/>
          <p:cNvSpPr/>
          <p:nvPr/>
        </p:nvSpPr>
        <p:spPr>
          <a:xfrm>
            <a:off x="11137320" y="6455520"/>
            <a:ext cx="5025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1" u="none" strike="noStrike">
                <a:solidFill>
                  <a:srgbClr val="9FB0BE"/>
                </a:solidFill>
                <a:effectLst/>
                <a:uFillTx/>
                <a:latin typeface="Montserrat"/>
                <a:ea typeface="Montserrat"/>
              </a:rPr>
              <a:t>7</a:t>
            </a:r>
            <a:endParaRPr lang="en-US" sz="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8" name="Shape 7"/>
          <p:cNvSpPr/>
          <p:nvPr/>
        </p:nvSpPr>
        <p:spPr>
          <a:xfrm>
            <a:off x="548640" y="2212920"/>
            <a:ext cx="2628720" cy="1711440"/>
          </a:xfrm>
          <a:prstGeom prst="roundRect">
            <a:avLst>
              <a:gd name="adj" fmla="val 3205"/>
            </a:avLst>
          </a:prstGeom>
          <a:solidFill>
            <a:srgbClr val="2E3D48"/>
          </a:solidFill>
          <a:ln w="12700">
            <a:solidFill>
              <a:srgbClr val="2E3D4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9" name="Shape 8"/>
          <p:cNvSpPr/>
          <p:nvPr/>
        </p:nvSpPr>
        <p:spPr>
          <a:xfrm>
            <a:off x="804600" y="2468880"/>
            <a:ext cx="511560" cy="511560"/>
          </a:xfrm>
          <a:prstGeom prst="roundRect">
            <a:avLst>
              <a:gd name="adj" fmla="val 8929"/>
            </a:avLst>
          </a:prstGeom>
          <a:solidFill>
            <a:srgbClr val="FF6D5F"/>
          </a:solidFill>
          <a:ln w="127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60" name="Image 0" descr="/root/corp2026/assets/icons/hero-cloud_212F38.png"/>
          <p:cNvPicPr/>
          <p:nvPr/>
        </p:nvPicPr>
        <p:blipFill>
          <a:blip r:embed="rId1"/>
          <a:stretch/>
        </p:blipFill>
        <p:spPr>
          <a:xfrm>
            <a:off x="928440" y="2592720"/>
            <a:ext cx="263880" cy="263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61" name="Text 9"/>
          <p:cNvSpPr/>
          <p:nvPr/>
        </p:nvSpPr>
        <p:spPr>
          <a:xfrm>
            <a:off x="1444680" y="2441520"/>
            <a:ext cx="147636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451"/>
              </a:lnSpc>
              <a:tabLst>
                <a:tab pos="0" algn="l"/>
              </a:tabLst>
            </a:pPr>
            <a:r>
              <a:rPr lang="en-US" sz="125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Nube</a:t>
            </a:r>
            <a:endParaRPr lang="en-US" sz="12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2" name="Text 10"/>
          <p:cNvSpPr/>
          <p:nvPr/>
        </p:nvSpPr>
        <p:spPr>
          <a:xfrm>
            <a:off x="804600" y="3117960"/>
            <a:ext cx="2116440" cy="60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349"/>
              </a:lnSpc>
              <a:tabLst>
                <a:tab pos="0" algn="l"/>
              </a:tabLst>
            </a:pPr>
            <a:r>
              <a:rPr lang="en-US" sz="950" b="0" u="none" strike="noStrike">
                <a:solidFill>
                  <a:srgbClr val="9FB0BE"/>
                </a:solidFill>
                <a:effectLst/>
                <a:uFillTx/>
                <a:latin typeface="Montserrat"/>
                <a:ea typeface="Montserrat"/>
              </a:rPr>
              <a:t>Alojado y gestionado en AWS, sin infraestructura propia que operar.</a:t>
            </a:r>
            <a:endParaRPr lang="en-US" sz="9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3" name="Shape 11"/>
          <p:cNvSpPr/>
          <p:nvPr/>
        </p:nvSpPr>
        <p:spPr>
          <a:xfrm>
            <a:off x="3369600" y="2212920"/>
            <a:ext cx="2628720" cy="1711440"/>
          </a:xfrm>
          <a:prstGeom prst="roundRect">
            <a:avLst>
              <a:gd name="adj" fmla="val 3205"/>
            </a:avLst>
          </a:prstGeom>
          <a:solidFill>
            <a:srgbClr val="2E3D48"/>
          </a:solidFill>
          <a:ln w="12700">
            <a:solidFill>
              <a:srgbClr val="2E3D4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4" name="Shape 12"/>
          <p:cNvSpPr/>
          <p:nvPr/>
        </p:nvSpPr>
        <p:spPr>
          <a:xfrm>
            <a:off x="3625560" y="2468880"/>
            <a:ext cx="511560" cy="511560"/>
          </a:xfrm>
          <a:prstGeom prst="roundRect">
            <a:avLst>
              <a:gd name="adj" fmla="val 8929"/>
            </a:avLst>
          </a:prstGeom>
          <a:solidFill>
            <a:srgbClr val="FF6D5F"/>
          </a:solidFill>
          <a:ln w="127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65" name="Image 1" descr="/root/corp2026/assets/icons/hero-server-stack_212F38.png"/>
          <p:cNvPicPr/>
          <p:nvPr/>
        </p:nvPicPr>
        <p:blipFill>
          <a:blip r:embed="rId2"/>
          <a:stretch/>
        </p:blipFill>
        <p:spPr>
          <a:xfrm>
            <a:off x="3749400" y="2592720"/>
            <a:ext cx="263880" cy="263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66" name="Text 13"/>
          <p:cNvSpPr/>
          <p:nvPr/>
        </p:nvSpPr>
        <p:spPr>
          <a:xfrm>
            <a:off x="4265640" y="2441520"/>
            <a:ext cx="147636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451"/>
              </a:lnSpc>
              <a:tabLst>
                <a:tab pos="0" algn="l"/>
              </a:tabLst>
            </a:pPr>
            <a:r>
              <a:rPr lang="en-US" sz="125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On-premises</a:t>
            </a:r>
            <a:endParaRPr lang="en-US" sz="12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7" name="Text 14"/>
          <p:cNvSpPr/>
          <p:nvPr/>
        </p:nvSpPr>
        <p:spPr>
          <a:xfrm>
            <a:off x="3625560" y="3117960"/>
            <a:ext cx="2116440" cy="60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349"/>
              </a:lnSpc>
              <a:tabLst>
                <a:tab pos="0" algn="l"/>
              </a:tabLst>
            </a:pPr>
            <a:r>
              <a:rPr lang="en-US" sz="950" b="0" u="none" strike="noStrike">
                <a:solidFill>
                  <a:srgbClr val="9FB0BE"/>
                </a:solidFill>
                <a:effectLst/>
                <a:uFillTx/>
                <a:latin typeface="Montserrat"/>
                <a:ea typeface="Montserrat"/>
              </a:rPr>
              <a:t>Empaquetado para Linux Debian 64-bit en tu hardware, dentro de tu perímetro.</a:t>
            </a:r>
            <a:endParaRPr lang="en-US" sz="9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8" name="Shape 15"/>
          <p:cNvSpPr/>
          <p:nvPr/>
        </p:nvSpPr>
        <p:spPr>
          <a:xfrm>
            <a:off x="6190560" y="2212920"/>
            <a:ext cx="2628720" cy="1711440"/>
          </a:xfrm>
          <a:prstGeom prst="roundRect">
            <a:avLst>
              <a:gd name="adj" fmla="val 3205"/>
            </a:avLst>
          </a:prstGeom>
          <a:solidFill>
            <a:srgbClr val="2E3D48"/>
          </a:solidFill>
          <a:ln w="12700">
            <a:solidFill>
              <a:srgbClr val="2E3D4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9" name="Shape 16"/>
          <p:cNvSpPr/>
          <p:nvPr/>
        </p:nvSpPr>
        <p:spPr>
          <a:xfrm>
            <a:off x="6446520" y="2468880"/>
            <a:ext cx="511560" cy="511560"/>
          </a:xfrm>
          <a:prstGeom prst="roundRect">
            <a:avLst>
              <a:gd name="adj" fmla="val 8929"/>
            </a:avLst>
          </a:prstGeom>
          <a:solidFill>
            <a:srgbClr val="FF6D5F"/>
          </a:solidFill>
          <a:ln w="127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70" name="Image 2" descr="/root/corp2026/assets/icons/hero-square-3-stack-3d_212F38.png"/>
          <p:cNvPicPr/>
          <p:nvPr/>
        </p:nvPicPr>
        <p:blipFill>
          <a:blip r:embed="rId3"/>
          <a:stretch/>
        </p:blipFill>
        <p:spPr>
          <a:xfrm>
            <a:off x="6570360" y="2592720"/>
            <a:ext cx="263880" cy="263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71" name="Text 17"/>
          <p:cNvSpPr/>
          <p:nvPr/>
        </p:nvSpPr>
        <p:spPr>
          <a:xfrm>
            <a:off x="7086600" y="2441520"/>
            <a:ext cx="147636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451"/>
              </a:lnSpc>
              <a:tabLst>
                <a:tab pos="0" algn="l"/>
              </a:tabLst>
            </a:pPr>
            <a:r>
              <a:rPr lang="en-US" sz="125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Virtualizado</a:t>
            </a:r>
            <a:endParaRPr lang="en-US" sz="12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2" name="Text 18"/>
          <p:cNvSpPr/>
          <p:nvPr/>
        </p:nvSpPr>
        <p:spPr>
          <a:xfrm>
            <a:off x="6446520" y="3117960"/>
            <a:ext cx="2116440" cy="55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349"/>
              </a:lnSpc>
              <a:tabLst>
                <a:tab pos="0" algn="l"/>
              </a:tabLst>
            </a:pPr>
            <a:r>
              <a:rPr lang="en-US" sz="950" b="0" u="none" strike="noStrike">
                <a:solidFill>
                  <a:srgbClr val="9FB0BE"/>
                </a:solidFill>
                <a:effectLst/>
                <a:uFillTx/>
                <a:latin typeface="Montserrat"/>
                <a:ea typeface="Montserrat"/>
              </a:rPr>
              <a:t>Licenciado para Amazon EC2, VMware, Proxmox y Xen.</a:t>
            </a:r>
            <a:endParaRPr lang="en-US" sz="9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3" name="Shape 19"/>
          <p:cNvSpPr/>
          <p:nvPr/>
        </p:nvSpPr>
        <p:spPr>
          <a:xfrm>
            <a:off x="9011520" y="2212920"/>
            <a:ext cx="2628720" cy="1711440"/>
          </a:xfrm>
          <a:prstGeom prst="roundRect">
            <a:avLst>
              <a:gd name="adj" fmla="val 3205"/>
            </a:avLst>
          </a:prstGeom>
          <a:solidFill>
            <a:srgbClr val="2E3D48"/>
          </a:solidFill>
          <a:ln w="12700">
            <a:solidFill>
              <a:srgbClr val="2E3D4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4" name="Shape 20"/>
          <p:cNvSpPr/>
          <p:nvPr/>
        </p:nvSpPr>
        <p:spPr>
          <a:xfrm>
            <a:off x="9267480" y="2468880"/>
            <a:ext cx="511560" cy="511560"/>
          </a:xfrm>
          <a:prstGeom prst="roundRect">
            <a:avLst>
              <a:gd name="adj" fmla="val 8929"/>
            </a:avLst>
          </a:prstGeom>
          <a:solidFill>
            <a:srgbClr val="FF6D5F"/>
          </a:solidFill>
          <a:ln w="127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75" name="Image 3" descr="/root/corp2026/assets/icons/hero-arrows-right-left_212F38.png"/>
          <p:cNvPicPr/>
          <p:nvPr/>
        </p:nvPicPr>
        <p:blipFill>
          <a:blip r:embed="rId4"/>
          <a:stretch/>
        </p:blipFill>
        <p:spPr>
          <a:xfrm>
            <a:off x="9391320" y="2592720"/>
            <a:ext cx="263880" cy="263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76" name="Text 21"/>
          <p:cNvSpPr/>
          <p:nvPr/>
        </p:nvSpPr>
        <p:spPr>
          <a:xfrm>
            <a:off x="9907560" y="2441520"/>
            <a:ext cx="147636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451"/>
              </a:lnSpc>
              <a:tabLst>
                <a:tab pos="0" algn="l"/>
              </a:tabLst>
            </a:pPr>
            <a:r>
              <a:rPr lang="en-US" sz="125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Híbrido</a:t>
            </a:r>
            <a:endParaRPr lang="en-US" sz="12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7" name="Text 22"/>
          <p:cNvSpPr/>
          <p:nvPr/>
        </p:nvSpPr>
        <p:spPr>
          <a:xfrm>
            <a:off x="9267480" y="3117960"/>
            <a:ext cx="2116440" cy="60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349"/>
              </a:lnSpc>
              <a:tabLst>
                <a:tab pos="0" algn="l"/>
              </a:tabLst>
            </a:pPr>
            <a:r>
              <a:rPr lang="en-US" sz="950" b="0" u="none" strike="noStrike">
                <a:solidFill>
                  <a:srgbClr val="9FB0BE"/>
                </a:solidFill>
                <a:effectLst/>
                <a:uFillTx/>
                <a:latin typeface="Montserrat"/>
                <a:ea typeface="Montserrat"/>
              </a:rPr>
              <a:t>Agentes en la nube, grabación y archivo retenidos en tus instalaciones.</a:t>
            </a:r>
            <a:endParaRPr lang="en-US" sz="9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8" name="Shape 23"/>
          <p:cNvSpPr/>
          <p:nvPr/>
        </p:nvSpPr>
        <p:spPr>
          <a:xfrm>
            <a:off x="548640" y="3931920"/>
            <a:ext cx="2628720" cy="1770120"/>
          </a:xfrm>
          <a:prstGeom prst="roundRect">
            <a:avLst>
              <a:gd name="adj" fmla="val 3099"/>
            </a:avLst>
          </a:prstGeom>
          <a:solidFill>
            <a:srgbClr val="2E3D48"/>
          </a:solidFill>
          <a:ln w="12700">
            <a:solidFill>
              <a:srgbClr val="2E3D4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9" name="Shape 24"/>
          <p:cNvSpPr/>
          <p:nvPr/>
        </p:nvSpPr>
        <p:spPr>
          <a:xfrm>
            <a:off x="804600" y="4187880"/>
            <a:ext cx="511560" cy="511560"/>
          </a:xfrm>
          <a:prstGeom prst="roundRect">
            <a:avLst>
              <a:gd name="adj" fmla="val 8929"/>
            </a:avLst>
          </a:prstGeom>
          <a:solidFill>
            <a:srgbClr val="FF6D5F"/>
          </a:solidFill>
          <a:ln w="127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80" name="Image 4" descr="/root/corp2026/assets/icons/hero-lock-closed_212F38.png"/>
          <p:cNvPicPr/>
          <p:nvPr/>
        </p:nvPicPr>
        <p:blipFill>
          <a:blip r:embed="rId5"/>
          <a:stretch/>
        </p:blipFill>
        <p:spPr>
          <a:xfrm>
            <a:off x="928440" y="4311720"/>
            <a:ext cx="263880" cy="263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81" name="Text 25"/>
          <p:cNvSpPr/>
          <p:nvPr/>
        </p:nvSpPr>
        <p:spPr>
          <a:xfrm>
            <a:off x="1444680" y="4142160"/>
            <a:ext cx="1476360" cy="643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451"/>
              </a:lnSpc>
              <a:tabLst>
                <a:tab pos="0" algn="l"/>
              </a:tabLst>
            </a:pPr>
            <a:r>
              <a:rPr lang="en-US" sz="125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Cifrado de extremo a extremo</a:t>
            </a:r>
            <a:endParaRPr lang="en-US" sz="12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2" name="Text 26"/>
          <p:cNvSpPr/>
          <p:nvPr/>
        </p:nvSpPr>
        <p:spPr>
          <a:xfrm>
            <a:off x="804600" y="4837320"/>
            <a:ext cx="2116440" cy="608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349"/>
              </a:lnSpc>
              <a:tabLst>
                <a:tab pos="0" algn="l"/>
              </a:tabLst>
            </a:pPr>
            <a:r>
              <a:rPr lang="en-US" sz="950" b="0" u="none" strike="noStrike">
                <a:solidFill>
                  <a:srgbClr val="9FB0BE"/>
                </a:solidFill>
                <a:effectLst/>
                <a:uFillTx/>
                <a:latin typeface="Montserrat"/>
                <a:ea typeface="Montserrat"/>
              </a:rPr>
              <a:t>Cifrado al 100% con protocolos estándar, tanto WebRTC como transcodificación híbrida.</a:t>
            </a:r>
            <a:endParaRPr lang="en-US" sz="9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3" name="Shape 27"/>
          <p:cNvSpPr/>
          <p:nvPr/>
        </p:nvSpPr>
        <p:spPr>
          <a:xfrm>
            <a:off x="3369600" y="3931920"/>
            <a:ext cx="2628720" cy="1770120"/>
          </a:xfrm>
          <a:prstGeom prst="roundRect">
            <a:avLst>
              <a:gd name="adj" fmla="val 3099"/>
            </a:avLst>
          </a:prstGeom>
          <a:solidFill>
            <a:srgbClr val="2E3D48"/>
          </a:solidFill>
          <a:ln w="12700">
            <a:solidFill>
              <a:srgbClr val="2E3D4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4" name="Shape 28"/>
          <p:cNvSpPr/>
          <p:nvPr/>
        </p:nvSpPr>
        <p:spPr>
          <a:xfrm>
            <a:off x="3625560" y="4187880"/>
            <a:ext cx="511560" cy="511560"/>
          </a:xfrm>
          <a:prstGeom prst="roundRect">
            <a:avLst>
              <a:gd name="adj" fmla="val 8929"/>
            </a:avLst>
          </a:prstGeom>
          <a:solidFill>
            <a:srgbClr val="FF6D5F"/>
          </a:solidFill>
          <a:ln w="127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85" name="Image 5" descr="/root/corp2026/assets/icons/hero-key_212F38.png"/>
          <p:cNvPicPr/>
          <p:nvPr/>
        </p:nvPicPr>
        <p:blipFill>
          <a:blip r:embed="rId6"/>
          <a:stretch/>
        </p:blipFill>
        <p:spPr>
          <a:xfrm>
            <a:off x="3749400" y="4311720"/>
            <a:ext cx="263880" cy="263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86" name="Text 29"/>
          <p:cNvSpPr/>
          <p:nvPr/>
        </p:nvSpPr>
        <p:spPr>
          <a:xfrm>
            <a:off x="4265640" y="4160520"/>
            <a:ext cx="1476360" cy="60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451"/>
              </a:lnSpc>
              <a:tabLst>
                <a:tab pos="0" algn="l"/>
              </a:tabLst>
            </a:pPr>
            <a:r>
              <a:rPr lang="en-US" sz="125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Certificados AES de 256 bits</a:t>
            </a:r>
            <a:endParaRPr lang="en-US" sz="12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7" name="Text 30"/>
          <p:cNvSpPr/>
          <p:nvPr/>
        </p:nvSpPr>
        <p:spPr>
          <a:xfrm>
            <a:off x="3625560" y="4837320"/>
            <a:ext cx="2116440" cy="608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349"/>
              </a:lnSpc>
              <a:tabLst>
                <a:tab pos="0" algn="l"/>
              </a:tabLst>
            </a:pPr>
            <a:r>
              <a:rPr lang="en-US" sz="950" b="0" u="none" strike="noStrike">
                <a:solidFill>
                  <a:srgbClr val="9FB0BE"/>
                </a:solidFill>
                <a:effectLst/>
                <a:uFillTx/>
                <a:latin typeface="Montserrat"/>
                <a:ea typeface="Montserrat"/>
              </a:rPr>
              <a:t>Longitud mínima de 256 bits, activación privada y renovación automática.</a:t>
            </a:r>
            <a:endParaRPr lang="en-US" sz="9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8" name="Shape 31"/>
          <p:cNvSpPr/>
          <p:nvPr/>
        </p:nvSpPr>
        <p:spPr>
          <a:xfrm>
            <a:off x="6190560" y="3931920"/>
            <a:ext cx="2628720" cy="1770120"/>
          </a:xfrm>
          <a:prstGeom prst="roundRect">
            <a:avLst>
              <a:gd name="adj" fmla="val 3099"/>
            </a:avLst>
          </a:prstGeom>
          <a:solidFill>
            <a:srgbClr val="2E3D48"/>
          </a:solidFill>
          <a:ln w="12700">
            <a:solidFill>
              <a:srgbClr val="2E3D4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9" name="Shape 32"/>
          <p:cNvSpPr/>
          <p:nvPr/>
        </p:nvSpPr>
        <p:spPr>
          <a:xfrm>
            <a:off x="6446520" y="4187880"/>
            <a:ext cx="511560" cy="511560"/>
          </a:xfrm>
          <a:prstGeom prst="roundRect">
            <a:avLst>
              <a:gd name="adj" fmla="val 8929"/>
            </a:avLst>
          </a:prstGeom>
          <a:solidFill>
            <a:srgbClr val="FF6D5F"/>
          </a:solidFill>
          <a:ln w="127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90" name="Image 6" descr="/root/corp2026/assets/icons/hero-hand-raised_212F38.png"/>
          <p:cNvPicPr/>
          <p:nvPr/>
        </p:nvPicPr>
        <p:blipFill>
          <a:blip r:embed="rId7"/>
          <a:stretch/>
        </p:blipFill>
        <p:spPr>
          <a:xfrm>
            <a:off x="6570360" y="4311720"/>
            <a:ext cx="263880" cy="263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91" name="Text 33"/>
          <p:cNvSpPr/>
          <p:nvPr/>
        </p:nvSpPr>
        <p:spPr>
          <a:xfrm>
            <a:off x="7086600" y="4160520"/>
            <a:ext cx="1476360" cy="60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451"/>
              </a:lnSpc>
              <a:tabLst>
                <a:tab pos="0" algn="l"/>
              </a:tabLst>
            </a:pPr>
            <a:r>
              <a:rPr lang="en-US" sz="125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Grabación bajo tu control</a:t>
            </a:r>
            <a:endParaRPr lang="en-US" sz="12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2" name="Text 34"/>
          <p:cNvSpPr/>
          <p:nvPr/>
        </p:nvSpPr>
        <p:spPr>
          <a:xfrm>
            <a:off x="6446520" y="4837320"/>
            <a:ext cx="2116440" cy="608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349"/>
              </a:lnSpc>
              <a:tabLst>
                <a:tab pos="0" algn="l"/>
              </a:tabLst>
            </a:pPr>
            <a:r>
              <a:rPr lang="en-US" sz="950" b="0" u="none" strike="noStrike">
                <a:solidFill>
                  <a:srgbClr val="9FB0BE"/>
                </a:solidFill>
                <a:effectLst/>
                <a:uFillTx/>
                <a:latin typeface="Montserrat"/>
                <a:ea typeface="Montserrat"/>
              </a:rPr>
              <a:t>Nunca activa por defecto — tú decides qué se graba, servicio a servicio.</a:t>
            </a:r>
            <a:endParaRPr lang="en-US" sz="9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3" name="Shape 35"/>
          <p:cNvSpPr/>
          <p:nvPr/>
        </p:nvSpPr>
        <p:spPr>
          <a:xfrm>
            <a:off x="9011520" y="3931920"/>
            <a:ext cx="2628720" cy="1770120"/>
          </a:xfrm>
          <a:prstGeom prst="roundRect">
            <a:avLst>
              <a:gd name="adj" fmla="val 3099"/>
            </a:avLst>
          </a:prstGeom>
          <a:solidFill>
            <a:srgbClr val="2E3D48"/>
          </a:solidFill>
          <a:ln w="12700">
            <a:solidFill>
              <a:srgbClr val="2E3D4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4" name="Shape 36"/>
          <p:cNvSpPr/>
          <p:nvPr/>
        </p:nvSpPr>
        <p:spPr>
          <a:xfrm>
            <a:off x="9267480" y="4187880"/>
            <a:ext cx="511560" cy="511560"/>
          </a:xfrm>
          <a:prstGeom prst="roundRect">
            <a:avLst>
              <a:gd name="adj" fmla="val 8929"/>
            </a:avLst>
          </a:prstGeom>
          <a:solidFill>
            <a:srgbClr val="FF6D5F"/>
          </a:solidFill>
          <a:ln w="127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95" name="Image 7" descr="/root/corp2026/assets/icons/hero-adjustments-horizontal_212F38.png"/>
          <p:cNvPicPr/>
          <p:nvPr/>
        </p:nvPicPr>
        <p:blipFill>
          <a:blip r:embed="rId8"/>
          <a:stretch/>
        </p:blipFill>
        <p:spPr>
          <a:xfrm>
            <a:off x="9391320" y="4311720"/>
            <a:ext cx="263880" cy="263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96" name="Text 37"/>
          <p:cNvSpPr/>
          <p:nvPr/>
        </p:nvSpPr>
        <p:spPr>
          <a:xfrm>
            <a:off x="9907560" y="4160520"/>
            <a:ext cx="1476360" cy="60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451"/>
              </a:lnSpc>
              <a:tabLst>
                <a:tab pos="0" algn="l"/>
              </a:tabLst>
            </a:pPr>
            <a:r>
              <a:rPr lang="en-US" sz="125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Monitorización ITSM</a:t>
            </a:r>
            <a:endParaRPr lang="en-US" sz="12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7" name="Text 38"/>
          <p:cNvSpPr/>
          <p:nvPr/>
        </p:nvSpPr>
        <p:spPr>
          <a:xfrm>
            <a:off x="9267480" y="4837320"/>
            <a:ext cx="2116440" cy="608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349"/>
              </a:lnSpc>
              <a:tabLst>
                <a:tab pos="0" algn="l"/>
              </a:tabLst>
            </a:pPr>
            <a:r>
              <a:rPr lang="en-US" sz="950" b="0" u="none" strike="noStrike">
                <a:solidFill>
                  <a:srgbClr val="9FB0BE"/>
                </a:solidFill>
                <a:effectLst/>
                <a:uFillTx/>
                <a:latin typeface="Montserrat"/>
                <a:ea typeface="Montserrat"/>
              </a:rPr>
              <a:t>Capa de monitorización propia por encima de AWS, por región, nodo y servicio.</a:t>
            </a:r>
            <a:endParaRPr lang="en-US" sz="9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8" name="Shape 39"/>
          <p:cNvSpPr/>
          <p:nvPr/>
        </p:nvSpPr>
        <p:spPr>
          <a:xfrm>
            <a:off x="548640" y="5650920"/>
            <a:ext cx="11091240" cy="648000"/>
          </a:xfrm>
          <a:prstGeom prst="roundRect">
            <a:avLst>
              <a:gd name="adj" fmla="val 8464"/>
            </a:avLst>
          </a:prstGeom>
          <a:solidFill>
            <a:srgbClr val="2E3D48"/>
          </a:solidFill>
          <a:ln w="9525">
            <a:solidFill>
              <a:srgbClr val="2E3D4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9" name="Text 40"/>
          <p:cNvSpPr/>
          <p:nvPr/>
        </p:nvSpPr>
        <p:spPr>
          <a:xfrm>
            <a:off x="822960" y="5769720"/>
            <a:ext cx="10542600" cy="446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40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9FB0BE"/>
                </a:solidFill>
                <a:effectLst/>
                <a:uFillTx/>
                <a:latin typeface="Montserrat"/>
                <a:ea typeface="Montserrat"/>
              </a:rPr>
              <a:t>Sobre infraestructura AWS certificada de forma independiente en ISO 27001 (seguridad de la información), ISO 27017 (controles de seguridad en nube) e ISO 27018 (datos personales en la nube), con 99,9% de disponibilidad para tus servicios.</a:t>
            </a:r>
            <a:endParaRPr lang="en-US" sz="1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Shape 0"/>
          <p:cNvSpPr/>
          <p:nvPr/>
        </p:nvSpPr>
        <p:spPr>
          <a:xfrm>
            <a:off x="548640" y="521280"/>
            <a:ext cx="118440" cy="118440"/>
          </a:xfrm>
          <a:prstGeom prst="rect">
            <a:avLst/>
          </a:prstGeom>
          <a:solidFill>
            <a:srgbClr val="FF6D5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1" name="Text 1"/>
          <p:cNvSpPr/>
          <p:nvPr/>
        </p:nvSpPr>
        <p:spPr>
          <a:xfrm>
            <a:off x="777240" y="457200"/>
            <a:ext cx="104238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pc="221" strike="noStrike">
                <a:solidFill>
                  <a:srgbClr val="FF6D5F"/>
                </a:solidFill>
                <a:effectLst/>
                <a:uFillTx/>
                <a:latin typeface="Montserrat"/>
                <a:ea typeface="Montserrat"/>
              </a:rPr>
              <a:t>EN PRODUCCIÓN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2" name="Text 2"/>
          <p:cNvSpPr/>
          <p:nvPr/>
        </p:nvSpPr>
        <p:spPr>
          <a:xfrm>
            <a:off x="548640" y="731520"/>
            <a:ext cx="1109124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3186"/>
              </a:lnSpc>
              <a:tabLst>
                <a:tab pos="0" algn="l"/>
              </a:tabLst>
            </a:pPr>
            <a:r>
              <a:rPr lang="en-US" sz="270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Dónde están ya respondiendo nuestras plataformas</a:t>
            </a:r>
            <a:endParaRPr lang="en-US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3" name="Text 3"/>
          <p:cNvSpPr/>
          <p:nvPr/>
        </p:nvSpPr>
        <p:spPr>
          <a:xfrm>
            <a:off x="548640" y="1280160"/>
            <a:ext cx="11091240" cy="522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701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Organismos públicos, bancos, aseguradoras, proveedores de salud, utilities, operadores de transporte y BPOs en Europa, América Latina y Oriente Medio.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4" name="Text 4"/>
          <p:cNvSpPr/>
          <p:nvPr/>
        </p:nvSpPr>
        <p:spPr>
          <a:xfrm>
            <a:off x="548640" y="6455520"/>
            <a:ext cx="81378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00" b="0" u="none" strike="noStrike">
                <a:solidFill>
                  <a:srgbClr val="9AA6B0"/>
                </a:solidFill>
                <a:effectLst/>
                <a:uFillTx/>
                <a:latin typeface="Montserrat"/>
                <a:ea typeface="Montserrat"/>
              </a:rPr>
              <a:t>Fuente: interactivepowers.com (referencias de clientes). Referencias nominales, con tamaño de despliegue y resultados, disponibles bajo NDA.</a:t>
            </a:r>
            <a:endParaRPr lang="en-US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5" name="Text 5"/>
          <p:cNvSpPr/>
          <p:nvPr/>
        </p:nvSpPr>
        <p:spPr>
          <a:xfrm>
            <a:off x="8778240" y="6455520"/>
            <a:ext cx="23770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00" b="0" u="none" strike="noStrike">
                <a:solidFill>
                  <a:srgbClr val="9AA6B0"/>
                </a:solidFill>
                <a:effectLst/>
                <a:uFillTx/>
                <a:latin typeface="Montserrat"/>
                <a:ea typeface="Montserrat"/>
              </a:rPr>
              <a:t>En producción</a:t>
            </a:r>
            <a:endParaRPr lang="en-US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6" name="Text 6"/>
          <p:cNvSpPr/>
          <p:nvPr/>
        </p:nvSpPr>
        <p:spPr>
          <a:xfrm>
            <a:off x="11137320" y="6455520"/>
            <a:ext cx="5025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1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8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7" name="Shape 7"/>
          <p:cNvSpPr/>
          <p:nvPr/>
        </p:nvSpPr>
        <p:spPr>
          <a:xfrm>
            <a:off x="548640" y="1847160"/>
            <a:ext cx="11091240" cy="2614680"/>
          </a:xfrm>
          <a:prstGeom prst="roundRect">
            <a:avLst>
              <a:gd name="adj" fmla="val 2797"/>
            </a:avLst>
          </a:prstGeom>
          <a:solidFill>
            <a:srgbClr val="FFFFFF"/>
          </a:solidFill>
          <a:ln w="9525">
            <a:solidFill>
              <a:srgbClr val="E4E8E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08" name="Image 0" descr="assets/logos/clients/chileatiende.png"/>
          <p:cNvPicPr/>
          <p:nvPr/>
        </p:nvPicPr>
        <p:blipFill>
          <a:blip r:embed="rId1"/>
          <a:stretch/>
        </p:blipFill>
        <p:spPr>
          <a:xfrm>
            <a:off x="1127160" y="2048400"/>
            <a:ext cx="1026360" cy="4158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09" name="Image 1" descr="assets/logos/clients/mapfre.png"/>
          <p:cNvPicPr/>
          <p:nvPr/>
        </p:nvPicPr>
        <p:blipFill>
          <a:blip r:embed="rId2"/>
          <a:stretch/>
        </p:blipFill>
        <p:spPr>
          <a:xfrm>
            <a:off x="3008520" y="2048400"/>
            <a:ext cx="826920" cy="4158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10" name="Image 2" descr="assets/logos/clients/aena.png"/>
          <p:cNvPicPr/>
          <p:nvPr/>
        </p:nvPicPr>
        <p:blipFill>
          <a:blip r:embed="rId3"/>
          <a:stretch/>
        </p:blipFill>
        <p:spPr>
          <a:xfrm>
            <a:off x="4777560" y="2048400"/>
            <a:ext cx="852120" cy="4158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11" name="Image 3" descr="assets/logos/clients/allianz.png"/>
          <p:cNvPicPr/>
          <p:nvPr/>
        </p:nvPicPr>
        <p:blipFill>
          <a:blip r:embed="rId4"/>
          <a:stretch/>
        </p:blipFill>
        <p:spPr>
          <a:xfrm>
            <a:off x="6295680" y="2062440"/>
            <a:ext cx="1378800" cy="38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12" name="Image 4" descr="assets/logos/clients/otis.png"/>
          <p:cNvPicPr/>
          <p:nvPr/>
        </p:nvPicPr>
        <p:blipFill>
          <a:blip r:embed="rId5"/>
          <a:stretch/>
        </p:blipFill>
        <p:spPr>
          <a:xfrm>
            <a:off x="8333280" y="2048400"/>
            <a:ext cx="866880" cy="4158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13" name="Image 5" descr="assets/logos/clients/sns24.png"/>
          <p:cNvPicPr/>
          <p:nvPr/>
        </p:nvPicPr>
        <p:blipFill>
          <a:blip r:embed="rId6"/>
          <a:stretch/>
        </p:blipFill>
        <p:spPr>
          <a:xfrm>
            <a:off x="9910440" y="2048400"/>
            <a:ext cx="1275120" cy="4158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14" name="Image 6" descr="assets/logos/clients/generali.png"/>
          <p:cNvPicPr/>
          <p:nvPr/>
        </p:nvPicPr>
        <p:blipFill>
          <a:blip r:embed="rId7"/>
          <a:stretch/>
        </p:blipFill>
        <p:spPr>
          <a:xfrm>
            <a:off x="1388520" y="2647080"/>
            <a:ext cx="503640" cy="4158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15" name="Image 7" descr="assets/logos/clients/renfe.png"/>
          <p:cNvPicPr/>
          <p:nvPr/>
        </p:nvPicPr>
        <p:blipFill>
          <a:blip r:embed="rId8"/>
          <a:stretch/>
        </p:blipFill>
        <p:spPr>
          <a:xfrm>
            <a:off x="2912400" y="2647080"/>
            <a:ext cx="1019520" cy="4158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16" name="Image 8" descr="assets/logos/clients/entel.png"/>
          <p:cNvPicPr/>
          <p:nvPr/>
        </p:nvPicPr>
        <p:blipFill>
          <a:blip r:embed="rId9"/>
          <a:stretch/>
        </p:blipFill>
        <p:spPr>
          <a:xfrm>
            <a:off x="4514040" y="2660400"/>
            <a:ext cx="1378800" cy="389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17" name="Image 9" descr="assets/logos/clients/banmedica.png"/>
          <p:cNvPicPr/>
          <p:nvPr/>
        </p:nvPicPr>
        <p:blipFill>
          <a:blip r:embed="rId10"/>
          <a:stretch/>
        </p:blipFill>
        <p:spPr>
          <a:xfrm>
            <a:off x="6295680" y="2663280"/>
            <a:ext cx="1378800" cy="3837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18" name="Image 10" descr="assets/logos/clients/sura.png"/>
          <p:cNvPicPr/>
          <p:nvPr/>
        </p:nvPicPr>
        <p:blipFill>
          <a:blip r:embed="rId11"/>
          <a:stretch/>
        </p:blipFill>
        <p:spPr>
          <a:xfrm>
            <a:off x="8430480" y="2647080"/>
            <a:ext cx="672120" cy="4158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19" name="Image 11" descr="assets/logos/clients/afpcapital.png"/>
          <p:cNvPicPr/>
          <p:nvPr/>
        </p:nvPicPr>
        <p:blipFill>
          <a:blip r:embed="rId12"/>
          <a:stretch/>
        </p:blipFill>
        <p:spPr>
          <a:xfrm>
            <a:off x="9858600" y="2699280"/>
            <a:ext cx="1378800" cy="3117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20" name="Image 12" descr="assets/logos/clients/masmovil.png"/>
          <p:cNvPicPr/>
          <p:nvPr/>
        </p:nvPicPr>
        <p:blipFill>
          <a:blip r:embed="rId13"/>
          <a:stretch/>
        </p:blipFill>
        <p:spPr>
          <a:xfrm>
            <a:off x="951120" y="3273120"/>
            <a:ext cx="1378800" cy="3618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21" name="Image 13" descr="assets/logos/clients/sence.png"/>
          <p:cNvPicPr/>
          <p:nvPr/>
        </p:nvPicPr>
        <p:blipFill>
          <a:blip r:embed="rId14"/>
          <a:stretch/>
        </p:blipFill>
        <p:spPr>
          <a:xfrm>
            <a:off x="2849400" y="3246120"/>
            <a:ext cx="1144800" cy="4158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22" name="Image 14" descr="assets/logos/clients/vidatres.png"/>
          <p:cNvPicPr/>
          <p:nvPr/>
        </p:nvPicPr>
        <p:blipFill>
          <a:blip r:embed="rId15"/>
          <a:stretch/>
        </p:blipFill>
        <p:spPr>
          <a:xfrm>
            <a:off x="4514040" y="3317760"/>
            <a:ext cx="1378800" cy="2721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23" name="Image 15" descr="assets/logos/clients/sii.png"/>
          <p:cNvPicPr/>
          <p:nvPr/>
        </p:nvPicPr>
        <p:blipFill>
          <a:blip r:embed="rId16"/>
          <a:stretch/>
        </p:blipFill>
        <p:spPr>
          <a:xfrm>
            <a:off x="6454800" y="3246120"/>
            <a:ext cx="1060920" cy="4158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24" name="Image 16" descr="assets/logos/clients/gobierno-chile.png"/>
          <p:cNvPicPr/>
          <p:nvPr/>
        </p:nvPicPr>
        <p:blipFill>
          <a:blip r:embed="rId17"/>
          <a:stretch/>
        </p:blipFill>
        <p:spPr>
          <a:xfrm>
            <a:off x="8348400" y="3246120"/>
            <a:ext cx="836640" cy="4158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25" name="Image 17" descr="assets/logos/clients/saudi-mol.png"/>
          <p:cNvPicPr/>
          <p:nvPr/>
        </p:nvPicPr>
        <p:blipFill>
          <a:blip r:embed="rId18"/>
          <a:stretch/>
        </p:blipFill>
        <p:spPr>
          <a:xfrm>
            <a:off x="10203480" y="3246120"/>
            <a:ext cx="689400" cy="4158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26" name="Image 18" descr="assets/logos/clients/isciii.png"/>
          <p:cNvPicPr/>
          <p:nvPr/>
        </p:nvPicPr>
        <p:blipFill>
          <a:blip r:embed="rId19"/>
          <a:stretch/>
        </p:blipFill>
        <p:spPr>
          <a:xfrm>
            <a:off x="1860120" y="3845160"/>
            <a:ext cx="1342440" cy="4158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27" name="Image 19" descr="assets/logos/clients/konexo.png"/>
          <p:cNvPicPr/>
          <p:nvPr/>
        </p:nvPicPr>
        <p:blipFill>
          <a:blip r:embed="rId20"/>
          <a:stretch/>
        </p:blipFill>
        <p:spPr>
          <a:xfrm>
            <a:off x="3963960" y="3845160"/>
            <a:ext cx="697680" cy="4158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28" name="Image 20" descr="assets/logos/clients/chemo.png"/>
          <p:cNvPicPr/>
          <p:nvPr/>
        </p:nvPicPr>
        <p:blipFill>
          <a:blip r:embed="rId21"/>
          <a:stretch/>
        </p:blipFill>
        <p:spPr>
          <a:xfrm>
            <a:off x="5736600" y="3845160"/>
            <a:ext cx="715680" cy="4158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29" name="Image 21" descr="assets/logos/clients/lascondes.png"/>
          <p:cNvPicPr/>
          <p:nvPr/>
        </p:nvPicPr>
        <p:blipFill>
          <a:blip r:embed="rId22"/>
          <a:stretch/>
        </p:blipFill>
        <p:spPr>
          <a:xfrm>
            <a:off x="7407360" y="3845160"/>
            <a:ext cx="937080" cy="4158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30" name="Image 22" descr="assets/logos/clients/gipuzkoako.png"/>
          <p:cNvPicPr/>
          <p:nvPr/>
        </p:nvPicPr>
        <p:blipFill>
          <a:blip r:embed="rId23"/>
          <a:stretch/>
        </p:blipFill>
        <p:spPr>
          <a:xfrm>
            <a:off x="9340200" y="3845160"/>
            <a:ext cx="634320" cy="4158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31" name="Shape 8"/>
          <p:cNvSpPr/>
          <p:nvPr/>
        </p:nvSpPr>
        <p:spPr>
          <a:xfrm>
            <a:off x="548640" y="4645080"/>
            <a:ext cx="2086200" cy="9140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4E8E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2" name="Shape 9"/>
          <p:cNvSpPr/>
          <p:nvPr/>
        </p:nvSpPr>
        <p:spPr>
          <a:xfrm>
            <a:off x="749880" y="4846320"/>
            <a:ext cx="420120" cy="420120"/>
          </a:xfrm>
          <a:prstGeom prst="roundRect">
            <a:avLst>
              <a:gd name="adj" fmla="val 8696"/>
            </a:avLst>
          </a:prstGeom>
          <a:solidFill>
            <a:srgbClr val="FAD6D1"/>
          </a:solidFill>
          <a:ln w="127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33" name="Image 23" descr="/root/corp2026/assets/icons/hero-building-library_212F38.png"/>
          <p:cNvPicPr/>
          <p:nvPr/>
        </p:nvPicPr>
        <p:blipFill>
          <a:blip r:embed="rId24"/>
          <a:stretch/>
        </p:blipFill>
        <p:spPr>
          <a:xfrm>
            <a:off x="850680" y="4947120"/>
            <a:ext cx="218520" cy="2185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34" name="Text 10"/>
          <p:cNvSpPr/>
          <p:nvPr/>
        </p:nvSpPr>
        <p:spPr>
          <a:xfrm>
            <a:off x="1280160" y="4827960"/>
            <a:ext cx="115344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253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Servicios financieros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5" name="Shape 11"/>
          <p:cNvSpPr/>
          <p:nvPr/>
        </p:nvSpPr>
        <p:spPr>
          <a:xfrm>
            <a:off x="2799720" y="4645080"/>
            <a:ext cx="2086200" cy="9140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4E8E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6" name="Shape 12"/>
          <p:cNvSpPr/>
          <p:nvPr/>
        </p:nvSpPr>
        <p:spPr>
          <a:xfrm>
            <a:off x="3000960" y="4846320"/>
            <a:ext cx="420120" cy="420120"/>
          </a:xfrm>
          <a:prstGeom prst="roundRect">
            <a:avLst>
              <a:gd name="adj" fmla="val 8696"/>
            </a:avLst>
          </a:prstGeom>
          <a:solidFill>
            <a:srgbClr val="FAD6D1"/>
          </a:solidFill>
          <a:ln w="127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37" name="Image 24" descr="/root/corp2026/assets/icons/hero-building-office-2_212F38.png"/>
          <p:cNvPicPr/>
          <p:nvPr/>
        </p:nvPicPr>
        <p:blipFill>
          <a:blip r:embed="rId25"/>
          <a:stretch/>
        </p:blipFill>
        <p:spPr>
          <a:xfrm>
            <a:off x="3102120" y="4947120"/>
            <a:ext cx="218520" cy="2185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38" name="Text 13"/>
          <p:cNvSpPr/>
          <p:nvPr/>
        </p:nvSpPr>
        <p:spPr>
          <a:xfrm>
            <a:off x="3531240" y="4827960"/>
            <a:ext cx="115344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253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Sector público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9" name="Shape 14"/>
          <p:cNvSpPr/>
          <p:nvPr/>
        </p:nvSpPr>
        <p:spPr>
          <a:xfrm>
            <a:off x="5051160" y="4645080"/>
            <a:ext cx="2086200" cy="9140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4E8E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0" name="Shape 15"/>
          <p:cNvSpPr/>
          <p:nvPr/>
        </p:nvSpPr>
        <p:spPr>
          <a:xfrm>
            <a:off x="5252400" y="4846320"/>
            <a:ext cx="420120" cy="420120"/>
          </a:xfrm>
          <a:prstGeom prst="roundRect">
            <a:avLst>
              <a:gd name="adj" fmla="val 8696"/>
            </a:avLst>
          </a:prstGeom>
          <a:solidFill>
            <a:srgbClr val="FAD6D1"/>
          </a:solidFill>
          <a:ln w="127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41" name="Image 25" descr="/root/corp2026/assets/icons/hero-heart_212F38.png"/>
          <p:cNvPicPr/>
          <p:nvPr/>
        </p:nvPicPr>
        <p:blipFill>
          <a:blip r:embed="rId26"/>
          <a:stretch/>
        </p:blipFill>
        <p:spPr>
          <a:xfrm>
            <a:off x="5353200" y="4947120"/>
            <a:ext cx="218520" cy="2185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42" name="Text 16"/>
          <p:cNvSpPr/>
          <p:nvPr/>
        </p:nvSpPr>
        <p:spPr>
          <a:xfrm>
            <a:off x="5782680" y="4827960"/>
            <a:ext cx="115344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253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Salud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3" name="Shape 17"/>
          <p:cNvSpPr/>
          <p:nvPr/>
        </p:nvSpPr>
        <p:spPr>
          <a:xfrm>
            <a:off x="7302240" y="4645080"/>
            <a:ext cx="2086200" cy="9140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4E8E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4" name="Shape 18"/>
          <p:cNvSpPr/>
          <p:nvPr/>
        </p:nvSpPr>
        <p:spPr>
          <a:xfrm>
            <a:off x="7503480" y="4846320"/>
            <a:ext cx="420120" cy="420120"/>
          </a:xfrm>
          <a:prstGeom prst="roundRect">
            <a:avLst>
              <a:gd name="adj" fmla="val 8696"/>
            </a:avLst>
          </a:prstGeom>
          <a:solidFill>
            <a:srgbClr val="FAD6D1"/>
          </a:solidFill>
          <a:ln w="127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45" name="Image 26" descr="/root/corp2026/assets/icons/hero-signal_212F38.png"/>
          <p:cNvPicPr/>
          <p:nvPr/>
        </p:nvPicPr>
        <p:blipFill>
          <a:blip r:embed="rId27"/>
          <a:stretch/>
        </p:blipFill>
        <p:spPr>
          <a:xfrm>
            <a:off x="7604640" y="4947120"/>
            <a:ext cx="218520" cy="2185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46" name="Text 19"/>
          <p:cNvSpPr/>
          <p:nvPr/>
        </p:nvSpPr>
        <p:spPr>
          <a:xfrm>
            <a:off x="8033760" y="4827960"/>
            <a:ext cx="115344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253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Telecom y utilities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7" name="Shape 20"/>
          <p:cNvSpPr/>
          <p:nvPr/>
        </p:nvSpPr>
        <p:spPr>
          <a:xfrm>
            <a:off x="9553680" y="4645080"/>
            <a:ext cx="2086200" cy="9140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4E8E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8" name="Shape 21"/>
          <p:cNvSpPr/>
          <p:nvPr/>
        </p:nvSpPr>
        <p:spPr>
          <a:xfrm>
            <a:off x="9754920" y="4846320"/>
            <a:ext cx="420120" cy="420120"/>
          </a:xfrm>
          <a:prstGeom prst="roundRect">
            <a:avLst>
              <a:gd name="adj" fmla="val 8696"/>
            </a:avLst>
          </a:prstGeom>
          <a:solidFill>
            <a:srgbClr val="FAD6D1"/>
          </a:solidFill>
          <a:ln w="127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49" name="Image 27" descr="/root/corp2026/assets/icons/hero-users_212F38.png"/>
          <p:cNvPicPr/>
          <p:nvPr/>
        </p:nvPicPr>
        <p:blipFill>
          <a:blip r:embed="rId28"/>
          <a:stretch/>
        </p:blipFill>
        <p:spPr>
          <a:xfrm>
            <a:off x="9855720" y="4947120"/>
            <a:ext cx="218520" cy="2185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50" name="Text 22"/>
          <p:cNvSpPr/>
          <p:nvPr/>
        </p:nvSpPr>
        <p:spPr>
          <a:xfrm>
            <a:off x="10285200" y="4827960"/>
            <a:ext cx="115344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253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BPO y servicios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1" name="Text 23"/>
          <p:cNvSpPr/>
          <p:nvPr/>
        </p:nvSpPr>
        <p:spPr>
          <a:xfrm>
            <a:off x="548640" y="5669280"/>
            <a:ext cx="266292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10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70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2" name="Text 24"/>
          <p:cNvSpPr/>
          <p:nvPr/>
        </p:nvSpPr>
        <p:spPr>
          <a:xfrm>
            <a:off x="548640" y="6044040"/>
            <a:ext cx="266292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199"/>
              </a:lnSpc>
              <a:tabLst>
                <a:tab pos="0" algn="l"/>
              </a:tabLst>
            </a:pPr>
            <a:r>
              <a:rPr lang="en-US" sz="950" b="0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empresas</a:t>
            </a:r>
            <a:endParaRPr lang="en-US" sz="9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3" name="Text 25"/>
          <p:cNvSpPr/>
          <p:nvPr/>
        </p:nvSpPr>
        <p:spPr>
          <a:xfrm>
            <a:off x="3321720" y="5669280"/>
            <a:ext cx="266292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10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9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4" name="Text 26"/>
          <p:cNvSpPr/>
          <p:nvPr/>
        </p:nvSpPr>
        <p:spPr>
          <a:xfrm>
            <a:off x="3321720" y="6044040"/>
            <a:ext cx="266292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199"/>
              </a:lnSpc>
              <a:tabLst>
                <a:tab pos="0" algn="l"/>
              </a:tabLst>
            </a:pPr>
            <a:r>
              <a:rPr lang="en-US" sz="950" b="0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organismos públicos</a:t>
            </a:r>
            <a:endParaRPr lang="en-US" sz="9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5" name="Text 27"/>
          <p:cNvSpPr/>
          <p:nvPr/>
        </p:nvSpPr>
        <p:spPr>
          <a:xfrm>
            <a:off x="6094440" y="5669280"/>
            <a:ext cx="266292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10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30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6" name="Text 28"/>
          <p:cNvSpPr/>
          <p:nvPr/>
        </p:nvSpPr>
        <p:spPr>
          <a:xfrm>
            <a:off x="6094440" y="6044040"/>
            <a:ext cx="266292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199"/>
              </a:lnSpc>
              <a:tabLst>
                <a:tab pos="0" algn="l"/>
              </a:tabLst>
            </a:pPr>
            <a:r>
              <a:rPr lang="en-US" sz="950" b="0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proveedores y partners tecnológicos</a:t>
            </a:r>
            <a:endParaRPr lang="en-US" sz="9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7" name="Text 29"/>
          <p:cNvSpPr/>
          <p:nvPr/>
        </p:nvSpPr>
        <p:spPr>
          <a:xfrm>
            <a:off x="8867520" y="5669280"/>
            <a:ext cx="266292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10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5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8" name="Text 30"/>
          <p:cNvSpPr/>
          <p:nvPr/>
        </p:nvSpPr>
        <p:spPr>
          <a:xfrm>
            <a:off x="8867520" y="6044040"/>
            <a:ext cx="266292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199"/>
              </a:lnSpc>
              <a:tabLst>
                <a:tab pos="0" algn="l"/>
              </a:tabLst>
            </a:pPr>
            <a:r>
              <a:rPr lang="en-US" sz="950" b="0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industrias atendidas</a:t>
            </a:r>
            <a:endParaRPr lang="en-US" sz="9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Shape 0"/>
          <p:cNvSpPr/>
          <p:nvPr/>
        </p:nvSpPr>
        <p:spPr>
          <a:xfrm>
            <a:off x="548640" y="521280"/>
            <a:ext cx="118440" cy="118440"/>
          </a:xfrm>
          <a:prstGeom prst="rect">
            <a:avLst/>
          </a:prstGeom>
          <a:solidFill>
            <a:srgbClr val="FF6D5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60" name="Text 1"/>
          <p:cNvSpPr/>
          <p:nvPr/>
        </p:nvSpPr>
        <p:spPr>
          <a:xfrm>
            <a:off x="777240" y="457200"/>
            <a:ext cx="104238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pc="221" strike="noStrike">
                <a:solidFill>
                  <a:srgbClr val="FF6D5F"/>
                </a:solidFill>
                <a:effectLst/>
                <a:uFillTx/>
                <a:latin typeface="Montserrat"/>
                <a:ea typeface="Montserrat"/>
              </a:rPr>
              <a:t>COMPARACIÓN Y COMERCIAL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1" name="Text 2"/>
          <p:cNvSpPr/>
          <p:nvPr/>
        </p:nvSpPr>
        <p:spPr>
          <a:xfrm>
            <a:off x="548640" y="731520"/>
            <a:ext cx="1109124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3186"/>
              </a:lnSpc>
              <a:tabLst>
                <a:tab pos="0" algn="l"/>
              </a:tabLst>
            </a:pPr>
            <a:r>
              <a:rPr lang="en-US" sz="270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En qué nos distanciamos de las suites</a:t>
            </a:r>
            <a:endParaRPr lang="en-US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2" name="Text 3"/>
          <p:cNvSpPr/>
          <p:nvPr/>
        </p:nvSpPr>
        <p:spPr>
          <a:xfrm>
            <a:off x="548640" y="6455520"/>
            <a:ext cx="81378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00" b="0" u="none" strike="noStrike">
                <a:solidFill>
                  <a:srgbClr val="9AA6B0"/>
                </a:solidFill>
                <a:effectLst/>
                <a:uFillTx/>
                <a:latin typeface="Montserrat"/>
                <a:ea typeface="Montserrat"/>
              </a:rPr>
              <a:t>«Una suite CCaaS típica» resume los patrones publicados en las páginas de capacidades y precios de las principales plataformas, agosto de 2026.</a:t>
            </a:r>
            <a:endParaRPr lang="en-US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3" name="Text 4"/>
          <p:cNvSpPr/>
          <p:nvPr/>
        </p:nvSpPr>
        <p:spPr>
          <a:xfrm>
            <a:off x="8778240" y="6455520"/>
            <a:ext cx="23770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00" b="0" u="none" strike="noStrike">
                <a:solidFill>
                  <a:srgbClr val="9AA6B0"/>
                </a:solidFill>
                <a:effectLst/>
                <a:uFillTx/>
                <a:latin typeface="Montserrat"/>
                <a:ea typeface="Montserrat"/>
              </a:rPr>
              <a:t>Comparación y comercial</a:t>
            </a:r>
            <a:endParaRPr lang="en-US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4" name="Text 5"/>
          <p:cNvSpPr/>
          <p:nvPr/>
        </p:nvSpPr>
        <p:spPr>
          <a:xfrm>
            <a:off x="11137320" y="6455520"/>
            <a:ext cx="5025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1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9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5" name="Shape 6"/>
          <p:cNvSpPr/>
          <p:nvPr/>
        </p:nvSpPr>
        <p:spPr>
          <a:xfrm>
            <a:off x="3794760" y="1481400"/>
            <a:ext cx="3977280" cy="456840"/>
          </a:xfrm>
          <a:prstGeom prst="rect">
            <a:avLst/>
          </a:prstGeom>
          <a:solidFill>
            <a:srgbClr val="EDEFF1"/>
          </a:solidFill>
          <a:ln w="127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6" name="Text 7"/>
          <p:cNvSpPr/>
          <p:nvPr/>
        </p:nvSpPr>
        <p:spPr>
          <a:xfrm>
            <a:off x="4032360" y="1481400"/>
            <a:ext cx="361152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50" b="1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Una suite CCaaS típica</a:t>
            </a:r>
            <a:endParaRPr lang="en-US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7" name="Shape 8"/>
          <p:cNvSpPr/>
          <p:nvPr/>
        </p:nvSpPr>
        <p:spPr>
          <a:xfrm>
            <a:off x="7772400" y="1481400"/>
            <a:ext cx="3867480" cy="3447000"/>
          </a:xfrm>
          <a:prstGeom prst="rect">
            <a:avLst/>
          </a:prstGeom>
          <a:solidFill>
            <a:srgbClr val="212F38"/>
          </a:solidFill>
          <a:ln w="127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68" name="Text 9"/>
          <p:cNvSpPr/>
          <p:nvPr/>
        </p:nvSpPr>
        <p:spPr>
          <a:xfrm>
            <a:off x="8010000" y="1481400"/>
            <a:ext cx="350172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50" b="1" u="none" strike="noStrike">
                <a:solidFill>
                  <a:srgbClr val="FF6D5F"/>
                </a:solidFill>
                <a:effectLst/>
                <a:uFillTx/>
                <a:latin typeface="Montserrat"/>
                <a:ea typeface="Montserrat"/>
              </a:rPr>
              <a:t>Interactive Powers</a:t>
            </a:r>
            <a:endParaRPr lang="en-US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9" name="Shape 10"/>
          <p:cNvSpPr/>
          <p:nvPr/>
        </p:nvSpPr>
        <p:spPr>
          <a:xfrm>
            <a:off x="548640" y="1938600"/>
            <a:ext cx="7223400" cy="497880"/>
          </a:xfrm>
          <a:prstGeom prst="rect">
            <a:avLst/>
          </a:prstGeom>
          <a:solidFill>
            <a:srgbClr val="EDEFF1"/>
          </a:solidFill>
          <a:ln w="127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0" name="Text 11"/>
          <p:cNvSpPr/>
          <p:nvPr/>
        </p:nvSpPr>
        <p:spPr>
          <a:xfrm>
            <a:off x="603360" y="1938600"/>
            <a:ext cx="3062880" cy="49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El video como canal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1" name="Text 12"/>
          <p:cNvSpPr/>
          <p:nvPr/>
        </p:nvSpPr>
        <p:spPr>
          <a:xfrm>
            <a:off x="4032360" y="1938600"/>
            <a:ext cx="3565800" cy="49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Ausente, tarifado como add-on o plug-in de marketplace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2" name="Text 13"/>
          <p:cNvSpPr/>
          <p:nvPr/>
        </p:nvSpPr>
        <p:spPr>
          <a:xfrm>
            <a:off x="8010000" y="1938600"/>
            <a:ext cx="3456000" cy="49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0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Enrutado por el mismo distribuidor que la voz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3" name="Text 14"/>
          <p:cNvSpPr/>
          <p:nvPr/>
        </p:nvSpPr>
        <p:spPr>
          <a:xfrm>
            <a:off x="603360" y="2436840"/>
            <a:ext cx="3062880" cy="49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Grabación de video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4" name="Text 15"/>
          <p:cNvSpPr/>
          <p:nvPr/>
        </p:nvSpPr>
        <p:spPr>
          <a:xfrm>
            <a:off x="4032360" y="2436840"/>
            <a:ext cx="3565800" cy="49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Normalmente un producto o partner aparte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5" name="Text 16"/>
          <p:cNvSpPr/>
          <p:nvPr/>
        </p:nvSpPr>
        <p:spPr>
          <a:xfrm>
            <a:off x="8010000" y="2436840"/>
            <a:ext cx="3456000" cy="49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0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Video REC, integrado en la misma suite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6" name="Shape 17"/>
          <p:cNvSpPr/>
          <p:nvPr/>
        </p:nvSpPr>
        <p:spPr>
          <a:xfrm>
            <a:off x="548640" y="2935080"/>
            <a:ext cx="7223400" cy="497880"/>
          </a:xfrm>
          <a:prstGeom prst="rect">
            <a:avLst/>
          </a:prstGeom>
          <a:solidFill>
            <a:srgbClr val="EDEFF1"/>
          </a:solidFill>
          <a:ln w="127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7" name="Text 18"/>
          <p:cNvSpPr/>
          <p:nvPr/>
        </p:nvSpPr>
        <p:spPr>
          <a:xfrm>
            <a:off x="603360" y="2935080"/>
            <a:ext cx="3062880" cy="49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Despliegue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8" name="Text 19"/>
          <p:cNvSpPr/>
          <p:nvPr/>
        </p:nvSpPr>
        <p:spPr>
          <a:xfrm>
            <a:off x="4032360" y="2935080"/>
            <a:ext cx="3565800" cy="49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Solo nube del proveedor, en la mayoría de casos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9" name="Text 20"/>
          <p:cNvSpPr/>
          <p:nvPr/>
        </p:nvSpPr>
        <p:spPr>
          <a:xfrm>
            <a:off x="8010000" y="2935080"/>
            <a:ext cx="3456000" cy="49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0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Nube, on-premises, virtualizado o híbrido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0" name="Text 21"/>
          <p:cNvSpPr/>
          <p:nvPr/>
        </p:nvSpPr>
        <p:spPr>
          <a:xfrm>
            <a:off x="603360" y="3433680"/>
            <a:ext cx="3062880" cy="49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Dónde residen los datos de video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1" name="Text 22"/>
          <p:cNvSpPr/>
          <p:nvPr/>
        </p:nvSpPr>
        <p:spPr>
          <a:xfrm>
            <a:off x="4032360" y="3433680"/>
            <a:ext cx="3565800" cy="49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La región del proveedor, por arquitectura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2" name="Text 23"/>
          <p:cNvSpPr/>
          <p:nvPr/>
        </p:nvSpPr>
        <p:spPr>
          <a:xfrm>
            <a:off x="8010000" y="3433680"/>
            <a:ext cx="3456000" cy="49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0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Donde tú quieras operar o instales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3" name="Shape 24"/>
          <p:cNvSpPr/>
          <p:nvPr/>
        </p:nvSpPr>
        <p:spPr>
          <a:xfrm>
            <a:off x="548640" y="3931920"/>
            <a:ext cx="7223400" cy="497880"/>
          </a:xfrm>
          <a:prstGeom prst="rect">
            <a:avLst/>
          </a:prstGeom>
          <a:solidFill>
            <a:srgbClr val="EDEFF1"/>
          </a:solidFill>
          <a:ln w="127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4" name="Text 25"/>
          <p:cNvSpPr/>
          <p:nvPr/>
        </p:nvSpPr>
        <p:spPr>
          <a:xfrm>
            <a:off x="603360" y="3931920"/>
            <a:ext cx="3062880" cy="49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Modelo comercial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5" name="Text 26"/>
          <p:cNvSpPr/>
          <p:nvPr/>
        </p:nvSpPr>
        <p:spPr>
          <a:xfrm>
            <a:off x="4032360" y="3931920"/>
            <a:ext cx="3565800" cy="49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Por agente, al mes, indefinidamente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6" name="Text 27"/>
          <p:cNvSpPr/>
          <p:nvPr/>
        </p:nvSpPr>
        <p:spPr>
          <a:xfrm>
            <a:off x="8010000" y="3931920"/>
            <a:ext cx="3456000" cy="49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0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Suscripción o licencias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7" name="Text 28"/>
          <p:cNvSpPr/>
          <p:nvPr/>
        </p:nvSpPr>
        <p:spPr>
          <a:xfrm>
            <a:off x="603360" y="4430160"/>
            <a:ext cx="3062880" cy="49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Proveedores en la pila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8" name="Text 29"/>
          <p:cNvSpPr/>
          <p:nvPr/>
        </p:nvSpPr>
        <p:spPr>
          <a:xfrm>
            <a:off x="4032360" y="4430160"/>
            <a:ext cx="3565800" cy="49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Plataforma, más partner de video, más grabador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9" name="Text 30"/>
          <p:cNvSpPr/>
          <p:nvPr/>
        </p:nvSpPr>
        <p:spPr>
          <a:xfrm>
            <a:off x="8010000" y="4430160"/>
            <a:ext cx="3456000" cy="49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0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Un proveedor para IVR, ACD, video y grabación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0" name="Shape 31"/>
          <p:cNvSpPr/>
          <p:nvPr/>
        </p:nvSpPr>
        <p:spPr>
          <a:xfrm>
            <a:off x="548640" y="5148000"/>
            <a:ext cx="3587040" cy="1275480"/>
          </a:xfrm>
          <a:prstGeom prst="roundRect">
            <a:avLst>
              <a:gd name="adj" fmla="val 4300"/>
            </a:avLst>
          </a:prstGeom>
          <a:solidFill>
            <a:srgbClr val="FFFFFF"/>
          </a:solidFill>
          <a:ln w="9525">
            <a:solidFill>
              <a:srgbClr val="E4E8E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1" name="Shape 32"/>
          <p:cNvSpPr/>
          <p:nvPr/>
        </p:nvSpPr>
        <p:spPr>
          <a:xfrm>
            <a:off x="749880" y="5349240"/>
            <a:ext cx="475200" cy="475200"/>
          </a:xfrm>
          <a:prstGeom prst="roundRect">
            <a:avLst>
              <a:gd name="adj" fmla="val 7692"/>
            </a:avLst>
          </a:prstGeom>
          <a:solidFill>
            <a:srgbClr val="FAD6D1"/>
          </a:solidFill>
          <a:ln w="127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92" name="Image 0" descr="/root/corp2026/assets/icons/hero-key_212F38.png"/>
          <p:cNvPicPr/>
          <p:nvPr/>
        </p:nvPicPr>
        <p:blipFill>
          <a:blip r:embed="rId1"/>
          <a:stretch/>
        </p:blipFill>
        <p:spPr>
          <a:xfrm>
            <a:off x="864000" y="5463360"/>
            <a:ext cx="246960" cy="246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93" name="Text 33"/>
          <p:cNvSpPr/>
          <p:nvPr/>
        </p:nvSpPr>
        <p:spPr>
          <a:xfrm>
            <a:off x="1334880" y="5330880"/>
            <a:ext cx="2599560" cy="511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369"/>
              </a:lnSpc>
              <a:tabLst>
                <a:tab pos="0" algn="l"/>
              </a:tabLst>
            </a:pPr>
            <a:r>
              <a:rPr lang="en-US" sz="120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Licencia perpetua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4" name="Text 34"/>
          <p:cNvSpPr/>
          <p:nvPr/>
        </p:nvSpPr>
        <p:spPr>
          <a:xfrm>
            <a:off x="749880" y="5934600"/>
            <a:ext cx="3184920" cy="397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208"/>
              </a:lnSpc>
              <a:tabLst>
                <a:tab pos="0" algn="l"/>
              </a:tabLst>
            </a:pPr>
            <a:r>
              <a:rPr lang="en-US" sz="850" b="0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Por puerto en Smart IVR y Video RTC, por puesto en Web ACD. Pago único más mantenimiento anual.</a:t>
            </a:r>
            <a:endParaRPr lang="en-US" sz="8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5" name="Shape 35"/>
          <p:cNvSpPr/>
          <p:nvPr/>
        </p:nvSpPr>
        <p:spPr>
          <a:xfrm>
            <a:off x="4300560" y="5148000"/>
            <a:ext cx="3587040" cy="1275480"/>
          </a:xfrm>
          <a:prstGeom prst="roundRect">
            <a:avLst>
              <a:gd name="adj" fmla="val 4300"/>
            </a:avLst>
          </a:prstGeom>
          <a:solidFill>
            <a:srgbClr val="FFFFFF"/>
          </a:solidFill>
          <a:ln w="9525">
            <a:solidFill>
              <a:srgbClr val="E4E8E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6" name="Shape 36"/>
          <p:cNvSpPr/>
          <p:nvPr/>
        </p:nvSpPr>
        <p:spPr>
          <a:xfrm>
            <a:off x="4501800" y="5349240"/>
            <a:ext cx="475200" cy="475200"/>
          </a:xfrm>
          <a:prstGeom prst="roundRect">
            <a:avLst>
              <a:gd name="adj" fmla="val 7692"/>
            </a:avLst>
          </a:prstGeom>
          <a:solidFill>
            <a:srgbClr val="FAD6D1"/>
          </a:solidFill>
          <a:ln w="127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97" name="Image 1" descr="/root/corp2026/assets/icons/hero-cloud_212F38.png"/>
          <p:cNvPicPr/>
          <p:nvPr/>
        </p:nvPicPr>
        <p:blipFill>
          <a:blip r:embed="rId2"/>
          <a:stretch/>
        </p:blipFill>
        <p:spPr>
          <a:xfrm>
            <a:off x="4615920" y="5463360"/>
            <a:ext cx="246960" cy="246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98" name="Text 37"/>
          <p:cNvSpPr/>
          <p:nvPr/>
        </p:nvSpPr>
        <p:spPr>
          <a:xfrm>
            <a:off x="5087160" y="5330880"/>
            <a:ext cx="2599560" cy="511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369"/>
              </a:lnSpc>
              <a:tabLst>
                <a:tab pos="0" algn="l"/>
              </a:tabLst>
            </a:pPr>
            <a:r>
              <a:rPr lang="en-US" sz="120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Suscripción en nube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9" name="Text 38"/>
          <p:cNvSpPr/>
          <p:nvPr/>
        </p:nvSpPr>
        <p:spPr>
          <a:xfrm>
            <a:off x="4501800" y="5934600"/>
            <a:ext cx="3184920" cy="397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208"/>
              </a:lnSpc>
              <a:tabLst>
                <a:tab pos="0" algn="l"/>
              </a:tabLst>
            </a:pPr>
            <a:r>
              <a:rPr lang="en-US" sz="850" b="0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Tarifas de canal, agente y almacenamiento, más personalizaciones y servicios de valor añadido.</a:t>
            </a:r>
            <a:endParaRPr lang="en-US" sz="8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0" name="Shape 39"/>
          <p:cNvSpPr/>
          <p:nvPr/>
        </p:nvSpPr>
        <p:spPr>
          <a:xfrm>
            <a:off x="8052840" y="5148000"/>
            <a:ext cx="3587040" cy="1275480"/>
          </a:xfrm>
          <a:prstGeom prst="roundRect">
            <a:avLst>
              <a:gd name="adj" fmla="val 4300"/>
            </a:avLst>
          </a:prstGeom>
          <a:solidFill>
            <a:srgbClr val="FFFFFF"/>
          </a:solidFill>
          <a:ln w="9525">
            <a:solidFill>
              <a:srgbClr val="E4E8E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1" name="Shape 40"/>
          <p:cNvSpPr/>
          <p:nvPr/>
        </p:nvSpPr>
        <p:spPr>
          <a:xfrm>
            <a:off x="8254080" y="5349240"/>
            <a:ext cx="475200" cy="475200"/>
          </a:xfrm>
          <a:prstGeom prst="roundRect">
            <a:avLst>
              <a:gd name="adj" fmla="val 7692"/>
            </a:avLst>
          </a:prstGeom>
          <a:solidFill>
            <a:srgbClr val="FAD6D1"/>
          </a:solidFill>
          <a:ln w="127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02" name="Image 2" descr="/root/corp2026/assets/icons/hero-beaker_212F38.png"/>
          <p:cNvPicPr/>
          <p:nvPr/>
        </p:nvPicPr>
        <p:blipFill>
          <a:blip r:embed="rId3"/>
          <a:stretch/>
        </p:blipFill>
        <p:spPr>
          <a:xfrm>
            <a:off x="8368200" y="5463360"/>
            <a:ext cx="246960" cy="246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03" name="Text 41"/>
          <p:cNvSpPr/>
          <p:nvPr/>
        </p:nvSpPr>
        <p:spPr>
          <a:xfrm>
            <a:off x="8839080" y="5330880"/>
            <a:ext cx="2599560" cy="511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369"/>
              </a:lnSpc>
              <a:tabLst>
                <a:tab pos="0" algn="l"/>
              </a:tabLst>
            </a:pPr>
            <a:r>
              <a:rPr lang="en-US" sz="120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Licencia de evaluación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4" name="Text 42"/>
          <p:cNvSpPr/>
          <p:nvPr/>
        </p:nvSpPr>
        <p:spPr>
          <a:xfrm>
            <a:off x="8254080" y="5934600"/>
            <a:ext cx="3184920" cy="397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208"/>
              </a:lnSpc>
              <a:tabLst>
                <a:tab pos="0" algn="l"/>
              </a:tabLst>
            </a:pPr>
            <a:r>
              <a:rPr lang="en-US" sz="850" b="0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Funcionalidad completa sin restricciones, con capacidad y duración limitadas.</a:t>
            </a:r>
            <a:endParaRPr lang="en-US" sz="8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12F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Shape 0"/>
          <p:cNvSpPr/>
          <p:nvPr/>
        </p:nvSpPr>
        <p:spPr>
          <a:xfrm>
            <a:off x="-2377440" y="3291840"/>
            <a:ext cx="6766200" cy="6766200"/>
          </a:xfrm>
          <a:prstGeom prst="ellipse">
            <a:avLst/>
          </a:prstGeom>
          <a:solidFill>
            <a:srgbClr val="2E3D48"/>
          </a:solidFill>
          <a:ln w="127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6" name="Shape 1"/>
          <p:cNvSpPr/>
          <p:nvPr/>
        </p:nvSpPr>
        <p:spPr>
          <a:xfrm>
            <a:off x="9006840" y="2011680"/>
            <a:ext cx="2742840" cy="2742840"/>
          </a:xfrm>
          <a:prstGeom prst="ellipse">
            <a:avLst/>
          </a:prstGeom>
          <a:solidFill>
            <a:srgbClr val="FF6D5F"/>
          </a:solidFill>
          <a:ln w="127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407" name="Image 0" descr="assets/marks/mark_video-rtc.png"/>
          <p:cNvPicPr/>
          <p:nvPr/>
        </p:nvPicPr>
        <p:blipFill>
          <a:blip r:embed="rId1"/>
          <a:stretch/>
        </p:blipFill>
        <p:spPr>
          <a:xfrm>
            <a:off x="9354240" y="2359080"/>
            <a:ext cx="2048040" cy="20480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08" name="Text 2"/>
          <p:cNvSpPr/>
          <p:nvPr/>
        </p:nvSpPr>
        <p:spPr>
          <a:xfrm>
            <a:off x="685800" y="1874520"/>
            <a:ext cx="822924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1" u="none" spc="221" strike="noStrike">
                <a:solidFill>
                  <a:srgbClr val="FF6D5F"/>
                </a:solidFill>
                <a:effectLst/>
                <a:uFillTx/>
                <a:latin typeface="Montserrat"/>
                <a:ea typeface="Montserrat"/>
              </a:rPr>
              <a:t>INTERACTIVE POWERS  ·  PRESENTACIÓN CORPORATIVA 2026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9" name="Text 3"/>
          <p:cNvSpPr/>
          <p:nvPr/>
        </p:nvSpPr>
        <p:spPr>
          <a:xfrm>
            <a:off x="685800" y="2267640"/>
            <a:ext cx="8046360" cy="1599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4601"/>
              </a:lnSpc>
              <a:tabLst>
                <a:tab pos="0" algn="l"/>
              </a:tabLst>
            </a:pPr>
            <a:r>
              <a:rPr lang="en-US" sz="380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Añade el canal</a:t>
            </a:r>
            <a:endParaRPr lang="en-US" sz="3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ts val="4601"/>
              </a:lnSpc>
              <a:tabLst>
                <a:tab pos="0" algn="l"/>
              </a:tabLst>
            </a:pPr>
            <a:r>
              <a:rPr lang="en-US" sz="380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que le falta a tu plataforma.</a:t>
            </a:r>
            <a:endParaRPr lang="en-US" sz="3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0" name="Text 4"/>
          <p:cNvSpPr/>
          <p:nvPr/>
        </p:nvSpPr>
        <p:spPr>
          <a:xfrm>
            <a:off x="685800" y="3968640"/>
            <a:ext cx="777204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8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9FB0BE"/>
                </a:solidFill>
                <a:effectLst/>
                <a:uFillTx/>
                <a:latin typeface="Montserrat"/>
                <a:ea typeface="Montserrat"/>
              </a:rPr>
              <a:t>Déjanos enseñarte una videollamada que se encola, se enruta, se graba y se reporta exactamente igual que una llamada — sobre tu propia plataforma, con licencia de evaluación completa y sin juegos de capacidad.</a:t>
            </a:r>
            <a:endParaRPr lang="en-US" sz="12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1" name="Shape 5"/>
          <p:cNvSpPr/>
          <p:nvPr/>
        </p:nvSpPr>
        <p:spPr>
          <a:xfrm>
            <a:off x="685800" y="4754880"/>
            <a:ext cx="1965600" cy="511560"/>
          </a:xfrm>
          <a:prstGeom prst="roundRect">
            <a:avLst>
              <a:gd name="adj" fmla="val 14286"/>
            </a:avLst>
          </a:prstGeom>
          <a:solidFill>
            <a:srgbClr val="FF6D5F"/>
          </a:solidFill>
          <a:ln w="127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2" name="Text 6"/>
          <p:cNvSpPr/>
          <p:nvPr/>
        </p:nvSpPr>
        <p:spPr>
          <a:xfrm>
            <a:off x="685800" y="4754880"/>
            <a:ext cx="1965600" cy="511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Hablar con Ventas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3" name="Shape 7"/>
          <p:cNvSpPr/>
          <p:nvPr/>
        </p:nvSpPr>
        <p:spPr>
          <a:xfrm>
            <a:off x="2834640" y="4754880"/>
            <a:ext cx="2148480" cy="511560"/>
          </a:xfrm>
          <a:prstGeom prst="roundRect">
            <a:avLst>
              <a:gd name="adj" fmla="val 14286"/>
            </a:avLst>
          </a:prstGeom>
          <a:solidFill>
            <a:srgbClr val="2E3D48"/>
          </a:solidFill>
          <a:ln w="127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4" name="Text 8"/>
          <p:cNvSpPr/>
          <p:nvPr/>
        </p:nvSpPr>
        <p:spPr>
          <a:xfrm>
            <a:off x="2834640" y="4754880"/>
            <a:ext cx="2148480" cy="511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Solicitar una Demo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415" name="Image 1" descr="assets/logo/logo_dark.png"/>
          <p:cNvPicPr/>
          <p:nvPr/>
        </p:nvPicPr>
        <p:blipFill>
          <a:blip r:embed="rId2"/>
          <a:stretch/>
        </p:blipFill>
        <p:spPr>
          <a:xfrm>
            <a:off x="685800" y="5760720"/>
            <a:ext cx="1919880" cy="6318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16" name="Text 9"/>
          <p:cNvSpPr/>
          <p:nvPr/>
        </p:nvSpPr>
        <p:spPr>
          <a:xfrm>
            <a:off x="3017520" y="5760720"/>
            <a:ext cx="57603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0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Europa  </a:t>
            </a:r>
            <a:r>
              <a:rPr lang="en-US" sz="1000" b="0" u="none" strike="noStrike">
                <a:solidFill>
                  <a:srgbClr val="6B7F8D"/>
                </a:solidFill>
                <a:effectLst/>
                <a:uFillTx/>
                <a:latin typeface="Montserrat"/>
                <a:ea typeface="Montserrat"/>
              </a:rPr>
              <a:t>Calle Núñez de Balboa 120, 28006 Madrid, España</a:t>
            </a:r>
            <a:endParaRPr lang="en-US" sz="1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7" name="Text 10"/>
          <p:cNvSpPr/>
          <p:nvPr/>
        </p:nvSpPr>
        <p:spPr>
          <a:xfrm>
            <a:off x="3017520" y="6016680"/>
            <a:ext cx="57603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0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América  </a:t>
            </a:r>
            <a:r>
              <a:rPr lang="en-US" sz="1000" b="0" u="none" strike="noStrike">
                <a:solidFill>
                  <a:srgbClr val="6B7F8D"/>
                </a:solidFill>
                <a:effectLst/>
                <a:uFillTx/>
                <a:latin typeface="Montserrat"/>
                <a:ea typeface="Montserrat"/>
              </a:rPr>
              <a:t>1001 Brickell Bay Drive, Suite 2700 PMB I6, Miami FL 33131, EE. UU.</a:t>
            </a:r>
            <a:endParaRPr lang="en-US" sz="1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8" name="Text 11"/>
          <p:cNvSpPr/>
          <p:nvPr/>
        </p:nvSpPr>
        <p:spPr>
          <a:xfrm>
            <a:off x="3017520" y="6272640"/>
            <a:ext cx="57603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6B7F8D"/>
                </a:solidFill>
                <a:effectLst/>
                <a:uFillTx/>
                <a:latin typeface="Montserrat"/>
                <a:ea typeface="Montserrat"/>
              </a:rPr>
              <a:t>interactivepowers.com  ·  Streamline your business communications</a:t>
            </a:r>
            <a:endParaRPr lang="en-US" sz="1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</TotalTime>
  <Application>LibreOffice/26.2.1.2$MacOSX_AARCH64 LibreOffice_project/8399f6259d8c87f40e7255cdb3c9b958f5e08948</Application>
  <AppVersion>15.0000</AppVersion>
  <Words>0</Words>
  <Paragraphs>0</Paragraphs>
  <Company>Interactive Powers, LLC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2026-09-01T02:35:27Z</dcterms:created>
  <dc:creator>Interactive Powers, LLC</dc:creator>
  <dc:description/>
  <dc:language>en-US</dc:language>
  <cp:lastModifiedBy/>
  <dcterms:modified xsi:type="dcterms:W3CDTF">2026-09-05T15:20:34Z</dcterms:modified>
  <cp:revision>3</cp:revision>
  <dc:subject>Corporate presentation, 2026 edition</dc:subject>
  <dc:title>Interactive Powers — Presentación Corporativa 2026 (Edición corta)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10</vt:i4>
  </property>
  <property fmtid="{D5CDD505-2E9C-101B-9397-08002B2CF9AE}" pid="3" name="PresentationFormat">
    <vt:lpwstr>On-screen Show (16:9)</vt:lpwstr>
  </property>
  <property fmtid="{D5CDD505-2E9C-101B-9397-08002B2CF9AE}" pid="4" name="Slides">
    <vt:i4>10</vt:i4>
  </property>
</Properties>
</file>