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image" Target="../media/image-8-19.png"/><Relationship Id="rId20" Type="http://schemas.openxmlformats.org/officeDocument/2006/relationships/image" Target="../media/image-8-20.png"/><Relationship Id="rId21" Type="http://schemas.openxmlformats.org/officeDocument/2006/relationships/image" Target="../media/image-8-21.png"/><Relationship Id="rId22" Type="http://schemas.openxmlformats.org/officeDocument/2006/relationships/image" Target="../media/image-8-22.png"/><Relationship Id="rId23" Type="http://schemas.openxmlformats.org/officeDocument/2006/relationships/image" Target="../media/image-8-23.png"/><Relationship Id="rId24" Type="http://schemas.openxmlformats.org/officeDocument/2006/relationships/image" Target="../media/image-8-24.png"/><Relationship Id="rId25" Type="http://schemas.openxmlformats.org/officeDocument/2006/relationships/image" Target="../media/image-8-25.png"/><Relationship Id="rId26" Type="http://schemas.openxmlformats.org/officeDocument/2006/relationships/image" Target="../media/image-8-26.png"/><Relationship Id="rId27" Type="http://schemas.openxmlformats.org/officeDocument/2006/relationships/image" Target="../media/image-8-27.png"/><Relationship Id="rId28" Type="http://schemas.openxmlformats.org/officeDocument/2006/relationships/image" Target="../media/image-8-28.png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assets/logo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722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796528" y="1225296"/>
            <a:ext cx="1335024" cy="1335024"/>
          </a:xfrm>
          <a:prstGeom prst="ellipse">
            <a:avLst/>
          </a:prstGeom>
          <a:solidFill>
            <a:srgbClr val="B2E8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6" name="Image 1" descr="assets/marks/mark_smart-iv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6706" y="1365474"/>
            <a:ext cx="1054669" cy="1054669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0351008" y="1225296"/>
            <a:ext cx="1335024" cy="1335024"/>
          </a:xfrm>
          <a:prstGeom prst="ellipse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8" name="Image 2" descr="assets/marks/mark_web-ac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1186" y="1365474"/>
            <a:ext cx="1054669" cy="1054669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8796528" y="2779776"/>
            <a:ext cx="1335024" cy="1335024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0" name="Image 3" descr="assets/marks/mark_video-rt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706" y="2919954"/>
            <a:ext cx="1054669" cy="1054669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10351008" y="2779776"/>
            <a:ext cx="1335024" cy="1335024"/>
          </a:xfrm>
          <a:prstGeom prst="ellipse">
            <a:avLst/>
          </a:prstGeom>
          <a:solidFill>
            <a:srgbClr val="9CBFE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2" name="Image 4" descr="assets/marks/mark_video-re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1186" y="2919954"/>
            <a:ext cx="1054669" cy="1054669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85800" y="2148840"/>
            <a:ext cx="8229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CORPORATE PRESENTATION  ·  2026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5800" y="2505456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</a:t>
            </a:r>
            <a:endParaRPr lang="en-US" sz="4600" dirty="0"/>
          </a:p>
        </p:txBody>
      </p:sp>
      <p:sp>
        <p:nvSpPr>
          <p:cNvPr id="15" name="Text 8"/>
          <p:cNvSpPr txBox="1"/>
          <p:nvPr/>
        </p:nvSpPr>
        <p:spPr>
          <a:xfrm>
            <a:off x="685800" y="3529584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video layer for the contact center.</a:t>
            </a:r>
            <a:endParaRPr lang="en-US" sz="2100" dirty="0"/>
          </a:p>
        </p:txBody>
      </p:sp>
      <p:sp>
        <p:nvSpPr>
          <p:cNvPr id="16" name="Text 9"/>
          <p:cNvSpPr txBox="1"/>
          <p:nvPr/>
        </p:nvSpPr>
        <p:spPr>
          <a:xfrm>
            <a:off x="685800" y="4133088"/>
            <a:ext cx="78638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build the voice and video platforms that let contact centers meet their customers face to face — added to the platform you already run, or delivered as a complete stack. Engineering and operations from Madrid and Miami since 2015.</a:t>
            </a:r>
            <a:endParaRPr lang="en-US" sz="1250" dirty="0"/>
          </a:p>
        </p:txBody>
      </p:sp>
      <p:sp>
        <p:nvSpPr>
          <p:cNvPr id="17" name="Text 10"/>
          <p:cNvSpPr txBox="1"/>
          <p:nvPr/>
        </p:nvSpPr>
        <p:spPr>
          <a:xfrm>
            <a:off x="548640" y="5532120"/>
            <a:ext cx="210769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400K+</a:t>
            </a:r>
            <a:endParaRPr lang="en-US" sz="1500" dirty="0"/>
          </a:p>
        </p:txBody>
      </p:sp>
      <p:sp>
        <p:nvSpPr>
          <p:cNvPr id="18" name="Text 11"/>
          <p:cNvSpPr txBox="1"/>
          <p:nvPr/>
        </p:nvSpPr>
        <p:spPr>
          <a:xfrm>
            <a:off x="548640" y="5815584"/>
            <a:ext cx="210769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calls per month</a:t>
            </a:r>
            <a:endParaRPr lang="en-US" sz="950" dirty="0"/>
          </a:p>
        </p:txBody>
      </p:sp>
      <p:sp>
        <p:nvSpPr>
          <p:cNvPr id="19" name="Text 12"/>
          <p:cNvSpPr txBox="1"/>
          <p:nvPr/>
        </p:nvSpPr>
        <p:spPr>
          <a:xfrm>
            <a:off x="2766060" y="5532120"/>
            <a:ext cx="210769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4M+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2766060" y="5815584"/>
            <a:ext cx="210769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minutes per month</a:t>
            </a:r>
            <a:endParaRPr lang="en-US" sz="950" dirty="0"/>
          </a:p>
        </p:txBody>
      </p:sp>
      <p:sp>
        <p:nvSpPr>
          <p:cNvPr id="21" name="Text 14"/>
          <p:cNvSpPr txBox="1"/>
          <p:nvPr/>
        </p:nvSpPr>
        <p:spPr>
          <a:xfrm>
            <a:off x="4983480" y="5532120"/>
            <a:ext cx="210769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15+</a:t>
            </a:r>
            <a:endParaRPr lang="en-US" sz="1500" dirty="0"/>
          </a:p>
        </p:txBody>
      </p:sp>
      <p:sp>
        <p:nvSpPr>
          <p:cNvPr id="22" name="Text 15"/>
          <p:cNvSpPr txBox="1"/>
          <p:nvPr/>
        </p:nvSpPr>
        <p:spPr>
          <a:xfrm>
            <a:off x="4983480" y="5815584"/>
            <a:ext cx="210769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CC platforms integrated</a:t>
            </a:r>
            <a:endParaRPr lang="en-US" sz="950" dirty="0"/>
          </a:p>
        </p:txBody>
      </p:sp>
      <p:sp>
        <p:nvSpPr>
          <p:cNvPr id="23" name="Text 16"/>
          <p:cNvSpPr txBox="1"/>
          <p:nvPr/>
        </p:nvSpPr>
        <p:spPr>
          <a:xfrm>
            <a:off x="7200900" y="5532120"/>
            <a:ext cx="210769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24" name="Text 17"/>
          <p:cNvSpPr txBox="1"/>
          <p:nvPr/>
        </p:nvSpPr>
        <p:spPr>
          <a:xfrm>
            <a:off x="7200900" y="5815584"/>
            <a:ext cx="2107692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regions · Madrid &amp; Miami</a:t>
            </a:r>
            <a:endParaRPr lang="en-US" sz="950" dirty="0"/>
          </a:p>
        </p:txBody>
      </p:sp>
      <p:sp>
        <p:nvSpPr>
          <p:cNvPr id="25" name="Text 18"/>
          <p:cNvSpPr txBox="1"/>
          <p:nvPr/>
        </p:nvSpPr>
        <p:spPr>
          <a:xfrm>
            <a:off x="685800" y="635508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Short edition  ·  Streamline your business communications  ·  interactivepowers.com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Everyone says omnichannel. Almost nobody routes video.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739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a decade contact centers added channels — chat, email, SMS, social, messaging apps — and every one of them took a person out of the conversation. Meanwhile the interactions that carry real risk moved onto a screen. Read the leading suites’ own capability and pricing pages and the same four patterns appear.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and pricing pages of leading CCaaS suites, reviewed August 2026.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2121408"/>
            <a:ext cx="2628900" cy="2191004"/>
          </a:xfrm>
          <a:prstGeom prst="roundRect">
            <a:avLst>
              <a:gd name="adj" fmla="val 2504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04672" y="2377440"/>
            <a:ext cx="603504" cy="603504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11" name="Image 0" descr="/root/corp2026/assets/icons/hero-exclamation-triangl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720" y="2523488"/>
            <a:ext cx="311408" cy="31140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536192" y="2348103"/>
            <a:ext cx="1385316" cy="643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Missing from the channel list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804672" y="3118104"/>
            <a:ext cx="2116836" cy="99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2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does not appear among the routable interaction types. There is nothing to queue, nothing to staff, nothing to report on.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369564" y="2121408"/>
            <a:ext cx="2628900" cy="2191004"/>
          </a:xfrm>
          <a:prstGeom prst="roundRect">
            <a:avLst>
              <a:gd name="adj" fmla="val 2504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3625596" y="2377440"/>
            <a:ext cx="603504" cy="603504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16" name="Image 1" descr="/root/corp2026/assets/icons/hero-banknote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644" y="2523488"/>
            <a:ext cx="311408" cy="311408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357116" y="2350008"/>
            <a:ext cx="13853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Priced as a paid add-on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3625596" y="3118104"/>
            <a:ext cx="2116836" cy="99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2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video exists it sits outside the bundle, metered separately — which quietly discourages the teams who would use it most.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6190488" y="2121408"/>
            <a:ext cx="2628900" cy="2191004"/>
          </a:xfrm>
          <a:prstGeom prst="roundRect">
            <a:avLst>
              <a:gd name="adj" fmla="val 2504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6446520" y="2377440"/>
            <a:ext cx="603504" cy="603504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21" name="Image 2" descr="/root/corp2026/assets/icons/hero-puzzle-piec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568" y="2523488"/>
            <a:ext cx="311408" cy="311408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178040" y="2350008"/>
            <a:ext cx="13853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Delegated to a third party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6446520" y="3118104"/>
            <a:ext cx="2116836" cy="99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2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arrives through a non-interoperable marketplace plug-in, with its own console, its own recording and its own support path.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9011412" y="2121408"/>
            <a:ext cx="2628900" cy="2191004"/>
          </a:xfrm>
          <a:prstGeom prst="roundRect">
            <a:avLst>
              <a:gd name="adj" fmla="val 2504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25" name="Shape 20"/>
          <p:cNvSpPr/>
          <p:nvPr/>
        </p:nvSpPr>
        <p:spPr>
          <a:xfrm>
            <a:off x="9267444" y="2377440"/>
            <a:ext cx="603504" cy="603504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26" name="Image 3" descr="/root/corp2026/assets/icons/hero-calendar-days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3492" y="2523488"/>
            <a:ext cx="311408" cy="31140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998964" y="2348103"/>
            <a:ext cx="1385316" cy="643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meetings tool, not a channel</a:t>
            </a:r>
            <a:endParaRPr lang="en-US" sz="1250" dirty="0"/>
          </a:p>
        </p:txBody>
      </p:sp>
      <p:sp>
        <p:nvSpPr>
          <p:cNvPr id="28" name="Text 22"/>
          <p:cNvSpPr txBox="1"/>
          <p:nvPr/>
        </p:nvSpPr>
        <p:spPr>
          <a:xfrm>
            <a:off x="9267444" y="3118104"/>
            <a:ext cx="2116836" cy="99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2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ships as “video” is a scheduled meeting product for internal use, not an inbound interaction a distributor owns.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548640" y="4663440"/>
            <a:ext cx="11091672" cy="1060704"/>
          </a:xfrm>
          <a:prstGeom prst="roundRect">
            <a:avLst>
              <a:gd name="adj" fmla="val 5172"/>
            </a:avLst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  <p:txBody>
          <a:bodyPr/>
          <a:p/>
        </p:txBody>
      </p:sp>
      <p:sp>
        <p:nvSpPr>
          <p:cNvPr id="30" name="Text 24"/>
          <p:cNvSpPr txBox="1"/>
          <p:nvPr/>
        </p:nvSpPr>
        <p:spPr>
          <a:xfrm>
            <a:off x="822960" y="4754880"/>
            <a:ext cx="10543032" cy="259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the only digital channel that puts a person back in the conversation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822960" y="5013960"/>
            <a:ext cx="10543032" cy="269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is also the only one most contact center platforms still cannot queue, staff, supervise, record or report on. That gap is the company we built.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COMPANY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software company that builds one thing properly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Powers, LLC designs, licenses and operates the voice and video platforms behind transactional contact centers — four platforms built in-house, run as a managed CPaaS on AWS or installed inside your own perimeter.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 Powers production figures, Sales Presentation 2025; interactivepowers.com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company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2249424"/>
            <a:ext cx="91440" cy="914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04672" y="2139696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Software, not resale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04672" y="2395728"/>
            <a:ext cx="461772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IVR, real-time video, distribution and recording. One roadmap, one support line, one vendor.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548640" y="3218688"/>
            <a:ext cx="91440" cy="914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4672" y="3108960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regions, local follow-up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" y="3364992"/>
            <a:ext cx="461772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Madrid for Europe on CET, Miami for the Americas on EST, provisioned region by region.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4187952"/>
            <a:ext cx="91440" cy="914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04672" y="4078224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Managed CPaaS on AWS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" y="4334256"/>
            <a:ext cx="461772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Dedicated nodes per customer that do not share access, with our own ITSM monitoring on top.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5157216"/>
            <a:ext cx="91440" cy="9144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04672" y="5047488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Standards, not lock-in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04672" y="5303520"/>
            <a:ext cx="4617720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SIP, WebRTC, VoiceXML, SAML and SFTP — it connects to what you already run.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815584" y="1993392"/>
            <a:ext cx="58521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8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THE PLATFORMS CARRY, EVERY MONTH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815584" y="2340864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815584" y="2340864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16752" y="2542032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400K+</a:t>
            </a:r>
            <a:endParaRPr lang="en-US" sz="2100" dirty="0"/>
          </a:p>
        </p:txBody>
      </p:sp>
      <p:sp>
        <p:nvSpPr>
          <p:cNvPr id="25" name="Text 23"/>
          <p:cNvSpPr txBox="1"/>
          <p:nvPr/>
        </p:nvSpPr>
        <p:spPr>
          <a:xfrm>
            <a:off x="6016752" y="3072384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calls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6016752" y="3261360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month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7812024" y="2340864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812024" y="2340864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013192" y="2542032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4M+</a:t>
            </a:r>
            <a:endParaRPr lang="en-US" sz="2100" dirty="0"/>
          </a:p>
        </p:txBody>
      </p:sp>
      <p:sp>
        <p:nvSpPr>
          <p:cNvPr id="30" name="Text 28"/>
          <p:cNvSpPr txBox="1"/>
          <p:nvPr/>
        </p:nvSpPr>
        <p:spPr>
          <a:xfrm>
            <a:off x="8013192" y="3072384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minutes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8013192" y="3261360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month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9808464" y="2340864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808464" y="2340864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0009632" y="2542032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300K</a:t>
            </a:r>
            <a:endParaRPr lang="en-US" sz="2100" dirty="0"/>
          </a:p>
        </p:txBody>
      </p:sp>
      <p:sp>
        <p:nvSpPr>
          <p:cNvPr id="35" name="Text 33"/>
          <p:cNvSpPr txBox="1"/>
          <p:nvPr/>
        </p:nvSpPr>
        <p:spPr>
          <a:xfrm>
            <a:off x="10009632" y="3072384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recordings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10009632" y="3261360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month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5815584" y="3858768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815584" y="3858768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016752" y="4059936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600+ TB</a:t>
            </a:r>
            <a:endParaRPr lang="en-US" sz="2100" dirty="0"/>
          </a:p>
        </p:txBody>
      </p:sp>
      <p:sp>
        <p:nvSpPr>
          <p:cNvPr id="40" name="Text 38"/>
          <p:cNvSpPr txBox="1"/>
          <p:nvPr/>
        </p:nvSpPr>
        <p:spPr>
          <a:xfrm>
            <a:off x="6016752" y="4590288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recordings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6016752" y="4779264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archived, per year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7812024" y="3858768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812024" y="3858768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8013192" y="4059936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1,000+</a:t>
            </a:r>
            <a:endParaRPr lang="en-US" sz="2100" dirty="0"/>
          </a:p>
        </p:txBody>
      </p:sp>
      <p:sp>
        <p:nvSpPr>
          <p:cNvPr id="45" name="Text 43"/>
          <p:cNvSpPr txBox="1"/>
          <p:nvPr/>
        </p:nvSpPr>
        <p:spPr>
          <a:xfrm>
            <a:off x="8013192" y="4590288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agents</a:t>
            </a:r>
            <a:endParaRPr lang="en-US" sz="1000" dirty="0"/>
          </a:p>
        </p:txBody>
      </p:sp>
      <p:sp>
        <p:nvSpPr>
          <p:cNvPr id="46" name="Text 44"/>
          <p:cNvSpPr txBox="1"/>
          <p:nvPr/>
        </p:nvSpPr>
        <p:spPr>
          <a:xfrm>
            <a:off x="8013192" y="4779264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9808464" y="3858768"/>
            <a:ext cx="1831848" cy="13716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808464" y="3858768"/>
            <a:ext cx="45720" cy="1371600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10009632" y="4059936"/>
            <a:ext cx="1502664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99.9%</a:t>
            </a:r>
            <a:endParaRPr lang="en-US" sz="2100" dirty="0"/>
          </a:p>
        </p:txBody>
      </p:sp>
      <p:sp>
        <p:nvSpPr>
          <p:cNvPr id="50" name="Text 48"/>
          <p:cNvSpPr txBox="1"/>
          <p:nvPr/>
        </p:nvSpPr>
        <p:spPr>
          <a:xfrm>
            <a:off x="10009632" y="4590288"/>
            <a:ext cx="1502664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uptime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10009632" y="4779264"/>
            <a:ext cx="1502664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across regions</a:t>
            </a:r>
            <a:endParaRPr lang="en-US" sz="850" dirty="0"/>
          </a:p>
        </p:txBody>
      </p:sp>
      <p:sp>
        <p:nvSpPr>
          <p:cNvPr id="52" name="Text 50"/>
          <p:cNvSpPr txBox="1"/>
          <p:nvPr/>
        </p:nvSpPr>
        <p:spPr>
          <a:xfrm>
            <a:off x="548640" y="5925312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2015 first platform in production  ·  5+ AWS regions  ·  4 platforms and 5 solutions  ·  70 businesses, 9 public bodies, 30 partners  ·  Madrid &amp; Miami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PROPOSITION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Two ways to put video in your contact center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Both run on the same media engine, so the decision is commercial and architectural — not a bet on a technology you cannot leave.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wiki.ivrpowers.com, interactivepowers.com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proposition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920240"/>
            <a:ext cx="5477256" cy="3401568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48640" y="1920240"/>
            <a:ext cx="5477256" cy="64008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859536" y="2231136"/>
            <a:ext cx="621792" cy="621792"/>
          </a:xfrm>
          <a:prstGeom prst="roundRect">
            <a:avLst>
              <a:gd name="adj" fmla="val 7353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12" name="Image 0" descr="/root/corp2026/assets/icons/hero-puzzle-piec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" y="2382012"/>
            <a:ext cx="320040" cy="32004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609344" y="2231136"/>
            <a:ext cx="4023360" cy="236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PATH A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1609344" y="2432304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 video to the CCaaS platform you already run today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859536" y="2999232"/>
            <a:ext cx="4855464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connects to your existing contact center or CCaaS suite over the SPLIT protocol. Your queues, your agents, your reporting — with a video channel that behaves like a phone call.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877824" y="3927348"/>
            <a:ext cx="82296" cy="82296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1078992" y="3845052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re-platforming and no second agent desktop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877824" y="4256532"/>
            <a:ext cx="82296" cy="82296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1078992" y="417423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 SIP trunking plus WebRTC, nothing proprietary at the edge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77824" y="4585716"/>
            <a:ext cx="82296" cy="82296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78992" y="450342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Already running next to 15 contact center platforms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877824" y="4914900"/>
            <a:ext cx="82296" cy="82296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 txBox="1"/>
          <p:nvPr/>
        </p:nvSpPr>
        <p:spPr>
          <a:xfrm>
            <a:off x="1078992" y="4832604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included through Video REC, on the same trail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6163056" y="1920240"/>
            <a:ext cx="5477256" cy="3401568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25" name="Shape 22"/>
          <p:cNvSpPr/>
          <p:nvPr/>
        </p:nvSpPr>
        <p:spPr>
          <a:xfrm>
            <a:off x="6163056" y="1920240"/>
            <a:ext cx="5477256" cy="64008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6" name="Shape 23"/>
          <p:cNvSpPr/>
          <p:nvPr/>
        </p:nvSpPr>
        <p:spPr>
          <a:xfrm>
            <a:off x="6473952" y="2231136"/>
            <a:ext cx="621792" cy="621792"/>
          </a:xfrm>
          <a:prstGeom prst="roundRect">
            <a:avLst>
              <a:gd name="adj" fmla="val 7353"/>
            </a:avLst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27" name="Image 1" descr="/root/corp2026/assets/icons/hero-square-3-stack-3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828" y="2382012"/>
            <a:ext cx="320040" cy="32004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7223760" y="2231136"/>
            <a:ext cx="4023360" cy="236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PATH B</a:t>
            </a:r>
            <a:endParaRPr lang="en-US" sz="950" dirty="0"/>
          </a:p>
        </p:txBody>
      </p:sp>
      <p:sp>
        <p:nvSpPr>
          <p:cNvPr id="29" name="Text 25"/>
          <p:cNvSpPr txBox="1"/>
          <p:nvPr/>
        </p:nvSpPr>
        <p:spPr>
          <a:xfrm>
            <a:off x="7223760" y="2432304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 the whole video contact center on our stack</a:t>
            </a:r>
            <a:endParaRPr lang="en-US" sz="1500" dirty="0"/>
          </a:p>
        </p:txBody>
      </p:sp>
      <p:sp>
        <p:nvSpPr>
          <p:cNvPr id="30" name="Text 26"/>
          <p:cNvSpPr txBox="1"/>
          <p:nvPr/>
        </p:nvSpPr>
        <p:spPr>
          <a:xfrm>
            <a:off x="6473952" y="2999232"/>
            <a:ext cx="4855464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answers, Web ACD distributes, Video RTC carries the media, Video REC archives it. One vendor, one licence model, one support line, one roadmap.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6492240" y="3927348"/>
            <a:ext cx="82296" cy="82296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2" name="Text 28"/>
          <p:cNvSpPr txBox="1"/>
          <p:nvPr/>
        </p:nvSpPr>
        <p:spPr>
          <a:xfrm>
            <a:off x="6693408" y="3845052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to archive under a single integration project</a:t>
            </a:r>
            <a:endParaRPr lang="en-US" sz="1000" dirty="0"/>
          </a:p>
        </p:txBody>
      </p:sp>
      <p:sp>
        <p:nvSpPr>
          <p:cNvPr id="33" name="Shape 29"/>
          <p:cNvSpPr/>
          <p:nvPr/>
        </p:nvSpPr>
        <p:spPr>
          <a:xfrm>
            <a:off x="6492240" y="4256532"/>
            <a:ext cx="82296" cy="82296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4" name="Text 30"/>
          <p:cNvSpPr txBox="1"/>
          <p:nvPr/>
        </p:nvSpPr>
        <p:spPr>
          <a:xfrm>
            <a:off x="6693408" y="417423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on-premises, virtualized or hybrid — your choice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6492240" y="4585716"/>
            <a:ext cx="82296" cy="82296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6" name="Text 32"/>
          <p:cNvSpPr txBox="1"/>
          <p:nvPr/>
        </p:nvSpPr>
        <p:spPr>
          <a:xfrm>
            <a:off x="6693408" y="450342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Per-port and per-seat subscription. Licences you own.</a:t>
            </a:r>
            <a:endParaRPr lang="en-US" sz="1000" dirty="0"/>
          </a:p>
        </p:txBody>
      </p:sp>
      <p:sp>
        <p:nvSpPr>
          <p:cNvPr id="37" name="Shape 33"/>
          <p:cNvSpPr/>
          <p:nvPr/>
        </p:nvSpPr>
        <p:spPr>
          <a:xfrm>
            <a:off x="6492240" y="4914900"/>
            <a:ext cx="82296" cy="82296"/>
          </a:xfrm>
          <a:prstGeom prst="rect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38" name="Text 34"/>
          <p:cNvSpPr txBox="1"/>
          <p:nvPr/>
        </p:nvSpPr>
        <p:spPr>
          <a:xfrm>
            <a:off x="6693408" y="4832604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 in banks, insurers and public agencies</a:t>
            </a:r>
            <a:endParaRPr lang="en-US" sz="1000" dirty="0"/>
          </a:p>
        </p:txBody>
      </p:sp>
      <p:sp>
        <p:nvSpPr>
          <p:cNvPr id="39" name="Shape 35"/>
          <p:cNvSpPr/>
          <p:nvPr/>
        </p:nvSpPr>
        <p:spPr>
          <a:xfrm>
            <a:off x="548640" y="5449824"/>
            <a:ext cx="11091672" cy="879856"/>
          </a:xfrm>
          <a:prstGeom prst="roundRect">
            <a:avLst>
              <a:gd name="adj" fmla="val 6236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40" name="Text 36"/>
          <p:cNvSpPr txBox="1"/>
          <p:nvPr/>
        </p:nvSpPr>
        <p:spPr>
          <a:xfrm>
            <a:off x="822960" y="5541264"/>
            <a:ext cx="10543032" cy="259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20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path is reversible</a:t>
            </a:r>
            <a:endParaRPr lang="en-US" sz="1100" dirty="0"/>
          </a:p>
        </p:txBody>
      </p:sp>
      <p:sp>
        <p:nvSpPr>
          <p:cNvPr id="41" name="Text 37"/>
          <p:cNvSpPr txBox="1"/>
          <p:nvPr/>
        </p:nvSpPr>
        <p:spPr>
          <a:xfrm>
            <a:off x="822960" y="5800344"/>
            <a:ext cx="10543032" cy="447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Start by adding the channel to the platform you have. If the video volume grows enough to justify owning the stack, the same media engine is already underneath — so moving to Path B is a licensing decision, not a migration project.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 platforms, and five ways in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52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wiki.ivrpowers.com, interactivepowers.com (Solutions)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883664"/>
            <a:ext cx="2628900" cy="2395728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42466" y="2066544"/>
            <a:ext cx="841248" cy="841248"/>
          </a:xfrm>
          <a:prstGeom prst="ellipse">
            <a:avLst/>
          </a:prstGeom>
          <a:solidFill>
            <a:srgbClr val="B2E8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1" name="Image 0" descr="assets/marks/mark_smart-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334" y="2162556"/>
            <a:ext cx="667512" cy="667512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676656" y="3017520"/>
            <a:ext cx="2372868" cy="3124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50" dirty="0"/>
          </a:p>
        </p:txBody>
      </p:sp>
      <p:sp>
        <p:nvSpPr>
          <p:cNvPr id="13" name="Text 10"/>
          <p:cNvSpPr txBox="1"/>
          <p:nvPr/>
        </p:nvSpPr>
        <p:spPr>
          <a:xfrm>
            <a:off x="676656" y="329184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spc="14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4" name="Text 11"/>
          <p:cNvSpPr txBox="1"/>
          <p:nvPr/>
        </p:nvSpPr>
        <p:spPr>
          <a:xfrm>
            <a:off x="676656" y="347472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v2.x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768096" y="3694176"/>
            <a:ext cx="2189988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your choice of ASR, TTS and NLU engines.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369564" y="1883664"/>
            <a:ext cx="2628900" cy="2395728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263390" y="2066544"/>
            <a:ext cx="841248" cy="841248"/>
          </a:xfrm>
          <a:prstGeom prst="ellipse">
            <a:avLst/>
          </a:prstGeom>
          <a:solidFill>
            <a:srgbClr val="F8EA76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8" name="Image 1" descr="assets/marks/mark_web-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258" y="2162556"/>
            <a:ext cx="667512" cy="667512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497580" y="3017520"/>
            <a:ext cx="2372868" cy="3124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50" dirty="0"/>
          </a:p>
        </p:txBody>
      </p:sp>
      <p:sp>
        <p:nvSpPr>
          <p:cNvPr id="20" name="Text 16"/>
          <p:cNvSpPr txBox="1"/>
          <p:nvPr/>
        </p:nvSpPr>
        <p:spPr>
          <a:xfrm>
            <a:off x="3497580" y="329184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spc="14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21" name="Text 17"/>
          <p:cNvSpPr txBox="1"/>
          <p:nvPr/>
        </p:nvSpPr>
        <p:spPr>
          <a:xfrm>
            <a:off x="3497580" y="347472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v1.x</a:t>
            </a:r>
            <a:endParaRPr lang="en-US" sz="850" dirty="0"/>
          </a:p>
        </p:txBody>
      </p:sp>
      <p:sp>
        <p:nvSpPr>
          <p:cNvPr id="22" name="Text 18"/>
          <p:cNvSpPr txBox="1"/>
          <p:nvPr/>
        </p:nvSpPr>
        <p:spPr>
          <a:xfrm>
            <a:off x="3589020" y="3694176"/>
            <a:ext cx="2189988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video, and runs the agent desktop.</a:t>
            </a:r>
            <a:endParaRPr lang="en-US" sz="950" dirty="0"/>
          </a:p>
        </p:txBody>
      </p:sp>
      <p:sp>
        <p:nvSpPr>
          <p:cNvPr id="23" name="Shape 19"/>
          <p:cNvSpPr/>
          <p:nvPr/>
        </p:nvSpPr>
        <p:spPr>
          <a:xfrm>
            <a:off x="6190488" y="1883664"/>
            <a:ext cx="2628900" cy="2395728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7084314" y="2066544"/>
            <a:ext cx="841248" cy="84124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25" name="Image 2" descr="assets/marks/mark_video-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182" y="2162556"/>
            <a:ext cx="667512" cy="667512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318504" y="3017520"/>
            <a:ext cx="2372868" cy="3124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50" dirty="0"/>
          </a:p>
        </p:txBody>
      </p:sp>
      <p:sp>
        <p:nvSpPr>
          <p:cNvPr id="27" name="Text 22"/>
          <p:cNvSpPr txBox="1"/>
          <p:nvPr/>
        </p:nvSpPr>
        <p:spPr>
          <a:xfrm>
            <a:off x="6318504" y="329184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spc="14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8" name="Text 23"/>
          <p:cNvSpPr txBox="1"/>
          <p:nvPr/>
        </p:nvSpPr>
        <p:spPr>
          <a:xfrm>
            <a:off x="6318504" y="347472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v6.x</a:t>
            </a:r>
            <a:endParaRPr lang="en-US" sz="850" dirty="0"/>
          </a:p>
        </p:txBody>
      </p:sp>
      <p:sp>
        <p:nvSpPr>
          <p:cNvPr id="29" name="Text 24"/>
          <p:cNvSpPr txBox="1"/>
          <p:nvPr/>
        </p:nvSpPr>
        <p:spPr>
          <a:xfrm>
            <a:off x="6409944" y="3694176"/>
            <a:ext cx="2189988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kiosks.</a:t>
            </a:r>
            <a:endParaRPr lang="en-US" sz="950" dirty="0"/>
          </a:p>
        </p:txBody>
      </p:sp>
      <p:sp>
        <p:nvSpPr>
          <p:cNvPr id="30" name="Shape 25"/>
          <p:cNvSpPr/>
          <p:nvPr/>
        </p:nvSpPr>
        <p:spPr>
          <a:xfrm>
            <a:off x="9011412" y="1883664"/>
            <a:ext cx="2628900" cy="2395728"/>
          </a:xfrm>
          <a:prstGeom prst="roundRect">
            <a:avLst>
              <a:gd name="adj" fmla="val 3053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9905238" y="2066544"/>
            <a:ext cx="841248" cy="841248"/>
          </a:xfrm>
          <a:prstGeom prst="ellipse">
            <a:avLst/>
          </a:prstGeom>
          <a:solidFill>
            <a:srgbClr val="9CBFE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2" name="Image 3" descr="assets/marks/mark_video-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2106" y="2162556"/>
            <a:ext cx="667512" cy="667512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9139428" y="3017520"/>
            <a:ext cx="2372868" cy="3124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50" dirty="0"/>
          </a:p>
        </p:txBody>
      </p:sp>
      <p:sp>
        <p:nvSpPr>
          <p:cNvPr id="34" name="Text 28"/>
          <p:cNvSpPr txBox="1"/>
          <p:nvPr/>
        </p:nvSpPr>
        <p:spPr>
          <a:xfrm>
            <a:off x="9139428" y="329184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spc="14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35" name="Text 29"/>
          <p:cNvSpPr txBox="1"/>
          <p:nvPr/>
        </p:nvSpPr>
        <p:spPr>
          <a:xfrm>
            <a:off x="9139428" y="3474720"/>
            <a:ext cx="2372868" cy="220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v2.x</a:t>
            </a:r>
            <a:endParaRPr lang="en-US" sz="850" dirty="0"/>
          </a:p>
        </p:txBody>
      </p:sp>
      <p:sp>
        <p:nvSpPr>
          <p:cNvPr id="36" name="Text 30"/>
          <p:cNvSpPr txBox="1"/>
          <p:nvPr/>
        </p:nvSpPr>
        <p:spPr>
          <a:xfrm>
            <a:off x="9230868" y="3694176"/>
            <a:ext cx="2189988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recording, storage and deep archive, with export for analytics and compliance.</a:t>
            </a:r>
            <a:endParaRPr lang="en-US" sz="950" dirty="0"/>
          </a:p>
        </p:txBody>
      </p:sp>
      <p:sp>
        <p:nvSpPr>
          <p:cNvPr id="37" name="Shape 31"/>
          <p:cNvSpPr/>
          <p:nvPr/>
        </p:nvSpPr>
        <p:spPr>
          <a:xfrm>
            <a:off x="548640" y="4462272"/>
            <a:ext cx="2086661" cy="1316736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749808" y="466344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9" name="Image 4" descr="/root/corp2026/assets/icons/vrtc-watc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758" y="4764390"/>
            <a:ext cx="218724" cy="218724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1280160" y="464515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Remote Viewer</a:t>
            </a:r>
            <a:endParaRPr lang="en-US" sz="1100" dirty="0"/>
          </a:p>
        </p:txBody>
      </p:sp>
      <p:sp>
        <p:nvSpPr>
          <p:cNvPr id="41" name="Text 34"/>
          <p:cNvSpPr txBox="1"/>
          <p:nvPr/>
        </p:nvSpPr>
        <p:spPr>
          <a:xfrm>
            <a:off x="749808" y="5193792"/>
            <a:ext cx="1684325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visual layer on a phone call.</a:t>
            </a:r>
            <a:endParaRPr lang="en-US" sz="850" dirty="0"/>
          </a:p>
        </p:txBody>
      </p:sp>
      <p:sp>
        <p:nvSpPr>
          <p:cNvPr id="42" name="Shape 35"/>
          <p:cNvSpPr/>
          <p:nvPr/>
        </p:nvSpPr>
        <p:spPr>
          <a:xfrm>
            <a:off x="2799893" y="4462272"/>
            <a:ext cx="2086661" cy="1316736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Shape 36"/>
          <p:cNvSpPr/>
          <p:nvPr/>
        </p:nvSpPr>
        <p:spPr>
          <a:xfrm>
            <a:off x="3001061" y="466344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4" name="Image 5" descr="/root/corp2026/assets/icons/vrtc-cobrowsing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2011" y="4764390"/>
            <a:ext cx="218724" cy="218724"/>
          </a:xfrm>
          <a:prstGeom prst="rect">
            <a:avLst/>
          </a:prstGeom>
        </p:spPr>
      </p:pic>
      <p:sp>
        <p:nvSpPr>
          <p:cNvPr id="45" name="Text 37"/>
          <p:cNvSpPr txBox="1"/>
          <p:nvPr/>
        </p:nvSpPr>
        <p:spPr>
          <a:xfrm>
            <a:off x="3531413" y="464515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CoBrowsing</a:t>
            </a:r>
            <a:endParaRPr lang="en-US" sz="1100" dirty="0"/>
          </a:p>
        </p:txBody>
      </p:sp>
      <p:sp>
        <p:nvSpPr>
          <p:cNvPr id="46" name="Text 38"/>
          <p:cNvSpPr txBox="1"/>
          <p:nvPr/>
        </p:nvSpPr>
        <p:spPr>
          <a:xfrm>
            <a:off x="3001061" y="5193792"/>
            <a:ext cx="1684325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Browse the site with the customer.</a:t>
            </a:r>
            <a:endParaRPr lang="en-US" sz="850" dirty="0"/>
          </a:p>
        </p:txBody>
      </p:sp>
      <p:sp>
        <p:nvSpPr>
          <p:cNvPr id="47" name="Shape 39"/>
          <p:cNvSpPr/>
          <p:nvPr/>
        </p:nvSpPr>
        <p:spPr>
          <a:xfrm>
            <a:off x="5051146" y="4462272"/>
            <a:ext cx="2086661" cy="1316736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0"/>
          <p:cNvSpPr/>
          <p:nvPr/>
        </p:nvSpPr>
        <p:spPr>
          <a:xfrm>
            <a:off x="5252314" y="466344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9" name="Image 6" descr="/root/corp2026/assets/icons/vrtc-call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263" y="4764390"/>
            <a:ext cx="218724" cy="218724"/>
          </a:xfrm>
          <a:prstGeom prst="rect">
            <a:avLst/>
          </a:prstGeom>
        </p:spPr>
      </p:pic>
      <p:sp>
        <p:nvSpPr>
          <p:cNvPr id="50" name="Text 41"/>
          <p:cNvSpPr txBox="1"/>
          <p:nvPr/>
        </p:nvSpPr>
        <p:spPr>
          <a:xfrm>
            <a:off x="5782666" y="464515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Caller</a:t>
            </a:r>
            <a:endParaRPr lang="en-US" sz="1100" dirty="0"/>
          </a:p>
        </p:txBody>
      </p:sp>
      <p:sp>
        <p:nvSpPr>
          <p:cNvPr id="51" name="Text 42"/>
          <p:cNvSpPr txBox="1"/>
          <p:nvPr/>
        </p:nvSpPr>
        <p:spPr>
          <a:xfrm>
            <a:off x="5252314" y="5193792"/>
            <a:ext cx="1684325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browser phone in any website.</a:t>
            </a:r>
            <a:endParaRPr lang="en-US" sz="850" dirty="0"/>
          </a:p>
        </p:txBody>
      </p:sp>
      <p:sp>
        <p:nvSpPr>
          <p:cNvPr id="52" name="Shape 43"/>
          <p:cNvSpPr/>
          <p:nvPr/>
        </p:nvSpPr>
        <p:spPr>
          <a:xfrm>
            <a:off x="7302398" y="4462272"/>
            <a:ext cx="2086661" cy="1316736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3" name="Shape 44"/>
          <p:cNvSpPr/>
          <p:nvPr/>
        </p:nvSpPr>
        <p:spPr>
          <a:xfrm>
            <a:off x="7503566" y="466344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54" name="Image 7" descr="/root/corp2026/assets/icons/vrtc-flip-cam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4516" y="4764390"/>
            <a:ext cx="218724" cy="218724"/>
          </a:xfrm>
          <a:prstGeom prst="rect">
            <a:avLst/>
          </a:prstGeom>
        </p:spPr>
      </p:pic>
      <p:sp>
        <p:nvSpPr>
          <p:cNvPr id="55" name="Text 45"/>
          <p:cNvSpPr txBox="1"/>
          <p:nvPr/>
        </p:nvSpPr>
        <p:spPr>
          <a:xfrm>
            <a:off x="8033918" y="464515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Field Service</a:t>
            </a:r>
            <a:endParaRPr lang="en-US" sz="1100" dirty="0"/>
          </a:p>
        </p:txBody>
      </p:sp>
      <p:sp>
        <p:nvSpPr>
          <p:cNvPr id="56" name="Text 46"/>
          <p:cNvSpPr txBox="1"/>
          <p:nvPr/>
        </p:nvSpPr>
        <p:spPr>
          <a:xfrm>
            <a:off x="7503566" y="5193792"/>
            <a:ext cx="1684325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calling for field technicians.</a:t>
            </a:r>
            <a:endParaRPr lang="en-US" sz="850" dirty="0"/>
          </a:p>
        </p:txBody>
      </p:sp>
      <p:sp>
        <p:nvSpPr>
          <p:cNvPr id="57" name="Shape 47"/>
          <p:cNvSpPr/>
          <p:nvPr/>
        </p:nvSpPr>
        <p:spPr>
          <a:xfrm>
            <a:off x="9553651" y="4462272"/>
            <a:ext cx="2086661" cy="1316736"/>
          </a:xfrm>
          <a:prstGeom prst="roundRect">
            <a:avLst>
              <a:gd name="adj" fmla="val 4167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8" name="Shape 48"/>
          <p:cNvSpPr/>
          <p:nvPr/>
        </p:nvSpPr>
        <p:spPr>
          <a:xfrm>
            <a:off x="9754819" y="466344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59" name="Image 8" descr="/root/corp2026/assets/icons/vrtc-qr-code-scan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5769" y="4764390"/>
            <a:ext cx="218724" cy="218724"/>
          </a:xfrm>
          <a:prstGeom prst="rect">
            <a:avLst/>
          </a:prstGeom>
        </p:spPr>
      </p:pic>
      <p:sp>
        <p:nvSpPr>
          <p:cNvPr id="60" name="Text 49"/>
          <p:cNvSpPr txBox="1"/>
          <p:nvPr/>
        </p:nvSpPr>
        <p:spPr>
          <a:xfrm>
            <a:off x="10285171" y="464515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Kiosk Manager</a:t>
            </a:r>
            <a:endParaRPr lang="en-US" sz="1100" dirty="0"/>
          </a:p>
        </p:txBody>
      </p:sp>
      <p:sp>
        <p:nvSpPr>
          <p:cNvPr id="61" name="Text 50"/>
          <p:cNvSpPr txBox="1"/>
          <p:nvPr/>
        </p:nvSpPr>
        <p:spPr>
          <a:xfrm>
            <a:off x="9754819" y="5193792"/>
            <a:ext cx="1684325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Kiosks as a video entry point.</a:t>
            </a:r>
            <a:endParaRPr lang="en-US" sz="850" dirty="0"/>
          </a:p>
        </p:txBody>
      </p:sp>
      <p:sp>
        <p:nvSpPr>
          <p:cNvPr id="62" name="Text 51"/>
          <p:cNvSpPr txBox="1"/>
          <p:nvPr/>
        </p:nvSpPr>
        <p:spPr>
          <a:xfrm>
            <a:off x="548640" y="5980176"/>
            <a:ext cx="11091672" cy="262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entry point arrives in the same queue, is supervised in the same panel and appears in the same report.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contact center platforms already running our video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links SIP and WebRTC synchronously through a protocol called SPLIT — a standards-based hybrid connection compatible with most contact centers and CCaaS platforms. Adding the channel has never required replacing the platform.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interactivepowers.com; Genesys AppFoundry listing (Video RTC, listed since 2019).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Interoperability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2084832"/>
            <a:ext cx="11091672" cy="2304288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pic>
        <p:nvPicPr>
          <p:cNvPr id="10" name="Image 0" descr="assets/logos/interop/genesy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2360832"/>
            <a:ext cx="1724558" cy="386784"/>
          </a:xfrm>
          <a:prstGeom prst="rect">
            <a:avLst/>
          </a:prstGeom>
        </p:spPr>
      </p:pic>
      <p:pic>
        <p:nvPicPr>
          <p:cNvPr id="11" name="Image 1" descr="assets/logos/interop/avay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702" y="2322576"/>
            <a:ext cx="1443760" cy="463296"/>
          </a:xfrm>
          <a:prstGeom prst="rect">
            <a:avLst/>
          </a:prstGeom>
        </p:spPr>
      </p:pic>
      <p:pic>
        <p:nvPicPr>
          <p:cNvPr id="12" name="Image 2" descr="assets/logos/interop/cisc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044" y="2322576"/>
            <a:ext cx="842864" cy="463296"/>
          </a:xfrm>
          <a:prstGeom prst="rect">
            <a:avLst/>
          </a:prstGeom>
        </p:spPr>
      </p:pic>
      <p:pic>
        <p:nvPicPr>
          <p:cNvPr id="13" name="Image 3" descr="assets/logos/interop/five9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360" y="2322576"/>
            <a:ext cx="848021" cy="463296"/>
          </a:xfrm>
          <a:prstGeom prst="rect">
            <a:avLst/>
          </a:prstGeom>
        </p:spPr>
      </p:pic>
      <p:pic>
        <p:nvPicPr>
          <p:cNvPr id="14" name="Image 4" descr="assets/logos/interop/talkdes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5986" y="2392086"/>
            <a:ext cx="1724558" cy="324276"/>
          </a:xfrm>
          <a:prstGeom prst="rect">
            <a:avLst/>
          </a:prstGeom>
        </p:spPr>
      </p:pic>
      <p:pic>
        <p:nvPicPr>
          <p:cNvPr id="15" name="Image 5" descr="assets/logos/interop/twili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300" y="3005328"/>
            <a:ext cx="1420774" cy="463296"/>
          </a:xfrm>
          <a:prstGeom prst="rect">
            <a:avLst/>
          </a:prstGeom>
        </p:spPr>
      </p:pic>
      <p:pic>
        <p:nvPicPr>
          <p:cNvPr id="16" name="Image 6" descr="assets/logos/interop/enghous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9048" y="3005328"/>
            <a:ext cx="1517067" cy="463296"/>
          </a:xfrm>
          <a:prstGeom prst="rect">
            <a:avLst/>
          </a:prstGeom>
        </p:spPr>
      </p:pic>
      <p:pic>
        <p:nvPicPr>
          <p:cNvPr id="17" name="Image 7" descr="assets/logos/interop/altitud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197" y="3024505"/>
            <a:ext cx="1724558" cy="424943"/>
          </a:xfrm>
          <a:prstGeom prst="rect">
            <a:avLst/>
          </a:prstGeom>
        </p:spPr>
      </p:pic>
      <p:pic>
        <p:nvPicPr>
          <p:cNvPr id="18" name="Image 8" descr="assets/logos/interop/3cx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9379" y="3005328"/>
            <a:ext cx="1163983" cy="463296"/>
          </a:xfrm>
          <a:prstGeom prst="rect">
            <a:avLst/>
          </a:prstGeom>
        </p:spPr>
      </p:pic>
      <p:pic>
        <p:nvPicPr>
          <p:cNvPr id="19" name="Image 9" descr="assets/logos/interop/vocalcom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85986" y="3079411"/>
            <a:ext cx="1724558" cy="315130"/>
          </a:xfrm>
          <a:prstGeom prst="rect">
            <a:avLst/>
          </a:prstGeom>
        </p:spPr>
      </p:pic>
      <p:pic>
        <p:nvPicPr>
          <p:cNvPr id="20" name="Image 10" descr="assets/logos/interop/inconcert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8408" y="3758288"/>
            <a:ext cx="1724558" cy="322880"/>
          </a:xfrm>
          <a:prstGeom prst="rect">
            <a:avLst/>
          </a:prstGeom>
        </p:spPr>
      </p:pic>
      <p:pic>
        <p:nvPicPr>
          <p:cNvPr id="21" name="Image 11" descr="assets/logos/interop/xcally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2913" y="3688080"/>
            <a:ext cx="1669336" cy="463296"/>
          </a:xfrm>
          <a:prstGeom prst="rect">
            <a:avLst/>
          </a:prstGeom>
        </p:spPr>
      </p:pic>
      <p:pic>
        <p:nvPicPr>
          <p:cNvPr id="22" name="Image 12" descr="assets/logos/interop/wolkvox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32197" y="3798015"/>
            <a:ext cx="1724558" cy="243427"/>
          </a:xfrm>
          <a:prstGeom prst="rect">
            <a:avLst/>
          </a:prstGeom>
        </p:spPr>
      </p:pic>
      <p:pic>
        <p:nvPicPr>
          <p:cNvPr id="23" name="Image 13" descr="assets/logos/interop/gocontact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59091" y="3729675"/>
            <a:ext cx="1724558" cy="380107"/>
          </a:xfrm>
          <a:prstGeom prst="rect">
            <a:avLst/>
          </a:prstGeom>
        </p:spPr>
      </p:pic>
      <p:pic>
        <p:nvPicPr>
          <p:cNvPr id="24" name="Image 14" descr="assets/logos/interop/icr-evolution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85986" y="3724963"/>
            <a:ext cx="1724558" cy="389531"/>
          </a:xfrm>
          <a:prstGeom prst="rect">
            <a:avLst/>
          </a:prstGeom>
        </p:spPr>
      </p:pic>
      <p:sp>
        <p:nvSpPr>
          <p:cNvPr id="25" name="Shape 8"/>
          <p:cNvSpPr/>
          <p:nvPr/>
        </p:nvSpPr>
        <p:spPr>
          <a:xfrm>
            <a:off x="548640" y="4590288"/>
            <a:ext cx="356920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26" name="Shape 9"/>
          <p:cNvSpPr/>
          <p:nvPr/>
        </p:nvSpPr>
        <p:spPr>
          <a:xfrm>
            <a:off x="548640" y="4590288"/>
            <a:ext cx="50292" cy="1298448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10"/>
          <p:cNvSpPr txBox="1"/>
          <p:nvPr/>
        </p:nvSpPr>
        <p:spPr>
          <a:xfrm>
            <a:off x="786384" y="4754880"/>
            <a:ext cx="3130296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SPLIT, in three modes</a:t>
            </a:r>
            <a:endParaRPr lang="en-US" sz="1150" dirty="0"/>
          </a:p>
        </p:txBody>
      </p:sp>
      <p:sp>
        <p:nvSpPr>
          <p:cNvPr id="28" name="Text 11"/>
          <p:cNvSpPr txBox="1"/>
          <p:nvPr/>
        </p:nvSpPr>
        <p:spPr>
          <a:xfrm>
            <a:off x="786384" y="5193792"/>
            <a:ext cx="3130296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Forward for inbound video, Reverse for agent-initiated calls, and Scheduled with an expiry date on the link.</a:t>
            </a:r>
            <a:endParaRPr lang="en-US" sz="950" dirty="0"/>
          </a:p>
        </p:txBody>
      </p:sp>
      <p:sp>
        <p:nvSpPr>
          <p:cNvPr id="29" name="Shape 12"/>
          <p:cNvSpPr/>
          <p:nvPr/>
        </p:nvSpPr>
        <p:spPr>
          <a:xfrm>
            <a:off x="4309872" y="4590288"/>
            <a:ext cx="356920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30" name="Shape 13"/>
          <p:cNvSpPr/>
          <p:nvPr/>
        </p:nvSpPr>
        <p:spPr>
          <a:xfrm>
            <a:off x="4309872" y="4590288"/>
            <a:ext cx="50292" cy="1298448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14"/>
          <p:cNvSpPr txBox="1"/>
          <p:nvPr/>
        </p:nvSpPr>
        <p:spPr>
          <a:xfrm>
            <a:off x="4547616" y="4754880"/>
            <a:ext cx="3130296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same records and logs</a:t>
            </a:r>
            <a:endParaRPr lang="en-US" sz="1150" dirty="0"/>
          </a:p>
        </p:txBody>
      </p:sp>
      <p:sp>
        <p:nvSpPr>
          <p:cNvPr id="32" name="Text 15"/>
          <p:cNvSpPr txBox="1"/>
          <p:nvPr/>
        </p:nvSpPr>
        <p:spPr>
          <a:xfrm>
            <a:off x="4547616" y="5193792"/>
            <a:ext cx="3130296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SPLIT video call produces the same records, recordings and logs as a telephone call. Reporting does not fork in two.</a:t>
            </a:r>
            <a:endParaRPr lang="en-US" sz="950" dirty="0"/>
          </a:p>
        </p:txBody>
      </p:sp>
      <p:sp>
        <p:nvSpPr>
          <p:cNvPr id="33" name="Shape 16"/>
          <p:cNvSpPr/>
          <p:nvPr/>
        </p:nvSpPr>
        <p:spPr>
          <a:xfrm>
            <a:off x="8071104" y="4590288"/>
            <a:ext cx="356920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34" name="Shape 17"/>
          <p:cNvSpPr/>
          <p:nvPr/>
        </p:nvSpPr>
        <p:spPr>
          <a:xfrm>
            <a:off x="8071104" y="4590288"/>
            <a:ext cx="50292" cy="1298448"/>
          </a:xfrm>
          <a:prstGeom prst="rect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5" name="Text 18"/>
          <p:cNvSpPr txBox="1"/>
          <p:nvPr/>
        </p:nvSpPr>
        <p:spPr>
          <a:xfrm>
            <a:off x="8308848" y="4754880"/>
            <a:ext cx="3130296" cy="447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Genesys AppFoundry Premium Partner</a:t>
            </a:r>
            <a:endParaRPr lang="en-US" sz="1150" dirty="0"/>
          </a:p>
        </p:txBody>
      </p:sp>
      <p:sp>
        <p:nvSpPr>
          <p:cNvPr id="36" name="Text 19"/>
          <p:cNvSpPr txBox="1"/>
          <p:nvPr/>
        </p:nvSpPr>
        <p:spPr>
          <a:xfrm>
            <a:off x="8308848" y="5193792"/>
            <a:ext cx="3130296" cy="586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has been listed on the Genesys Marketplace since 2019, alongside integrations with 14 more platforms.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 &amp; SECURITY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it runs, and who can see it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is the heaviest, most personal and most regulated payload a contact center handles — a recorded face is biometric-adjacent personal data in most jurisdictions. Two answers follow: you choose where it lives, and it is encrypted and monitored wherever that is.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 Powers Security — Videocall Services, 2025 edition; wiki.ivrpowers.com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 &amp; security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2212848"/>
            <a:ext cx="2628900" cy="1711833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4672" y="2468880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1" name="Image 0" descr="/root/corp2026/assets/icons/hero-clou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591" y="2592799"/>
            <a:ext cx="264225" cy="264225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444752" y="2441448"/>
            <a:ext cx="147675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804672" y="3118104"/>
            <a:ext cx="2116836" cy="605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Hosted and managed on AWS, with none of the infrastructure of your own to run.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3369564" y="2212848"/>
            <a:ext cx="2628900" cy="1711833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25596" y="2468880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6" name="Image 1" descr="/root/corp2026/assets/icons/hero-server-stack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515" y="2592799"/>
            <a:ext cx="264225" cy="26422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265676" y="2441448"/>
            <a:ext cx="147675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3625596" y="3118104"/>
            <a:ext cx="2116836" cy="605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Packaged for Linux Debian 64-bit on your hardware, inside your own perimeter.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6190488" y="2212848"/>
            <a:ext cx="2628900" cy="1711833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446520" y="2468880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21" name="Image 2" descr="/root/corp2026/assets/icons/hero-square-3-stack-3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439" y="2592799"/>
            <a:ext cx="264225" cy="26422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086600" y="2441448"/>
            <a:ext cx="147675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Virtualized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6446520" y="3118104"/>
            <a:ext cx="2116836" cy="5505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Licensed for Amazon EC2, VMware, Proxmox and Xen.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9011412" y="2212848"/>
            <a:ext cx="2628900" cy="1711833"/>
          </a:xfrm>
          <a:prstGeom prst="roundRect">
            <a:avLst>
              <a:gd name="adj" fmla="val 3205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267444" y="2468880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26" name="Image 3" descr="/root/corp2026/assets/icons/hero-arrows-right-lef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363" y="2592799"/>
            <a:ext cx="264225" cy="26422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907524" y="2441448"/>
            <a:ext cx="147675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</a:t>
            </a:r>
            <a:endParaRPr lang="en-US" sz="1250" dirty="0"/>
          </a:p>
        </p:txBody>
      </p:sp>
      <p:sp>
        <p:nvSpPr>
          <p:cNvPr id="28" name="Text 22"/>
          <p:cNvSpPr txBox="1"/>
          <p:nvPr/>
        </p:nvSpPr>
        <p:spPr>
          <a:xfrm>
            <a:off x="9267444" y="3118104"/>
            <a:ext cx="2116836" cy="605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Agents in the cloud, recording and archive kept on your premises.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548640" y="3931920"/>
            <a:ext cx="2628900" cy="1770507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804672" y="4187952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1" name="Image 4" descr="/root/corp2026/assets/icons/hero-lock-closed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591" y="4311871"/>
            <a:ext cx="264225" cy="264225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444752" y="4160520"/>
            <a:ext cx="1476756" cy="6073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End-to-end encryption</a:t>
            </a:r>
            <a:endParaRPr lang="en-US" sz="1250" dirty="0"/>
          </a:p>
        </p:txBody>
      </p:sp>
      <p:sp>
        <p:nvSpPr>
          <p:cNvPr id="33" name="Text 26"/>
          <p:cNvSpPr txBox="1"/>
          <p:nvPr/>
        </p:nvSpPr>
        <p:spPr>
          <a:xfrm>
            <a:off x="804672" y="4837176"/>
            <a:ext cx="2116836" cy="609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 encrypted with standard protocols, WebRTC and hybrid transcoding alike.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3369564" y="3931920"/>
            <a:ext cx="2628900" cy="1770507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3625596" y="4187952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6" name="Image 5" descr="/root/corp2026/assets/icons/hero-k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515" y="4311871"/>
            <a:ext cx="264225" cy="264225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4265676" y="4160520"/>
            <a:ext cx="1476756" cy="6073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 AES certificates</a:t>
            </a:r>
            <a:endParaRPr lang="en-US" sz="1250" dirty="0"/>
          </a:p>
        </p:txBody>
      </p:sp>
      <p:sp>
        <p:nvSpPr>
          <p:cNvPr id="38" name="Text 30"/>
          <p:cNvSpPr txBox="1"/>
          <p:nvPr/>
        </p:nvSpPr>
        <p:spPr>
          <a:xfrm>
            <a:off x="3625596" y="4837176"/>
            <a:ext cx="2116836" cy="609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Minimum 256-bit length, private activation and automatic renewal.</a:t>
            </a:r>
            <a:endParaRPr lang="en-US" sz="950" dirty="0"/>
          </a:p>
        </p:txBody>
      </p:sp>
      <p:sp>
        <p:nvSpPr>
          <p:cNvPr id="39" name="Shape 31"/>
          <p:cNvSpPr/>
          <p:nvPr/>
        </p:nvSpPr>
        <p:spPr>
          <a:xfrm>
            <a:off x="6190488" y="3931920"/>
            <a:ext cx="2628900" cy="1770507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40" name="Shape 32"/>
          <p:cNvSpPr/>
          <p:nvPr/>
        </p:nvSpPr>
        <p:spPr>
          <a:xfrm>
            <a:off x="6446520" y="4187952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1" name="Image 6" descr="/root/corp2026/assets/icons/hero-hand-raise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439" y="4311871"/>
            <a:ext cx="264225" cy="264225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7086600" y="4142232"/>
            <a:ext cx="1476756" cy="643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under your control</a:t>
            </a:r>
            <a:endParaRPr lang="en-US" sz="1250" dirty="0"/>
          </a:p>
        </p:txBody>
      </p:sp>
      <p:sp>
        <p:nvSpPr>
          <p:cNvPr id="43" name="Text 34"/>
          <p:cNvSpPr txBox="1"/>
          <p:nvPr/>
        </p:nvSpPr>
        <p:spPr>
          <a:xfrm>
            <a:off x="6446520" y="4837176"/>
            <a:ext cx="2116836" cy="609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on by default — you decide what is recorded, service by service.</a:t>
            </a:r>
            <a:endParaRPr lang="en-US" sz="950" dirty="0"/>
          </a:p>
        </p:txBody>
      </p:sp>
      <p:sp>
        <p:nvSpPr>
          <p:cNvPr id="44" name="Shape 35"/>
          <p:cNvSpPr/>
          <p:nvPr/>
        </p:nvSpPr>
        <p:spPr>
          <a:xfrm>
            <a:off x="9011412" y="3931920"/>
            <a:ext cx="2628900" cy="1770507"/>
          </a:xfrm>
          <a:prstGeom prst="roundRect">
            <a:avLst>
              <a:gd name="adj" fmla="val 3099"/>
            </a:avLst>
          </a:prstGeom>
          <a:solidFill>
            <a:srgbClr val="2E3D48"/>
          </a:solidFill>
          <a:ln w="12700">
            <a:solidFill>
              <a:srgbClr val="2E3D48"/>
            </a:solidFill>
            <a:prstDash val="solid"/>
          </a:ln>
        </p:spPr>
      </p:sp>
      <p:sp>
        <p:nvSpPr>
          <p:cNvPr id="45" name="Shape 36"/>
          <p:cNvSpPr/>
          <p:nvPr/>
        </p:nvSpPr>
        <p:spPr>
          <a:xfrm>
            <a:off x="9267444" y="4187952"/>
            <a:ext cx="512064" cy="512064"/>
          </a:xfrm>
          <a:prstGeom prst="roundRect">
            <a:avLst>
              <a:gd name="adj" fmla="val 8929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6" name="Image 7" descr="/root/corp2026/assets/icons/hero-adjustments-horizontal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1363" y="4311871"/>
            <a:ext cx="264225" cy="264225"/>
          </a:xfrm>
          <a:prstGeom prst="rect">
            <a:avLst/>
          </a:prstGeom>
        </p:spPr>
      </p:pic>
      <p:sp>
        <p:nvSpPr>
          <p:cNvPr id="47" name="Text 37"/>
          <p:cNvSpPr txBox="1"/>
          <p:nvPr/>
        </p:nvSpPr>
        <p:spPr>
          <a:xfrm>
            <a:off x="9907524" y="4160520"/>
            <a:ext cx="1476756" cy="6073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ITSM monitoring</a:t>
            </a:r>
            <a:endParaRPr lang="en-US" sz="1250" dirty="0"/>
          </a:p>
        </p:txBody>
      </p:sp>
      <p:sp>
        <p:nvSpPr>
          <p:cNvPr id="48" name="Text 38"/>
          <p:cNvSpPr txBox="1"/>
          <p:nvPr/>
        </p:nvSpPr>
        <p:spPr>
          <a:xfrm>
            <a:off x="9267444" y="4837176"/>
            <a:ext cx="2116836" cy="609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349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own monitoring layer above AWS, by region, node and service.</a:t>
            </a:r>
            <a:endParaRPr lang="en-US" sz="950" dirty="0"/>
          </a:p>
        </p:txBody>
      </p:sp>
      <p:sp>
        <p:nvSpPr>
          <p:cNvPr id="49" name="Shape 39"/>
          <p:cNvSpPr/>
          <p:nvPr/>
        </p:nvSpPr>
        <p:spPr>
          <a:xfrm>
            <a:off x="548640" y="5650992"/>
            <a:ext cx="11091672" cy="648208"/>
          </a:xfrm>
          <a:prstGeom prst="roundRect">
            <a:avLst>
              <a:gd name="adj" fmla="val 8464"/>
            </a:avLst>
          </a:prstGeom>
          <a:solidFill>
            <a:srgbClr val="2E3D48"/>
          </a:solidFill>
          <a:ln w="9525">
            <a:solidFill>
              <a:srgbClr val="2E3D48"/>
            </a:solidFill>
            <a:prstDash val="solid"/>
          </a:ln>
        </p:spPr>
      </p:sp>
      <p:sp>
        <p:nvSpPr>
          <p:cNvPr id="50" name="Text 40"/>
          <p:cNvSpPr txBox="1"/>
          <p:nvPr/>
        </p:nvSpPr>
        <p:spPr>
          <a:xfrm>
            <a:off x="822960" y="5769864"/>
            <a:ext cx="10543032" cy="447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 on AWS infrastructure independently certified to ISO 27001 (information security), ISO 27017 (security controls for cloud services) and ISO 27018 (protection of personal information in the cloud), with 99.9% uptime for your services.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our platforms are already answering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1091672" cy="52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agencies, banks, insurers, health providers, utilities, transport operators and BPOs across Europe, Latin America and the Middle East.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 (client references). Named references with deployment size and outcome detail available under NDA.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847088"/>
            <a:ext cx="11091672" cy="2615184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pic>
        <p:nvPicPr>
          <p:cNvPr id="10" name="Image 0" descr="assets/logos/clients/chileatien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7256" y="2048256"/>
            <a:ext cx="1026661" cy="416052"/>
          </a:xfrm>
          <a:prstGeom prst="rect">
            <a:avLst/>
          </a:prstGeom>
        </p:spPr>
      </p:pic>
      <p:pic>
        <p:nvPicPr>
          <p:cNvPr id="11" name="Image 1" descr="assets/logos/clients/mapfr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581" y="2048256"/>
            <a:ext cx="827121" cy="416052"/>
          </a:xfrm>
          <a:prstGeom prst="rect">
            <a:avLst/>
          </a:prstGeom>
        </p:spPr>
      </p:pic>
      <p:pic>
        <p:nvPicPr>
          <p:cNvPr id="12" name="Image 2" descr="assets/logos/clients/aen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526" y="2048256"/>
            <a:ext cx="852344" cy="416052"/>
          </a:xfrm>
          <a:prstGeom prst="rect">
            <a:avLst/>
          </a:prstGeom>
        </p:spPr>
      </p:pic>
      <p:pic>
        <p:nvPicPr>
          <p:cNvPr id="13" name="Image 3" descr="assets/logos/clients/allianz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644" y="2062507"/>
            <a:ext cx="1379220" cy="387549"/>
          </a:xfrm>
          <a:prstGeom prst="rect">
            <a:avLst/>
          </a:prstGeom>
        </p:spPr>
      </p:pic>
      <p:pic>
        <p:nvPicPr>
          <p:cNvPr id="14" name="Image 4" descr="assets/logos/clients/oti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277" y="2048256"/>
            <a:ext cx="867066" cy="416052"/>
          </a:xfrm>
          <a:prstGeom prst="rect">
            <a:avLst/>
          </a:prstGeom>
        </p:spPr>
      </p:pic>
      <p:pic>
        <p:nvPicPr>
          <p:cNvPr id="15" name="Image 5" descr="assets/logos/clients/sns24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550" y="2048256"/>
            <a:ext cx="1275631" cy="416052"/>
          </a:xfrm>
          <a:prstGeom prst="rect">
            <a:avLst/>
          </a:prstGeom>
        </p:spPr>
      </p:pic>
      <p:pic>
        <p:nvPicPr>
          <p:cNvPr id="16" name="Image 6" descr="assets/logos/clients/generali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643" y="2647188"/>
            <a:ext cx="503885" cy="416052"/>
          </a:xfrm>
          <a:prstGeom prst="rect">
            <a:avLst/>
          </a:prstGeom>
        </p:spPr>
      </p:pic>
      <p:pic>
        <p:nvPicPr>
          <p:cNvPr id="17" name="Image 7" descr="assets/logos/clients/renf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2244" y="2647188"/>
            <a:ext cx="1019797" cy="416052"/>
          </a:xfrm>
          <a:prstGeom prst="rect">
            <a:avLst/>
          </a:prstGeom>
        </p:spPr>
      </p:pic>
      <p:pic>
        <p:nvPicPr>
          <p:cNvPr id="18" name="Image 8" descr="assets/logos/clients/entel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4088" y="2660235"/>
            <a:ext cx="1379220" cy="389958"/>
          </a:xfrm>
          <a:prstGeom prst="rect">
            <a:avLst/>
          </a:prstGeom>
        </p:spPr>
      </p:pic>
      <p:pic>
        <p:nvPicPr>
          <p:cNvPr id="19" name="Image 9" descr="assets/logos/clients/banmedica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5644" y="2663220"/>
            <a:ext cx="1379220" cy="383987"/>
          </a:xfrm>
          <a:prstGeom prst="rect">
            <a:avLst/>
          </a:prstGeom>
        </p:spPr>
      </p:pic>
      <p:pic>
        <p:nvPicPr>
          <p:cNvPr id="20" name="Image 10" descr="assets/logos/clients/sura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0652" y="2647188"/>
            <a:ext cx="672316" cy="416052"/>
          </a:xfrm>
          <a:prstGeom prst="rect">
            <a:avLst/>
          </a:prstGeom>
        </p:spPr>
      </p:pic>
      <p:pic>
        <p:nvPicPr>
          <p:cNvPr id="21" name="Image 11" descr="assets/logos/clients/afpcapital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8756" y="2699171"/>
            <a:ext cx="1379220" cy="312086"/>
          </a:xfrm>
          <a:prstGeom prst="rect">
            <a:avLst/>
          </a:prstGeom>
        </p:spPr>
      </p:pic>
      <p:pic>
        <p:nvPicPr>
          <p:cNvPr id="22" name="Image 12" descr="assets/logos/clients/masmovil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0976" y="3273036"/>
            <a:ext cx="1379220" cy="362219"/>
          </a:xfrm>
          <a:prstGeom prst="rect">
            <a:avLst/>
          </a:prstGeom>
        </p:spPr>
      </p:pic>
      <p:pic>
        <p:nvPicPr>
          <p:cNvPr id="23" name="Image 13" descr="assets/logos/clients/sence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49556" y="3246120"/>
            <a:ext cx="1145173" cy="416052"/>
          </a:xfrm>
          <a:prstGeom prst="rect">
            <a:avLst/>
          </a:prstGeom>
        </p:spPr>
      </p:pic>
      <p:pic>
        <p:nvPicPr>
          <p:cNvPr id="24" name="Image 14" descr="assets/logos/clients/vidatres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4088" y="3317927"/>
            <a:ext cx="1379220" cy="272439"/>
          </a:xfrm>
          <a:prstGeom prst="rect">
            <a:avLst/>
          </a:prstGeom>
        </p:spPr>
      </p:pic>
      <p:pic>
        <p:nvPicPr>
          <p:cNvPr id="25" name="Image 15" descr="assets/logos/clients/sii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54692" y="3246120"/>
            <a:ext cx="1061123" cy="416052"/>
          </a:xfrm>
          <a:prstGeom prst="rect">
            <a:avLst/>
          </a:prstGeom>
        </p:spPr>
      </p:pic>
      <p:pic>
        <p:nvPicPr>
          <p:cNvPr id="26" name="Image 16" descr="assets/logos/clients/gobierno-chile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48236" y="3246120"/>
            <a:ext cx="837147" cy="416052"/>
          </a:xfrm>
          <a:prstGeom prst="rect">
            <a:avLst/>
          </a:prstGeom>
        </p:spPr>
      </p:pic>
      <p:pic>
        <p:nvPicPr>
          <p:cNvPr id="27" name="Image 17" descr="assets/logos/clients/saudi-mol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03481" y="3246120"/>
            <a:ext cx="689770" cy="416052"/>
          </a:xfrm>
          <a:prstGeom prst="rect">
            <a:avLst/>
          </a:prstGeom>
        </p:spPr>
      </p:pic>
      <p:pic>
        <p:nvPicPr>
          <p:cNvPr id="28" name="Image 18" descr="assets/logos/clients/isciii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60007" y="3845052"/>
            <a:ext cx="1342713" cy="416052"/>
          </a:xfrm>
          <a:prstGeom prst="rect">
            <a:avLst/>
          </a:prstGeom>
        </p:spPr>
      </p:pic>
      <p:pic>
        <p:nvPicPr>
          <p:cNvPr id="29" name="Image 19" descr="assets/logos/clients/konexo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63973" y="3845052"/>
            <a:ext cx="697894" cy="416052"/>
          </a:xfrm>
          <a:prstGeom prst="rect">
            <a:avLst/>
          </a:prstGeom>
        </p:spPr>
      </p:pic>
      <p:pic>
        <p:nvPicPr>
          <p:cNvPr id="30" name="Image 20" descr="assets/logos/clients/chemo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36478" y="3845052"/>
            <a:ext cx="715996" cy="416052"/>
          </a:xfrm>
          <a:prstGeom prst="rect">
            <a:avLst/>
          </a:prstGeom>
        </p:spPr>
      </p:pic>
      <p:pic>
        <p:nvPicPr>
          <p:cNvPr id="31" name="Image 21" descr="assets/logos/clients/lascondes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07402" y="3845052"/>
            <a:ext cx="937260" cy="416052"/>
          </a:xfrm>
          <a:prstGeom prst="rect">
            <a:avLst/>
          </a:prstGeom>
        </p:spPr>
      </p:pic>
      <p:pic>
        <p:nvPicPr>
          <p:cNvPr id="32" name="Image 22" descr="assets/logos/clients/gipuzkoako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340319" y="3845052"/>
            <a:ext cx="634537" cy="416052"/>
          </a:xfrm>
          <a:prstGeom prst="rect">
            <a:avLst/>
          </a:prstGeom>
        </p:spPr>
      </p:pic>
      <p:sp>
        <p:nvSpPr>
          <p:cNvPr id="33" name="Shape 8"/>
          <p:cNvSpPr/>
          <p:nvPr/>
        </p:nvSpPr>
        <p:spPr>
          <a:xfrm>
            <a:off x="548640" y="4645152"/>
            <a:ext cx="2086661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34" name="Shape 9"/>
          <p:cNvSpPr/>
          <p:nvPr/>
        </p:nvSpPr>
        <p:spPr>
          <a:xfrm>
            <a:off x="749808" y="484632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5" name="Image 23" descr="/root/corp2026/assets/icons/hero-building-library_212F38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0758" y="4947270"/>
            <a:ext cx="218724" cy="218724"/>
          </a:xfrm>
          <a:prstGeom prst="rect">
            <a:avLst/>
          </a:prstGeom>
        </p:spPr>
      </p:pic>
      <p:sp>
        <p:nvSpPr>
          <p:cNvPr id="36" name="Text 10"/>
          <p:cNvSpPr txBox="1"/>
          <p:nvPr/>
        </p:nvSpPr>
        <p:spPr>
          <a:xfrm>
            <a:off x="1280160" y="482803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Financial Services</a:t>
            </a:r>
            <a:endParaRPr lang="en-US" sz="1100" dirty="0"/>
          </a:p>
        </p:txBody>
      </p:sp>
      <p:sp>
        <p:nvSpPr>
          <p:cNvPr id="37" name="Shape 11"/>
          <p:cNvSpPr/>
          <p:nvPr/>
        </p:nvSpPr>
        <p:spPr>
          <a:xfrm>
            <a:off x="2799893" y="4645152"/>
            <a:ext cx="2086661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38" name="Shape 12"/>
          <p:cNvSpPr/>
          <p:nvPr/>
        </p:nvSpPr>
        <p:spPr>
          <a:xfrm>
            <a:off x="3001061" y="484632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9" name="Image 24" descr="/root/corp2026/assets/icons/hero-building-office-2_212F38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02011" y="4947270"/>
            <a:ext cx="218724" cy="218724"/>
          </a:xfrm>
          <a:prstGeom prst="rect">
            <a:avLst/>
          </a:prstGeom>
        </p:spPr>
      </p:pic>
      <p:sp>
        <p:nvSpPr>
          <p:cNvPr id="40" name="Text 13"/>
          <p:cNvSpPr txBox="1"/>
          <p:nvPr/>
        </p:nvSpPr>
        <p:spPr>
          <a:xfrm>
            <a:off x="3531413" y="482803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Sector</a:t>
            </a:r>
            <a:endParaRPr lang="en-US" sz="1100" dirty="0"/>
          </a:p>
        </p:txBody>
      </p:sp>
      <p:sp>
        <p:nvSpPr>
          <p:cNvPr id="41" name="Shape 14"/>
          <p:cNvSpPr/>
          <p:nvPr/>
        </p:nvSpPr>
        <p:spPr>
          <a:xfrm>
            <a:off x="5051146" y="4645152"/>
            <a:ext cx="2086661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42" name="Shape 15"/>
          <p:cNvSpPr/>
          <p:nvPr/>
        </p:nvSpPr>
        <p:spPr>
          <a:xfrm>
            <a:off x="5252314" y="484632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3" name="Image 25" descr="/root/corp2026/assets/icons/hero-heart_212F38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53263" y="4947270"/>
            <a:ext cx="218724" cy="218724"/>
          </a:xfrm>
          <a:prstGeom prst="rect">
            <a:avLst/>
          </a:prstGeom>
        </p:spPr>
      </p:pic>
      <p:sp>
        <p:nvSpPr>
          <p:cNvPr id="44" name="Text 16"/>
          <p:cNvSpPr txBox="1"/>
          <p:nvPr/>
        </p:nvSpPr>
        <p:spPr>
          <a:xfrm>
            <a:off x="5782666" y="482803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Healthcare</a:t>
            </a:r>
            <a:endParaRPr lang="en-US" sz="1100" dirty="0"/>
          </a:p>
        </p:txBody>
      </p:sp>
      <p:sp>
        <p:nvSpPr>
          <p:cNvPr id="45" name="Shape 17"/>
          <p:cNvSpPr/>
          <p:nvPr/>
        </p:nvSpPr>
        <p:spPr>
          <a:xfrm>
            <a:off x="7302398" y="4645152"/>
            <a:ext cx="2086661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46" name="Shape 18"/>
          <p:cNvSpPr/>
          <p:nvPr/>
        </p:nvSpPr>
        <p:spPr>
          <a:xfrm>
            <a:off x="7503566" y="484632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7" name="Image 26" descr="/root/corp2026/assets/icons/hero-signal_212F38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604516" y="4947270"/>
            <a:ext cx="218724" cy="218724"/>
          </a:xfrm>
          <a:prstGeom prst="rect">
            <a:avLst/>
          </a:prstGeom>
        </p:spPr>
      </p:pic>
      <p:sp>
        <p:nvSpPr>
          <p:cNvPr id="48" name="Text 19"/>
          <p:cNvSpPr txBox="1"/>
          <p:nvPr/>
        </p:nvSpPr>
        <p:spPr>
          <a:xfrm>
            <a:off x="8033918" y="482803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&amp; Utilities</a:t>
            </a:r>
            <a:endParaRPr lang="en-US" sz="1100" dirty="0"/>
          </a:p>
        </p:txBody>
      </p:sp>
      <p:sp>
        <p:nvSpPr>
          <p:cNvPr id="49" name="Shape 20"/>
          <p:cNvSpPr/>
          <p:nvPr/>
        </p:nvSpPr>
        <p:spPr>
          <a:xfrm>
            <a:off x="9553651" y="4645152"/>
            <a:ext cx="2086661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</p:sp>
      <p:sp>
        <p:nvSpPr>
          <p:cNvPr id="50" name="Shape 21"/>
          <p:cNvSpPr/>
          <p:nvPr/>
        </p:nvSpPr>
        <p:spPr>
          <a:xfrm>
            <a:off x="9754819" y="4846320"/>
            <a:ext cx="420624" cy="420624"/>
          </a:xfrm>
          <a:prstGeom prst="roundRect">
            <a:avLst>
              <a:gd name="adj" fmla="val 8696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51" name="Image 27" descr="/root/corp2026/assets/icons/hero-users_212F38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855769" y="4947270"/>
            <a:ext cx="218724" cy="218724"/>
          </a:xfrm>
          <a:prstGeom prst="rect">
            <a:avLst/>
          </a:prstGeom>
        </p:spPr>
      </p:pic>
      <p:sp>
        <p:nvSpPr>
          <p:cNvPr id="52" name="Text 22"/>
          <p:cNvSpPr txBox="1"/>
          <p:nvPr/>
        </p:nvSpPr>
        <p:spPr>
          <a:xfrm>
            <a:off x="10285171" y="4828032"/>
            <a:ext cx="11539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254"/>
              </a:lnSpc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&amp; Services</a:t>
            </a:r>
            <a:endParaRPr lang="en-US" sz="1100" dirty="0"/>
          </a:p>
        </p:txBody>
      </p:sp>
      <p:sp>
        <p:nvSpPr>
          <p:cNvPr id="53" name="Text 23"/>
          <p:cNvSpPr txBox="1"/>
          <p:nvPr/>
        </p:nvSpPr>
        <p:spPr>
          <a:xfrm>
            <a:off x="548640" y="5669280"/>
            <a:ext cx="266319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70</a:t>
            </a:r>
            <a:endParaRPr lang="en-US" sz="2100" dirty="0"/>
          </a:p>
        </p:txBody>
      </p:sp>
      <p:sp>
        <p:nvSpPr>
          <p:cNvPr id="54" name="Text 24"/>
          <p:cNvSpPr txBox="1"/>
          <p:nvPr/>
        </p:nvSpPr>
        <p:spPr>
          <a:xfrm>
            <a:off x="548640" y="6044184"/>
            <a:ext cx="266319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businesses</a:t>
            </a:r>
            <a:endParaRPr lang="en-US" sz="950" dirty="0"/>
          </a:p>
        </p:txBody>
      </p:sp>
      <p:sp>
        <p:nvSpPr>
          <p:cNvPr id="55" name="Text 25"/>
          <p:cNvSpPr txBox="1"/>
          <p:nvPr/>
        </p:nvSpPr>
        <p:spPr>
          <a:xfrm>
            <a:off x="3321558" y="5669280"/>
            <a:ext cx="266319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2100" dirty="0"/>
          </a:p>
        </p:txBody>
      </p:sp>
      <p:sp>
        <p:nvSpPr>
          <p:cNvPr id="56" name="Text 26"/>
          <p:cNvSpPr txBox="1"/>
          <p:nvPr/>
        </p:nvSpPr>
        <p:spPr>
          <a:xfrm>
            <a:off x="3321558" y="6044184"/>
            <a:ext cx="266319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government and public bodies</a:t>
            </a:r>
            <a:endParaRPr lang="en-US" sz="950" dirty="0"/>
          </a:p>
        </p:txBody>
      </p:sp>
      <p:sp>
        <p:nvSpPr>
          <p:cNvPr id="57" name="Text 27"/>
          <p:cNvSpPr txBox="1"/>
          <p:nvPr/>
        </p:nvSpPr>
        <p:spPr>
          <a:xfrm>
            <a:off x="6094476" y="5669280"/>
            <a:ext cx="266319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</a:t>
            </a:r>
            <a:endParaRPr lang="en-US" sz="2100" dirty="0"/>
          </a:p>
        </p:txBody>
      </p:sp>
      <p:sp>
        <p:nvSpPr>
          <p:cNvPr id="58" name="Text 28"/>
          <p:cNvSpPr txBox="1"/>
          <p:nvPr/>
        </p:nvSpPr>
        <p:spPr>
          <a:xfrm>
            <a:off x="6094476" y="6044184"/>
            <a:ext cx="266319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vendors and technology partners</a:t>
            </a:r>
            <a:endParaRPr lang="en-US" sz="950" dirty="0"/>
          </a:p>
        </p:txBody>
      </p:sp>
      <p:sp>
        <p:nvSpPr>
          <p:cNvPr id="59" name="Text 29"/>
          <p:cNvSpPr txBox="1"/>
          <p:nvPr/>
        </p:nvSpPr>
        <p:spPr>
          <a:xfrm>
            <a:off x="8867394" y="5669280"/>
            <a:ext cx="266319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2100" dirty="0"/>
          </a:p>
        </p:txBody>
      </p:sp>
      <p:sp>
        <p:nvSpPr>
          <p:cNvPr id="60" name="Text 30"/>
          <p:cNvSpPr txBox="1"/>
          <p:nvPr/>
        </p:nvSpPr>
        <p:spPr>
          <a:xfrm>
            <a:off x="8867394" y="6044184"/>
            <a:ext cx="266319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industries served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ect">
            <a:avLst/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 &amp; COMMERCIALS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31520"/>
            <a:ext cx="11091672" cy="4960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86"/>
              </a:lnSpc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we part company with the suites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 typical CCaaS suite” summarises patterns published on the capability and pricing pages of leading platforms, August 2026.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AA6B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 &amp; commercials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11137392" y="6455664"/>
            <a:ext cx="502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794760" y="1481328"/>
            <a:ext cx="3977640" cy="457200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032504" y="1481328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CCaaS suite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772400" y="1481328"/>
            <a:ext cx="3867912" cy="3447288"/>
          </a:xfrm>
          <a:prstGeom prst="rect">
            <a:avLst/>
          </a:prstGeom>
          <a:solidFill>
            <a:srgbClr val="212F38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010144" y="1481328"/>
            <a:ext cx="3502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1938528"/>
            <a:ext cx="7223760" cy="498348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03504" y="1938528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as a channel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4032504" y="1938528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Absent, add-on priced, or a marketplace plug-in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8010144" y="1938528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Routed by the same distributor as voice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603504" y="2436876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recording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032504" y="2436876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Usually a separate product or partner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8010144" y="2436876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REC, integrated in the same suite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2935224"/>
            <a:ext cx="7223760" cy="498348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03504" y="2935224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032504" y="2935224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 cloud only, in most cases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8010144" y="2935224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on-premises, virtualized or hybrid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603504" y="3433572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video data lives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032504" y="3433572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vendor’s region, by architecture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8010144" y="3433572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Wherever you want to operate or install it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3931920"/>
            <a:ext cx="7223760" cy="498348"/>
          </a:xfrm>
          <a:prstGeom prst="rect">
            <a:avLst/>
          </a:prstGeom>
          <a:solidFill>
            <a:srgbClr val="EDEFF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03504" y="3931920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 model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032504" y="3931920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agent, per month, indefinitely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8010144" y="3931920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licences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" y="4430268"/>
            <a:ext cx="306324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Vendors in the stack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032504" y="4430268"/>
            <a:ext cx="3566160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Platform, plus video partner, plus recorder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8010144" y="4430268"/>
            <a:ext cx="3456432" cy="4983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vendor for IVR, ACD, video and recording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48640" y="5148072"/>
            <a:ext cx="3587496" cy="1275842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49808" y="5349240"/>
            <a:ext cx="475488" cy="475488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35" name="Image 0" descr="/root/corp2026/assets/icons/hero-key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925" y="5463357"/>
            <a:ext cx="247254" cy="247254"/>
          </a:xfrm>
          <a:prstGeom prst="rect">
            <a:avLst/>
          </a:prstGeom>
        </p:spPr>
      </p:pic>
      <p:sp>
        <p:nvSpPr>
          <p:cNvPr id="36" name="Text 33"/>
          <p:cNvSpPr txBox="1"/>
          <p:nvPr/>
        </p:nvSpPr>
        <p:spPr>
          <a:xfrm>
            <a:off x="1335024" y="5330952"/>
            <a:ext cx="259994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68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Perpetual licence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749808" y="5934456"/>
            <a:ext cx="3185160" cy="398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port for Smart IVR and Video RTC, per seat for Web ACD. One time for life, plus annual maintenance.</a:t>
            </a:r>
            <a:endParaRPr lang="en-US" sz="850" dirty="0"/>
          </a:p>
        </p:txBody>
      </p:sp>
      <p:sp>
        <p:nvSpPr>
          <p:cNvPr id="38" name="Shape 35"/>
          <p:cNvSpPr/>
          <p:nvPr/>
        </p:nvSpPr>
        <p:spPr>
          <a:xfrm>
            <a:off x="4300728" y="5148072"/>
            <a:ext cx="3587496" cy="1275842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39" name="Shape 36"/>
          <p:cNvSpPr/>
          <p:nvPr/>
        </p:nvSpPr>
        <p:spPr>
          <a:xfrm>
            <a:off x="4501896" y="5349240"/>
            <a:ext cx="475488" cy="475488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40" name="Image 1" descr="/root/corp2026/assets/icons/hero-cloud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013" y="5463357"/>
            <a:ext cx="247254" cy="247254"/>
          </a:xfrm>
          <a:prstGeom prst="rect">
            <a:avLst/>
          </a:prstGeom>
        </p:spPr>
      </p:pic>
      <p:sp>
        <p:nvSpPr>
          <p:cNvPr id="41" name="Text 37"/>
          <p:cNvSpPr txBox="1"/>
          <p:nvPr/>
        </p:nvSpPr>
        <p:spPr>
          <a:xfrm>
            <a:off x="5087112" y="5330952"/>
            <a:ext cx="259994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68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subscription</a:t>
            </a:r>
            <a:endParaRPr lang="en-US" sz="1200" dirty="0"/>
          </a:p>
        </p:txBody>
      </p:sp>
      <p:sp>
        <p:nvSpPr>
          <p:cNvPr id="42" name="Text 38"/>
          <p:cNvSpPr txBox="1"/>
          <p:nvPr/>
        </p:nvSpPr>
        <p:spPr>
          <a:xfrm>
            <a:off x="4501896" y="5934456"/>
            <a:ext cx="3185160" cy="398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Channel, agent and storage fees, plus customizations and value-added services on dedicated nodes.</a:t>
            </a:r>
            <a:endParaRPr lang="en-US" sz="850" dirty="0"/>
          </a:p>
        </p:txBody>
      </p:sp>
      <p:sp>
        <p:nvSpPr>
          <p:cNvPr id="43" name="Shape 39"/>
          <p:cNvSpPr/>
          <p:nvPr/>
        </p:nvSpPr>
        <p:spPr>
          <a:xfrm>
            <a:off x="8052816" y="5148072"/>
            <a:ext cx="3587496" cy="1275842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 w="9525">
            <a:solidFill>
              <a:srgbClr val="E4E8EB"/>
            </a:solidFill>
            <a:prstDash val="solid"/>
          </a:ln>
        </p:spPr>
        <p:txBody>
          <a:bodyPr/>
          <a:p/>
        </p:txBody>
      </p:sp>
      <p:sp>
        <p:nvSpPr>
          <p:cNvPr id="44" name="Shape 40"/>
          <p:cNvSpPr/>
          <p:nvPr/>
        </p:nvSpPr>
        <p:spPr>
          <a:xfrm>
            <a:off x="8253984" y="5349240"/>
            <a:ext cx="475488" cy="475488"/>
          </a:xfrm>
          <a:prstGeom prst="roundRect">
            <a:avLst>
              <a:gd name="adj" fmla="val 7692"/>
            </a:avLst>
          </a:prstGeom>
          <a:solidFill>
            <a:srgbClr val="FAD6D1"/>
          </a:solidFill>
          <a:ln w="12700">
            <a:solidFill>
              <a:srgbClr val="333333"/>
            </a:solidFill>
            <a:prstDash val="solid"/>
          </a:ln>
        </p:spPr>
        <p:txBody>
          <a:bodyPr/>
          <a:p/>
        </p:txBody>
      </p:sp>
      <p:pic>
        <p:nvPicPr>
          <p:cNvPr id="45" name="Image 2" descr="/root/corp2026/assets/icons/hero-beak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101" y="5463357"/>
            <a:ext cx="247254" cy="247254"/>
          </a:xfrm>
          <a:prstGeom prst="rect">
            <a:avLst/>
          </a:prstGeom>
        </p:spPr>
      </p:pic>
      <p:sp>
        <p:nvSpPr>
          <p:cNvPr id="46" name="Text 41"/>
          <p:cNvSpPr txBox="1"/>
          <p:nvPr/>
        </p:nvSpPr>
        <p:spPr>
          <a:xfrm>
            <a:off x="8839200" y="5330952"/>
            <a:ext cx="259994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368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Evaluation licence</a:t>
            </a:r>
            <a:endParaRPr lang="en-US" sz="1200" dirty="0"/>
          </a:p>
        </p:txBody>
      </p:sp>
      <p:sp>
        <p:nvSpPr>
          <p:cNvPr id="47" name="Text 42"/>
          <p:cNvSpPr txBox="1"/>
          <p:nvPr/>
        </p:nvSpPr>
        <p:spPr>
          <a:xfrm>
            <a:off x="8253984" y="5934456"/>
            <a:ext cx="3185160" cy="398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207"/>
              </a:lnSpc>
              <a:buNone/>
            </a:pPr>
            <a:r>
              <a:rPr lang="en-US" sz="8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Complete, unrestricted functionality with limited capacity and duration, to prove it before you buy it.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06840" y="2011680"/>
            <a:ext cx="2743200" cy="2743200"/>
          </a:xfrm>
          <a:prstGeom prst="ellipse">
            <a:avLst/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assets/marks/mark_video-rt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4312" y="2359152"/>
            <a:ext cx="2048256" cy="204825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85800" y="1874520"/>
            <a:ext cx="8229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  ·  CORPORATE PRESENTATION 2026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2267712"/>
            <a:ext cx="804672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6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 the channel</a:t>
            </a:r>
            <a:endParaRPr lang="en-US" sz="38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platform is missing.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3968496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video call that queues, routes, records and reports exactly like a phone call — on your own platform, with a full-function evaluation licence and no capacity games.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85800" y="4754880"/>
            <a:ext cx="1965960" cy="512064"/>
          </a:xfrm>
          <a:prstGeom prst="roundRect">
            <a:avLst>
              <a:gd name="adj" fmla="val 14286"/>
            </a:avLst>
          </a:prstGeom>
          <a:solidFill>
            <a:srgbClr val="FF6D5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" y="4754880"/>
            <a:ext cx="196596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2834640" y="4754880"/>
            <a:ext cx="2148840" cy="512064"/>
          </a:xfrm>
          <a:prstGeom prst="roundRect">
            <a:avLst>
              <a:gd name="adj" fmla="val 14286"/>
            </a:avLst>
          </a:prstGeom>
          <a:solidFill>
            <a:srgbClr val="2E3D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834640" y="4754880"/>
            <a:ext cx="2148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2" name="Image 1" descr="assets/logo/logo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760720"/>
            <a:ext cx="1920240" cy="63207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017520" y="5760720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Europe  </a:t>
            </a:r>
            <a:pPr indent="0" marL="0">
              <a:buNone/>
            </a:pPr>
            <a:r>
              <a:rPr lang="en-US" sz="10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Calle Núñez de Balboa 120, 28006 Madrid, Spain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3017520" y="6016752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America  </a:t>
            </a:r>
            <a:pPr indent="0" marL="0">
              <a:buNone/>
            </a:pPr>
            <a:r>
              <a:rPr lang="en-US" sz="10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1001 Brickell Bay Drive, Suite 2700 PMB I6, Miami FL 33131, USA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3017520" y="6272784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  ·  Streamline your business communications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Interactive Powers — Corporate Presentation 2026 (Short edition)</dc:title>
  <dc:subject>Corporate presentation, 2026 edition</dc:subject>
  <dc:creator>Interactive Powers, LLC</dc:creator>
  <cp:lastModifiedBy>Interactive Powers, LLC</cp:lastModifiedBy>
  <cp:revision>1</cp:revision>
  <dcterms:created xsi:type="dcterms:W3CDTF">2026-09-01T02:35:23Z</dcterms:created>
  <dcterms:modified xsi:type="dcterms:W3CDTF">2026-09-01T02:35:23Z</dcterms:modified>
</cp:coreProperties>
</file>