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image" Target="../media/image-11-14.png"/><Relationship Id="rId15" Type="http://schemas.openxmlformats.org/officeDocument/2006/relationships/image" Target="../media/image-11-15.png"/><Relationship Id="rId16" Type="http://schemas.openxmlformats.org/officeDocument/2006/relationships/slideLayout" Target="../slideLayouts/slideLayout1.xml"/><Relationship Id="rId1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image" Target="../media/image-17-11.png"/><Relationship Id="rId12" Type="http://schemas.openxmlformats.org/officeDocument/2006/relationships/image" Target="../media/image-17-12.png"/><Relationship Id="rId13" Type="http://schemas.openxmlformats.org/officeDocument/2006/relationships/image" Target="../media/image-17-13.png"/><Relationship Id="rId14" Type="http://schemas.openxmlformats.org/officeDocument/2006/relationships/image" Target="../media/image-17-14.png"/><Relationship Id="rId15" Type="http://schemas.openxmlformats.org/officeDocument/2006/relationships/image" Target="../media/image-17-15.png"/><Relationship Id="rId16" Type="http://schemas.openxmlformats.org/officeDocument/2006/relationships/image" Target="../media/image-17-16.png"/><Relationship Id="rId17" Type="http://schemas.openxmlformats.org/officeDocument/2006/relationships/image" Target="../media/image-17-17.png"/><Relationship Id="rId18" Type="http://schemas.openxmlformats.org/officeDocument/2006/relationships/image" Target="../media/image-17-18.png"/><Relationship Id="rId19" Type="http://schemas.openxmlformats.org/officeDocument/2006/relationships/image" Target="../media/image-17-19.png"/><Relationship Id="rId20" Type="http://schemas.openxmlformats.org/officeDocument/2006/relationships/image" Target="../media/image-17-20.png"/><Relationship Id="rId21" Type="http://schemas.openxmlformats.org/officeDocument/2006/relationships/image" Target="../media/image-17-21.png"/><Relationship Id="rId22" Type="http://schemas.openxmlformats.org/officeDocument/2006/relationships/image" Target="../media/image-17-22.png"/><Relationship Id="rId23" Type="http://schemas.openxmlformats.org/officeDocument/2006/relationships/image" Target="../media/image-17-23.png"/><Relationship Id="rId24" Type="http://schemas.openxmlformats.org/officeDocument/2006/relationships/slideLayout" Target="../slideLayouts/slideLayout1.xml"/><Relationship Id="rId2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8138160" y="-2194560"/>
            <a:ext cx="6583680" cy="6583680"/>
          </a:xfrm>
          <a:prstGeom prst="ellipse">
            <a:avLst/>
          </a:prstGeom>
          <a:solidFill>
            <a:srgbClr val="2E3D48"/>
          </a:solidFill>
          <a:ln w="12700">
            <a:solidFill>
              <a:srgbClr val="333333"/>
            </a:solidFill>
            <a:prstDash val="solid"/>
          </a:ln>
        </p:spPr>
      </p:sp>
      <p:sp>
        <p:nvSpPr>
          <p:cNvPr id="3" name="Shape 1"/>
          <p:cNvSpPr/>
          <p:nvPr/>
        </p:nvSpPr>
        <p:spPr>
          <a:xfrm>
            <a:off x="9966960" y="3931920"/>
            <a:ext cx="3108960" cy="3108960"/>
          </a:xfrm>
          <a:prstGeom prst="ellipse">
            <a:avLst/>
          </a:prstGeom>
          <a:solidFill>
            <a:srgbClr val="37474F"/>
          </a:solidFill>
          <a:ln w="12700">
            <a:solidFill>
              <a:srgbClr val="333333"/>
            </a:solidFill>
            <a:prstDash val="solid"/>
          </a:ln>
        </p:spPr>
      </p:sp>
      <p:pic>
        <p:nvPicPr>
          <p:cNvPr id="4" name="Image 0" descr="assets/logo/logo_dark.png">    </p:cNvPr>
          <p:cNvPicPr>
            <a:picLocks noChangeAspect="1"/>
          </p:cNvPicPr>
          <p:nvPr/>
        </p:nvPicPr>
        <p:blipFill>
          <a:blip r:embed="rId1"/>
          <a:stretch>
            <a:fillRect/>
          </a:stretch>
        </p:blipFill>
        <p:spPr>
          <a:xfrm>
            <a:off x="685800" y="548640"/>
            <a:ext cx="2057400" cy="677222"/>
          </a:xfrm>
          <a:prstGeom prst="rect">
            <a:avLst/>
          </a:prstGeom>
        </p:spPr>
      </p:pic>
      <p:sp>
        <p:nvSpPr>
          <p:cNvPr id="5" name="Shape 2"/>
          <p:cNvSpPr/>
          <p:nvPr/>
        </p:nvSpPr>
        <p:spPr>
          <a:xfrm>
            <a:off x="8796528" y="1225296"/>
            <a:ext cx="1335024" cy="1335024"/>
          </a:xfrm>
          <a:prstGeom prst="ellipse">
            <a:avLst/>
          </a:prstGeom>
          <a:solidFill>
            <a:srgbClr val="B2E88A"/>
          </a:solidFill>
          <a:ln w="12700">
            <a:solidFill>
              <a:srgbClr val="333333"/>
            </a:solidFill>
            <a:prstDash val="solid"/>
          </a:ln>
        </p:spPr>
      </p:sp>
      <p:pic>
        <p:nvPicPr>
          <p:cNvPr id="6" name="Image 1" descr="assets/marks/mark_smart-ivr.png">    </p:cNvPr>
          <p:cNvPicPr>
            <a:picLocks noChangeAspect="1"/>
          </p:cNvPicPr>
          <p:nvPr/>
        </p:nvPicPr>
        <p:blipFill>
          <a:blip r:embed="rId2"/>
          <a:stretch>
            <a:fillRect/>
          </a:stretch>
        </p:blipFill>
        <p:spPr>
          <a:xfrm>
            <a:off x="8936706" y="1365474"/>
            <a:ext cx="1054669" cy="1054669"/>
          </a:xfrm>
          <a:prstGeom prst="rect">
            <a:avLst/>
          </a:prstGeom>
        </p:spPr>
      </p:pic>
      <p:sp>
        <p:nvSpPr>
          <p:cNvPr id="7" name="Shape 3"/>
          <p:cNvSpPr/>
          <p:nvPr/>
        </p:nvSpPr>
        <p:spPr>
          <a:xfrm>
            <a:off x="10351008" y="1225296"/>
            <a:ext cx="1335024" cy="1335024"/>
          </a:xfrm>
          <a:prstGeom prst="ellipse">
            <a:avLst/>
          </a:prstGeom>
          <a:solidFill>
            <a:srgbClr val="F8EA76"/>
          </a:solidFill>
          <a:ln w="12700">
            <a:solidFill>
              <a:srgbClr val="333333"/>
            </a:solidFill>
            <a:prstDash val="solid"/>
          </a:ln>
        </p:spPr>
      </p:sp>
      <p:pic>
        <p:nvPicPr>
          <p:cNvPr id="8" name="Image 2" descr="assets/marks/mark_web-acd.png">    </p:cNvPr>
          <p:cNvPicPr>
            <a:picLocks noChangeAspect="1"/>
          </p:cNvPicPr>
          <p:nvPr/>
        </p:nvPicPr>
        <p:blipFill>
          <a:blip r:embed="rId3"/>
          <a:stretch>
            <a:fillRect/>
          </a:stretch>
        </p:blipFill>
        <p:spPr>
          <a:xfrm>
            <a:off x="10491186" y="1365474"/>
            <a:ext cx="1054669" cy="1054669"/>
          </a:xfrm>
          <a:prstGeom prst="rect">
            <a:avLst/>
          </a:prstGeom>
        </p:spPr>
      </p:pic>
      <p:sp>
        <p:nvSpPr>
          <p:cNvPr id="9" name="Shape 4"/>
          <p:cNvSpPr/>
          <p:nvPr/>
        </p:nvSpPr>
        <p:spPr>
          <a:xfrm>
            <a:off x="8796528" y="2779776"/>
            <a:ext cx="1335024" cy="1335024"/>
          </a:xfrm>
          <a:prstGeom prst="ellipse">
            <a:avLst/>
          </a:prstGeom>
          <a:solidFill>
            <a:srgbClr val="FF6D5F"/>
          </a:solidFill>
          <a:ln w="12700">
            <a:solidFill>
              <a:srgbClr val="333333"/>
            </a:solidFill>
            <a:prstDash val="solid"/>
          </a:ln>
        </p:spPr>
      </p:sp>
      <p:pic>
        <p:nvPicPr>
          <p:cNvPr id="10" name="Image 3" descr="assets/marks/mark_video-rtc.png">    </p:cNvPr>
          <p:cNvPicPr>
            <a:picLocks noChangeAspect="1"/>
          </p:cNvPicPr>
          <p:nvPr/>
        </p:nvPicPr>
        <p:blipFill>
          <a:blip r:embed="rId4"/>
          <a:stretch>
            <a:fillRect/>
          </a:stretch>
        </p:blipFill>
        <p:spPr>
          <a:xfrm>
            <a:off x="8936706" y="2919954"/>
            <a:ext cx="1054669" cy="1054669"/>
          </a:xfrm>
          <a:prstGeom prst="rect">
            <a:avLst/>
          </a:prstGeom>
        </p:spPr>
      </p:pic>
      <p:sp>
        <p:nvSpPr>
          <p:cNvPr id="11" name="Shape 5"/>
          <p:cNvSpPr/>
          <p:nvPr/>
        </p:nvSpPr>
        <p:spPr>
          <a:xfrm>
            <a:off x="10351008" y="2779776"/>
            <a:ext cx="1335024" cy="1335024"/>
          </a:xfrm>
          <a:prstGeom prst="ellipse">
            <a:avLst/>
          </a:prstGeom>
          <a:solidFill>
            <a:srgbClr val="9CBFEA"/>
          </a:solidFill>
          <a:ln w="12700">
            <a:solidFill>
              <a:srgbClr val="333333"/>
            </a:solidFill>
            <a:prstDash val="solid"/>
          </a:ln>
        </p:spPr>
      </p:sp>
      <p:pic>
        <p:nvPicPr>
          <p:cNvPr id="12" name="Image 4" descr="assets/marks/mark_video-rec.png">    </p:cNvPr>
          <p:cNvPicPr>
            <a:picLocks noChangeAspect="1"/>
          </p:cNvPicPr>
          <p:nvPr/>
        </p:nvPicPr>
        <p:blipFill>
          <a:blip r:embed="rId5"/>
          <a:stretch>
            <a:fillRect/>
          </a:stretch>
        </p:blipFill>
        <p:spPr>
          <a:xfrm>
            <a:off x="10491186" y="2919954"/>
            <a:ext cx="1054669" cy="1054669"/>
          </a:xfrm>
          <a:prstGeom prst="rect">
            <a:avLst/>
          </a:prstGeom>
        </p:spPr>
      </p:pic>
      <p:sp>
        <p:nvSpPr>
          <p:cNvPr id="13" name="Text 6"/>
          <p:cNvSpPr txBox="1"/>
          <p:nvPr/>
        </p:nvSpPr>
        <p:spPr>
          <a:xfrm>
            <a:off x="685800" y="2148840"/>
            <a:ext cx="8229600" cy="310896"/>
          </a:xfrm>
          <a:prstGeom prst="rect">
            <a:avLst/>
          </a:prstGeom>
          <a:noFill/>
          <a:ln/>
        </p:spPr>
        <p:txBody>
          <a:bodyPr wrap="square" rtlCol="0" anchor="ctr"/>
          <a:lstStyle/>
          <a:p>
            <a:pPr indent="0" marL="0">
              <a:buNone/>
            </a:pPr>
            <a:r>
              <a:rPr lang="en-US" sz="1200" b="1" spc="240" kern="0" dirty="0">
                <a:solidFill>
                  <a:srgbClr val="FF6D5F"/>
                </a:solidFill>
                <a:latin typeface="Montserrat" pitchFamily="34" charset="0"/>
                <a:ea typeface="Montserrat" pitchFamily="34" charset="-122"/>
                <a:cs typeface="Montserrat" pitchFamily="34" charset="-120"/>
              </a:rPr>
              <a:t>CORPORATE PRESENTATION  ·  2026</a:t>
            </a:r>
            <a:endParaRPr lang="en-US" sz="1200" dirty="0"/>
          </a:p>
        </p:txBody>
      </p:sp>
      <p:sp>
        <p:nvSpPr>
          <p:cNvPr id="14" name="Text 7"/>
          <p:cNvSpPr txBox="1"/>
          <p:nvPr/>
        </p:nvSpPr>
        <p:spPr>
          <a:xfrm>
            <a:off x="685800" y="2505456"/>
            <a:ext cx="8412480" cy="960120"/>
          </a:xfrm>
          <a:prstGeom prst="rect">
            <a:avLst/>
          </a:prstGeom>
          <a:noFill/>
          <a:ln/>
        </p:spPr>
        <p:txBody>
          <a:bodyPr wrap="square" rtlCol="0" anchor="t"/>
          <a:lstStyle/>
          <a:p>
            <a:pPr indent="0" marL="0">
              <a:buNone/>
            </a:pPr>
            <a:r>
              <a:rPr lang="en-US" sz="4600" b="1" dirty="0">
                <a:solidFill>
                  <a:srgbClr val="FFFFFF"/>
                </a:solidFill>
                <a:latin typeface="Montserrat" pitchFamily="34" charset="0"/>
                <a:ea typeface="Montserrat" pitchFamily="34" charset="-122"/>
                <a:cs typeface="Montserrat" pitchFamily="34" charset="-120"/>
              </a:rPr>
              <a:t>Interactive Powers</a:t>
            </a:r>
            <a:endParaRPr lang="en-US" sz="4600" dirty="0"/>
          </a:p>
        </p:txBody>
      </p:sp>
      <p:sp>
        <p:nvSpPr>
          <p:cNvPr id="15" name="Text 8"/>
          <p:cNvSpPr txBox="1"/>
          <p:nvPr/>
        </p:nvSpPr>
        <p:spPr>
          <a:xfrm>
            <a:off x="685800" y="3529584"/>
            <a:ext cx="8412480" cy="502920"/>
          </a:xfrm>
          <a:prstGeom prst="rect">
            <a:avLst/>
          </a:prstGeom>
          <a:noFill/>
          <a:ln/>
        </p:spPr>
        <p:txBody>
          <a:bodyPr wrap="square" rtlCol="0" anchor="ctr"/>
          <a:lstStyle/>
          <a:p>
            <a:pPr indent="0" marL="0">
              <a:buNone/>
            </a:pPr>
            <a:r>
              <a:rPr lang="en-US" sz="2100" b="1" dirty="0">
                <a:solidFill>
                  <a:srgbClr val="FF6D5F"/>
                </a:solidFill>
                <a:latin typeface="Montserrat" pitchFamily="34" charset="0"/>
                <a:ea typeface="Montserrat" pitchFamily="34" charset="-122"/>
                <a:cs typeface="Montserrat" pitchFamily="34" charset="-120"/>
              </a:rPr>
              <a:t>The video layer for the contact center.</a:t>
            </a:r>
            <a:endParaRPr lang="en-US" sz="2100" dirty="0"/>
          </a:p>
        </p:txBody>
      </p:sp>
      <p:sp>
        <p:nvSpPr>
          <p:cNvPr id="16" name="Text 9"/>
          <p:cNvSpPr txBox="1"/>
          <p:nvPr/>
        </p:nvSpPr>
        <p:spPr>
          <a:xfrm>
            <a:off x="685800" y="4133088"/>
            <a:ext cx="7863840" cy="960120"/>
          </a:xfrm>
          <a:prstGeom prst="rect">
            <a:avLst/>
          </a:prstGeom>
          <a:noFill/>
          <a:ln/>
        </p:spPr>
        <p:txBody>
          <a:bodyPr wrap="square" rtlCol="0" anchor="ctr"/>
          <a:lstStyle/>
          <a:p>
            <a:pPr indent="0" marL="0">
              <a:lnSpc>
                <a:spcPts val="1800"/>
              </a:lnSpc>
              <a:buNone/>
            </a:pPr>
            <a:r>
              <a:rPr lang="en-US" sz="1250" dirty="0">
                <a:solidFill>
                  <a:srgbClr val="9FB0BE"/>
                </a:solidFill>
                <a:latin typeface="Montserrat" pitchFamily="34" charset="0"/>
                <a:ea typeface="Montserrat" pitchFamily="34" charset="-122"/>
                <a:cs typeface="Montserrat" pitchFamily="34" charset="-120"/>
              </a:rPr>
              <a:t>We build the voice and video platforms that let contact centers meet their customers face to face — added to the platform you already run, or delivered as a complete stack. Engineering and operations from Madrid and Miami since 2015.</a:t>
            </a:r>
            <a:endParaRPr lang="en-US" sz="1250" dirty="0"/>
          </a:p>
        </p:txBody>
      </p:sp>
      <p:sp>
        <p:nvSpPr>
          <p:cNvPr id="17" name="Text 10"/>
          <p:cNvSpPr txBox="1"/>
          <p:nvPr/>
        </p:nvSpPr>
        <p:spPr>
          <a:xfrm>
            <a:off x="548640" y="5532120"/>
            <a:ext cx="2107692" cy="320040"/>
          </a:xfrm>
          <a:prstGeom prst="rect">
            <a:avLst/>
          </a:prstGeom>
          <a:noFill/>
          <a:ln/>
        </p:spPr>
        <p:txBody>
          <a:bodyPr wrap="square" rtlCol="0" anchor="t"/>
          <a:lstStyle/>
          <a:p>
            <a:pPr indent="0" marL="0">
              <a:buNone/>
            </a:pPr>
            <a:r>
              <a:rPr lang="en-US" sz="1500" b="1" dirty="0">
                <a:solidFill>
                  <a:srgbClr val="FFFFFF"/>
                </a:solidFill>
                <a:latin typeface="Montserrat" pitchFamily="34" charset="0"/>
                <a:ea typeface="Montserrat" pitchFamily="34" charset="-122"/>
                <a:cs typeface="Montserrat" pitchFamily="34" charset="-120"/>
              </a:rPr>
              <a:t>400K+</a:t>
            </a:r>
            <a:endParaRPr lang="en-US" sz="1500" dirty="0"/>
          </a:p>
        </p:txBody>
      </p:sp>
      <p:sp>
        <p:nvSpPr>
          <p:cNvPr id="18" name="Text 11"/>
          <p:cNvSpPr txBox="1"/>
          <p:nvPr/>
        </p:nvSpPr>
        <p:spPr>
          <a:xfrm>
            <a:off x="548640" y="5815584"/>
            <a:ext cx="2107692" cy="292608"/>
          </a:xfrm>
          <a:prstGeom prst="rect">
            <a:avLst/>
          </a:prstGeom>
          <a:noFill/>
          <a:ln/>
        </p:spPr>
        <p:txBody>
          <a:bodyPr wrap="square" rtlCol="0" anchor="t"/>
          <a:lstStyle/>
          <a:p>
            <a:pPr indent="0" marL="0">
              <a:lnSpc>
                <a:spcPts val="1200"/>
              </a:lnSpc>
              <a:buNone/>
            </a:pPr>
            <a:r>
              <a:rPr lang="en-US" sz="950" dirty="0">
                <a:solidFill>
                  <a:srgbClr val="6B7F8D"/>
                </a:solidFill>
                <a:latin typeface="Montserrat" pitchFamily="34" charset="0"/>
                <a:ea typeface="Montserrat" pitchFamily="34" charset="-122"/>
                <a:cs typeface="Montserrat" pitchFamily="34" charset="-120"/>
              </a:rPr>
              <a:t>video calls per month</a:t>
            </a:r>
            <a:endParaRPr lang="en-US" sz="950" dirty="0"/>
          </a:p>
        </p:txBody>
      </p:sp>
      <p:sp>
        <p:nvSpPr>
          <p:cNvPr id="19" name="Text 12"/>
          <p:cNvSpPr txBox="1"/>
          <p:nvPr/>
        </p:nvSpPr>
        <p:spPr>
          <a:xfrm>
            <a:off x="2766060" y="5532120"/>
            <a:ext cx="2107692" cy="320040"/>
          </a:xfrm>
          <a:prstGeom prst="rect">
            <a:avLst/>
          </a:prstGeom>
          <a:noFill/>
          <a:ln/>
        </p:spPr>
        <p:txBody>
          <a:bodyPr wrap="square" rtlCol="0" anchor="t"/>
          <a:lstStyle/>
          <a:p>
            <a:pPr indent="0" marL="0">
              <a:buNone/>
            </a:pPr>
            <a:r>
              <a:rPr lang="en-US" sz="1500" b="1" dirty="0">
                <a:solidFill>
                  <a:srgbClr val="FFFFFF"/>
                </a:solidFill>
                <a:latin typeface="Montserrat" pitchFamily="34" charset="0"/>
                <a:ea typeface="Montserrat" pitchFamily="34" charset="-122"/>
                <a:cs typeface="Montserrat" pitchFamily="34" charset="-120"/>
              </a:rPr>
              <a:t>4M+</a:t>
            </a:r>
            <a:endParaRPr lang="en-US" sz="1500" dirty="0"/>
          </a:p>
        </p:txBody>
      </p:sp>
      <p:sp>
        <p:nvSpPr>
          <p:cNvPr id="20" name="Text 13"/>
          <p:cNvSpPr txBox="1"/>
          <p:nvPr/>
        </p:nvSpPr>
        <p:spPr>
          <a:xfrm>
            <a:off x="2766060" y="5815584"/>
            <a:ext cx="2107692" cy="292608"/>
          </a:xfrm>
          <a:prstGeom prst="rect">
            <a:avLst/>
          </a:prstGeom>
          <a:noFill/>
          <a:ln/>
        </p:spPr>
        <p:txBody>
          <a:bodyPr wrap="square" rtlCol="0" anchor="t"/>
          <a:lstStyle/>
          <a:p>
            <a:pPr indent="0" marL="0">
              <a:lnSpc>
                <a:spcPts val="1200"/>
              </a:lnSpc>
              <a:buNone/>
            </a:pPr>
            <a:r>
              <a:rPr lang="en-US" sz="950" dirty="0">
                <a:solidFill>
                  <a:srgbClr val="6B7F8D"/>
                </a:solidFill>
                <a:latin typeface="Montserrat" pitchFamily="34" charset="0"/>
                <a:ea typeface="Montserrat" pitchFamily="34" charset="-122"/>
                <a:cs typeface="Montserrat" pitchFamily="34" charset="-120"/>
              </a:rPr>
              <a:t>video minutes per month</a:t>
            </a:r>
            <a:endParaRPr lang="en-US" sz="950" dirty="0"/>
          </a:p>
        </p:txBody>
      </p:sp>
      <p:sp>
        <p:nvSpPr>
          <p:cNvPr id="21" name="Text 14"/>
          <p:cNvSpPr txBox="1"/>
          <p:nvPr/>
        </p:nvSpPr>
        <p:spPr>
          <a:xfrm>
            <a:off x="4983480" y="5532120"/>
            <a:ext cx="2107692" cy="320040"/>
          </a:xfrm>
          <a:prstGeom prst="rect">
            <a:avLst/>
          </a:prstGeom>
          <a:noFill/>
          <a:ln/>
        </p:spPr>
        <p:txBody>
          <a:bodyPr wrap="square" rtlCol="0" anchor="t"/>
          <a:lstStyle/>
          <a:p>
            <a:pPr indent="0" marL="0">
              <a:buNone/>
            </a:pPr>
            <a:r>
              <a:rPr lang="en-US" sz="1500" b="1" dirty="0">
                <a:solidFill>
                  <a:srgbClr val="FFFFFF"/>
                </a:solidFill>
                <a:latin typeface="Montserrat" pitchFamily="34" charset="0"/>
                <a:ea typeface="Montserrat" pitchFamily="34" charset="-122"/>
                <a:cs typeface="Montserrat" pitchFamily="34" charset="-120"/>
              </a:rPr>
              <a:t>15+</a:t>
            </a:r>
            <a:endParaRPr lang="en-US" sz="1500" dirty="0"/>
          </a:p>
        </p:txBody>
      </p:sp>
      <p:sp>
        <p:nvSpPr>
          <p:cNvPr id="22" name="Text 15"/>
          <p:cNvSpPr txBox="1"/>
          <p:nvPr/>
        </p:nvSpPr>
        <p:spPr>
          <a:xfrm>
            <a:off x="4983480" y="5815584"/>
            <a:ext cx="2107692" cy="292608"/>
          </a:xfrm>
          <a:prstGeom prst="rect">
            <a:avLst/>
          </a:prstGeom>
          <a:noFill/>
          <a:ln/>
        </p:spPr>
        <p:txBody>
          <a:bodyPr wrap="square" rtlCol="0" anchor="t"/>
          <a:lstStyle/>
          <a:p>
            <a:pPr indent="0" marL="0">
              <a:lnSpc>
                <a:spcPts val="1200"/>
              </a:lnSpc>
              <a:buNone/>
            </a:pPr>
            <a:r>
              <a:rPr lang="en-US" sz="950" dirty="0">
                <a:solidFill>
                  <a:srgbClr val="6B7F8D"/>
                </a:solidFill>
                <a:latin typeface="Montserrat" pitchFamily="34" charset="0"/>
                <a:ea typeface="Montserrat" pitchFamily="34" charset="-122"/>
                <a:cs typeface="Montserrat" pitchFamily="34" charset="-120"/>
              </a:rPr>
              <a:t>CC platforms integrated</a:t>
            </a:r>
            <a:endParaRPr lang="en-US" sz="950" dirty="0"/>
          </a:p>
        </p:txBody>
      </p:sp>
      <p:sp>
        <p:nvSpPr>
          <p:cNvPr id="23" name="Text 16"/>
          <p:cNvSpPr txBox="1"/>
          <p:nvPr/>
        </p:nvSpPr>
        <p:spPr>
          <a:xfrm>
            <a:off x="7200900" y="5532120"/>
            <a:ext cx="2107692" cy="320040"/>
          </a:xfrm>
          <a:prstGeom prst="rect">
            <a:avLst/>
          </a:prstGeom>
          <a:noFill/>
          <a:ln/>
        </p:spPr>
        <p:txBody>
          <a:bodyPr wrap="square" rtlCol="0" anchor="t"/>
          <a:lstStyle/>
          <a:p>
            <a:pPr indent="0" marL="0">
              <a:buNone/>
            </a:pPr>
            <a:r>
              <a:rPr lang="en-US" sz="1500" b="1" dirty="0">
                <a:solidFill>
                  <a:srgbClr val="FFFFFF"/>
                </a:solidFill>
                <a:latin typeface="Montserrat" pitchFamily="34" charset="0"/>
                <a:ea typeface="Montserrat" pitchFamily="34" charset="-122"/>
                <a:cs typeface="Montserrat" pitchFamily="34" charset="-120"/>
              </a:rPr>
              <a:t>2</a:t>
            </a:r>
            <a:endParaRPr lang="en-US" sz="1500" dirty="0"/>
          </a:p>
        </p:txBody>
      </p:sp>
      <p:sp>
        <p:nvSpPr>
          <p:cNvPr id="24" name="Text 17"/>
          <p:cNvSpPr txBox="1"/>
          <p:nvPr/>
        </p:nvSpPr>
        <p:spPr>
          <a:xfrm>
            <a:off x="7200900" y="5815584"/>
            <a:ext cx="2107692" cy="292608"/>
          </a:xfrm>
          <a:prstGeom prst="rect">
            <a:avLst/>
          </a:prstGeom>
          <a:noFill/>
          <a:ln/>
        </p:spPr>
        <p:txBody>
          <a:bodyPr wrap="square" rtlCol="0" anchor="t"/>
          <a:lstStyle/>
          <a:p>
            <a:pPr indent="0" marL="0">
              <a:lnSpc>
                <a:spcPts val="1200"/>
              </a:lnSpc>
              <a:buNone/>
            </a:pPr>
            <a:r>
              <a:rPr lang="en-US" sz="950" dirty="0">
                <a:solidFill>
                  <a:srgbClr val="6B7F8D"/>
                </a:solidFill>
                <a:latin typeface="Montserrat" pitchFamily="34" charset="0"/>
                <a:ea typeface="Montserrat" pitchFamily="34" charset="-122"/>
                <a:cs typeface="Montserrat" pitchFamily="34" charset="-120"/>
              </a:rPr>
              <a:t>regions · Madrid &amp; Miami</a:t>
            </a:r>
            <a:endParaRPr lang="en-US" sz="950" dirty="0"/>
          </a:p>
        </p:txBody>
      </p:sp>
      <p:sp>
        <p:nvSpPr>
          <p:cNvPr id="25" name="Text 18"/>
          <p:cNvSpPr txBox="1"/>
          <p:nvPr/>
        </p:nvSpPr>
        <p:spPr>
          <a:xfrm>
            <a:off x="685800" y="6355080"/>
            <a:ext cx="7315200" cy="274320"/>
          </a:xfrm>
          <a:prstGeom prst="rect">
            <a:avLst/>
          </a:prstGeom>
          <a:noFill/>
          <a:ln/>
        </p:spPr>
        <p:txBody>
          <a:bodyPr wrap="square"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Streamline your business communications  ·  interactivepowers.com</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THE SHIFT</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FFFFFF"/>
                </a:solidFill>
                <a:latin typeface="Montserrat" pitchFamily="34" charset="0"/>
                <a:ea typeface="Montserrat" pitchFamily="34" charset="-122"/>
                <a:cs typeface="Montserrat" pitchFamily="34" charset="-120"/>
              </a:rPr>
              <a:t>Your customers stopped accepting a voice they cannot see.</a:t>
            </a:r>
            <a:endParaRPr lang="en-US" sz="2700" dirty="0"/>
          </a:p>
        </p:txBody>
      </p:sp>
      <p:sp>
        <p:nvSpPr>
          <p:cNvPr id="5" name="Text 3"/>
          <p:cNvSpPr txBox="1"/>
          <p:nvPr/>
        </p:nvSpPr>
        <p:spPr>
          <a:xfrm>
            <a:off x="548640" y="1280160"/>
            <a:ext cx="11091672" cy="640080"/>
          </a:xfrm>
          <a:prstGeom prst="rect">
            <a:avLst/>
          </a:prstGeom>
          <a:noFill/>
          <a:ln/>
        </p:spPr>
        <p:txBody>
          <a:bodyPr wrap="square" rtlCol="0" anchor="ctr"/>
          <a:lstStyle/>
          <a:p>
            <a:pPr indent="0" marL="0">
              <a:lnSpc>
                <a:spcPts val="1700"/>
              </a:lnSpc>
              <a:buNone/>
            </a:pPr>
            <a:r>
              <a:rPr lang="en-US" sz="1250" dirty="0">
                <a:solidFill>
                  <a:srgbClr val="9FB0BE"/>
                </a:solidFill>
                <a:latin typeface="Montserrat" pitchFamily="34" charset="0"/>
                <a:ea typeface="Montserrat" pitchFamily="34" charset="-122"/>
                <a:cs typeface="Montserrat" pitchFamily="34" charset="-120"/>
              </a:rPr>
              <a:t>For a decade contact centers added channels — chat, email, SMS, social, messaging apps. Every one of them took a person out of the conversation. Meanwhile the interactions that actually carry risk moved onto a screen, and stayed there.</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6B7F8D"/>
                </a:solidFill>
                <a:latin typeface="Montserrat" pitchFamily="34" charset="0"/>
                <a:ea typeface="Montserrat" pitchFamily="34" charset="-122"/>
                <a:cs typeface="Montserrat" pitchFamily="34" charset="-120"/>
              </a:rPr>
              <a:t>Positioning based on published capability and pricing pages of leading CCaaS suites, reviewed August 2026.</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shift</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2</a:t>
            </a:r>
            <a:endParaRPr lang="en-US" sz="900" dirty="0"/>
          </a:p>
        </p:txBody>
      </p:sp>
      <p:sp>
        <p:nvSpPr>
          <p:cNvPr id="9" name="Shape 7"/>
          <p:cNvSpPr/>
          <p:nvPr/>
        </p:nvSpPr>
        <p:spPr>
          <a:xfrm>
            <a:off x="548640" y="2212848"/>
            <a:ext cx="3569208" cy="2212848"/>
          </a:xfrm>
          <a:prstGeom prst="roundRect">
            <a:avLst>
              <a:gd name="adj" fmla="val 2479"/>
            </a:avLst>
          </a:prstGeom>
          <a:solidFill>
            <a:srgbClr val="2E3D48"/>
          </a:solidFill>
          <a:ln w="12700">
            <a:solidFill>
              <a:srgbClr val="2E3D48"/>
            </a:solidFill>
            <a:prstDash val="solid"/>
          </a:ln>
        </p:spPr>
      </p:sp>
      <p:sp>
        <p:nvSpPr>
          <p:cNvPr id="10" name="Shape 8"/>
          <p:cNvSpPr/>
          <p:nvPr/>
        </p:nvSpPr>
        <p:spPr>
          <a:xfrm>
            <a:off x="804672" y="2468880"/>
            <a:ext cx="566928" cy="566928"/>
          </a:xfrm>
          <a:prstGeom prst="roundRect">
            <a:avLst>
              <a:gd name="adj" fmla="val 8065"/>
            </a:avLst>
          </a:prstGeom>
          <a:solidFill>
            <a:srgbClr val="FF6D5F"/>
          </a:solidFill>
          <a:ln w="12700">
            <a:solidFill>
              <a:srgbClr val="333333"/>
            </a:solidFill>
            <a:prstDash val="solid"/>
          </a:ln>
        </p:spPr>
      </p:sp>
      <p:pic>
        <p:nvPicPr>
          <p:cNvPr id="11" name="Image 0" descr="/root/corp2026/assets/icons/hero-chat-bubble-left-right_212F38.png">    </p:cNvPr>
          <p:cNvPicPr>
            <a:picLocks noChangeAspect="1"/>
          </p:cNvPicPr>
          <p:nvPr/>
        </p:nvPicPr>
        <p:blipFill>
          <a:blip r:embed="rId1"/>
          <a:stretch>
            <a:fillRect/>
          </a:stretch>
        </p:blipFill>
        <p:spPr>
          <a:xfrm>
            <a:off x="941869" y="2606077"/>
            <a:ext cx="292535" cy="292535"/>
          </a:xfrm>
          <a:prstGeom prst="rect">
            <a:avLst/>
          </a:prstGeom>
        </p:spPr>
      </p:pic>
      <p:sp>
        <p:nvSpPr>
          <p:cNvPr id="12" name="Text 9"/>
          <p:cNvSpPr txBox="1"/>
          <p:nvPr/>
        </p:nvSpPr>
        <p:spPr>
          <a:xfrm>
            <a:off x="1499616" y="24414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More channels, less presence</a:t>
            </a:r>
            <a:endParaRPr lang="en-US" sz="1250" dirty="0"/>
          </a:p>
        </p:txBody>
      </p:sp>
      <p:sp>
        <p:nvSpPr>
          <p:cNvPr id="13" name="Text 10"/>
          <p:cNvSpPr txBox="1"/>
          <p:nvPr/>
        </p:nvSpPr>
        <p:spPr>
          <a:xfrm>
            <a:off x="804672" y="3172968"/>
            <a:ext cx="3057144" cy="996696"/>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Text channels made service cheaper to run and further from the customer. Volume went up; the relationship went down.</a:t>
            </a:r>
            <a:endParaRPr lang="en-US" sz="1000" dirty="0"/>
          </a:p>
        </p:txBody>
      </p:sp>
      <p:sp>
        <p:nvSpPr>
          <p:cNvPr id="14" name="Shape 11"/>
          <p:cNvSpPr/>
          <p:nvPr/>
        </p:nvSpPr>
        <p:spPr>
          <a:xfrm>
            <a:off x="4309872" y="2212848"/>
            <a:ext cx="3569208" cy="2212848"/>
          </a:xfrm>
          <a:prstGeom prst="roundRect">
            <a:avLst>
              <a:gd name="adj" fmla="val 2479"/>
            </a:avLst>
          </a:prstGeom>
          <a:solidFill>
            <a:srgbClr val="2E3D48"/>
          </a:solidFill>
          <a:ln w="12700">
            <a:solidFill>
              <a:srgbClr val="2E3D48"/>
            </a:solidFill>
            <a:prstDash val="solid"/>
          </a:ln>
        </p:spPr>
      </p:sp>
      <p:sp>
        <p:nvSpPr>
          <p:cNvPr id="15" name="Shape 12"/>
          <p:cNvSpPr/>
          <p:nvPr/>
        </p:nvSpPr>
        <p:spPr>
          <a:xfrm>
            <a:off x="4565904" y="2468880"/>
            <a:ext cx="566928" cy="566928"/>
          </a:xfrm>
          <a:prstGeom prst="roundRect">
            <a:avLst>
              <a:gd name="adj" fmla="val 8065"/>
            </a:avLst>
          </a:prstGeom>
          <a:solidFill>
            <a:srgbClr val="FF6D5F"/>
          </a:solidFill>
          <a:ln w="12700">
            <a:solidFill>
              <a:srgbClr val="333333"/>
            </a:solidFill>
            <a:prstDash val="solid"/>
          </a:ln>
        </p:spPr>
      </p:sp>
      <p:pic>
        <p:nvPicPr>
          <p:cNvPr id="16" name="Image 1" descr="/root/corp2026/assets/icons/hero-device-phone-mobile_212F38.png">    </p:cNvPr>
          <p:cNvPicPr>
            <a:picLocks noChangeAspect="1"/>
          </p:cNvPicPr>
          <p:nvPr/>
        </p:nvPicPr>
        <p:blipFill>
          <a:blip r:embed="rId2"/>
          <a:stretch>
            <a:fillRect/>
          </a:stretch>
        </p:blipFill>
        <p:spPr>
          <a:xfrm>
            <a:off x="4703101" y="2606077"/>
            <a:ext cx="292535" cy="292535"/>
          </a:xfrm>
          <a:prstGeom prst="rect">
            <a:avLst/>
          </a:prstGeom>
        </p:spPr>
      </p:pic>
      <p:sp>
        <p:nvSpPr>
          <p:cNvPr id="17" name="Text 13"/>
          <p:cNvSpPr txBox="1"/>
          <p:nvPr/>
        </p:nvSpPr>
        <p:spPr>
          <a:xfrm>
            <a:off x="5260848" y="24414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The decisive moments went remote</a:t>
            </a:r>
            <a:endParaRPr lang="en-US" sz="1250" dirty="0"/>
          </a:p>
        </p:txBody>
      </p:sp>
      <p:sp>
        <p:nvSpPr>
          <p:cNvPr id="18" name="Text 14"/>
          <p:cNvSpPr txBox="1"/>
          <p:nvPr/>
        </p:nvSpPr>
        <p:spPr>
          <a:xfrm>
            <a:off x="4565904" y="3172968"/>
            <a:ext cx="3057144" cy="996696"/>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Onboarding, identity checks, claims, consultations and field support are now resolved without anyone travelling — on camera.</a:t>
            </a:r>
            <a:endParaRPr lang="en-US" sz="1000" dirty="0"/>
          </a:p>
        </p:txBody>
      </p:sp>
      <p:sp>
        <p:nvSpPr>
          <p:cNvPr id="19" name="Shape 15"/>
          <p:cNvSpPr/>
          <p:nvPr/>
        </p:nvSpPr>
        <p:spPr>
          <a:xfrm>
            <a:off x="8071104" y="2212848"/>
            <a:ext cx="3569208" cy="2212848"/>
          </a:xfrm>
          <a:prstGeom prst="roundRect">
            <a:avLst>
              <a:gd name="adj" fmla="val 2479"/>
            </a:avLst>
          </a:prstGeom>
          <a:solidFill>
            <a:srgbClr val="2E3D48"/>
          </a:solidFill>
          <a:ln w="12700">
            <a:solidFill>
              <a:srgbClr val="2E3D48"/>
            </a:solidFill>
            <a:prstDash val="solid"/>
          </a:ln>
        </p:spPr>
      </p:sp>
      <p:sp>
        <p:nvSpPr>
          <p:cNvPr id="20" name="Shape 16"/>
          <p:cNvSpPr/>
          <p:nvPr/>
        </p:nvSpPr>
        <p:spPr>
          <a:xfrm>
            <a:off x="8327136" y="2468880"/>
            <a:ext cx="566928" cy="566928"/>
          </a:xfrm>
          <a:prstGeom prst="roundRect">
            <a:avLst>
              <a:gd name="adj" fmla="val 8065"/>
            </a:avLst>
          </a:prstGeom>
          <a:solidFill>
            <a:srgbClr val="FF6D5F"/>
          </a:solidFill>
          <a:ln w="12700">
            <a:solidFill>
              <a:srgbClr val="333333"/>
            </a:solidFill>
            <a:prstDash val="solid"/>
          </a:ln>
        </p:spPr>
      </p:sp>
      <p:pic>
        <p:nvPicPr>
          <p:cNvPr id="21" name="Image 2" descr="/root/corp2026/assets/icons/hero-video-camera-slash_212F38.png">    </p:cNvPr>
          <p:cNvPicPr>
            <a:picLocks noChangeAspect="1"/>
          </p:cNvPicPr>
          <p:nvPr/>
        </p:nvPicPr>
        <p:blipFill>
          <a:blip r:embed="rId3"/>
          <a:stretch>
            <a:fillRect/>
          </a:stretch>
        </p:blipFill>
        <p:spPr>
          <a:xfrm>
            <a:off x="8464333" y="2606077"/>
            <a:ext cx="292535" cy="292535"/>
          </a:xfrm>
          <a:prstGeom prst="rect">
            <a:avLst/>
          </a:prstGeom>
        </p:spPr>
      </p:pic>
      <p:sp>
        <p:nvSpPr>
          <p:cNvPr id="22" name="Text 17"/>
          <p:cNvSpPr txBox="1"/>
          <p:nvPr/>
        </p:nvSpPr>
        <p:spPr>
          <a:xfrm>
            <a:off x="9022080" y="24414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The contact center did not follow</a:t>
            </a:r>
            <a:endParaRPr lang="en-US" sz="1250" dirty="0"/>
          </a:p>
        </p:txBody>
      </p:sp>
      <p:sp>
        <p:nvSpPr>
          <p:cNvPr id="23" name="Text 18"/>
          <p:cNvSpPr txBox="1"/>
          <p:nvPr/>
        </p:nvSpPr>
        <p:spPr>
          <a:xfrm>
            <a:off x="8327136" y="3172968"/>
            <a:ext cx="3057144" cy="996696"/>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The platform that routes every other channel still treats video as something that happens somewhere else, on somebody else’s tool.</a:t>
            </a:r>
            <a:endParaRPr lang="en-US" sz="1000" dirty="0"/>
          </a:p>
        </p:txBody>
      </p:sp>
      <p:sp>
        <p:nvSpPr>
          <p:cNvPr id="24" name="Shape 19"/>
          <p:cNvSpPr/>
          <p:nvPr/>
        </p:nvSpPr>
        <p:spPr>
          <a:xfrm>
            <a:off x="548640" y="4608576"/>
            <a:ext cx="11091672" cy="1060704"/>
          </a:xfrm>
          <a:prstGeom prst="roundRect">
            <a:avLst>
              <a:gd name="adj" fmla="val 5172"/>
            </a:avLst>
          </a:prstGeom>
          <a:solidFill>
            <a:srgbClr val="FF6D5F"/>
          </a:solidFill>
          <a:ln w="12700">
            <a:solidFill>
              <a:srgbClr val="FF6D5F"/>
            </a:solidFill>
            <a:prstDash val="solid"/>
          </a:ln>
        </p:spPr>
      </p:sp>
      <p:sp>
        <p:nvSpPr>
          <p:cNvPr id="25" name="Text 20"/>
          <p:cNvSpPr txBox="1"/>
          <p:nvPr/>
        </p:nvSpPr>
        <p:spPr>
          <a:xfrm>
            <a:off x="822960" y="4700016"/>
            <a:ext cx="10543032" cy="259080"/>
          </a:xfrm>
          <a:prstGeom prst="rect">
            <a:avLst/>
          </a:prstGeom>
          <a:noFill/>
          <a:ln/>
        </p:spPr>
        <p:txBody>
          <a:bodyPr wrap="square" rtlCol="0" anchor="ctr"/>
          <a:lstStyle/>
          <a:p>
            <a:pPr indent="0" marL="0">
              <a:lnSpc>
                <a:spcPts val="1320"/>
              </a:lnSpc>
              <a:buNone/>
            </a:pPr>
            <a:r>
              <a:rPr lang="en-US" sz="1100" b="1" dirty="0">
                <a:solidFill>
                  <a:srgbClr val="212F38"/>
                </a:solidFill>
                <a:latin typeface="Montserrat" pitchFamily="34" charset="0"/>
                <a:ea typeface="Montserrat" pitchFamily="34" charset="-122"/>
                <a:cs typeface="Montserrat" pitchFamily="34" charset="-120"/>
              </a:rPr>
              <a:t>Video is the only digital channel that puts a person back in the conversation</a:t>
            </a:r>
            <a:endParaRPr lang="en-US" sz="1100" dirty="0"/>
          </a:p>
        </p:txBody>
      </p:sp>
      <p:sp>
        <p:nvSpPr>
          <p:cNvPr id="26" name="Text 21"/>
          <p:cNvSpPr txBox="1"/>
          <p:nvPr/>
        </p:nvSpPr>
        <p:spPr>
          <a:xfrm>
            <a:off x="822960" y="4959096"/>
            <a:ext cx="10543032" cy="269240"/>
          </a:xfrm>
          <a:prstGeom prst="rect">
            <a:avLst/>
          </a:prstGeom>
          <a:noFill/>
          <a:ln/>
        </p:spPr>
        <p:txBody>
          <a:bodyPr wrap="square" rtlCol="0" anchor="t"/>
          <a:lstStyle/>
          <a:p>
            <a:pPr indent="0" marL="0">
              <a:lnSpc>
                <a:spcPts val="1400"/>
              </a:lnSpc>
              <a:buNone/>
            </a:pPr>
            <a:r>
              <a:rPr lang="en-US" sz="1000" dirty="0">
                <a:solidFill>
                  <a:srgbClr val="212F38"/>
                </a:solidFill>
                <a:latin typeface="Montserrat" pitchFamily="34" charset="0"/>
                <a:ea typeface="Montserrat" pitchFamily="34" charset="-122"/>
                <a:cs typeface="Montserrat" pitchFamily="34" charset="-120"/>
              </a:rPr>
              <a:t>It is also the only one most contact center platforms still cannot queue, staff, supervise, record or report on. That gap is the company we built.</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THE GAP</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Everyone says omnichannel. Almost nobody routes video.</a:t>
            </a:r>
            <a:endParaRPr lang="en-US" sz="2700" dirty="0"/>
          </a:p>
        </p:txBody>
      </p:sp>
      <p:sp>
        <p:nvSpPr>
          <p:cNvPr id="5" name="Text 3"/>
          <p:cNvSpPr txBox="1"/>
          <p:nvPr/>
        </p:nvSpPr>
        <p:spPr>
          <a:xfrm>
            <a:off x="548640" y="1280160"/>
            <a:ext cx="11091672" cy="566928"/>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Read the capability and pricing pages of the leading contact center suites and the same four patterns appear. None of them is an oversight — video is genuinely hard to route, staff and store. It is simply not what those platforms were built for.</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Positioning based on published capability and pricing pages of leading CCaaS suites, reviewed August 2026.</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The gap</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3</a:t>
            </a:r>
            <a:endParaRPr lang="en-US" sz="900" dirty="0"/>
          </a:p>
        </p:txBody>
      </p:sp>
      <p:sp>
        <p:nvSpPr>
          <p:cNvPr id="9" name="Shape 7"/>
          <p:cNvSpPr/>
          <p:nvPr/>
        </p:nvSpPr>
        <p:spPr>
          <a:xfrm>
            <a:off x="548640" y="2121408"/>
            <a:ext cx="2628900" cy="2191004"/>
          </a:xfrm>
          <a:prstGeom prst="roundRect">
            <a:avLst>
              <a:gd name="adj" fmla="val 2504"/>
            </a:avLst>
          </a:prstGeom>
          <a:solidFill>
            <a:srgbClr val="FFFFFF"/>
          </a:solidFill>
          <a:ln w="9525">
            <a:solidFill>
              <a:srgbClr val="E4E8EB"/>
            </a:solidFill>
            <a:prstDash val="solid"/>
          </a:ln>
        </p:spPr>
      </p:sp>
      <p:sp>
        <p:nvSpPr>
          <p:cNvPr id="10" name="Shape 8"/>
          <p:cNvSpPr/>
          <p:nvPr/>
        </p:nvSpPr>
        <p:spPr>
          <a:xfrm>
            <a:off x="804672" y="2377440"/>
            <a:ext cx="603504" cy="603504"/>
          </a:xfrm>
          <a:prstGeom prst="roundRect">
            <a:avLst>
              <a:gd name="adj" fmla="val 7576"/>
            </a:avLst>
          </a:prstGeom>
          <a:solidFill>
            <a:srgbClr val="FAD6D1"/>
          </a:solidFill>
          <a:ln w="12700">
            <a:solidFill>
              <a:srgbClr val="333333"/>
            </a:solidFill>
            <a:prstDash val="solid"/>
          </a:ln>
        </p:spPr>
      </p:sp>
      <p:pic>
        <p:nvPicPr>
          <p:cNvPr id="11" name="Image 0" descr="/root/corp2026/assets/icons/hero-exclamation-triangle_212F38.png">    </p:cNvPr>
          <p:cNvPicPr>
            <a:picLocks noChangeAspect="1"/>
          </p:cNvPicPr>
          <p:nvPr/>
        </p:nvPicPr>
        <p:blipFill>
          <a:blip r:embed="rId1"/>
          <a:stretch>
            <a:fillRect/>
          </a:stretch>
        </p:blipFill>
        <p:spPr>
          <a:xfrm>
            <a:off x="950720" y="2523488"/>
            <a:ext cx="311408" cy="311408"/>
          </a:xfrm>
          <a:prstGeom prst="rect">
            <a:avLst/>
          </a:prstGeom>
        </p:spPr>
      </p:pic>
      <p:sp>
        <p:nvSpPr>
          <p:cNvPr id="12" name="Text 9"/>
          <p:cNvSpPr txBox="1"/>
          <p:nvPr/>
        </p:nvSpPr>
        <p:spPr>
          <a:xfrm>
            <a:off x="1536192" y="2348103"/>
            <a:ext cx="1385316" cy="643890"/>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Missing from the channel list</a:t>
            </a:r>
            <a:endParaRPr lang="en-US" sz="1250" dirty="0"/>
          </a:p>
        </p:txBody>
      </p:sp>
      <p:sp>
        <p:nvSpPr>
          <p:cNvPr id="13" name="Text 10"/>
          <p:cNvSpPr txBox="1"/>
          <p:nvPr/>
        </p:nvSpPr>
        <p:spPr>
          <a:xfrm>
            <a:off x="804672" y="3118104"/>
            <a:ext cx="2116836" cy="99314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Video does not appear among the routable interaction types. There is nothing to queue, nothing to staff, nothing to report on.</a:t>
            </a:r>
            <a:endParaRPr lang="en-US" sz="1000" dirty="0"/>
          </a:p>
        </p:txBody>
      </p:sp>
      <p:sp>
        <p:nvSpPr>
          <p:cNvPr id="14" name="Shape 11"/>
          <p:cNvSpPr/>
          <p:nvPr/>
        </p:nvSpPr>
        <p:spPr>
          <a:xfrm>
            <a:off x="3369564" y="2121408"/>
            <a:ext cx="2628900" cy="2191004"/>
          </a:xfrm>
          <a:prstGeom prst="roundRect">
            <a:avLst>
              <a:gd name="adj" fmla="val 2504"/>
            </a:avLst>
          </a:prstGeom>
          <a:solidFill>
            <a:srgbClr val="FFFFFF"/>
          </a:solidFill>
          <a:ln w="9525">
            <a:solidFill>
              <a:srgbClr val="E4E8EB"/>
            </a:solidFill>
            <a:prstDash val="solid"/>
          </a:ln>
        </p:spPr>
      </p:sp>
      <p:sp>
        <p:nvSpPr>
          <p:cNvPr id="15" name="Shape 12"/>
          <p:cNvSpPr/>
          <p:nvPr/>
        </p:nvSpPr>
        <p:spPr>
          <a:xfrm>
            <a:off x="3625596" y="2377440"/>
            <a:ext cx="603504" cy="603504"/>
          </a:xfrm>
          <a:prstGeom prst="roundRect">
            <a:avLst>
              <a:gd name="adj" fmla="val 7576"/>
            </a:avLst>
          </a:prstGeom>
          <a:solidFill>
            <a:srgbClr val="FAD6D1"/>
          </a:solidFill>
          <a:ln w="12700">
            <a:solidFill>
              <a:srgbClr val="333333"/>
            </a:solidFill>
            <a:prstDash val="solid"/>
          </a:ln>
        </p:spPr>
      </p:sp>
      <p:pic>
        <p:nvPicPr>
          <p:cNvPr id="16" name="Image 1" descr="/root/corp2026/assets/icons/hero-banknotes_212F38.png">    </p:cNvPr>
          <p:cNvPicPr>
            <a:picLocks noChangeAspect="1"/>
          </p:cNvPicPr>
          <p:nvPr/>
        </p:nvPicPr>
        <p:blipFill>
          <a:blip r:embed="rId2"/>
          <a:stretch>
            <a:fillRect/>
          </a:stretch>
        </p:blipFill>
        <p:spPr>
          <a:xfrm>
            <a:off x="3771644" y="2523488"/>
            <a:ext cx="311408" cy="311408"/>
          </a:xfrm>
          <a:prstGeom prst="rect">
            <a:avLst/>
          </a:prstGeom>
        </p:spPr>
      </p:pic>
      <p:sp>
        <p:nvSpPr>
          <p:cNvPr id="17" name="Text 13"/>
          <p:cNvSpPr txBox="1"/>
          <p:nvPr/>
        </p:nvSpPr>
        <p:spPr>
          <a:xfrm>
            <a:off x="4357116" y="2350008"/>
            <a:ext cx="1385316" cy="640080"/>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Priced as a paid add-on</a:t>
            </a:r>
            <a:endParaRPr lang="en-US" sz="1250" dirty="0"/>
          </a:p>
        </p:txBody>
      </p:sp>
      <p:sp>
        <p:nvSpPr>
          <p:cNvPr id="18" name="Text 14"/>
          <p:cNvSpPr txBox="1"/>
          <p:nvPr/>
        </p:nvSpPr>
        <p:spPr>
          <a:xfrm>
            <a:off x="3625596" y="3118104"/>
            <a:ext cx="2116836" cy="99314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Where video exists it sits outside the bundle, metered separately — which quietly discourages the teams who would use it most.</a:t>
            </a:r>
            <a:endParaRPr lang="en-US" sz="1000" dirty="0"/>
          </a:p>
        </p:txBody>
      </p:sp>
      <p:sp>
        <p:nvSpPr>
          <p:cNvPr id="19" name="Shape 15"/>
          <p:cNvSpPr/>
          <p:nvPr/>
        </p:nvSpPr>
        <p:spPr>
          <a:xfrm>
            <a:off x="6190488" y="2121408"/>
            <a:ext cx="2628900" cy="2191004"/>
          </a:xfrm>
          <a:prstGeom prst="roundRect">
            <a:avLst>
              <a:gd name="adj" fmla="val 2504"/>
            </a:avLst>
          </a:prstGeom>
          <a:solidFill>
            <a:srgbClr val="FFFFFF"/>
          </a:solidFill>
          <a:ln w="9525">
            <a:solidFill>
              <a:srgbClr val="E4E8EB"/>
            </a:solidFill>
            <a:prstDash val="solid"/>
          </a:ln>
        </p:spPr>
      </p:sp>
      <p:sp>
        <p:nvSpPr>
          <p:cNvPr id="20" name="Shape 16"/>
          <p:cNvSpPr/>
          <p:nvPr/>
        </p:nvSpPr>
        <p:spPr>
          <a:xfrm>
            <a:off x="6446520" y="2377440"/>
            <a:ext cx="603504" cy="603504"/>
          </a:xfrm>
          <a:prstGeom prst="roundRect">
            <a:avLst>
              <a:gd name="adj" fmla="val 7576"/>
            </a:avLst>
          </a:prstGeom>
          <a:solidFill>
            <a:srgbClr val="FAD6D1"/>
          </a:solidFill>
          <a:ln w="12700">
            <a:solidFill>
              <a:srgbClr val="333333"/>
            </a:solidFill>
            <a:prstDash val="solid"/>
          </a:ln>
        </p:spPr>
      </p:sp>
      <p:pic>
        <p:nvPicPr>
          <p:cNvPr id="21" name="Image 2" descr="/root/corp2026/assets/icons/hero-puzzle-piece_212F38.png">    </p:cNvPr>
          <p:cNvPicPr>
            <a:picLocks noChangeAspect="1"/>
          </p:cNvPicPr>
          <p:nvPr/>
        </p:nvPicPr>
        <p:blipFill>
          <a:blip r:embed="rId3"/>
          <a:stretch>
            <a:fillRect/>
          </a:stretch>
        </p:blipFill>
        <p:spPr>
          <a:xfrm>
            <a:off x="6592568" y="2523488"/>
            <a:ext cx="311408" cy="311408"/>
          </a:xfrm>
          <a:prstGeom prst="rect">
            <a:avLst/>
          </a:prstGeom>
        </p:spPr>
      </p:pic>
      <p:sp>
        <p:nvSpPr>
          <p:cNvPr id="22" name="Text 17"/>
          <p:cNvSpPr txBox="1"/>
          <p:nvPr/>
        </p:nvSpPr>
        <p:spPr>
          <a:xfrm>
            <a:off x="7178040" y="2350008"/>
            <a:ext cx="1385316" cy="640080"/>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Delegated to a third party</a:t>
            </a:r>
            <a:endParaRPr lang="en-US" sz="1250" dirty="0"/>
          </a:p>
        </p:txBody>
      </p:sp>
      <p:sp>
        <p:nvSpPr>
          <p:cNvPr id="23" name="Text 18"/>
          <p:cNvSpPr txBox="1"/>
          <p:nvPr/>
        </p:nvSpPr>
        <p:spPr>
          <a:xfrm>
            <a:off x="6446520" y="3118104"/>
            <a:ext cx="2116836" cy="99314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Video arrives through a marketplace plug-in, with its own console, its own recording and its own support path.</a:t>
            </a:r>
            <a:endParaRPr lang="en-US" sz="1000" dirty="0"/>
          </a:p>
        </p:txBody>
      </p:sp>
      <p:sp>
        <p:nvSpPr>
          <p:cNvPr id="24" name="Shape 19"/>
          <p:cNvSpPr/>
          <p:nvPr/>
        </p:nvSpPr>
        <p:spPr>
          <a:xfrm>
            <a:off x="9011412" y="2121408"/>
            <a:ext cx="2628900" cy="2191004"/>
          </a:xfrm>
          <a:prstGeom prst="roundRect">
            <a:avLst>
              <a:gd name="adj" fmla="val 2504"/>
            </a:avLst>
          </a:prstGeom>
          <a:solidFill>
            <a:srgbClr val="FFFFFF"/>
          </a:solidFill>
          <a:ln w="9525">
            <a:solidFill>
              <a:srgbClr val="E4E8EB"/>
            </a:solidFill>
            <a:prstDash val="solid"/>
          </a:ln>
        </p:spPr>
      </p:sp>
      <p:sp>
        <p:nvSpPr>
          <p:cNvPr id="25" name="Shape 20"/>
          <p:cNvSpPr/>
          <p:nvPr/>
        </p:nvSpPr>
        <p:spPr>
          <a:xfrm>
            <a:off x="9267444" y="2377440"/>
            <a:ext cx="603504" cy="603504"/>
          </a:xfrm>
          <a:prstGeom prst="roundRect">
            <a:avLst>
              <a:gd name="adj" fmla="val 7576"/>
            </a:avLst>
          </a:prstGeom>
          <a:solidFill>
            <a:srgbClr val="FAD6D1"/>
          </a:solidFill>
          <a:ln w="12700">
            <a:solidFill>
              <a:srgbClr val="333333"/>
            </a:solidFill>
            <a:prstDash val="solid"/>
          </a:ln>
        </p:spPr>
      </p:sp>
      <p:pic>
        <p:nvPicPr>
          <p:cNvPr id="26" name="Image 3" descr="/root/corp2026/assets/icons/hero-calendar-days_212F38.png">    </p:cNvPr>
          <p:cNvPicPr>
            <a:picLocks noChangeAspect="1"/>
          </p:cNvPicPr>
          <p:nvPr/>
        </p:nvPicPr>
        <p:blipFill>
          <a:blip r:embed="rId4"/>
          <a:stretch>
            <a:fillRect/>
          </a:stretch>
        </p:blipFill>
        <p:spPr>
          <a:xfrm>
            <a:off x="9413492" y="2523488"/>
            <a:ext cx="311408" cy="311408"/>
          </a:xfrm>
          <a:prstGeom prst="rect">
            <a:avLst/>
          </a:prstGeom>
        </p:spPr>
      </p:pic>
      <p:sp>
        <p:nvSpPr>
          <p:cNvPr id="27" name="Text 21"/>
          <p:cNvSpPr txBox="1"/>
          <p:nvPr/>
        </p:nvSpPr>
        <p:spPr>
          <a:xfrm>
            <a:off x="9998964" y="2348103"/>
            <a:ext cx="1385316" cy="643890"/>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A meetings tool, not a channel</a:t>
            </a:r>
            <a:endParaRPr lang="en-US" sz="1250" dirty="0"/>
          </a:p>
        </p:txBody>
      </p:sp>
      <p:sp>
        <p:nvSpPr>
          <p:cNvPr id="28" name="Text 22"/>
          <p:cNvSpPr txBox="1"/>
          <p:nvPr/>
        </p:nvSpPr>
        <p:spPr>
          <a:xfrm>
            <a:off x="9267444" y="3118104"/>
            <a:ext cx="2116836" cy="99314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What ships as “video” is a scheduled meeting product for internal use, not an inbound interaction a distributor owns.</a:t>
            </a:r>
            <a:endParaRPr lang="en-US" sz="1000" dirty="0"/>
          </a:p>
        </p:txBody>
      </p:sp>
      <p:sp>
        <p:nvSpPr>
          <p:cNvPr id="29" name="Shape 23"/>
          <p:cNvSpPr/>
          <p:nvPr/>
        </p:nvSpPr>
        <p:spPr>
          <a:xfrm>
            <a:off x="548640" y="4495292"/>
            <a:ext cx="11091672" cy="1060704"/>
          </a:xfrm>
          <a:prstGeom prst="roundRect">
            <a:avLst>
              <a:gd name="adj" fmla="val 5172"/>
            </a:avLst>
          </a:prstGeom>
          <a:solidFill>
            <a:srgbClr val="FFFFFF"/>
          </a:solidFill>
          <a:ln w="9525">
            <a:solidFill>
              <a:srgbClr val="E4E8EB"/>
            </a:solidFill>
            <a:prstDash val="solid"/>
          </a:ln>
        </p:spPr>
      </p:sp>
      <p:sp>
        <p:nvSpPr>
          <p:cNvPr id="30" name="Text 24"/>
          <p:cNvSpPr txBox="1"/>
          <p:nvPr/>
        </p:nvSpPr>
        <p:spPr>
          <a:xfrm>
            <a:off x="822960" y="4586732"/>
            <a:ext cx="10543032" cy="259080"/>
          </a:xfrm>
          <a:prstGeom prst="rect">
            <a:avLst/>
          </a:prstGeom>
          <a:noFill/>
          <a:ln/>
        </p:spPr>
        <p:txBody>
          <a:bodyPr wrap="square" rtlCol="0" anchor="ctr"/>
          <a:lstStyle/>
          <a:p>
            <a:pPr indent="0" marL="0">
              <a:lnSpc>
                <a:spcPts val="1320"/>
              </a:lnSpc>
              <a:buNone/>
            </a:pPr>
            <a:r>
              <a:rPr lang="en-US" sz="1100" b="1" dirty="0">
                <a:solidFill>
                  <a:srgbClr val="212F38"/>
                </a:solidFill>
                <a:latin typeface="Montserrat" pitchFamily="34" charset="0"/>
                <a:ea typeface="Montserrat" pitchFamily="34" charset="-122"/>
                <a:cs typeface="Montserrat" pitchFamily="34" charset="-120"/>
              </a:rPr>
              <a:t>The consequence for the business, not for IT</a:t>
            </a:r>
            <a:endParaRPr lang="en-US" sz="1100" dirty="0"/>
          </a:p>
        </p:txBody>
      </p:sp>
      <p:sp>
        <p:nvSpPr>
          <p:cNvPr id="31" name="Text 25"/>
          <p:cNvSpPr txBox="1"/>
          <p:nvPr/>
        </p:nvSpPr>
        <p:spPr>
          <a:xfrm>
            <a:off x="822960" y="4845812"/>
            <a:ext cx="10543032" cy="447040"/>
          </a:xfrm>
          <a:prstGeom prst="rect">
            <a:avLst/>
          </a:prstGeom>
          <a:noFill/>
          <a:ln/>
        </p:spPr>
        <p:txBody>
          <a:bodyPr wrap="square" rtlCol="0" anchor="t"/>
          <a:lstStyle/>
          <a:p>
            <a:pPr indent="0" marL="0">
              <a:lnSpc>
                <a:spcPts val="1400"/>
              </a:lnSpc>
              <a:buNone/>
            </a:pPr>
            <a:r>
              <a:rPr lang="en-US" sz="1000" dirty="0">
                <a:solidFill>
                  <a:srgbClr val="4D5C6E"/>
                </a:solidFill>
                <a:latin typeface="Montserrat" pitchFamily="34" charset="0"/>
                <a:ea typeface="Montserrat" pitchFamily="34" charset="-122"/>
                <a:cs typeface="Montserrat" pitchFamily="34" charset="-120"/>
              </a:rPr>
              <a:t>The interaction with the highest value per minute — the one where a customer is identified, persuaded, advised or reassured — is the only one the contact center cannot measure. It happens off-platform, so it never reaches a queue report, a quality review or a compliance archive.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txBody>
          <a:bodyPr/>
          <a:p/>
        </p:txBody>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THE COMPANY</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A software company that builds one thing properly</a:t>
            </a:r>
            <a:endParaRPr lang="en-US" sz="2700" dirty="0"/>
          </a:p>
        </p:txBody>
      </p:sp>
      <p:sp>
        <p:nvSpPr>
          <p:cNvPr id="5" name="Text 3"/>
          <p:cNvSpPr txBox="1"/>
          <p:nvPr/>
        </p:nvSpPr>
        <p:spPr>
          <a:xfrm>
            <a:off x="548640" y="1280160"/>
            <a:ext cx="11091672" cy="566928"/>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Interactive Powers, LLC designs, licenses and operates the voice and video platforms behind transactional contact centers. Four software platforms built in-house, run as a managed CPaaS on AWS or installed inside your own perimeter.</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wiki.ivrpowers.com, interactivepowers.com</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The company</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4</a:t>
            </a:r>
            <a:endParaRPr lang="en-US" sz="900" dirty="0"/>
          </a:p>
        </p:txBody>
      </p:sp>
      <p:sp>
        <p:nvSpPr>
          <p:cNvPr id="9" name="Shape 7"/>
          <p:cNvSpPr/>
          <p:nvPr/>
        </p:nvSpPr>
        <p:spPr>
          <a:xfrm>
            <a:off x="548640" y="2121408"/>
            <a:ext cx="2628900" cy="2209292"/>
          </a:xfrm>
          <a:prstGeom prst="roundRect">
            <a:avLst>
              <a:gd name="adj" fmla="val 2483"/>
            </a:avLst>
          </a:prstGeom>
          <a:solidFill>
            <a:srgbClr val="FFFFFF"/>
          </a:solidFill>
          <a:ln w="9525">
            <a:solidFill>
              <a:srgbClr val="E4E8EB"/>
            </a:solidFill>
            <a:prstDash val="solid"/>
          </a:ln>
        </p:spPr>
        <p:txBody>
          <a:bodyPr/>
          <a:p/>
        </p:txBody>
      </p:sp>
      <p:sp>
        <p:nvSpPr>
          <p:cNvPr id="10" name="Shape 8"/>
          <p:cNvSpPr/>
          <p:nvPr/>
        </p:nvSpPr>
        <p:spPr>
          <a:xfrm>
            <a:off x="804672" y="2377440"/>
            <a:ext cx="621792" cy="621792"/>
          </a:xfrm>
          <a:prstGeom prst="roundRect">
            <a:avLst>
              <a:gd name="adj" fmla="val 7353"/>
            </a:avLst>
          </a:prstGeom>
          <a:solidFill>
            <a:srgbClr val="FAD6D1"/>
          </a:solidFill>
          <a:ln w="12700">
            <a:solidFill>
              <a:srgbClr val="333333"/>
            </a:solidFill>
            <a:prstDash val="solid"/>
          </a:ln>
        </p:spPr>
        <p:txBody>
          <a:bodyPr/>
          <a:p/>
        </p:txBody>
      </p:sp>
      <p:pic>
        <p:nvPicPr>
          <p:cNvPr id="11" name="Image 0" descr="/root/corp2026/assets/icons/hero-cube_212F38.png">    </p:cNvPr>
          <p:cNvPicPr>
            <a:picLocks noChangeAspect="1"/>
          </p:cNvPicPr>
          <p:nvPr/>
        </p:nvPicPr>
        <p:blipFill>
          <a:blip r:embed="rId1"/>
          <a:stretch>
            <a:fillRect/>
          </a:stretch>
        </p:blipFill>
        <p:spPr>
          <a:xfrm>
            <a:off x="955146" y="2527914"/>
            <a:ext cx="320845" cy="320845"/>
          </a:xfrm>
          <a:prstGeom prst="rect">
            <a:avLst/>
          </a:prstGeom>
        </p:spPr>
      </p:pic>
      <p:sp>
        <p:nvSpPr>
          <p:cNvPr id="12" name="Text 9"/>
          <p:cNvSpPr txBox="1"/>
          <p:nvPr/>
        </p:nvSpPr>
        <p:spPr>
          <a:xfrm>
            <a:off x="1554480" y="2350008"/>
            <a:ext cx="1367028" cy="658368"/>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Software, not resale</a:t>
            </a:r>
            <a:endParaRPr lang="en-US" sz="1250" dirty="0"/>
          </a:p>
        </p:txBody>
      </p:sp>
      <p:sp>
        <p:nvSpPr>
          <p:cNvPr id="13" name="Text 10"/>
          <p:cNvSpPr txBox="1"/>
          <p:nvPr/>
        </p:nvSpPr>
        <p:spPr>
          <a:xfrm>
            <a:off x="804672" y="3136392"/>
            <a:ext cx="2116836" cy="99314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Four platforms developed in-house — IVR, real-time video, distribution and recording. One roadmap, one support line, one vendor.</a:t>
            </a:r>
            <a:endParaRPr lang="en-US" sz="1000" dirty="0"/>
          </a:p>
        </p:txBody>
      </p:sp>
      <p:sp>
        <p:nvSpPr>
          <p:cNvPr id="14" name="Shape 11"/>
          <p:cNvSpPr/>
          <p:nvPr/>
        </p:nvSpPr>
        <p:spPr>
          <a:xfrm>
            <a:off x="3369564" y="2121408"/>
            <a:ext cx="2628900" cy="2209292"/>
          </a:xfrm>
          <a:prstGeom prst="roundRect">
            <a:avLst>
              <a:gd name="adj" fmla="val 2483"/>
            </a:avLst>
          </a:prstGeom>
          <a:solidFill>
            <a:srgbClr val="FFFFFF"/>
          </a:solidFill>
          <a:ln w="9525">
            <a:solidFill>
              <a:srgbClr val="E4E8EB"/>
            </a:solidFill>
            <a:prstDash val="solid"/>
          </a:ln>
        </p:spPr>
        <p:txBody>
          <a:bodyPr/>
          <a:p/>
        </p:txBody>
      </p:sp>
      <p:sp>
        <p:nvSpPr>
          <p:cNvPr id="15" name="Shape 12"/>
          <p:cNvSpPr/>
          <p:nvPr/>
        </p:nvSpPr>
        <p:spPr>
          <a:xfrm>
            <a:off x="3625596" y="2377440"/>
            <a:ext cx="621792" cy="621792"/>
          </a:xfrm>
          <a:prstGeom prst="roundRect">
            <a:avLst>
              <a:gd name="adj" fmla="val 7353"/>
            </a:avLst>
          </a:prstGeom>
          <a:solidFill>
            <a:srgbClr val="FAD6D1"/>
          </a:solidFill>
          <a:ln w="12700">
            <a:solidFill>
              <a:srgbClr val="333333"/>
            </a:solidFill>
            <a:prstDash val="solid"/>
          </a:ln>
        </p:spPr>
        <p:txBody>
          <a:bodyPr/>
          <a:p/>
        </p:txBody>
      </p:sp>
      <p:pic>
        <p:nvPicPr>
          <p:cNvPr id="16" name="Image 1" descr="/root/corp2026/assets/icons/hero-globe-americas_212F38.png">    </p:cNvPr>
          <p:cNvPicPr>
            <a:picLocks noChangeAspect="1"/>
          </p:cNvPicPr>
          <p:nvPr/>
        </p:nvPicPr>
        <p:blipFill>
          <a:blip r:embed="rId2"/>
          <a:stretch>
            <a:fillRect/>
          </a:stretch>
        </p:blipFill>
        <p:spPr>
          <a:xfrm>
            <a:off x="3776070" y="2527914"/>
            <a:ext cx="320845" cy="320845"/>
          </a:xfrm>
          <a:prstGeom prst="rect">
            <a:avLst/>
          </a:prstGeom>
        </p:spPr>
      </p:pic>
      <p:sp>
        <p:nvSpPr>
          <p:cNvPr id="17" name="Text 13"/>
          <p:cNvSpPr txBox="1"/>
          <p:nvPr/>
        </p:nvSpPr>
        <p:spPr>
          <a:xfrm>
            <a:off x="4375404" y="2350008"/>
            <a:ext cx="1367028" cy="658368"/>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Two regions, local follow-up</a:t>
            </a:r>
            <a:endParaRPr lang="en-US" sz="1250" dirty="0"/>
          </a:p>
        </p:txBody>
      </p:sp>
      <p:sp>
        <p:nvSpPr>
          <p:cNvPr id="18" name="Text 14"/>
          <p:cNvSpPr txBox="1"/>
          <p:nvPr/>
        </p:nvSpPr>
        <p:spPr>
          <a:xfrm>
            <a:off x="3625596" y="3136392"/>
            <a:ext cx="2116836" cy="99314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Madrid for Europe on CET and Miami for the Americas on EST, with services provisioned and monitored region by region.</a:t>
            </a:r>
            <a:endParaRPr lang="en-US" sz="1000" dirty="0"/>
          </a:p>
        </p:txBody>
      </p:sp>
      <p:sp>
        <p:nvSpPr>
          <p:cNvPr id="19" name="Shape 15"/>
          <p:cNvSpPr/>
          <p:nvPr/>
        </p:nvSpPr>
        <p:spPr>
          <a:xfrm>
            <a:off x="6190488" y="2121408"/>
            <a:ext cx="2628900" cy="2209292"/>
          </a:xfrm>
          <a:prstGeom prst="roundRect">
            <a:avLst>
              <a:gd name="adj" fmla="val 2483"/>
            </a:avLst>
          </a:prstGeom>
          <a:solidFill>
            <a:srgbClr val="FFFFFF"/>
          </a:solidFill>
          <a:ln w="9525">
            <a:solidFill>
              <a:srgbClr val="E4E8EB"/>
            </a:solidFill>
            <a:prstDash val="solid"/>
          </a:ln>
        </p:spPr>
        <p:txBody>
          <a:bodyPr/>
          <a:p/>
        </p:txBody>
      </p:sp>
      <p:sp>
        <p:nvSpPr>
          <p:cNvPr id="20" name="Shape 16"/>
          <p:cNvSpPr/>
          <p:nvPr/>
        </p:nvSpPr>
        <p:spPr>
          <a:xfrm>
            <a:off x="6446520" y="2377440"/>
            <a:ext cx="621792" cy="621792"/>
          </a:xfrm>
          <a:prstGeom prst="roundRect">
            <a:avLst>
              <a:gd name="adj" fmla="val 7353"/>
            </a:avLst>
          </a:prstGeom>
          <a:solidFill>
            <a:srgbClr val="FAD6D1"/>
          </a:solidFill>
          <a:ln w="12700">
            <a:solidFill>
              <a:srgbClr val="333333"/>
            </a:solidFill>
            <a:prstDash val="solid"/>
          </a:ln>
        </p:spPr>
        <p:txBody>
          <a:bodyPr/>
          <a:p/>
        </p:txBody>
      </p:sp>
      <p:pic>
        <p:nvPicPr>
          <p:cNvPr id="21" name="Image 2" descr="/root/corp2026/assets/icons/hero-cloud_212F38.png">    </p:cNvPr>
          <p:cNvPicPr>
            <a:picLocks noChangeAspect="1"/>
          </p:cNvPicPr>
          <p:nvPr/>
        </p:nvPicPr>
        <p:blipFill>
          <a:blip r:embed="rId3"/>
          <a:stretch>
            <a:fillRect/>
          </a:stretch>
        </p:blipFill>
        <p:spPr>
          <a:xfrm>
            <a:off x="6596994" y="2527914"/>
            <a:ext cx="320845" cy="320845"/>
          </a:xfrm>
          <a:prstGeom prst="rect">
            <a:avLst/>
          </a:prstGeom>
        </p:spPr>
      </p:pic>
      <p:sp>
        <p:nvSpPr>
          <p:cNvPr id="22" name="Text 17"/>
          <p:cNvSpPr txBox="1"/>
          <p:nvPr/>
        </p:nvSpPr>
        <p:spPr>
          <a:xfrm>
            <a:off x="7196328" y="2350008"/>
            <a:ext cx="1367028" cy="658368"/>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Managed CPaaS on AWS</a:t>
            </a:r>
            <a:endParaRPr lang="en-US" sz="1250" dirty="0"/>
          </a:p>
        </p:txBody>
      </p:sp>
      <p:sp>
        <p:nvSpPr>
          <p:cNvPr id="23" name="Text 18"/>
          <p:cNvSpPr txBox="1"/>
          <p:nvPr/>
        </p:nvSpPr>
        <p:spPr>
          <a:xfrm>
            <a:off x="6446520" y="3136392"/>
            <a:ext cx="2116836" cy="99314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Dedicated nodes per customer that do not share access with each other, monitored by our own ITSM layer on top of AWS.</a:t>
            </a:r>
            <a:endParaRPr lang="en-US" sz="1000" dirty="0"/>
          </a:p>
        </p:txBody>
      </p:sp>
      <p:sp>
        <p:nvSpPr>
          <p:cNvPr id="24" name="Shape 19"/>
          <p:cNvSpPr/>
          <p:nvPr/>
        </p:nvSpPr>
        <p:spPr>
          <a:xfrm>
            <a:off x="9011412" y="2121408"/>
            <a:ext cx="2628900" cy="2209292"/>
          </a:xfrm>
          <a:prstGeom prst="roundRect">
            <a:avLst>
              <a:gd name="adj" fmla="val 2483"/>
            </a:avLst>
          </a:prstGeom>
          <a:solidFill>
            <a:srgbClr val="FFFFFF"/>
          </a:solidFill>
          <a:ln w="9525">
            <a:solidFill>
              <a:srgbClr val="E4E8EB"/>
            </a:solidFill>
            <a:prstDash val="solid"/>
          </a:ln>
        </p:spPr>
        <p:txBody>
          <a:bodyPr/>
          <a:p/>
        </p:txBody>
      </p:sp>
      <p:sp>
        <p:nvSpPr>
          <p:cNvPr id="25" name="Shape 20"/>
          <p:cNvSpPr/>
          <p:nvPr/>
        </p:nvSpPr>
        <p:spPr>
          <a:xfrm>
            <a:off x="9267444" y="2377440"/>
            <a:ext cx="621792" cy="621792"/>
          </a:xfrm>
          <a:prstGeom prst="roundRect">
            <a:avLst>
              <a:gd name="adj" fmla="val 7353"/>
            </a:avLst>
          </a:prstGeom>
          <a:solidFill>
            <a:srgbClr val="FAD6D1"/>
          </a:solidFill>
          <a:ln w="12700">
            <a:solidFill>
              <a:srgbClr val="333333"/>
            </a:solidFill>
            <a:prstDash val="solid"/>
          </a:ln>
        </p:spPr>
        <p:txBody>
          <a:bodyPr/>
          <a:p/>
        </p:txBody>
      </p:sp>
      <p:pic>
        <p:nvPicPr>
          <p:cNvPr id="26" name="Image 3" descr="/root/corp2026/assets/icons/hero-arrows-right-left_212F38.png">    </p:cNvPr>
          <p:cNvPicPr>
            <a:picLocks noChangeAspect="1"/>
          </p:cNvPicPr>
          <p:nvPr/>
        </p:nvPicPr>
        <p:blipFill>
          <a:blip r:embed="rId4"/>
          <a:stretch>
            <a:fillRect/>
          </a:stretch>
        </p:blipFill>
        <p:spPr>
          <a:xfrm>
            <a:off x="9417918" y="2527914"/>
            <a:ext cx="320845" cy="320845"/>
          </a:xfrm>
          <a:prstGeom prst="rect">
            <a:avLst/>
          </a:prstGeom>
        </p:spPr>
      </p:pic>
      <p:sp>
        <p:nvSpPr>
          <p:cNvPr id="27" name="Text 21"/>
          <p:cNvSpPr txBox="1"/>
          <p:nvPr/>
        </p:nvSpPr>
        <p:spPr>
          <a:xfrm>
            <a:off x="10017252" y="2350008"/>
            <a:ext cx="1367028" cy="658368"/>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Standards, not lock-in</a:t>
            </a:r>
            <a:endParaRPr lang="en-US" sz="1250" dirty="0"/>
          </a:p>
        </p:txBody>
      </p:sp>
      <p:sp>
        <p:nvSpPr>
          <p:cNvPr id="28" name="Text 22"/>
          <p:cNvSpPr txBox="1"/>
          <p:nvPr/>
        </p:nvSpPr>
        <p:spPr>
          <a:xfrm>
            <a:off x="9267444" y="3136392"/>
            <a:ext cx="2116836" cy="99314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SIP, WebRTC, VoiceXML, SAML and SFTP — so the stack connects to what a contact center already runs instead of replacing it.</a:t>
            </a:r>
            <a:endParaRPr lang="en-US" sz="1000" dirty="0"/>
          </a:p>
        </p:txBody>
      </p:sp>
      <p:sp>
        <p:nvSpPr>
          <p:cNvPr id="29" name="Text 23"/>
          <p:cNvSpPr txBox="1"/>
          <p:nvPr/>
        </p:nvSpPr>
        <p:spPr>
          <a:xfrm>
            <a:off x="548640" y="4754880"/>
            <a:ext cx="2108606" cy="396240"/>
          </a:xfrm>
          <a:prstGeom prst="rect">
            <a:avLst/>
          </a:prstGeom>
          <a:noFill/>
          <a:ln/>
        </p:spPr>
        <p:txBody>
          <a:bodyPr wrap="square" rtlCol="0" anchor="t"/>
          <a:lstStyle/>
          <a:p>
            <a:pPr indent="0" marL="0">
              <a:buNone/>
            </a:pPr>
            <a:r>
              <a:rPr lang="en-US" sz="2000" b="1" dirty="0">
                <a:solidFill>
                  <a:srgbClr val="212F38"/>
                </a:solidFill>
                <a:latin typeface="Montserrat" pitchFamily="34" charset="0"/>
                <a:ea typeface="Montserrat" pitchFamily="34" charset="-122"/>
                <a:cs typeface="Montserrat" pitchFamily="34" charset="-120"/>
              </a:rPr>
              <a:t>2015</a:t>
            </a:r>
            <a:endParaRPr lang="en-US" sz="2000" dirty="0"/>
          </a:p>
        </p:txBody>
      </p:sp>
      <p:sp>
        <p:nvSpPr>
          <p:cNvPr id="30" name="Text 24"/>
          <p:cNvSpPr txBox="1"/>
          <p:nvPr/>
        </p:nvSpPr>
        <p:spPr>
          <a:xfrm>
            <a:off x="548640" y="5114544"/>
            <a:ext cx="2108606" cy="292608"/>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first platform in production</a:t>
            </a:r>
            <a:endParaRPr lang="en-US" sz="950" dirty="0"/>
          </a:p>
        </p:txBody>
      </p:sp>
      <p:sp>
        <p:nvSpPr>
          <p:cNvPr id="31" name="Text 25"/>
          <p:cNvSpPr txBox="1"/>
          <p:nvPr/>
        </p:nvSpPr>
        <p:spPr>
          <a:xfrm>
            <a:off x="2766974" y="4754880"/>
            <a:ext cx="2108606" cy="396240"/>
          </a:xfrm>
          <a:prstGeom prst="rect">
            <a:avLst/>
          </a:prstGeom>
          <a:noFill/>
          <a:ln/>
        </p:spPr>
        <p:txBody>
          <a:bodyPr wrap="square" rtlCol="0" anchor="t"/>
          <a:lstStyle/>
          <a:p>
            <a:pPr indent="0" marL="0">
              <a:buNone/>
            </a:pPr>
            <a:r>
              <a:rPr lang="en-US" sz="2000" b="1" dirty="0">
                <a:solidFill>
                  <a:srgbClr val="212F38"/>
                </a:solidFill>
                <a:latin typeface="Montserrat" pitchFamily="34" charset="0"/>
                <a:ea typeface="Montserrat" pitchFamily="34" charset="-122"/>
                <a:cs typeface="Montserrat" pitchFamily="34" charset="-120"/>
              </a:rPr>
              <a:t>5+</a:t>
            </a:r>
            <a:endParaRPr lang="en-US" sz="2000" dirty="0"/>
          </a:p>
        </p:txBody>
      </p:sp>
      <p:sp>
        <p:nvSpPr>
          <p:cNvPr id="32" name="Text 26"/>
          <p:cNvSpPr txBox="1"/>
          <p:nvPr/>
        </p:nvSpPr>
        <p:spPr>
          <a:xfrm>
            <a:off x="2766974" y="5114544"/>
            <a:ext cx="2108606" cy="292608"/>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AWS regions worldwide</a:t>
            </a:r>
            <a:endParaRPr lang="en-US" sz="950" dirty="0"/>
          </a:p>
        </p:txBody>
      </p:sp>
      <p:sp>
        <p:nvSpPr>
          <p:cNvPr id="33" name="Text 27"/>
          <p:cNvSpPr txBox="1"/>
          <p:nvPr/>
        </p:nvSpPr>
        <p:spPr>
          <a:xfrm>
            <a:off x="4985309" y="4754880"/>
            <a:ext cx="2108606" cy="396240"/>
          </a:xfrm>
          <a:prstGeom prst="rect">
            <a:avLst/>
          </a:prstGeom>
          <a:noFill/>
          <a:ln/>
        </p:spPr>
        <p:txBody>
          <a:bodyPr wrap="square" rtlCol="0" anchor="t"/>
          <a:lstStyle/>
          <a:p>
            <a:pPr indent="0" marL="0">
              <a:buNone/>
            </a:pPr>
            <a:r>
              <a:rPr lang="en-US" sz="2000" b="1" dirty="0">
                <a:solidFill>
                  <a:srgbClr val="212F38"/>
                </a:solidFill>
                <a:latin typeface="Montserrat" pitchFamily="34" charset="0"/>
                <a:ea typeface="Montserrat" pitchFamily="34" charset="-122"/>
                <a:cs typeface="Montserrat" pitchFamily="34" charset="-120"/>
              </a:rPr>
              <a:t>4 + 5</a:t>
            </a:r>
            <a:endParaRPr lang="en-US" sz="2000" dirty="0"/>
          </a:p>
        </p:txBody>
      </p:sp>
      <p:sp>
        <p:nvSpPr>
          <p:cNvPr id="34" name="Text 28"/>
          <p:cNvSpPr txBox="1"/>
          <p:nvPr/>
        </p:nvSpPr>
        <p:spPr>
          <a:xfrm>
            <a:off x="4985309" y="5114544"/>
            <a:ext cx="2108606" cy="292608"/>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platforms and solutions</a:t>
            </a:r>
            <a:endParaRPr lang="en-US" sz="950" dirty="0"/>
          </a:p>
        </p:txBody>
      </p:sp>
      <p:sp>
        <p:nvSpPr>
          <p:cNvPr id="35" name="Text 29"/>
          <p:cNvSpPr txBox="1"/>
          <p:nvPr/>
        </p:nvSpPr>
        <p:spPr>
          <a:xfrm>
            <a:off x="7203643" y="4754880"/>
            <a:ext cx="2108606" cy="396240"/>
          </a:xfrm>
          <a:prstGeom prst="rect">
            <a:avLst/>
          </a:prstGeom>
          <a:noFill/>
          <a:ln/>
        </p:spPr>
        <p:txBody>
          <a:bodyPr wrap="square" rtlCol="0" anchor="t"/>
          <a:lstStyle/>
          <a:p>
            <a:pPr indent="0" marL="0">
              <a:buNone/>
            </a:pPr>
            <a:r>
              <a:rPr lang="en-US" sz="2000" b="1" dirty="0">
                <a:solidFill>
                  <a:srgbClr val="212F38"/>
                </a:solidFill>
                <a:latin typeface="Montserrat" pitchFamily="34" charset="0"/>
                <a:ea typeface="Montserrat" pitchFamily="34" charset="-122"/>
                <a:cs typeface="Montserrat" pitchFamily="34" charset="-120"/>
              </a:rPr>
              <a:t>30+</a:t>
            </a:r>
            <a:endParaRPr lang="en-US" sz="2000" dirty="0"/>
          </a:p>
        </p:txBody>
      </p:sp>
      <p:sp>
        <p:nvSpPr>
          <p:cNvPr id="36" name="Text 30"/>
          <p:cNvSpPr txBox="1"/>
          <p:nvPr/>
        </p:nvSpPr>
        <p:spPr>
          <a:xfrm>
            <a:off x="7203643" y="5114544"/>
            <a:ext cx="2108606" cy="396240"/>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partners and vendors worldwide</a:t>
            </a:r>
            <a:endParaRPr lang="en-US" sz="950" dirty="0"/>
          </a:p>
        </p:txBody>
      </p:sp>
      <p:sp>
        <p:nvSpPr>
          <p:cNvPr id="37" name="Text 31"/>
          <p:cNvSpPr txBox="1"/>
          <p:nvPr/>
        </p:nvSpPr>
        <p:spPr>
          <a:xfrm>
            <a:off x="9421978" y="4754880"/>
            <a:ext cx="2108606" cy="396240"/>
          </a:xfrm>
          <a:prstGeom prst="rect">
            <a:avLst/>
          </a:prstGeom>
          <a:noFill/>
          <a:ln/>
        </p:spPr>
        <p:txBody>
          <a:bodyPr wrap="square" rtlCol="0" anchor="t"/>
          <a:lstStyle/>
          <a:p>
            <a:pPr indent="0" marL="0">
              <a:buNone/>
            </a:pPr>
            <a:r>
              <a:rPr lang="en-US" sz="2000" b="1" dirty="0">
                <a:solidFill>
                  <a:srgbClr val="212F38"/>
                </a:solidFill>
                <a:latin typeface="Montserrat" pitchFamily="34" charset="0"/>
                <a:ea typeface="Montserrat" pitchFamily="34" charset="-122"/>
                <a:cs typeface="Montserrat" pitchFamily="34" charset="-120"/>
              </a:rPr>
              <a:t>79</a:t>
            </a:r>
            <a:endParaRPr lang="en-US" sz="2000" dirty="0"/>
          </a:p>
        </p:txBody>
      </p:sp>
      <p:sp>
        <p:nvSpPr>
          <p:cNvPr id="38" name="Text 32"/>
          <p:cNvSpPr txBox="1"/>
          <p:nvPr/>
        </p:nvSpPr>
        <p:spPr>
          <a:xfrm>
            <a:off x="9421978" y="5114544"/>
            <a:ext cx="2108606" cy="292608"/>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client organisations</a:t>
            </a:r>
            <a:endParaRPr lang="en-US" sz="950" dirty="0"/>
          </a:p>
        </p:txBody>
      </p:sp>
      <p:sp>
        <p:nvSpPr>
          <p:cNvPr id="39" name="Shape 33"/>
          <p:cNvSpPr/>
          <p:nvPr/>
        </p:nvSpPr>
        <p:spPr>
          <a:xfrm>
            <a:off x="548640" y="5504688"/>
            <a:ext cx="11091672" cy="658368"/>
          </a:xfrm>
          <a:prstGeom prst="roundRect">
            <a:avLst>
              <a:gd name="adj" fmla="val 8333"/>
            </a:avLst>
          </a:prstGeom>
          <a:solidFill>
            <a:srgbClr val="FFFFFF"/>
          </a:solidFill>
          <a:ln w="9525">
            <a:solidFill>
              <a:srgbClr val="E4E8EB"/>
            </a:solidFill>
            <a:prstDash val="solid"/>
          </a:ln>
        </p:spPr>
        <p:txBody>
          <a:bodyPr/>
          <a:p/>
        </p:txBody>
      </p:sp>
      <p:sp>
        <p:nvSpPr>
          <p:cNvPr id="40" name="Text 34"/>
          <p:cNvSpPr txBox="1"/>
          <p:nvPr/>
        </p:nvSpPr>
        <p:spPr>
          <a:xfrm>
            <a:off x="822960" y="5623560"/>
            <a:ext cx="10543032" cy="447040"/>
          </a:xfrm>
          <a:prstGeom prst="rect">
            <a:avLst/>
          </a:prstGeom>
          <a:noFill/>
          <a:ln/>
        </p:spPr>
        <p:txBody>
          <a:bodyPr wrap="square" rtlCol="0" anchor="t"/>
          <a:lstStyle/>
          <a:p>
            <a:pPr indent="0" marL="0">
              <a:lnSpc>
                <a:spcPts val="1400"/>
              </a:lnSpc>
              <a:buNone/>
            </a:pPr>
            <a:r>
              <a:rPr lang="en-US" sz="1000" dirty="0">
                <a:solidFill>
                  <a:srgbClr val="4D5C6E"/>
                </a:solidFill>
                <a:latin typeface="Montserrat" pitchFamily="34" charset="0"/>
                <a:ea typeface="Montserrat" pitchFamily="34" charset="-122"/>
                <a:cs typeface="Montserrat" pitchFamily="34" charset="-120"/>
              </a:rPr>
              <a:t>Interactive Powers, SL (Europe) or LLC (Americas) operate as IntPowers or IVRPowers. Madrid — Calle Núñez de Balboa 120, 28006 Madrid, Spain.  ·  Miami — 1001 Brickell Bay Drive, Suite 2700 PMB I6, Miami FL 33131, United States.</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TRACK RECORD</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Ten years building the same thing, in the right order</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The suite was not assembled by acquisition. Each platform was built when the one before it made it necessary — first the call, then the video, then the distribution, then the record.</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wiki.ivrpowers.com, interactivepowers.com</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Track record</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5</a:t>
            </a:r>
            <a:endParaRPr lang="en-US" sz="900" dirty="0"/>
          </a:p>
        </p:txBody>
      </p:sp>
      <p:sp>
        <p:nvSpPr>
          <p:cNvPr id="9" name="Shape 7"/>
          <p:cNvSpPr/>
          <p:nvPr/>
        </p:nvSpPr>
        <p:spPr>
          <a:xfrm>
            <a:off x="1371600" y="2340864"/>
            <a:ext cx="9445752" cy="0"/>
          </a:xfrm>
          <a:prstGeom prst="line">
            <a:avLst/>
          </a:prstGeom>
          <a:noFill/>
          <a:ln w="19050">
            <a:solidFill>
              <a:srgbClr val="D4D4D4"/>
            </a:solidFill>
            <a:prstDash val="solid"/>
          </a:ln>
        </p:spPr>
      </p:sp>
      <p:sp>
        <p:nvSpPr>
          <p:cNvPr id="10" name="Shape 8"/>
          <p:cNvSpPr/>
          <p:nvPr/>
        </p:nvSpPr>
        <p:spPr>
          <a:xfrm>
            <a:off x="1280922" y="2240280"/>
            <a:ext cx="201168" cy="201168"/>
          </a:xfrm>
          <a:prstGeom prst="ellipse">
            <a:avLst/>
          </a:prstGeom>
          <a:solidFill>
            <a:srgbClr val="FF6D5F"/>
          </a:solidFill>
          <a:ln w="31750">
            <a:solidFill>
              <a:srgbClr val="F6F6F6"/>
            </a:solidFill>
            <a:prstDash val="solid"/>
          </a:ln>
        </p:spPr>
      </p:sp>
      <p:sp>
        <p:nvSpPr>
          <p:cNvPr id="11" name="Text 9"/>
          <p:cNvSpPr txBox="1"/>
          <p:nvPr/>
        </p:nvSpPr>
        <p:spPr>
          <a:xfrm>
            <a:off x="548640" y="1883664"/>
            <a:ext cx="1665732" cy="350520"/>
          </a:xfrm>
          <a:prstGeom prst="rect">
            <a:avLst/>
          </a:prstGeom>
          <a:noFill/>
          <a:ln/>
        </p:spPr>
        <p:txBody>
          <a:bodyPr wrap="square" rtlCol="0" anchor="ctr"/>
          <a:lstStyle/>
          <a:p>
            <a:pPr algn="ctr" indent="0" marL="0">
              <a:buNone/>
            </a:pPr>
            <a:r>
              <a:rPr lang="en-US" sz="1700" b="1" dirty="0">
                <a:solidFill>
                  <a:srgbClr val="212F38"/>
                </a:solidFill>
                <a:latin typeface="Montserrat" pitchFamily="34" charset="0"/>
                <a:ea typeface="Montserrat" pitchFamily="34" charset="-122"/>
                <a:cs typeface="Montserrat" pitchFamily="34" charset="-120"/>
              </a:rPr>
              <a:t>2015</a:t>
            </a:r>
            <a:endParaRPr lang="en-US" sz="1700" dirty="0"/>
          </a:p>
        </p:txBody>
      </p:sp>
      <p:sp>
        <p:nvSpPr>
          <p:cNvPr id="12" name="Shape 10"/>
          <p:cNvSpPr/>
          <p:nvPr/>
        </p:nvSpPr>
        <p:spPr>
          <a:xfrm>
            <a:off x="548640" y="2633472"/>
            <a:ext cx="1665732" cy="1664208"/>
          </a:xfrm>
          <a:prstGeom prst="roundRect">
            <a:avLst>
              <a:gd name="adj" fmla="val 3297"/>
            </a:avLst>
          </a:prstGeom>
          <a:solidFill>
            <a:srgbClr val="FFFFFF"/>
          </a:solidFill>
          <a:ln w="9525">
            <a:solidFill>
              <a:srgbClr val="E4E8EB"/>
            </a:solidFill>
            <a:prstDash val="solid"/>
          </a:ln>
        </p:spPr>
      </p:sp>
      <p:sp>
        <p:nvSpPr>
          <p:cNvPr id="13" name="Shape 11"/>
          <p:cNvSpPr/>
          <p:nvPr/>
        </p:nvSpPr>
        <p:spPr>
          <a:xfrm>
            <a:off x="548640" y="2633472"/>
            <a:ext cx="1665732" cy="50292"/>
          </a:xfrm>
          <a:prstGeom prst="rect">
            <a:avLst/>
          </a:prstGeom>
          <a:solidFill>
            <a:srgbClr val="FF6D5F"/>
          </a:solidFill>
          <a:ln w="12700">
            <a:solidFill>
              <a:srgbClr val="333333"/>
            </a:solidFill>
            <a:prstDash val="solid"/>
          </a:ln>
        </p:spPr>
      </p:sp>
      <p:sp>
        <p:nvSpPr>
          <p:cNvPr id="14" name="Text 12"/>
          <p:cNvSpPr txBox="1"/>
          <p:nvPr/>
        </p:nvSpPr>
        <p:spPr>
          <a:xfrm>
            <a:off x="731520" y="2798064"/>
            <a:ext cx="1299972" cy="512064"/>
          </a:xfrm>
          <a:prstGeom prst="rect">
            <a:avLst/>
          </a:prstGeom>
          <a:noFill/>
          <a:ln/>
        </p:spPr>
        <p:txBody>
          <a:bodyPr wrap="square" rtlCol="0" anchor="t"/>
          <a:lstStyle/>
          <a:p>
            <a:pPr indent="0" marL="0">
              <a:lnSpc>
                <a:spcPts val="1400"/>
              </a:lnSpc>
              <a:buNone/>
            </a:pPr>
            <a:r>
              <a:rPr lang="en-US" sz="1150" b="1" dirty="0">
                <a:solidFill>
                  <a:srgbClr val="212F38"/>
                </a:solidFill>
                <a:latin typeface="Montserrat" pitchFamily="34" charset="0"/>
                <a:ea typeface="Montserrat" pitchFamily="34" charset="-122"/>
                <a:cs typeface="Montserrat" pitchFamily="34" charset="-120"/>
              </a:rPr>
              <a:t>Smart IVR  ·  Video RTC</a:t>
            </a:r>
            <a:endParaRPr lang="en-US" sz="1150" dirty="0"/>
          </a:p>
        </p:txBody>
      </p:sp>
      <p:sp>
        <p:nvSpPr>
          <p:cNvPr id="15" name="Text 13"/>
          <p:cNvSpPr txBox="1"/>
          <p:nvPr/>
        </p:nvSpPr>
        <p:spPr>
          <a:xfrm>
            <a:off x="731520" y="3346704"/>
            <a:ext cx="1299972" cy="932688"/>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The carrier-grade IVR and the SIP + WebRTC gateway, released together.</a:t>
            </a:r>
            <a:endParaRPr lang="en-US" sz="900" dirty="0"/>
          </a:p>
        </p:txBody>
      </p:sp>
      <p:sp>
        <p:nvSpPr>
          <p:cNvPr id="16" name="Shape 14"/>
          <p:cNvSpPr/>
          <p:nvPr/>
        </p:nvSpPr>
        <p:spPr>
          <a:xfrm>
            <a:off x="3129534" y="2240280"/>
            <a:ext cx="201168" cy="201168"/>
          </a:xfrm>
          <a:prstGeom prst="ellipse">
            <a:avLst/>
          </a:prstGeom>
          <a:solidFill>
            <a:srgbClr val="D4D4D4"/>
          </a:solidFill>
          <a:ln w="31750">
            <a:solidFill>
              <a:srgbClr val="F6F6F6"/>
            </a:solidFill>
            <a:prstDash val="solid"/>
          </a:ln>
        </p:spPr>
      </p:sp>
      <p:sp>
        <p:nvSpPr>
          <p:cNvPr id="17" name="Text 15"/>
          <p:cNvSpPr txBox="1"/>
          <p:nvPr/>
        </p:nvSpPr>
        <p:spPr>
          <a:xfrm>
            <a:off x="2397252" y="1883664"/>
            <a:ext cx="1665732" cy="350520"/>
          </a:xfrm>
          <a:prstGeom prst="rect">
            <a:avLst/>
          </a:prstGeom>
          <a:noFill/>
          <a:ln/>
        </p:spPr>
        <p:txBody>
          <a:bodyPr wrap="square" rtlCol="0" anchor="ctr"/>
          <a:lstStyle/>
          <a:p>
            <a:pPr algn="ctr" indent="0" marL="0">
              <a:buNone/>
            </a:pPr>
            <a:r>
              <a:rPr lang="en-US" sz="1700" b="1" dirty="0">
                <a:solidFill>
                  <a:srgbClr val="212F38"/>
                </a:solidFill>
                <a:latin typeface="Montserrat" pitchFamily="34" charset="0"/>
                <a:ea typeface="Montserrat" pitchFamily="34" charset="-122"/>
                <a:cs typeface="Montserrat" pitchFamily="34" charset="-120"/>
              </a:rPr>
              <a:t>2019</a:t>
            </a:r>
            <a:endParaRPr lang="en-US" sz="1700" dirty="0"/>
          </a:p>
        </p:txBody>
      </p:sp>
      <p:sp>
        <p:nvSpPr>
          <p:cNvPr id="18" name="Shape 16"/>
          <p:cNvSpPr/>
          <p:nvPr/>
        </p:nvSpPr>
        <p:spPr>
          <a:xfrm>
            <a:off x="2397252" y="2633472"/>
            <a:ext cx="1665732" cy="1664208"/>
          </a:xfrm>
          <a:prstGeom prst="roundRect">
            <a:avLst>
              <a:gd name="adj" fmla="val 3297"/>
            </a:avLst>
          </a:prstGeom>
          <a:solidFill>
            <a:srgbClr val="FFFFFF"/>
          </a:solidFill>
          <a:ln w="9525">
            <a:solidFill>
              <a:srgbClr val="E4E8EB"/>
            </a:solidFill>
            <a:prstDash val="solid"/>
          </a:ln>
        </p:spPr>
      </p:sp>
      <p:sp>
        <p:nvSpPr>
          <p:cNvPr id="19" name="Shape 17"/>
          <p:cNvSpPr/>
          <p:nvPr/>
        </p:nvSpPr>
        <p:spPr>
          <a:xfrm>
            <a:off x="2397252" y="2633472"/>
            <a:ext cx="1665732" cy="50292"/>
          </a:xfrm>
          <a:prstGeom prst="rect">
            <a:avLst/>
          </a:prstGeom>
          <a:solidFill>
            <a:srgbClr val="D4D4D4"/>
          </a:solidFill>
          <a:ln w="12700">
            <a:solidFill>
              <a:srgbClr val="333333"/>
            </a:solidFill>
            <a:prstDash val="solid"/>
          </a:ln>
        </p:spPr>
      </p:sp>
      <p:sp>
        <p:nvSpPr>
          <p:cNvPr id="20" name="Text 18"/>
          <p:cNvSpPr txBox="1"/>
          <p:nvPr/>
        </p:nvSpPr>
        <p:spPr>
          <a:xfrm>
            <a:off x="2580132" y="2798064"/>
            <a:ext cx="1299972" cy="512064"/>
          </a:xfrm>
          <a:prstGeom prst="rect">
            <a:avLst/>
          </a:prstGeom>
          <a:noFill/>
          <a:ln/>
        </p:spPr>
        <p:txBody>
          <a:bodyPr wrap="square" rtlCol="0" anchor="t"/>
          <a:lstStyle/>
          <a:p>
            <a:pPr indent="0" marL="0">
              <a:lnSpc>
                <a:spcPts val="1400"/>
              </a:lnSpc>
              <a:buNone/>
            </a:pPr>
            <a:r>
              <a:rPr lang="en-US" sz="1150" b="1" dirty="0">
                <a:solidFill>
                  <a:srgbClr val="212F38"/>
                </a:solidFill>
                <a:latin typeface="Montserrat" pitchFamily="34" charset="0"/>
                <a:ea typeface="Montserrat" pitchFamily="34" charset="-122"/>
                <a:cs typeface="Montserrat" pitchFamily="34" charset="-120"/>
              </a:rPr>
              <a:t>CoBrowsing</a:t>
            </a:r>
            <a:endParaRPr lang="en-US" sz="1150" dirty="0"/>
          </a:p>
        </p:txBody>
      </p:sp>
      <p:sp>
        <p:nvSpPr>
          <p:cNvPr id="21" name="Text 19"/>
          <p:cNvSpPr txBox="1"/>
          <p:nvPr/>
        </p:nvSpPr>
        <p:spPr>
          <a:xfrm>
            <a:off x="2580132" y="3346704"/>
            <a:ext cx="1299972" cy="932688"/>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Web collaboration on top of a live conversation.</a:t>
            </a:r>
            <a:endParaRPr lang="en-US" sz="900" dirty="0"/>
          </a:p>
        </p:txBody>
      </p:sp>
      <p:sp>
        <p:nvSpPr>
          <p:cNvPr id="22" name="Shape 20"/>
          <p:cNvSpPr/>
          <p:nvPr/>
        </p:nvSpPr>
        <p:spPr>
          <a:xfrm>
            <a:off x="4978146" y="2240280"/>
            <a:ext cx="201168" cy="201168"/>
          </a:xfrm>
          <a:prstGeom prst="ellipse">
            <a:avLst/>
          </a:prstGeom>
          <a:solidFill>
            <a:srgbClr val="F8EA76"/>
          </a:solidFill>
          <a:ln w="31750">
            <a:solidFill>
              <a:srgbClr val="F6F6F6"/>
            </a:solidFill>
            <a:prstDash val="solid"/>
          </a:ln>
        </p:spPr>
      </p:sp>
      <p:sp>
        <p:nvSpPr>
          <p:cNvPr id="23" name="Text 21"/>
          <p:cNvSpPr txBox="1"/>
          <p:nvPr/>
        </p:nvSpPr>
        <p:spPr>
          <a:xfrm>
            <a:off x="4245864" y="1883664"/>
            <a:ext cx="1665732" cy="350520"/>
          </a:xfrm>
          <a:prstGeom prst="rect">
            <a:avLst/>
          </a:prstGeom>
          <a:noFill/>
          <a:ln/>
        </p:spPr>
        <p:txBody>
          <a:bodyPr wrap="square" rtlCol="0" anchor="ctr"/>
          <a:lstStyle/>
          <a:p>
            <a:pPr algn="ctr" indent="0" marL="0">
              <a:buNone/>
            </a:pPr>
            <a:r>
              <a:rPr lang="en-US" sz="1700" b="1" dirty="0">
                <a:solidFill>
                  <a:srgbClr val="212F38"/>
                </a:solidFill>
                <a:latin typeface="Montserrat" pitchFamily="34" charset="0"/>
                <a:ea typeface="Montserrat" pitchFamily="34" charset="-122"/>
                <a:cs typeface="Montserrat" pitchFamily="34" charset="-120"/>
              </a:rPr>
              <a:t>2020</a:t>
            </a:r>
            <a:endParaRPr lang="en-US" sz="1700" dirty="0"/>
          </a:p>
        </p:txBody>
      </p:sp>
      <p:sp>
        <p:nvSpPr>
          <p:cNvPr id="24" name="Shape 22"/>
          <p:cNvSpPr/>
          <p:nvPr/>
        </p:nvSpPr>
        <p:spPr>
          <a:xfrm>
            <a:off x="4245864" y="2633472"/>
            <a:ext cx="1665732" cy="1664208"/>
          </a:xfrm>
          <a:prstGeom prst="roundRect">
            <a:avLst>
              <a:gd name="adj" fmla="val 3297"/>
            </a:avLst>
          </a:prstGeom>
          <a:solidFill>
            <a:srgbClr val="FFFFFF"/>
          </a:solidFill>
          <a:ln w="9525">
            <a:solidFill>
              <a:srgbClr val="E4E8EB"/>
            </a:solidFill>
            <a:prstDash val="solid"/>
          </a:ln>
        </p:spPr>
      </p:sp>
      <p:sp>
        <p:nvSpPr>
          <p:cNvPr id="25" name="Shape 23"/>
          <p:cNvSpPr/>
          <p:nvPr/>
        </p:nvSpPr>
        <p:spPr>
          <a:xfrm>
            <a:off x="4245864" y="2633472"/>
            <a:ext cx="1665732" cy="50292"/>
          </a:xfrm>
          <a:prstGeom prst="rect">
            <a:avLst/>
          </a:prstGeom>
          <a:solidFill>
            <a:srgbClr val="F8EA76"/>
          </a:solidFill>
          <a:ln w="12700">
            <a:solidFill>
              <a:srgbClr val="333333"/>
            </a:solidFill>
            <a:prstDash val="solid"/>
          </a:ln>
        </p:spPr>
      </p:sp>
      <p:sp>
        <p:nvSpPr>
          <p:cNvPr id="26" name="Text 24"/>
          <p:cNvSpPr txBox="1"/>
          <p:nvPr/>
        </p:nvSpPr>
        <p:spPr>
          <a:xfrm>
            <a:off x="4428744" y="2798064"/>
            <a:ext cx="1299972" cy="512064"/>
          </a:xfrm>
          <a:prstGeom prst="rect">
            <a:avLst/>
          </a:prstGeom>
          <a:noFill/>
          <a:ln/>
        </p:spPr>
        <p:txBody>
          <a:bodyPr wrap="square" rtlCol="0" anchor="t"/>
          <a:lstStyle/>
          <a:p>
            <a:pPr indent="0" marL="0">
              <a:lnSpc>
                <a:spcPts val="1400"/>
              </a:lnSpc>
              <a:buNone/>
            </a:pPr>
            <a:r>
              <a:rPr lang="en-US" sz="1150" b="1" dirty="0">
                <a:solidFill>
                  <a:srgbClr val="212F38"/>
                </a:solidFill>
                <a:latin typeface="Montserrat" pitchFamily="34" charset="0"/>
                <a:ea typeface="Montserrat" pitchFamily="34" charset="-122"/>
                <a:cs typeface="Montserrat" pitchFamily="34" charset="-120"/>
              </a:rPr>
              <a:t>Web ACD  ·  Video REC</a:t>
            </a:r>
            <a:endParaRPr lang="en-US" sz="1150" dirty="0"/>
          </a:p>
        </p:txBody>
      </p:sp>
      <p:sp>
        <p:nvSpPr>
          <p:cNvPr id="27" name="Text 25"/>
          <p:cNvSpPr txBox="1"/>
          <p:nvPr/>
        </p:nvSpPr>
        <p:spPr>
          <a:xfrm>
            <a:off x="4428744" y="3346704"/>
            <a:ext cx="1299972" cy="932688"/>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The distributor and the recorder: video could finally be queued and archived.</a:t>
            </a:r>
            <a:endParaRPr lang="en-US" sz="900" dirty="0"/>
          </a:p>
        </p:txBody>
      </p:sp>
      <p:sp>
        <p:nvSpPr>
          <p:cNvPr id="28" name="Shape 26"/>
          <p:cNvSpPr/>
          <p:nvPr/>
        </p:nvSpPr>
        <p:spPr>
          <a:xfrm>
            <a:off x="6826758" y="2240280"/>
            <a:ext cx="201168" cy="201168"/>
          </a:xfrm>
          <a:prstGeom prst="ellipse">
            <a:avLst/>
          </a:prstGeom>
          <a:solidFill>
            <a:srgbClr val="D4D4D4"/>
          </a:solidFill>
          <a:ln w="31750">
            <a:solidFill>
              <a:srgbClr val="F6F6F6"/>
            </a:solidFill>
            <a:prstDash val="solid"/>
          </a:ln>
        </p:spPr>
      </p:sp>
      <p:sp>
        <p:nvSpPr>
          <p:cNvPr id="29" name="Text 27"/>
          <p:cNvSpPr txBox="1"/>
          <p:nvPr/>
        </p:nvSpPr>
        <p:spPr>
          <a:xfrm>
            <a:off x="6094476" y="1883664"/>
            <a:ext cx="1665732" cy="350520"/>
          </a:xfrm>
          <a:prstGeom prst="rect">
            <a:avLst/>
          </a:prstGeom>
          <a:noFill/>
          <a:ln/>
        </p:spPr>
        <p:txBody>
          <a:bodyPr wrap="square" rtlCol="0" anchor="ctr"/>
          <a:lstStyle/>
          <a:p>
            <a:pPr algn="ctr" indent="0" marL="0">
              <a:buNone/>
            </a:pPr>
            <a:r>
              <a:rPr lang="en-US" sz="1700" b="1" dirty="0">
                <a:solidFill>
                  <a:srgbClr val="212F38"/>
                </a:solidFill>
                <a:latin typeface="Montserrat" pitchFamily="34" charset="0"/>
                <a:ea typeface="Montserrat" pitchFamily="34" charset="-122"/>
                <a:cs typeface="Montserrat" pitchFamily="34" charset="-120"/>
              </a:rPr>
              <a:t>2021</a:t>
            </a:r>
            <a:endParaRPr lang="en-US" sz="1700" dirty="0"/>
          </a:p>
        </p:txBody>
      </p:sp>
      <p:sp>
        <p:nvSpPr>
          <p:cNvPr id="30" name="Shape 28"/>
          <p:cNvSpPr/>
          <p:nvPr/>
        </p:nvSpPr>
        <p:spPr>
          <a:xfrm>
            <a:off x="6094476" y="2633472"/>
            <a:ext cx="1665732" cy="1664208"/>
          </a:xfrm>
          <a:prstGeom prst="roundRect">
            <a:avLst>
              <a:gd name="adj" fmla="val 3297"/>
            </a:avLst>
          </a:prstGeom>
          <a:solidFill>
            <a:srgbClr val="FFFFFF"/>
          </a:solidFill>
          <a:ln w="9525">
            <a:solidFill>
              <a:srgbClr val="E4E8EB"/>
            </a:solidFill>
            <a:prstDash val="solid"/>
          </a:ln>
        </p:spPr>
      </p:sp>
      <p:sp>
        <p:nvSpPr>
          <p:cNvPr id="31" name="Shape 29"/>
          <p:cNvSpPr/>
          <p:nvPr/>
        </p:nvSpPr>
        <p:spPr>
          <a:xfrm>
            <a:off x="6094476" y="2633472"/>
            <a:ext cx="1665732" cy="50292"/>
          </a:xfrm>
          <a:prstGeom prst="rect">
            <a:avLst/>
          </a:prstGeom>
          <a:solidFill>
            <a:srgbClr val="D4D4D4"/>
          </a:solidFill>
          <a:ln w="12700">
            <a:solidFill>
              <a:srgbClr val="333333"/>
            </a:solidFill>
            <a:prstDash val="solid"/>
          </a:ln>
        </p:spPr>
      </p:sp>
      <p:sp>
        <p:nvSpPr>
          <p:cNvPr id="32" name="Text 30"/>
          <p:cNvSpPr txBox="1"/>
          <p:nvPr/>
        </p:nvSpPr>
        <p:spPr>
          <a:xfrm>
            <a:off x="6277356" y="2798064"/>
            <a:ext cx="1299972" cy="512064"/>
          </a:xfrm>
          <a:prstGeom prst="rect">
            <a:avLst/>
          </a:prstGeom>
          <a:noFill/>
          <a:ln/>
        </p:spPr>
        <p:txBody>
          <a:bodyPr wrap="square" rtlCol="0" anchor="t"/>
          <a:lstStyle/>
          <a:p>
            <a:pPr indent="0" marL="0">
              <a:lnSpc>
                <a:spcPts val="1400"/>
              </a:lnSpc>
              <a:buNone/>
            </a:pPr>
            <a:r>
              <a:rPr lang="en-US" sz="1150" b="1" dirty="0">
                <a:solidFill>
                  <a:srgbClr val="212F38"/>
                </a:solidFill>
                <a:latin typeface="Montserrat" pitchFamily="34" charset="0"/>
                <a:ea typeface="Montserrat" pitchFamily="34" charset="-122"/>
                <a:cs typeface="Montserrat" pitchFamily="34" charset="-120"/>
              </a:rPr>
              <a:t>Remote Viewer</a:t>
            </a:r>
            <a:endParaRPr lang="en-US" sz="1150" dirty="0"/>
          </a:p>
        </p:txBody>
      </p:sp>
      <p:sp>
        <p:nvSpPr>
          <p:cNvPr id="33" name="Text 31"/>
          <p:cNvSpPr txBox="1"/>
          <p:nvPr/>
        </p:nvSpPr>
        <p:spPr>
          <a:xfrm>
            <a:off x="6277356" y="3346704"/>
            <a:ext cx="1299972" cy="932688"/>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A visual layer on a conventional telephone call.</a:t>
            </a:r>
            <a:endParaRPr lang="en-US" sz="900" dirty="0"/>
          </a:p>
        </p:txBody>
      </p:sp>
      <p:sp>
        <p:nvSpPr>
          <p:cNvPr id="34" name="Shape 32"/>
          <p:cNvSpPr/>
          <p:nvPr/>
        </p:nvSpPr>
        <p:spPr>
          <a:xfrm>
            <a:off x="8675370" y="2240280"/>
            <a:ext cx="201168" cy="201168"/>
          </a:xfrm>
          <a:prstGeom prst="ellipse">
            <a:avLst/>
          </a:prstGeom>
          <a:solidFill>
            <a:srgbClr val="FF6D5F"/>
          </a:solidFill>
          <a:ln w="31750">
            <a:solidFill>
              <a:srgbClr val="F6F6F6"/>
            </a:solidFill>
            <a:prstDash val="solid"/>
          </a:ln>
        </p:spPr>
      </p:sp>
      <p:sp>
        <p:nvSpPr>
          <p:cNvPr id="35" name="Text 33"/>
          <p:cNvSpPr txBox="1"/>
          <p:nvPr/>
        </p:nvSpPr>
        <p:spPr>
          <a:xfrm>
            <a:off x="7943088" y="1883664"/>
            <a:ext cx="1665732" cy="350520"/>
          </a:xfrm>
          <a:prstGeom prst="rect">
            <a:avLst/>
          </a:prstGeom>
          <a:noFill/>
          <a:ln/>
        </p:spPr>
        <p:txBody>
          <a:bodyPr wrap="square" rtlCol="0" anchor="ctr"/>
          <a:lstStyle/>
          <a:p>
            <a:pPr algn="ctr" indent="0" marL="0">
              <a:buNone/>
            </a:pPr>
            <a:r>
              <a:rPr lang="en-US" sz="1700" b="1" dirty="0">
                <a:solidFill>
                  <a:srgbClr val="212F38"/>
                </a:solidFill>
                <a:latin typeface="Montserrat" pitchFamily="34" charset="0"/>
                <a:ea typeface="Montserrat" pitchFamily="34" charset="-122"/>
                <a:cs typeface="Montserrat" pitchFamily="34" charset="-120"/>
              </a:rPr>
              <a:t>2024</a:t>
            </a:r>
            <a:endParaRPr lang="en-US" sz="1700" dirty="0"/>
          </a:p>
        </p:txBody>
      </p:sp>
      <p:sp>
        <p:nvSpPr>
          <p:cNvPr id="36" name="Shape 34"/>
          <p:cNvSpPr/>
          <p:nvPr/>
        </p:nvSpPr>
        <p:spPr>
          <a:xfrm>
            <a:off x="7943088" y="2633472"/>
            <a:ext cx="1665732" cy="1664208"/>
          </a:xfrm>
          <a:prstGeom prst="roundRect">
            <a:avLst>
              <a:gd name="adj" fmla="val 3297"/>
            </a:avLst>
          </a:prstGeom>
          <a:solidFill>
            <a:srgbClr val="FFFFFF"/>
          </a:solidFill>
          <a:ln w="9525">
            <a:solidFill>
              <a:srgbClr val="E4E8EB"/>
            </a:solidFill>
            <a:prstDash val="solid"/>
          </a:ln>
        </p:spPr>
      </p:sp>
      <p:sp>
        <p:nvSpPr>
          <p:cNvPr id="37" name="Shape 35"/>
          <p:cNvSpPr/>
          <p:nvPr/>
        </p:nvSpPr>
        <p:spPr>
          <a:xfrm>
            <a:off x="7943088" y="2633472"/>
            <a:ext cx="1665732" cy="50292"/>
          </a:xfrm>
          <a:prstGeom prst="rect">
            <a:avLst/>
          </a:prstGeom>
          <a:solidFill>
            <a:srgbClr val="FF6D5F"/>
          </a:solidFill>
          <a:ln w="12700">
            <a:solidFill>
              <a:srgbClr val="333333"/>
            </a:solidFill>
            <a:prstDash val="solid"/>
          </a:ln>
        </p:spPr>
      </p:sp>
      <p:sp>
        <p:nvSpPr>
          <p:cNvPr id="38" name="Text 36"/>
          <p:cNvSpPr txBox="1"/>
          <p:nvPr/>
        </p:nvSpPr>
        <p:spPr>
          <a:xfrm>
            <a:off x="8125968" y="2798064"/>
            <a:ext cx="1299972" cy="512064"/>
          </a:xfrm>
          <a:prstGeom prst="rect">
            <a:avLst/>
          </a:prstGeom>
          <a:noFill/>
          <a:ln/>
        </p:spPr>
        <p:txBody>
          <a:bodyPr wrap="square" rtlCol="0" anchor="t"/>
          <a:lstStyle/>
          <a:p>
            <a:pPr indent="0" marL="0">
              <a:lnSpc>
                <a:spcPts val="1400"/>
              </a:lnSpc>
              <a:buNone/>
            </a:pPr>
            <a:r>
              <a:rPr lang="en-US" sz="1150" b="1" dirty="0">
                <a:solidFill>
                  <a:srgbClr val="212F38"/>
                </a:solidFill>
                <a:latin typeface="Montserrat" pitchFamily="34" charset="0"/>
                <a:ea typeface="Montserrat" pitchFamily="34" charset="-122"/>
                <a:cs typeface="Montserrat" pitchFamily="34" charset="-120"/>
              </a:rPr>
              <a:t>Video RTC 6.0</a:t>
            </a:r>
            <a:endParaRPr lang="en-US" sz="1150" dirty="0"/>
          </a:p>
        </p:txBody>
      </p:sp>
      <p:sp>
        <p:nvSpPr>
          <p:cNvPr id="39" name="Text 37"/>
          <p:cNvSpPr txBox="1"/>
          <p:nvPr/>
        </p:nvSpPr>
        <p:spPr>
          <a:xfrm>
            <a:off x="8125968" y="3346704"/>
            <a:ext cx="1299972" cy="932688"/>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The current generation of the media gateway.</a:t>
            </a:r>
            <a:endParaRPr lang="en-US" sz="900" dirty="0"/>
          </a:p>
        </p:txBody>
      </p:sp>
      <p:sp>
        <p:nvSpPr>
          <p:cNvPr id="40" name="Shape 38"/>
          <p:cNvSpPr/>
          <p:nvPr/>
        </p:nvSpPr>
        <p:spPr>
          <a:xfrm>
            <a:off x="10523982" y="2240280"/>
            <a:ext cx="201168" cy="201168"/>
          </a:xfrm>
          <a:prstGeom prst="ellipse">
            <a:avLst/>
          </a:prstGeom>
          <a:solidFill>
            <a:srgbClr val="FF6D5F"/>
          </a:solidFill>
          <a:ln w="31750">
            <a:solidFill>
              <a:srgbClr val="F6F6F6"/>
            </a:solidFill>
            <a:prstDash val="solid"/>
          </a:ln>
        </p:spPr>
      </p:sp>
      <p:sp>
        <p:nvSpPr>
          <p:cNvPr id="41" name="Text 39"/>
          <p:cNvSpPr txBox="1"/>
          <p:nvPr/>
        </p:nvSpPr>
        <p:spPr>
          <a:xfrm>
            <a:off x="9791700" y="1883664"/>
            <a:ext cx="1665732" cy="350520"/>
          </a:xfrm>
          <a:prstGeom prst="rect">
            <a:avLst/>
          </a:prstGeom>
          <a:noFill/>
          <a:ln/>
        </p:spPr>
        <p:txBody>
          <a:bodyPr wrap="square" rtlCol="0" anchor="ctr"/>
          <a:lstStyle/>
          <a:p>
            <a:pPr algn="ctr" indent="0" marL="0">
              <a:buNone/>
            </a:pPr>
            <a:r>
              <a:rPr lang="en-US" sz="1700" b="1" dirty="0">
                <a:solidFill>
                  <a:srgbClr val="212F38"/>
                </a:solidFill>
                <a:latin typeface="Montserrat" pitchFamily="34" charset="0"/>
                <a:ea typeface="Montserrat" pitchFamily="34" charset="-122"/>
                <a:cs typeface="Montserrat" pitchFamily="34" charset="-120"/>
              </a:rPr>
              <a:t>2026</a:t>
            </a:r>
            <a:endParaRPr lang="en-US" sz="1700" dirty="0"/>
          </a:p>
        </p:txBody>
      </p:sp>
      <p:sp>
        <p:nvSpPr>
          <p:cNvPr id="42" name="Shape 40"/>
          <p:cNvSpPr/>
          <p:nvPr/>
        </p:nvSpPr>
        <p:spPr>
          <a:xfrm>
            <a:off x="9791700" y="2633472"/>
            <a:ext cx="1665732" cy="1664208"/>
          </a:xfrm>
          <a:prstGeom prst="roundRect">
            <a:avLst>
              <a:gd name="adj" fmla="val 3297"/>
            </a:avLst>
          </a:prstGeom>
          <a:solidFill>
            <a:srgbClr val="FFFFFF"/>
          </a:solidFill>
          <a:ln w="9525">
            <a:solidFill>
              <a:srgbClr val="E4E8EB"/>
            </a:solidFill>
            <a:prstDash val="solid"/>
          </a:ln>
        </p:spPr>
      </p:sp>
      <p:sp>
        <p:nvSpPr>
          <p:cNvPr id="43" name="Shape 41"/>
          <p:cNvSpPr/>
          <p:nvPr/>
        </p:nvSpPr>
        <p:spPr>
          <a:xfrm>
            <a:off x="9791700" y="2633472"/>
            <a:ext cx="1665732" cy="50292"/>
          </a:xfrm>
          <a:prstGeom prst="rect">
            <a:avLst/>
          </a:prstGeom>
          <a:solidFill>
            <a:srgbClr val="FF6D5F"/>
          </a:solidFill>
          <a:ln w="12700">
            <a:solidFill>
              <a:srgbClr val="333333"/>
            </a:solidFill>
            <a:prstDash val="solid"/>
          </a:ln>
        </p:spPr>
      </p:sp>
      <p:sp>
        <p:nvSpPr>
          <p:cNvPr id="44" name="Text 42"/>
          <p:cNvSpPr txBox="1"/>
          <p:nvPr/>
        </p:nvSpPr>
        <p:spPr>
          <a:xfrm>
            <a:off x="9974580" y="2798064"/>
            <a:ext cx="1299972" cy="512064"/>
          </a:xfrm>
          <a:prstGeom prst="rect">
            <a:avLst/>
          </a:prstGeom>
          <a:noFill/>
          <a:ln/>
        </p:spPr>
        <p:txBody>
          <a:bodyPr wrap="square" rtlCol="0" anchor="t"/>
          <a:lstStyle/>
          <a:p>
            <a:pPr indent="0" marL="0">
              <a:lnSpc>
                <a:spcPts val="1400"/>
              </a:lnSpc>
              <a:buNone/>
            </a:pPr>
            <a:r>
              <a:rPr lang="en-US" sz="1150" b="1" dirty="0">
                <a:solidFill>
                  <a:srgbClr val="212F38"/>
                </a:solidFill>
                <a:latin typeface="Montserrat" pitchFamily="34" charset="0"/>
                <a:ea typeface="Montserrat" pitchFamily="34" charset="-122"/>
                <a:cs typeface="Montserrat" pitchFamily="34" charset="-120"/>
              </a:rPr>
              <a:t>PWA · 2FA · AI gateway</a:t>
            </a:r>
            <a:endParaRPr lang="en-US" sz="1150" dirty="0"/>
          </a:p>
        </p:txBody>
      </p:sp>
      <p:sp>
        <p:nvSpPr>
          <p:cNvPr id="45" name="Text 43"/>
          <p:cNvSpPr txBox="1"/>
          <p:nvPr/>
        </p:nvSpPr>
        <p:spPr>
          <a:xfrm>
            <a:off x="9974580" y="3346704"/>
            <a:ext cx="1299972" cy="932688"/>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Installable agent app, two-factor login and an AI Agent Gateway.</a:t>
            </a:r>
            <a:endParaRPr lang="en-US" sz="900" dirty="0"/>
          </a:p>
        </p:txBody>
      </p:sp>
      <p:sp>
        <p:nvSpPr>
          <p:cNvPr id="46" name="Shape 44"/>
          <p:cNvSpPr/>
          <p:nvPr/>
        </p:nvSpPr>
        <p:spPr>
          <a:xfrm>
            <a:off x="548640" y="4572000"/>
            <a:ext cx="11091672" cy="1097280"/>
          </a:xfrm>
          <a:prstGeom prst="roundRect">
            <a:avLst>
              <a:gd name="adj" fmla="val 5000"/>
            </a:avLst>
          </a:prstGeom>
          <a:solidFill>
            <a:srgbClr val="FFFFFF"/>
          </a:solidFill>
          <a:ln w="9525">
            <a:solidFill>
              <a:srgbClr val="E4E8EB"/>
            </a:solidFill>
            <a:prstDash val="solid"/>
          </a:ln>
        </p:spPr>
      </p:sp>
      <p:sp>
        <p:nvSpPr>
          <p:cNvPr id="47" name="Text 45"/>
          <p:cNvSpPr txBox="1"/>
          <p:nvPr/>
        </p:nvSpPr>
        <p:spPr>
          <a:xfrm>
            <a:off x="822960" y="4663440"/>
            <a:ext cx="10543032" cy="259080"/>
          </a:xfrm>
          <a:prstGeom prst="rect">
            <a:avLst/>
          </a:prstGeom>
          <a:noFill/>
          <a:ln/>
        </p:spPr>
        <p:txBody>
          <a:bodyPr wrap="square" rtlCol="0" anchor="ctr"/>
          <a:lstStyle/>
          <a:p>
            <a:pPr indent="0" marL="0">
              <a:lnSpc>
                <a:spcPts val="1320"/>
              </a:lnSpc>
              <a:buNone/>
            </a:pPr>
            <a:r>
              <a:rPr lang="en-US" sz="1100" b="1" dirty="0">
                <a:solidFill>
                  <a:srgbClr val="212F38"/>
                </a:solidFill>
                <a:latin typeface="Montserrat" pitchFamily="34" charset="0"/>
                <a:ea typeface="Montserrat" pitchFamily="34" charset="-122"/>
                <a:cs typeface="Montserrat" pitchFamily="34" charset="-120"/>
              </a:rPr>
              <a:t>What that order bought</a:t>
            </a:r>
            <a:endParaRPr lang="en-US" sz="1100" dirty="0"/>
          </a:p>
        </p:txBody>
      </p:sp>
      <p:sp>
        <p:nvSpPr>
          <p:cNvPr id="48" name="Text 46"/>
          <p:cNvSpPr txBox="1"/>
          <p:nvPr/>
        </p:nvSpPr>
        <p:spPr>
          <a:xfrm>
            <a:off x="822960" y="4922520"/>
            <a:ext cx="10543032" cy="447040"/>
          </a:xfrm>
          <a:prstGeom prst="rect">
            <a:avLst/>
          </a:prstGeom>
          <a:noFill/>
          <a:ln/>
        </p:spPr>
        <p:txBody>
          <a:bodyPr wrap="square" rtlCol="0" anchor="t"/>
          <a:lstStyle/>
          <a:p>
            <a:pPr indent="0" marL="0">
              <a:lnSpc>
                <a:spcPts val="1400"/>
              </a:lnSpc>
              <a:buNone/>
            </a:pPr>
            <a:r>
              <a:rPr lang="en-US" sz="1000" dirty="0">
                <a:solidFill>
                  <a:srgbClr val="4D5C6E"/>
                </a:solidFill>
                <a:latin typeface="Montserrat" pitchFamily="34" charset="0"/>
                <a:ea typeface="Montserrat" pitchFamily="34" charset="-122"/>
                <a:cs typeface="Montserrat" pitchFamily="34" charset="-120"/>
              </a:rPr>
              <a:t>Because video came before the distributor, the distributor was designed around it. A video interaction is not a channel that was retrofitted into Web ACD — it is the interaction the platform was drawn for, which is why it queues, transfers, records and reports with no separate console and no second vendor.</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AT SCALE</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FFFFFF"/>
                </a:solidFill>
                <a:latin typeface="Montserrat" pitchFamily="34" charset="0"/>
                <a:ea typeface="Montserrat" pitchFamily="34" charset="-122"/>
                <a:cs typeface="Montserrat" pitchFamily="34" charset="-120"/>
              </a:rPr>
              <a:t>What the platforms carry, every month</a:t>
            </a:r>
            <a:endParaRPr lang="en-US" sz="2700" dirty="0"/>
          </a:p>
        </p:txBody>
      </p:sp>
      <p:sp>
        <p:nvSpPr>
          <p:cNvPr id="5" name="Text 3"/>
          <p:cNvSpPr txBox="1"/>
          <p:nvPr/>
        </p:nvSpPr>
        <p:spPr>
          <a:xfrm>
            <a:off x="548640" y="1280160"/>
            <a:ext cx="11091672" cy="384048"/>
          </a:xfrm>
          <a:prstGeom prst="rect">
            <a:avLst/>
          </a:prstGeom>
          <a:noFill/>
          <a:ln/>
        </p:spPr>
        <p:txBody>
          <a:bodyPr wrap="square" rtlCol="0" anchor="ctr"/>
          <a:lstStyle/>
          <a:p>
            <a:pPr indent="0" marL="0">
              <a:lnSpc>
                <a:spcPts val="1700"/>
              </a:lnSpc>
              <a:buNone/>
            </a:pPr>
            <a:r>
              <a:rPr lang="en-US" sz="1250" dirty="0">
                <a:solidFill>
                  <a:srgbClr val="9FB0BE"/>
                </a:solidFill>
                <a:latin typeface="Montserrat" pitchFamily="34" charset="0"/>
                <a:ea typeface="Montserrat" pitchFamily="34" charset="-122"/>
                <a:cs typeface="Montserrat" pitchFamily="34" charset="-120"/>
              </a:rPr>
              <a:t>Aggregate production traffic across managed CPaaS deployments. Video is not a pilot on this stack — it is the load.</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6B7F8D"/>
                </a:solidFill>
                <a:latin typeface="Montserrat" pitchFamily="34" charset="0"/>
                <a:ea typeface="Montserrat" pitchFamily="34" charset="-122"/>
                <a:cs typeface="Montserrat" pitchFamily="34" charset="-120"/>
              </a:rPr>
              <a:t>Source: Interactive Powers production figures, Sales Presentation 2025.</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At scale</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6</a:t>
            </a:r>
            <a:endParaRPr lang="en-US" sz="900" dirty="0"/>
          </a:p>
        </p:txBody>
      </p:sp>
      <p:sp>
        <p:nvSpPr>
          <p:cNvPr id="9" name="Shape 7"/>
          <p:cNvSpPr/>
          <p:nvPr/>
        </p:nvSpPr>
        <p:spPr>
          <a:xfrm>
            <a:off x="548640" y="2011680"/>
            <a:ext cx="3569208" cy="1490472"/>
          </a:xfrm>
          <a:prstGeom prst="roundRect">
            <a:avLst>
              <a:gd name="adj" fmla="val 3681"/>
            </a:avLst>
          </a:prstGeom>
          <a:solidFill>
            <a:srgbClr val="2E3D48"/>
          </a:solidFill>
          <a:ln w="12700">
            <a:solidFill>
              <a:srgbClr val="333333"/>
            </a:solidFill>
            <a:prstDash val="solid"/>
          </a:ln>
        </p:spPr>
      </p:sp>
      <p:sp>
        <p:nvSpPr>
          <p:cNvPr id="10" name="Shape 8"/>
          <p:cNvSpPr/>
          <p:nvPr/>
        </p:nvSpPr>
        <p:spPr>
          <a:xfrm>
            <a:off x="548640" y="2011680"/>
            <a:ext cx="50292" cy="1490472"/>
          </a:xfrm>
          <a:prstGeom prst="rect">
            <a:avLst/>
          </a:prstGeom>
          <a:solidFill>
            <a:srgbClr val="FF6D5F"/>
          </a:solidFill>
          <a:ln w="12700">
            <a:solidFill>
              <a:srgbClr val="333333"/>
            </a:solidFill>
            <a:prstDash val="solid"/>
          </a:ln>
        </p:spPr>
      </p:sp>
      <p:sp>
        <p:nvSpPr>
          <p:cNvPr id="11" name="Text 9"/>
          <p:cNvSpPr txBox="1"/>
          <p:nvPr/>
        </p:nvSpPr>
        <p:spPr>
          <a:xfrm>
            <a:off x="859536" y="2228088"/>
            <a:ext cx="3020568" cy="701040"/>
          </a:xfrm>
          <a:prstGeom prst="rect">
            <a:avLst/>
          </a:prstGeom>
          <a:noFill/>
          <a:ln/>
        </p:spPr>
        <p:txBody>
          <a:bodyPr wrap="square" rtlCol="0" anchor="ctr"/>
          <a:lstStyle/>
          <a:p>
            <a:pPr indent="0" marL="0">
              <a:buNone/>
            </a:pPr>
            <a:r>
              <a:rPr lang="en-US" sz="4000" b="1" dirty="0">
                <a:solidFill>
                  <a:srgbClr val="FFFFFF"/>
                </a:solidFill>
                <a:latin typeface="Montserrat" pitchFamily="34" charset="0"/>
                <a:ea typeface="Montserrat" pitchFamily="34" charset="-122"/>
                <a:cs typeface="Montserrat" pitchFamily="34" charset="-120"/>
              </a:rPr>
              <a:t>400K+</a:t>
            </a:r>
            <a:endParaRPr lang="en-US" sz="4000" dirty="0"/>
          </a:p>
        </p:txBody>
      </p:sp>
      <p:sp>
        <p:nvSpPr>
          <p:cNvPr id="12" name="Text 10"/>
          <p:cNvSpPr txBox="1"/>
          <p:nvPr/>
        </p:nvSpPr>
        <p:spPr>
          <a:xfrm>
            <a:off x="859536" y="2926080"/>
            <a:ext cx="3020568" cy="274320"/>
          </a:xfrm>
          <a:prstGeom prst="rect">
            <a:avLst/>
          </a:prstGeom>
          <a:noFill/>
          <a:ln/>
        </p:spPr>
        <p:txBody>
          <a:bodyPr wrap="square" rtlCol="0" anchor="ctr"/>
          <a:lstStyle/>
          <a:p>
            <a:pPr indent="0" marL="0">
              <a:buNone/>
            </a:pPr>
            <a:r>
              <a:rPr lang="en-US" sz="1200" b="1" dirty="0">
                <a:solidFill>
                  <a:srgbClr val="FFFFFF"/>
                </a:solidFill>
                <a:latin typeface="Montserrat" pitchFamily="34" charset="0"/>
                <a:ea typeface="Montserrat" pitchFamily="34" charset="-122"/>
                <a:cs typeface="Montserrat" pitchFamily="34" charset="-120"/>
              </a:rPr>
              <a:t>video calls</a:t>
            </a:r>
            <a:endParaRPr lang="en-US" sz="1200" dirty="0"/>
          </a:p>
        </p:txBody>
      </p:sp>
      <p:sp>
        <p:nvSpPr>
          <p:cNvPr id="13" name="Text 11"/>
          <p:cNvSpPr txBox="1"/>
          <p:nvPr/>
        </p:nvSpPr>
        <p:spPr>
          <a:xfrm>
            <a:off x="859536" y="3163824"/>
            <a:ext cx="3020568" cy="237744"/>
          </a:xfrm>
          <a:prstGeom prst="rect">
            <a:avLst/>
          </a:prstGeom>
          <a:noFill/>
          <a:ln/>
        </p:spPr>
        <p:txBody>
          <a:bodyPr wrap="square"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per month</a:t>
            </a:r>
            <a:endParaRPr lang="en-US" sz="950" dirty="0"/>
          </a:p>
        </p:txBody>
      </p:sp>
      <p:sp>
        <p:nvSpPr>
          <p:cNvPr id="14" name="Shape 12"/>
          <p:cNvSpPr/>
          <p:nvPr/>
        </p:nvSpPr>
        <p:spPr>
          <a:xfrm>
            <a:off x="4309872" y="2011680"/>
            <a:ext cx="3569208" cy="1490472"/>
          </a:xfrm>
          <a:prstGeom prst="roundRect">
            <a:avLst>
              <a:gd name="adj" fmla="val 3681"/>
            </a:avLst>
          </a:prstGeom>
          <a:solidFill>
            <a:srgbClr val="2E3D48"/>
          </a:solidFill>
          <a:ln w="12700">
            <a:solidFill>
              <a:srgbClr val="333333"/>
            </a:solidFill>
            <a:prstDash val="solid"/>
          </a:ln>
        </p:spPr>
      </p:sp>
      <p:sp>
        <p:nvSpPr>
          <p:cNvPr id="15" name="Shape 13"/>
          <p:cNvSpPr/>
          <p:nvPr/>
        </p:nvSpPr>
        <p:spPr>
          <a:xfrm>
            <a:off x="4309872" y="2011680"/>
            <a:ext cx="50292" cy="1490472"/>
          </a:xfrm>
          <a:prstGeom prst="rect">
            <a:avLst/>
          </a:prstGeom>
          <a:solidFill>
            <a:srgbClr val="FF6D5F"/>
          </a:solidFill>
          <a:ln w="12700">
            <a:solidFill>
              <a:srgbClr val="333333"/>
            </a:solidFill>
            <a:prstDash val="solid"/>
          </a:ln>
        </p:spPr>
      </p:sp>
      <p:sp>
        <p:nvSpPr>
          <p:cNvPr id="16" name="Text 14"/>
          <p:cNvSpPr txBox="1"/>
          <p:nvPr/>
        </p:nvSpPr>
        <p:spPr>
          <a:xfrm>
            <a:off x="4620768" y="2228088"/>
            <a:ext cx="3020568" cy="701040"/>
          </a:xfrm>
          <a:prstGeom prst="rect">
            <a:avLst/>
          </a:prstGeom>
          <a:noFill/>
          <a:ln/>
        </p:spPr>
        <p:txBody>
          <a:bodyPr wrap="square" rtlCol="0" anchor="ctr"/>
          <a:lstStyle/>
          <a:p>
            <a:pPr indent="0" marL="0">
              <a:buNone/>
            </a:pPr>
            <a:r>
              <a:rPr lang="en-US" sz="4000" b="1" dirty="0">
                <a:solidFill>
                  <a:srgbClr val="FFFFFF"/>
                </a:solidFill>
                <a:latin typeface="Montserrat" pitchFamily="34" charset="0"/>
                <a:ea typeface="Montserrat" pitchFamily="34" charset="-122"/>
                <a:cs typeface="Montserrat" pitchFamily="34" charset="-120"/>
              </a:rPr>
              <a:t>4M+</a:t>
            </a:r>
            <a:endParaRPr lang="en-US" sz="4000" dirty="0"/>
          </a:p>
        </p:txBody>
      </p:sp>
      <p:sp>
        <p:nvSpPr>
          <p:cNvPr id="17" name="Text 15"/>
          <p:cNvSpPr txBox="1"/>
          <p:nvPr/>
        </p:nvSpPr>
        <p:spPr>
          <a:xfrm>
            <a:off x="4620768" y="2926080"/>
            <a:ext cx="3020568" cy="274320"/>
          </a:xfrm>
          <a:prstGeom prst="rect">
            <a:avLst/>
          </a:prstGeom>
          <a:noFill/>
          <a:ln/>
        </p:spPr>
        <p:txBody>
          <a:bodyPr wrap="square" rtlCol="0" anchor="ctr"/>
          <a:lstStyle/>
          <a:p>
            <a:pPr indent="0" marL="0">
              <a:buNone/>
            </a:pPr>
            <a:r>
              <a:rPr lang="en-US" sz="1200" b="1" dirty="0">
                <a:solidFill>
                  <a:srgbClr val="FFFFFF"/>
                </a:solidFill>
                <a:latin typeface="Montserrat" pitchFamily="34" charset="0"/>
                <a:ea typeface="Montserrat" pitchFamily="34" charset="-122"/>
                <a:cs typeface="Montserrat" pitchFamily="34" charset="-120"/>
              </a:rPr>
              <a:t>video minutes</a:t>
            </a:r>
            <a:endParaRPr lang="en-US" sz="1200" dirty="0"/>
          </a:p>
        </p:txBody>
      </p:sp>
      <p:sp>
        <p:nvSpPr>
          <p:cNvPr id="18" name="Text 16"/>
          <p:cNvSpPr txBox="1"/>
          <p:nvPr/>
        </p:nvSpPr>
        <p:spPr>
          <a:xfrm>
            <a:off x="4620768" y="3163824"/>
            <a:ext cx="3020568" cy="237744"/>
          </a:xfrm>
          <a:prstGeom prst="rect">
            <a:avLst/>
          </a:prstGeom>
          <a:noFill/>
          <a:ln/>
        </p:spPr>
        <p:txBody>
          <a:bodyPr wrap="square"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per month</a:t>
            </a:r>
            <a:endParaRPr lang="en-US" sz="950" dirty="0"/>
          </a:p>
        </p:txBody>
      </p:sp>
      <p:sp>
        <p:nvSpPr>
          <p:cNvPr id="19" name="Shape 17"/>
          <p:cNvSpPr/>
          <p:nvPr/>
        </p:nvSpPr>
        <p:spPr>
          <a:xfrm>
            <a:off x="8071104" y="2011680"/>
            <a:ext cx="3569208" cy="1490472"/>
          </a:xfrm>
          <a:prstGeom prst="roundRect">
            <a:avLst>
              <a:gd name="adj" fmla="val 3681"/>
            </a:avLst>
          </a:prstGeom>
          <a:solidFill>
            <a:srgbClr val="2E3D48"/>
          </a:solidFill>
          <a:ln w="12700">
            <a:solidFill>
              <a:srgbClr val="333333"/>
            </a:solidFill>
            <a:prstDash val="solid"/>
          </a:ln>
        </p:spPr>
      </p:sp>
      <p:sp>
        <p:nvSpPr>
          <p:cNvPr id="20" name="Shape 18"/>
          <p:cNvSpPr/>
          <p:nvPr/>
        </p:nvSpPr>
        <p:spPr>
          <a:xfrm>
            <a:off x="8071104" y="2011680"/>
            <a:ext cx="50292" cy="1490472"/>
          </a:xfrm>
          <a:prstGeom prst="rect">
            <a:avLst/>
          </a:prstGeom>
          <a:solidFill>
            <a:srgbClr val="FF6D5F"/>
          </a:solidFill>
          <a:ln w="12700">
            <a:solidFill>
              <a:srgbClr val="333333"/>
            </a:solidFill>
            <a:prstDash val="solid"/>
          </a:ln>
        </p:spPr>
      </p:sp>
      <p:sp>
        <p:nvSpPr>
          <p:cNvPr id="21" name="Text 19"/>
          <p:cNvSpPr txBox="1"/>
          <p:nvPr/>
        </p:nvSpPr>
        <p:spPr>
          <a:xfrm>
            <a:off x="8382000" y="2228088"/>
            <a:ext cx="3020568" cy="701040"/>
          </a:xfrm>
          <a:prstGeom prst="rect">
            <a:avLst/>
          </a:prstGeom>
          <a:noFill/>
          <a:ln/>
        </p:spPr>
        <p:txBody>
          <a:bodyPr wrap="square" rtlCol="0" anchor="ctr"/>
          <a:lstStyle/>
          <a:p>
            <a:pPr indent="0" marL="0">
              <a:buNone/>
            </a:pPr>
            <a:r>
              <a:rPr lang="en-US" sz="4000" b="1" dirty="0">
                <a:solidFill>
                  <a:srgbClr val="FFFFFF"/>
                </a:solidFill>
                <a:latin typeface="Montserrat" pitchFamily="34" charset="0"/>
                <a:ea typeface="Montserrat" pitchFamily="34" charset="-122"/>
                <a:cs typeface="Montserrat" pitchFamily="34" charset="-120"/>
              </a:rPr>
              <a:t>300K</a:t>
            </a:r>
            <a:endParaRPr lang="en-US" sz="4000" dirty="0"/>
          </a:p>
        </p:txBody>
      </p:sp>
      <p:sp>
        <p:nvSpPr>
          <p:cNvPr id="22" name="Text 20"/>
          <p:cNvSpPr txBox="1"/>
          <p:nvPr/>
        </p:nvSpPr>
        <p:spPr>
          <a:xfrm>
            <a:off x="8382000" y="2926080"/>
            <a:ext cx="3020568" cy="274320"/>
          </a:xfrm>
          <a:prstGeom prst="rect">
            <a:avLst/>
          </a:prstGeom>
          <a:noFill/>
          <a:ln/>
        </p:spPr>
        <p:txBody>
          <a:bodyPr wrap="square" rtlCol="0" anchor="ctr"/>
          <a:lstStyle/>
          <a:p>
            <a:pPr indent="0" marL="0">
              <a:buNone/>
            </a:pPr>
            <a:r>
              <a:rPr lang="en-US" sz="1200" b="1" dirty="0">
                <a:solidFill>
                  <a:srgbClr val="FFFFFF"/>
                </a:solidFill>
                <a:latin typeface="Montserrat" pitchFamily="34" charset="0"/>
                <a:ea typeface="Montserrat" pitchFamily="34" charset="-122"/>
                <a:cs typeface="Montserrat" pitchFamily="34" charset="-120"/>
              </a:rPr>
              <a:t>video recordings</a:t>
            </a:r>
            <a:endParaRPr lang="en-US" sz="1200" dirty="0"/>
          </a:p>
        </p:txBody>
      </p:sp>
      <p:sp>
        <p:nvSpPr>
          <p:cNvPr id="23" name="Text 21"/>
          <p:cNvSpPr txBox="1"/>
          <p:nvPr/>
        </p:nvSpPr>
        <p:spPr>
          <a:xfrm>
            <a:off x="8382000" y="3163824"/>
            <a:ext cx="3020568" cy="237744"/>
          </a:xfrm>
          <a:prstGeom prst="rect">
            <a:avLst/>
          </a:prstGeom>
          <a:noFill/>
          <a:ln/>
        </p:spPr>
        <p:txBody>
          <a:bodyPr wrap="square"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per month</a:t>
            </a:r>
            <a:endParaRPr lang="en-US" sz="950" dirty="0"/>
          </a:p>
        </p:txBody>
      </p:sp>
      <p:sp>
        <p:nvSpPr>
          <p:cNvPr id="24" name="Shape 22"/>
          <p:cNvSpPr/>
          <p:nvPr/>
        </p:nvSpPr>
        <p:spPr>
          <a:xfrm>
            <a:off x="548640" y="3703320"/>
            <a:ext cx="3569208" cy="1490472"/>
          </a:xfrm>
          <a:prstGeom prst="roundRect">
            <a:avLst>
              <a:gd name="adj" fmla="val 3681"/>
            </a:avLst>
          </a:prstGeom>
          <a:solidFill>
            <a:srgbClr val="2E3D48"/>
          </a:solidFill>
          <a:ln w="12700">
            <a:solidFill>
              <a:srgbClr val="333333"/>
            </a:solidFill>
            <a:prstDash val="solid"/>
          </a:ln>
        </p:spPr>
      </p:sp>
      <p:sp>
        <p:nvSpPr>
          <p:cNvPr id="25" name="Shape 23"/>
          <p:cNvSpPr/>
          <p:nvPr/>
        </p:nvSpPr>
        <p:spPr>
          <a:xfrm>
            <a:off x="548640" y="3703320"/>
            <a:ext cx="50292" cy="1490472"/>
          </a:xfrm>
          <a:prstGeom prst="rect">
            <a:avLst/>
          </a:prstGeom>
          <a:solidFill>
            <a:srgbClr val="FF6D5F"/>
          </a:solidFill>
          <a:ln w="12700">
            <a:solidFill>
              <a:srgbClr val="333333"/>
            </a:solidFill>
            <a:prstDash val="solid"/>
          </a:ln>
        </p:spPr>
      </p:sp>
      <p:sp>
        <p:nvSpPr>
          <p:cNvPr id="26" name="Text 24"/>
          <p:cNvSpPr txBox="1"/>
          <p:nvPr/>
        </p:nvSpPr>
        <p:spPr>
          <a:xfrm>
            <a:off x="859536" y="3919728"/>
            <a:ext cx="3020568" cy="701040"/>
          </a:xfrm>
          <a:prstGeom prst="rect">
            <a:avLst/>
          </a:prstGeom>
          <a:noFill/>
          <a:ln/>
        </p:spPr>
        <p:txBody>
          <a:bodyPr wrap="square" rtlCol="0" anchor="ctr"/>
          <a:lstStyle/>
          <a:p>
            <a:pPr indent="0" marL="0">
              <a:buNone/>
            </a:pPr>
            <a:r>
              <a:rPr lang="en-US" sz="4000" b="1" dirty="0">
                <a:solidFill>
                  <a:srgbClr val="FFFFFF"/>
                </a:solidFill>
                <a:latin typeface="Montserrat" pitchFamily="34" charset="0"/>
                <a:ea typeface="Montserrat" pitchFamily="34" charset="-122"/>
                <a:cs typeface="Montserrat" pitchFamily="34" charset="-120"/>
              </a:rPr>
              <a:t>600+ TB</a:t>
            </a:r>
            <a:endParaRPr lang="en-US" sz="4000" dirty="0"/>
          </a:p>
        </p:txBody>
      </p:sp>
      <p:sp>
        <p:nvSpPr>
          <p:cNvPr id="27" name="Text 25"/>
          <p:cNvSpPr txBox="1"/>
          <p:nvPr/>
        </p:nvSpPr>
        <p:spPr>
          <a:xfrm>
            <a:off x="859536" y="4617720"/>
            <a:ext cx="3020568" cy="274320"/>
          </a:xfrm>
          <a:prstGeom prst="rect">
            <a:avLst/>
          </a:prstGeom>
          <a:noFill/>
          <a:ln/>
        </p:spPr>
        <p:txBody>
          <a:bodyPr wrap="square" rtlCol="0" anchor="ctr"/>
          <a:lstStyle/>
          <a:p>
            <a:pPr indent="0" marL="0">
              <a:buNone/>
            </a:pPr>
            <a:r>
              <a:rPr lang="en-US" sz="1200" b="1" dirty="0">
                <a:solidFill>
                  <a:srgbClr val="FFFFFF"/>
                </a:solidFill>
                <a:latin typeface="Montserrat" pitchFamily="34" charset="0"/>
                <a:ea typeface="Montserrat" pitchFamily="34" charset="-122"/>
                <a:cs typeface="Montserrat" pitchFamily="34" charset="-120"/>
              </a:rPr>
              <a:t>of recordings archived</a:t>
            </a:r>
            <a:endParaRPr lang="en-US" sz="1200" dirty="0"/>
          </a:p>
        </p:txBody>
      </p:sp>
      <p:sp>
        <p:nvSpPr>
          <p:cNvPr id="28" name="Text 26"/>
          <p:cNvSpPr txBox="1"/>
          <p:nvPr/>
        </p:nvSpPr>
        <p:spPr>
          <a:xfrm>
            <a:off x="859536" y="4855464"/>
            <a:ext cx="3020568" cy="237744"/>
          </a:xfrm>
          <a:prstGeom prst="rect">
            <a:avLst/>
          </a:prstGeom>
          <a:noFill/>
          <a:ln/>
        </p:spPr>
        <p:txBody>
          <a:bodyPr wrap="square"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per year</a:t>
            </a:r>
            <a:endParaRPr lang="en-US" sz="950" dirty="0"/>
          </a:p>
        </p:txBody>
      </p:sp>
      <p:sp>
        <p:nvSpPr>
          <p:cNvPr id="29" name="Shape 27"/>
          <p:cNvSpPr/>
          <p:nvPr/>
        </p:nvSpPr>
        <p:spPr>
          <a:xfrm>
            <a:off x="4309872" y="3703320"/>
            <a:ext cx="3569208" cy="1490472"/>
          </a:xfrm>
          <a:prstGeom prst="roundRect">
            <a:avLst>
              <a:gd name="adj" fmla="val 3681"/>
            </a:avLst>
          </a:prstGeom>
          <a:solidFill>
            <a:srgbClr val="2E3D48"/>
          </a:solidFill>
          <a:ln w="12700">
            <a:solidFill>
              <a:srgbClr val="333333"/>
            </a:solidFill>
            <a:prstDash val="solid"/>
          </a:ln>
        </p:spPr>
      </p:sp>
      <p:sp>
        <p:nvSpPr>
          <p:cNvPr id="30" name="Shape 28"/>
          <p:cNvSpPr/>
          <p:nvPr/>
        </p:nvSpPr>
        <p:spPr>
          <a:xfrm>
            <a:off x="4309872" y="3703320"/>
            <a:ext cx="50292" cy="1490472"/>
          </a:xfrm>
          <a:prstGeom prst="rect">
            <a:avLst/>
          </a:prstGeom>
          <a:solidFill>
            <a:srgbClr val="FF6D5F"/>
          </a:solidFill>
          <a:ln w="12700">
            <a:solidFill>
              <a:srgbClr val="333333"/>
            </a:solidFill>
            <a:prstDash val="solid"/>
          </a:ln>
        </p:spPr>
      </p:sp>
      <p:sp>
        <p:nvSpPr>
          <p:cNvPr id="31" name="Text 29"/>
          <p:cNvSpPr txBox="1"/>
          <p:nvPr/>
        </p:nvSpPr>
        <p:spPr>
          <a:xfrm>
            <a:off x="4620768" y="3919728"/>
            <a:ext cx="3020568" cy="701040"/>
          </a:xfrm>
          <a:prstGeom prst="rect">
            <a:avLst/>
          </a:prstGeom>
          <a:noFill/>
          <a:ln/>
        </p:spPr>
        <p:txBody>
          <a:bodyPr wrap="square" rtlCol="0" anchor="ctr"/>
          <a:lstStyle/>
          <a:p>
            <a:pPr indent="0" marL="0">
              <a:buNone/>
            </a:pPr>
            <a:r>
              <a:rPr lang="en-US" sz="4000" b="1" dirty="0">
                <a:solidFill>
                  <a:srgbClr val="FFFFFF"/>
                </a:solidFill>
                <a:latin typeface="Montserrat" pitchFamily="34" charset="0"/>
                <a:ea typeface="Montserrat" pitchFamily="34" charset="-122"/>
                <a:cs typeface="Montserrat" pitchFamily="34" charset="-120"/>
              </a:rPr>
              <a:t>1,000+</a:t>
            </a:r>
            <a:endParaRPr lang="en-US" sz="4000" dirty="0"/>
          </a:p>
        </p:txBody>
      </p:sp>
      <p:sp>
        <p:nvSpPr>
          <p:cNvPr id="32" name="Text 30"/>
          <p:cNvSpPr txBox="1"/>
          <p:nvPr/>
        </p:nvSpPr>
        <p:spPr>
          <a:xfrm>
            <a:off x="4620768" y="4617720"/>
            <a:ext cx="3020568" cy="274320"/>
          </a:xfrm>
          <a:prstGeom prst="rect">
            <a:avLst/>
          </a:prstGeom>
          <a:noFill/>
          <a:ln/>
        </p:spPr>
        <p:txBody>
          <a:bodyPr wrap="square" rtlCol="0" anchor="ctr"/>
          <a:lstStyle/>
          <a:p>
            <a:pPr indent="0" marL="0">
              <a:buNone/>
            </a:pPr>
            <a:r>
              <a:rPr lang="en-US" sz="1200" b="1" dirty="0">
                <a:solidFill>
                  <a:srgbClr val="FFFFFF"/>
                </a:solidFill>
                <a:latin typeface="Montserrat" pitchFamily="34" charset="0"/>
                <a:ea typeface="Montserrat" pitchFamily="34" charset="-122"/>
                <a:cs typeface="Montserrat" pitchFamily="34" charset="-120"/>
              </a:rPr>
              <a:t>concurrent video agents</a:t>
            </a:r>
            <a:endParaRPr lang="en-US" sz="1200" dirty="0"/>
          </a:p>
        </p:txBody>
      </p:sp>
      <p:sp>
        <p:nvSpPr>
          <p:cNvPr id="33" name="Text 31"/>
          <p:cNvSpPr txBox="1"/>
          <p:nvPr/>
        </p:nvSpPr>
        <p:spPr>
          <a:xfrm>
            <a:off x="4620768" y="4855464"/>
            <a:ext cx="3020568" cy="237744"/>
          </a:xfrm>
          <a:prstGeom prst="rect">
            <a:avLst/>
          </a:prstGeom>
          <a:noFill/>
          <a:ln/>
        </p:spPr>
        <p:txBody>
          <a:bodyPr wrap="square"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in production</a:t>
            </a:r>
            <a:endParaRPr lang="en-US" sz="950" dirty="0"/>
          </a:p>
        </p:txBody>
      </p:sp>
      <p:sp>
        <p:nvSpPr>
          <p:cNvPr id="34" name="Shape 32"/>
          <p:cNvSpPr/>
          <p:nvPr/>
        </p:nvSpPr>
        <p:spPr>
          <a:xfrm>
            <a:off x="8071104" y="3703320"/>
            <a:ext cx="3569208" cy="1490472"/>
          </a:xfrm>
          <a:prstGeom prst="roundRect">
            <a:avLst>
              <a:gd name="adj" fmla="val 3681"/>
            </a:avLst>
          </a:prstGeom>
          <a:solidFill>
            <a:srgbClr val="2E3D48"/>
          </a:solidFill>
          <a:ln w="12700">
            <a:solidFill>
              <a:srgbClr val="333333"/>
            </a:solidFill>
            <a:prstDash val="solid"/>
          </a:ln>
        </p:spPr>
      </p:sp>
      <p:sp>
        <p:nvSpPr>
          <p:cNvPr id="35" name="Shape 33"/>
          <p:cNvSpPr/>
          <p:nvPr/>
        </p:nvSpPr>
        <p:spPr>
          <a:xfrm>
            <a:off x="8071104" y="3703320"/>
            <a:ext cx="50292" cy="1490472"/>
          </a:xfrm>
          <a:prstGeom prst="rect">
            <a:avLst/>
          </a:prstGeom>
          <a:solidFill>
            <a:srgbClr val="FF6D5F"/>
          </a:solidFill>
          <a:ln w="12700">
            <a:solidFill>
              <a:srgbClr val="333333"/>
            </a:solidFill>
            <a:prstDash val="solid"/>
          </a:ln>
        </p:spPr>
      </p:sp>
      <p:sp>
        <p:nvSpPr>
          <p:cNvPr id="36" name="Text 34"/>
          <p:cNvSpPr txBox="1"/>
          <p:nvPr/>
        </p:nvSpPr>
        <p:spPr>
          <a:xfrm>
            <a:off x="8382000" y="3919728"/>
            <a:ext cx="3020568" cy="701040"/>
          </a:xfrm>
          <a:prstGeom prst="rect">
            <a:avLst/>
          </a:prstGeom>
          <a:noFill/>
          <a:ln/>
        </p:spPr>
        <p:txBody>
          <a:bodyPr wrap="square" rtlCol="0" anchor="ctr"/>
          <a:lstStyle/>
          <a:p>
            <a:pPr indent="0" marL="0">
              <a:buNone/>
            </a:pPr>
            <a:r>
              <a:rPr lang="en-US" sz="4000" b="1" dirty="0">
                <a:solidFill>
                  <a:srgbClr val="FFFFFF"/>
                </a:solidFill>
                <a:latin typeface="Montserrat" pitchFamily="34" charset="0"/>
                <a:ea typeface="Montserrat" pitchFamily="34" charset="-122"/>
                <a:cs typeface="Montserrat" pitchFamily="34" charset="-120"/>
              </a:rPr>
              <a:t>99.9%</a:t>
            </a:r>
            <a:endParaRPr lang="en-US" sz="4000" dirty="0"/>
          </a:p>
        </p:txBody>
      </p:sp>
      <p:sp>
        <p:nvSpPr>
          <p:cNvPr id="37" name="Text 35"/>
          <p:cNvSpPr txBox="1"/>
          <p:nvPr/>
        </p:nvSpPr>
        <p:spPr>
          <a:xfrm>
            <a:off x="8382000" y="4617720"/>
            <a:ext cx="3020568" cy="274320"/>
          </a:xfrm>
          <a:prstGeom prst="rect">
            <a:avLst/>
          </a:prstGeom>
          <a:noFill/>
          <a:ln/>
        </p:spPr>
        <p:txBody>
          <a:bodyPr wrap="square" rtlCol="0" anchor="ctr"/>
          <a:lstStyle/>
          <a:p>
            <a:pPr indent="0" marL="0">
              <a:buNone/>
            </a:pPr>
            <a:r>
              <a:rPr lang="en-US" sz="1200" b="1" dirty="0">
                <a:solidFill>
                  <a:srgbClr val="FFFFFF"/>
                </a:solidFill>
                <a:latin typeface="Montserrat" pitchFamily="34" charset="0"/>
                <a:ea typeface="Montserrat" pitchFamily="34" charset="-122"/>
                <a:cs typeface="Montserrat" pitchFamily="34" charset="-120"/>
              </a:rPr>
              <a:t>cloud uptime</a:t>
            </a:r>
            <a:endParaRPr lang="en-US" sz="1200" dirty="0"/>
          </a:p>
        </p:txBody>
      </p:sp>
      <p:sp>
        <p:nvSpPr>
          <p:cNvPr id="38" name="Text 36"/>
          <p:cNvSpPr txBox="1"/>
          <p:nvPr/>
        </p:nvSpPr>
        <p:spPr>
          <a:xfrm>
            <a:off x="8382000" y="4855464"/>
            <a:ext cx="3020568" cy="237744"/>
          </a:xfrm>
          <a:prstGeom prst="rect">
            <a:avLst/>
          </a:prstGeom>
          <a:noFill/>
          <a:ln/>
        </p:spPr>
        <p:txBody>
          <a:bodyPr wrap="square"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across regions</a:t>
            </a:r>
            <a:endParaRPr lang="en-US" sz="950" dirty="0"/>
          </a:p>
        </p:txBody>
      </p:sp>
      <p:sp>
        <p:nvSpPr>
          <p:cNvPr id="39" name="Text 37"/>
          <p:cNvSpPr txBox="1"/>
          <p:nvPr/>
        </p:nvSpPr>
        <p:spPr>
          <a:xfrm>
            <a:off x="548640" y="5623560"/>
            <a:ext cx="11091672" cy="262890"/>
          </a:xfrm>
          <a:prstGeom prst="rect">
            <a:avLst/>
          </a:prstGeom>
          <a:noFill/>
          <a:ln/>
        </p:spPr>
        <p:txBody>
          <a:bodyPr wrap="square" rtlCol="0" anchor="ctr"/>
          <a:lstStyle/>
          <a:p>
            <a:pPr indent="0" marL="0">
              <a:lnSpc>
                <a:spcPts val="1350"/>
              </a:lnSpc>
              <a:buNone/>
            </a:pPr>
            <a:r>
              <a:rPr lang="en-US" sz="1050" b="1" dirty="0">
                <a:solidFill>
                  <a:srgbClr val="FF6D5F"/>
                </a:solidFill>
                <a:latin typeface="Montserrat" pitchFamily="34" charset="0"/>
                <a:ea typeface="Montserrat" pitchFamily="34" charset="-122"/>
                <a:cs typeface="Montserrat" pitchFamily="34" charset="-120"/>
              </a:rPr>
              <a:t>More than 600 TB of video archived every year is not a demo environment — it is a compliance obligation being met.</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txBody>
          <a:bodyPr/>
          <a:p/>
        </p:txBody>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THE PROPOSITION</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Two ways to put video in your contact center</a:t>
            </a:r>
            <a:endParaRPr lang="en-US" sz="2700" dirty="0"/>
          </a:p>
        </p:txBody>
      </p:sp>
      <p:sp>
        <p:nvSpPr>
          <p:cNvPr id="5" name="Text 3"/>
          <p:cNvSpPr txBox="1"/>
          <p:nvPr/>
        </p:nvSpPr>
        <p:spPr>
          <a:xfrm>
            <a:off x="548640" y="1280160"/>
            <a:ext cx="11091672" cy="384048"/>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Both run on the same media engine, so the decision is commercial and architectural — not a bet on a technology you cannot leave.</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wiki.ivrpowers.com, interactivepowers.com</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The proposition</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7</a:t>
            </a:r>
            <a:endParaRPr lang="en-US" sz="900" dirty="0"/>
          </a:p>
        </p:txBody>
      </p:sp>
      <p:sp>
        <p:nvSpPr>
          <p:cNvPr id="9" name="Shape 7"/>
          <p:cNvSpPr/>
          <p:nvPr/>
        </p:nvSpPr>
        <p:spPr>
          <a:xfrm>
            <a:off x="548640" y="1920240"/>
            <a:ext cx="5477256" cy="3401568"/>
          </a:xfrm>
          <a:prstGeom prst="roundRect">
            <a:avLst>
              <a:gd name="adj" fmla="val 2151"/>
            </a:avLst>
          </a:prstGeom>
          <a:solidFill>
            <a:srgbClr val="FFFFFF"/>
          </a:solidFill>
          <a:ln w="9525">
            <a:solidFill>
              <a:srgbClr val="E4E8EB"/>
            </a:solidFill>
            <a:prstDash val="solid"/>
          </a:ln>
        </p:spPr>
        <p:txBody>
          <a:bodyPr/>
          <a:p/>
        </p:txBody>
      </p:sp>
      <p:sp>
        <p:nvSpPr>
          <p:cNvPr id="10" name="Shape 8"/>
          <p:cNvSpPr/>
          <p:nvPr/>
        </p:nvSpPr>
        <p:spPr>
          <a:xfrm>
            <a:off x="548640" y="1920240"/>
            <a:ext cx="5477256" cy="64008"/>
          </a:xfrm>
          <a:prstGeom prst="rect">
            <a:avLst/>
          </a:prstGeom>
          <a:solidFill>
            <a:srgbClr val="FF6D5F"/>
          </a:solidFill>
          <a:ln w="12700">
            <a:solidFill>
              <a:srgbClr val="333333"/>
            </a:solidFill>
            <a:prstDash val="solid"/>
          </a:ln>
        </p:spPr>
        <p:txBody>
          <a:bodyPr/>
          <a:p/>
        </p:txBody>
      </p:sp>
      <p:sp>
        <p:nvSpPr>
          <p:cNvPr id="11" name="Shape 9"/>
          <p:cNvSpPr/>
          <p:nvPr/>
        </p:nvSpPr>
        <p:spPr>
          <a:xfrm>
            <a:off x="859536" y="2231136"/>
            <a:ext cx="621792" cy="621792"/>
          </a:xfrm>
          <a:prstGeom prst="roundRect">
            <a:avLst>
              <a:gd name="adj" fmla="val 7353"/>
            </a:avLst>
          </a:prstGeom>
          <a:solidFill>
            <a:srgbClr val="FF6D5F"/>
          </a:solidFill>
          <a:ln w="12700">
            <a:solidFill>
              <a:srgbClr val="333333"/>
            </a:solidFill>
            <a:prstDash val="solid"/>
          </a:ln>
        </p:spPr>
        <p:txBody>
          <a:bodyPr/>
          <a:p/>
        </p:txBody>
      </p:sp>
      <p:pic>
        <p:nvPicPr>
          <p:cNvPr id="12" name="Image 0" descr="/root/corp2026/assets/icons/hero-puzzle-piece_212F38.png">    </p:cNvPr>
          <p:cNvPicPr>
            <a:picLocks noChangeAspect="1"/>
          </p:cNvPicPr>
          <p:nvPr/>
        </p:nvPicPr>
        <p:blipFill>
          <a:blip r:embed="rId1"/>
          <a:stretch>
            <a:fillRect/>
          </a:stretch>
        </p:blipFill>
        <p:spPr>
          <a:xfrm>
            <a:off x="1010412" y="2382012"/>
            <a:ext cx="320040" cy="320040"/>
          </a:xfrm>
          <a:prstGeom prst="rect">
            <a:avLst/>
          </a:prstGeom>
        </p:spPr>
      </p:pic>
      <p:sp>
        <p:nvSpPr>
          <p:cNvPr id="13" name="Text 10"/>
          <p:cNvSpPr txBox="1"/>
          <p:nvPr/>
        </p:nvSpPr>
        <p:spPr>
          <a:xfrm>
            <a:off x="1609344" y="2231136"/>
            <a:ext cx="4023360" cy="236220"/>
          </a:xfrm>
          <a:prstGeom prst="rect">
            <a:avLst/>
          </a:prstGeom>
          <a:noFill/>
          <a:ln/>
        </p:spPr>
        <p:txBody>
          <a:bodyPr wrap="square" rtlCol="0" anchor="ctr"/>
          <a:lstStyle/>
          <a:p>
            <a:pPr indent="0" marL="0">
              <a:buNone/>
            </a:pPr>
            <a:r>
              <a:rPr lang="en-US" sz="950" b="1" spc="200" kern="0" dirty="0">
                <a:solidFill>
                  <a:srgbClr val="FF6D5F"/>
                </a:solidFill>
                <a:latin typeface="Montserrat" pitchFamily="34" charset="0"/>
                <a:ea typeface="Montserrat" pitchFamily="34" charset="-122"/>
                <a:cs typeface="Montserrat" pitchFamily="34" charset="-120"/>
              </a:rPr>
              <a:t>PATH A</a:t>
            </a:r>
            <a:endParaRPr lang="en-US" sz="950" dirty="0"/>
          </a:p>
        </p:txBody>
      </p:sp>
      <p:sp>
        <p:nvSpPr>
          <p:cNvPr id="14" name="Text 11"/>
          <p:cNvSpPr txBox="1"/>
          <p:nvPr/>
        </p:nvSpPr>
        <p:spPr>
          <a:xfrm>
            <a:off x="1609344" y="2432304"/>
            <a:ext cx="4114800" cy="548640"/>
          </a:xfrm>
          <a:prstGeom prst="rect">
            <a:avLst/>
          </a:prstGeom>
          <a:noFill/>
          <a:ln/>
        </p:spPr>
        <p:txBody>
          <a:bodyPr wrap="square" rtlCol="0" anchor="t"/>
          <a:lstStyle/>
          <a:p>
            <a:pPr indent="0" marL="0">
              <a:lnSpc>
                <a:spcPts val="1800"/>
              </a:lnSpc>
              <a:buNone/>
            </a:pPr>
            <a:r>
              <a:rPr lang="en-US" sz="1500" b="1" dirty="0">
                <a:solidFill>
                  <a:srgbClr val="212F38"/>
                </a:solidFill>
                <a:latin typeface="Montserrat" pitchFamily="34" charset="0"/>
                <a:ea typeface="Montserrat" pitchFamily="34" charset="-122"/>
                <a:cs typeface="Montserrat" pitchFamily="34" charset="-120"/>
              </a:rPr>
              <a:t>Add video to the CCaaS platform you already run today</a:t>
            </a:r>
            <a:endParaRPr lang="en-US" sz="1500" dirty="0"/>
          </a:p>
        </p:txBody>
      </p:sp>
      <p:sp>
        <p:nvSpPr>
          <p:cNvPr id="15" name="Text 12"/>
          <p:cNvSpPr txBox="1"/>
          <p:nvPr/>
        </p:nvSpPr>
        <p:spPr>
          <a:xfrm>
            <a:off x="859536" y="2999232"/>
            <a:ext cx="4855464" cy="749808"/>
          </a:xfrm>
          <a:prstGeom prst="rect">
            <a:avLst/>
          </a:prstGeom>
          <a:noFill/>
          <a:ln/>
        </p:spPr>
        <p:txBody>
          <a:bodyPr wrap="square" rtlCol="0" anchor="t"/>
          <a:lstStyle/>
          <a:p>
            <a:pPr indent="0" marL="0">
              <a:lnSpc>
                <a:spcPts val="1500"/>
              </a:lnSpc>
              <a:buNone/>
            </a:pPr>
            <a:r>
              <a:rPr lang="en-US" sz="1050" dirty="0">
                <a:solidFill>
                  <a:srgbClr val="4D5C6E"/>
                </a:solidFill>
                <a:latin typeface="Montserrat" pitchFamily="34" charset="0"/>
                <a:ea typeface="Montserrat" pitchFamily="34" charset="-122"/>
                <a:cs typeface="Montserrat" pitchFamily="34" charset="-120"/>
              </a:rPr>
              <a:t>Video RTC connects to your existing contact center or CCaaS suite over the SPLIT protocol. Your queues, your agents, your reporting — with a video channel that behaves like a phone call.</a:t>
            </a:r>
            <a:endParaRPr lang="en-US" sz="1050" dirty="0"/>
          </a:p>
        </p:txBody>
      </p:sp>
      <p:sp>
        <p:nvSpPr>
          <p:cNvPr id="16" name="Shape 13"/>
          <p:cNvSpPr/>
          <p:nvPr/>
        </p:nvSpPr>
        <p:spPr>
          <a:xfrm>
            <a:off x="877824" y="3927348"/>
            <a:ext cx="82296" cy="82296"/>
          </a:xfrm>
          <a:prstGeom prst="rect">
            <a:avLst/>
          </a:prstGeom>
          <a:solidFill>
            <a:srgbClr val="FF6D5F"/>
          </a:solidFill>
          <a:ln w="12700">
            <a:solidFill>
              <a:srgbClr val="333333"/>
            </a:solidFill>
            <a:prstDash val="solid"/>
          </a:ln>
        </p:spPr>
        <p:txBody>
          <a:bodyPr/>
          <a:p/>
        </p:txBody>
      </p:sp>
      <p:sp>
        <p:nvSpPr>
          <p:cNvPr id="17" name="Text 14"/>
          <p:cNvSpPr txBox="1"/>
          <p:nvPr/>
        </p:nvSpPr>
        <p:spPr>
          <a:xfrm>
            <a:off x="1078992" y="3845052"/>
            <a:ext cx="4663440" cy="292608"/>
          </a:xfrm>
          <a:prstGeom prst="rect">
            <a:avLst/>
          </a:prstGeom>
          <a:noFill/>
          <a:ln/>
        </p:spPr>
        <p:txBody>
          <a:bodyPr wrap="square"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No re-platforming and no second agent desktop</a:t>
            </a:r>
            <a:endParaRPr lang="en-US" sz="1000" dirty="0"/>
          </a:p>
        </p:txBody>
      </p:sp>
      <p:sp>
        <p:nvSpPr>
          <p:cNvPr id="18" name="Shape 15"/>
          <p:cNvSpPr/>
          <p:nvPr/>
        </p:nvSpPr>
        <p:spPr>
          <a:xfrm>
            <a:off x="877824" y="4256532"/>
            <a:ext cx="82296" cy="82296"/>
          </a:xfrm>
          <a:prstGeom prst="rect">
            <a:avLst/>
          </a:prstGeom>
          <a:solidFill>
            <a:srgbClr val="FF6D5F"/>
          </a:solidFill>
          <a:ln w="12700">
            <a:solidFill>
              <a:srgbClr val="333333"/>
            </a:solidFill>
            <a:prstDash val="solid"/>
          </a:ln>
        </p:spPr>
        <p:txBody>
          <a:bodyPr/>
          <a:p/>
        </p:txBody>
      </p:sp>
      <p:sp>
        <p:nvSpPr>
          <p:cNvPr id="19" name="Text 16"/>
          <p:cNvSpPr txBox="1"/>
          <p:nvPr/>
        </p:nvSpPr>
        <p:spPr>
          <a:xfrm>
            <a:off x="1078992" y="4174236"/>
            <a:ext cx="4663440" cy="292608"/>
          </a:xfrm>
          <a:prstGeom prst="rect">
            <a:avLst/>
          </a:prstGeom>
          <a:noFill/>
          <a:ln/>
        </p:spPr>
        <p:txBody>
          <a:bodyPr wrap="square"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Standard SIP trunking plus WebRTC, nothing proprietary at the edge</a:t>
            </a:r>
            <a:endParaRPr lang="en-US" sz="1000" dirty="0"/>
          </a:p>
        </p:txBody>
      </p:sp>
      <p:sp>
        <p:nvSpPr>
          <p:cNvPr id="20" name="Shape 17"/>
          <p:cNvSpPr/>
          <p:nvPr/>
        </p:nvSpPr>
        <p:spPr>
          <a:xfrm>
            <a:off x="877824" y="4585716"/>
            <a:ext cx="82296" cy="82296"/>
          </a:xfrm>
          <a:prstGeom prst="rect">
            <a:avLst/>
          </a:prstGeom>
          <a:solidFill>
            <a:srgbClr val="FF6D5F"/>
          </a:solidFill>
          <a:ln w="12700">
            <a:solidFill>
              <a:srgbClr val="333333"/>
            </a:solidFill>
            <a:prstDash val="solid"/>
          </a:ln>
        </p:spPr>
        <p:txBody>
          <a:bodyPr/>
          <a:p/>
        </p:txBody>
      </p:sp>
      <p:sp>
        <p:nvSpPr>
          <p:cNvPr id="21" name="Text 18"/>
          <p:cNvSpPr txBox="1"/>
          <p:nvPr/>
        </p:nvSpPr>
        <p:spPr>
          <a:xfrm>
            <a:off x="1078992" y="4503420"/>
            <a:ext cx="4663440" cy="292608"/>
          </a:xfrm>
          <a:prstGeom prst="rect">
            <a:avLst/>
          </a:prstGeom>
          <a:noFill/>
          <a:ln/>
        </p:spPr>
        <p:txBody>
          <a:bodyPr wrap="square"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Already running next to 15 contact center platforms</a:t>
            </a:r>
            <a:endParaRPr lang="en-US" sz="1000" dirty="0"/>
          </a:p>
        </p:txBody>
      </p:sp>
      <p:sp>
        <p:nvSpPr>
          <p:cNvPr id="22" name="Shape 19"/>
          <p:cNvSpPr/>
          <p:nvPr/>
        </p:nvSpPr>
        <p:spPr>
          <a:xfrm>
            <a:off x="877824" y="4914900"/>
            <a:ext cx="82296" cy="82296"/>
          </a:xfrm>
          <a:prstGeom prst="rect">
            <a:avLst/>
          </a:prstGeom>
          <a:solidFill>
            <a:srgbClr val="FF6D5F"/>
          </a:solidFill>
          <a:ln w="12700">
            <a:solidFill>
              <a:srgbClr val="333333"/>
            </a:solidFill>
            <a:prstDash val="solid"/>
          </a:ln>
        </p:spPr>
        <p:txBody>
          <a:bodyPr/>
          <a:p/>
        </p:txBody>
      </p:sp>
      <p:sp>
        <p:nvSpPr>
          <p:cNvPr id="23" name="Text 20"/>
          <p:cNvSpPr txBox="1"/>
          <p:nvPr/>
        </p:nvSpPr>
        <p:spPr>
          <a:xfrm>
            <a:off x="1078992" y="4832604"/>
            <a:ext cx="4663440" cy="292608"/>
          </a:xfrm>
          <a:prstGeom prst="rect">
            <a:avLst/>
          </a:prstGeom>
          <a:noFill/>
          <a:ln/>
        </p:spPr>
        <p:txBody>
          <a:bodyPr wrap="square"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Recording included through Video REC, on the same trail</a:t>
            </a:r>
            <a:endParaRPr lang="en-US" sz="1000" dirty="0"/>
          </a:p>
        </p:txBody>
      </p:sp>
      <p:sp>
        <p:nvSpPr>
          <p:cNvPr id="24" name="Shape 21"/>
          <p:cNvSpPr/>
          <p:nvPr/>
        </p:nvSpPr>
        <p:spPr>
          <a:xfrm>
            <a:off x="6163056" y="1920240"/>
            <a:ext cx="5477256" cy="3401568"/>
          </a:xfrm>
          <a:prstGeom prst="roundRect">
            <a:avLst>
              <a:gd name="adj" fmla="val 2151"/>
            </a:avLst>
          </a:prstGeom>
          <a:solidFill>
            <a:srgbClr val="FFFFFF"/>
          </a:solidFill>
          <a:ln w="9525">
            <a:solidFill>
              <a:srgbClr val="E4E8EB"/>
            </a:solidFill>
            <a:prstDash val="solid"/>
          </a:ln>
        </p:spPr>
        <p:txBody>
          <a:bodyPr/>
          <a:p/>
        </p:txBody>
      </p:sp>
      <p:sp>
        <p:nvSpPr>
          <p:cNvPr id="25" name="Shape 22"/>
          <p:cNvSpPr/>
          <p:nvPr/>
        </p:nvSpPr>
        <p:spPr>
          <a:xfrm>
            <a:off x="6163056" y="1920240"/>
            <a:ext cx="5477256" cy="64008"/>
          </a:xfrm>
          <a:prstGeom prst="rect">
            <a:avLst/>
          </a:prstGeom>
          <a:solidFill>
            <a:srgbClr val="F8EA76"/>
          </a:solidFill>
          <a:ln w="12700">
            <a:solidFill>
              <a:srgbClr val="333333"/>
            </a:solidFill>
            <a:prstDash val="solid"/>
          </a:ln>
        </p:spPr>
        <p:txBody>
          <a:bodyPr/>
          <a:p/>
        </p:txBody>
      </p:sp>
      <p:sp>
        <p:nvSpPr>
          <p:cNvPr id="26" name="Shape 23"/>
          <p:cNvSpPr/>
          <p:nvPr/>
        </p:nvSpPr>
        <p:spPr>
          <a:xfrm>
            <a:off x="6473952" y="2231136"/>
            <a:ext cx="621792" cy="621792"/>
          </a:xfrm>
          <a:prstGeom prst="roundRect">
            <a:avLst>
              <a:gd name="adj" fmla="val 7353"/>
            </a:avLst>
          </a:prstGeom>
          <a:solidFill>
            <a:srgbClr val="F8EA76"/>
          </a:solidFill>
          <a:ln w="12700">
            <a:solidFill>
              <a:srgbClr val="333333"/>
            </a:solidFill>
            <a:prstDash val="solid"/>
          </a:ln>
        </p:spPr>
        <p:txBody>
          <a:bodyPr/>
          <a:p/>
        </p:txBody>
      </p:sp>
      <p:pic>
        <p:nvPicPr>
          <p:cNvPr id="27" name="Image 1" descr="/root/corp2026/assets/icons/hero-square-3-stack-3d_212F38.png">    </p:cNvPr>
          <p:cNvPicPr>
            <a:picLocks noChangeAspect="1"/>
          </p:cNvPicPr>
          <p:nvPr/>
        </p:nvPicPr>
        <p:blipFill>
          <a:blip r:embed="rId2"/>
          <a:stretch>
            <a:fillRect/>
          </a:stretch>
        </p:blipFill>
        <p:spPr>
          <a:xfrm>
            <a:off x="6624828" y="2382012"/>
            <a:ext cx="320040" cy="320040"/>
          </a:xfrm>
          <a:prstGeom prst="rect">
            <a:avLst/>
          </a:prstGeom>
        </p:spPr>
      </p:pic>
      <p:sp>
        <p:nvSpPr>
          <p:cNvPr id="28" name="Text 24"/>
          <p:cNvSpPr txBox="1"/>
          <p:nvPr/>
        </p:nvSpPr>
        <p:spPr>
          <a:xfrm>
            <a:off x="7223760" y="2231136"/>
            <a:ext cx="4023360" cy="236220"/>
          </a:xfrm>
          <a:prstGeom prst="rect">
            <a:avLst/>
          </a:prstGeom>
          <a:noFill/>
          <a:ln/>
        </p:spPr>
        <p:txBody>
          <a:bodyPr wrap="square" rtlCol="0" anchor="ctr"/>
          <a:lstStyle/>
          <a:p>
            <a:pPr indent="0" marL="0">
              <a:buNone/>
            </a:pPr>
            <a:r>
              <a:rPr lang="en-US" sz="950" b="1" spc="200" kern="0" dirty="0">
                <a:solidFill>
                  <a:srgbClr val="FF6D5F"/>
                </a:solidFill>
                <a:latin typeface="Montserrat" pitchFamily="34" charset="0"/>
                <a:ea typeface="Montserrat" pitchFamily="34" charset="-122"/>
                <a:cs typeface="Montserrat" pitchFamily="34" charset="-120"/>
              </a:rPr>
              <a:t>PATH B</a:t>
            </a:r>
            <a:endParaRPr lang="en-US" sz="950" dirty="0"/>
          </a:p>
        </p:txBody>
      </p:sp>
      <p:sp>
        <p:nvSpPr>
          <p:cNvPr id="29" name="Text 25"/>
          <p:cNvSpPr txBox="1"/>
          <p:nvPr/>
        </p:nvSpPr>
        <p:spPr>
          <a:xfrm>
            <a:off x="7223760" y="2432304"/>
            <a:ext cx="4114800" cy="548640"/>
          </a:xfrm>
          <a:prstGeom prst="rect">
            <a:avLst/>
          </a:prstGeom>
          <a:noFill/>
          <a:ln/>
        </p:spPr>
        <p:txBody>
          <a:bodyPr wrap="square" rtlCol="0" anchor="t"/>
          <a:lstStyle/>
          <a:p>
            <a:pPr indent="0" marL="0">
              <a:lnSpc>
                <a:spcPts val="1800"/>
              </a:lnSpc>
              <a:buNone/>
            </a:pPr>
            <a:r>
              <a:rPr lang="en-US" sz="1500" b="1" dirty="0">
                <a:solidFill>
                  <a:srgbClr val="212F38"/>
                </a:solidFill>
                <a:latin typeface="Montserrat" pitchFamily="34" charset="0"/>
                <a:ea typeface="Montserrat" pitchFamily="34" charset="-122"/>
                <a:cs typeface="Montserrat" pitchFamily="34" charset="-120"/>
              </a:rPr>
              <a:t>Run the whole video contact center on our stack</a:t>
            </a:r>
            <a:endParaRPr lang="en-US" sz="1500" dirty="0"/>
          </a:p>
        </p:txBody>
      </p:sp>
      <p:sp>
        <p:nvSpPr>
          <p:cNvPr id="30" name="Text 26"/>
          <p:cNvSpPr txBox="1"/>
          <p:nvPr/>
        </p:nvSpPr>
        <p:spPr>
          <a:xfrm>
            <a:off x="6473952" y="2999232"/>
            <a:ext cx="4855464" cy="749808"/>
          </a:xfrm>
          <a:prstGeom prst="rect">
            <a:avLst/>
          </a:prstGeom>
          <a:noFill/>
          <a:ln/>
        </p:spPr>
        <p:txBody>
          <a:bodyPr wrap="square" rtlCol="0" anchor="t"/>
          <a:lstStyle/>
          <a:p>
            <a:pPr indent="0" marL="0">
              <a:lnSpc>
                <a:spcPts val="1500"/>
              </a:lnSpc>
              <a:buNone/>
            </a:pPr>
            <a:r>
              <a:rPr lang="en-US" sz="1050" dirty="0">
                <a:solidFill>
                  <a:srgbClr val="4D5C6E"/>
                </a:solidFill>
                <a:latin typeface="Montserrat" pitchFamily="34" charset="0"/>
                <a:ea typeface="Montserrat" pitchFamily="34" charset="-122"/>
                <a:cs typeface="Montserrat" pitchFamily="34" charset="-120"/>
              </a:rPr>
              <a:t>Smart IVR answers, Web ACD distributes, Video RTC carries the media, Video REC archives it. One vendor, one licence model, one support line, one roadmap.</a:t>
            </a:r>
            <a:endParaRPr lang="en-US" sz="1050" dirty="0"/>
          </a:p>
        </p:txBody>
      </p:sp>
      <p:sp>
        <p:nvSpPr>
          <p:cNvPr id="31" name="Shape 27"/>
          <p:cNvSpPr/>
          <p:nvPr/>
        </p:nvSpPr>
        <p:spPr>
          <a:xfrm>
            <a:off x="6492240" y="3927348"/>
            <a:ext cx="82296" cy="82296"/>
          </a:xfrm>
          <a:prstGeom prst="rect">
            <a:avLst/>
          </a:prstGeom>
          <a:solidFill>
            <a:srgbClr val="F8EA76"/>
          </a:solidFill>
          <a:ln w="12700">
            <a:solidFill>
              <a:srgbClr val="333333"/>
            </a:solidFill>
            <a:prstDash val="solid"/>
          </a:ln>
        </p:spPr>
        <p:txBody>
          <a:bodyPr/>
          <a:p/>
        </p:txBody>
      </p:sp>
      <p:sp>
        <p:nvSpPr>
          <p:cNvPr id="32" name="Text 28"/>
          <p:cNvSpPr txBox="1"/>
          <p:nvPr/>
        </p:nvSpPr>
        <p:spPr>
          <a:xfrm>
            <a:off x="6693408" y="3845052"/>
            <a:ext cx="4663440" cy="292608"/>
          </a:xfrm>
          <a:prstGeom prst="rect">
            <a:avLst/>
          </a:prstGeom>
          <a:noFill/>
          <a:ln/>
        </p:spPr>
        <p:txBody>
          <a:bodyPr wrap="square"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IVR to archive under a single integration project</a:t>
            </a:r>
            <a:endParaRPr lang="en-US" sz="1000" dirty="0"/>
          </a:p>
        </p:txBody>
      </p:sp>
      <p:sp>
        <p:nvSpPr>
          <p:cNvPr id="33" name="Shape 29"/>
          <p:cNvSpPr/>
          <p:nvPr/>
        </p:nvSpPr>
        <p:spPr>
          <a:xfrm>
            <a:off x="6492240" y="4256532"/>
            <a:ext cx="82296" cy="82296"/>
          </a:xfrm>
          <a:prstGeom prst="rect">
            <a:avLst/>
          </a:prstGeom>
          <a:solidFill>
            <a:srgbClr val="F8EA76"/>
          </a:solidFill>
          <a:ln w="12700">
            <a:solidFill>
              <a:srgbClr val="333333"/>
            </a:solidFill>
            <a:prstDash val="solid"/>
          </a:ln>
        </p:spPr>
        <p:txBody>
          <a:bodyPr/>
          <a:p/>
        </p:txBody>
      </p:sp>
      <p:sp>
        <p:nvSpPr>
          <p:cNvPr id="34" name="Text 30"/>
          <p:cNvSpPr txBox="1"/>
          <p:nvPr/>
        </p:nvSpPr>
        <p:spPr>
          <a:xfrm>
            <a:off x="6693408" y="4174236"/>
            <a:ext cx="4663440" cy="292608"/>
          </a:xfrm>
          <a:prstGeom prst="rect">
            <a:avLst/>
          </a:prstGeom>
          <a:noFill/>
          <a:ln/>
        </p:spPr>
        <p:txBody>
          <a:bodyPr wrap="square"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Cloud, on-premises, virtualized or hybrid — your choice</a:t>
            </a:r>
            <a:endParaRPr lang="en-US" sz="1000" dirty="0"/>
          </a:p>
        </p:txBody>
      </p:sp>
      <p:sp>
        <p:nvSpPr>
          <p:cNvPr id="35" name="Shape 31"/>
          <p:cNvSpPr/>
          <p:nvPr/>
        </p:nvSpPr>
        <p:spPr>
          <a:xfrm>
            <a:off x="6492240" y="4585716"/>
            <a:ext cx="82296" cy="82296"/>
          </a:xfrm>
          <a:prstGeom prst="rect">
            <a:avLst/>
          </a:prstGeom>
          <a:solidFill>
            <a:srgbClr val="F8EA76"/>
          </a:solidFill>
          <a:ln w="12700">
            <a:solidFill>
              <a:srgbClr val="333333"/>
            </a:solidFill>
            <a:prstDash val="solid"/>
          </a:ln>
        </p:spPr>
        <p:txBody>
          <a:bodyPr/>
          <a:p/>
        </p:txBody>
      </p:sp>
      <p:sp>
        <p:nvSpPr>
          <p:cNvPr id="36" name="Text 32"/>
          <p:cNvSpPr txBox="1"/>
          <p:nvPr/>
        </p:nvSpPr>
        <p:spPr>
          <a:xfrm>
            <a:off x="6693408" y="4503420"/>
            <a:ext cx="4663440" cy="292608"/>
          </a:xfrm>
          <a:prstGeom prst="rect">
            <a:avLst/>
          </a:prstGeom>
          <a:noFill/>
          <a:ln/>
        </p:spPr>
        <p:txBody>
          <a:bodyPr wrap="square"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Per-port and per-seat subscription. Licences you own.</a:t>
            </a:r>
            <a:endParaRPr lang="en-US" sz="1000" dirty="0"/>
          </a:p>
        </p:txBody>
      </p:sp>
      <p:sp>
        <p:nvSpPr>
          <p:cNvPr id="37" name="Shape 33"/>
          <p:cNvSpPr/>
          <p:nvPr/>
        </p:nvSpPr>
        <p:spPr>
          <a:xfrm>
            <a:off x="6492240" y="4914900"/>
            <a:ext cx="82296" cy="82296"/>
          </a:xfrm>
          <a:prstGeom prst="rect">
            <a:avLst/>
          </a:prstGeom>
          <a:solidFill>
            <a:srgbClr val="F8EA76"/>
          </a:solidFill>
          <a:ln w="12700">
            <a:solidFill>
              <a:srgbClr val="333333"/>
            </a:solidFill>
            <a:prstDash val="solid"/>
          </a:ln>
        </p:spPr>
        <p:txBody>
          <a:bodyPr/>
          <a:p/>
        </p:txBody>
      </p:sp>
      <p:sp>
        <p:nvSpPr>
          <p:cNvPr id="38" name="Text 34"/>
          <p:cNvSpPr txBox="1"/>
          <p:nvPr/>
        </p:nvSpPr>
        <p:spPr>
          <a:xfrm>
            <a:off x="6693408" y="4832604"/>
            <a:ext cx="4663440" cy="292608"/>
          </a:xfrm>
          <a:prstGeom prst="rect">
            <a:avLst/>
          </a:prstGeom>
          <a:noFill/>
          <a:ln/>
        </p:spPr>
        <p:txBody>
          <a:bodyPr wrap="square" rtlCol="0" anchor="ctr"/>
          <a:lstStyle/>
          <a:p>
            <a:pPr indent="0" marL="0">
              <a:buNone/>
            </a:pPr>
            <a:r>
              <a:rPr lang="en-US" sz="1000" dirty="0">
                <a:solidFill>
                  <a:srgbClr val="212F38"/>
                </a:solidFill>
                <a:latin typeface="Montserrat" pitchFamily="34" charset="0"/>
                <a:ea typeface="Montserrat" pitchFamily="34" charset="-122"/>
                <a:cs typeface="Montserrat" pitchFamily="34" charset="-120"/>
              </a:rPr>
              <a:t>In production in banks, insurers and public agencies</a:t>
            </a:r>
            <a:endParaRPr lang="en-US" sz="1000" dirty="0"/>
          </a:p>
        </p:txBody>
      </p:sp>
      <p:sp>
        <p:nvSpPr>
          <p:cNvPr id="39" name="Shape 35"/>
          <p:cNvSpPr/>
          <p:nvPr/>
        </p:nvSpPr>
        <p:spPr>
          <a:xfrm>
            <a:off x="548640" y="5449824"/>
            <a:ext cx="11091672" cy="879856"/>
          </a:xfrm>
          <a:prstGeom prst="roundRect">
            <a:avLst>
              <a:gd name="adj" fmla="val 6236"/>
            </a:avLst>
          </a:prstGeom>
          <a:solidFill>
            <a:srgbClr val="FFFFFF"/>
          </a:solidFill>
          <a:ln w="9525">
            <a:solidFill>
              <a:srgbClr val="E4E8EB"/>
            </a:solidFill>
            <a:prstDash val="solid"/>
          </a:ln>
        </p:spPr>
        <p:txBody>
          <a:bodyPr/>
          <a:p/>
        </p:txBody>
      </p:sp>
      <p:sp>
        <p:nvSpPr>
          <p:cNvPr id="40" name="Text 36"/>
          <p:cNvSpPr txBox="1"/>
          <p:nvPr/>
        </p:nvSpPr>
        <p:spPr>
          <a:xfrm>
            <a:off x="822960" y="5541264"/>
            <a:ext cx="10543032" cy="259080"/>
          </a:xfrm>
          <a:prstGeom prst="rect">
            <a:avLst/>
          </a:prstGeom>
          <a:noFill/>
          <a:ln/>
        </p:spPr>
        <p:txBody>
          <a:bodyPr wrap="square" rtlCol="0" anchor="ctr"/>
          <a:lstStyle/>
          <a:p>
            <a:pPr indent="0" marL="0">
              <a:lnSpc>
                <a:spcPts val="1320"/>
              </a:lnSpc>
              <a:buNone/>
            </a:pPr>
            <a:r>
              <a:rPr lang="en-US" sz="1100" b="1" dirty="0">
                <a:solidFill>
                  <a:srgbClr val="212F38"/>
                </a:solidFill>
                <a:latin typeface="Montserrat" pitchFamily="34" charset="0"/>
                <a:ea typeface="Montserrat" pitchFamily="34" charset="-122"/>
                <a:cs typeface="Montserrat" pitchFamily="34" charset="-120"/>
              </a:rPr>
              <a:t>The path is reversible</a:t>
            </a:r>
            <a:endParaRPr lang="en-US" sz="1100" dirty="0"/>
          </a:p>
        </p:txBody>
      </p:sp>
      <p:sp>
        <p:nvSpPr>
          <p:cNvPr id="41" name="Text 37"/>
          <p:cNvSpPr txBox="1"/>
          <p:nvPr/>
        </p:nvSpPr>
        <p:spPr>
          <a:xfrm>
            <a:off x="822960" y="5800344"/>
            <a:ext cx="10543032" cy="447040"/>
          </a:xfrm>
          <a:prstGeom prst="rect">
            <a:avLst/>
          </a:prstGeom>
          <a:noFill/>
          <a:ln/>
        </p:spPr>
        <p:txBody>
          <a:bodyPr wrap="square" rtlCol="0" anchor="t"/>
          <a:lstStyle/>
          <a:p>
            <a:pPr indent="0" marL="0">
              <a:lnSpc>
                <a:spcPts val="1400"/>
              </a:lnSpc>
              <a:buNone/>
            </a:pPr>
            <a:r>
              <a:rPr lang="en-US" sz="1000" dirty="0">
                <a:solidFill>
                  <a:srgbClr val="4D5C6E"/>
                </a:solidFill>
                <a:latin typeface="Montserrat" pitchFamily="34" charset="0"/>
                <a:ea typeface="Montserrat" pitchFamily="34" charset="-122"/>
                <a:cs typeface="Montserrat" pitchFamily="34" charset="-120"/>
              </a:rPr>
              <a:t>Start by adding the channel to the platform you have. If the video volume grows enough to justify owning the stack, the same media engine is already underneath — so moving to Path B is a licensing decision, not a migration project.</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THE SUITE</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FFFFFF"/>
                </a:solidFill>
                <a:latin typeface="Montserrat" pitchFamily="34" charset="0"/>
                <a:ea typeface="Montserrat" pitchFamily="34" charset="-122"/>
                <a:cs typeface="Montserrat" pitchFamily="34" charset="-120"/>
              </a:rPr>
              <a:t>Four platforms, one media engine</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9FB0BE"/>
                </a:solidFill>
                <a:latin typeface="Montserrat" pitchFamily="34" charset="0"/>
                <a:ea typeface="Montserrat" pitchFamily="34" charset="-122"/>
                <a:cs typeface="Montserrat" pitchFamily="34" charset="-120"/>
              </a:rPr>
              <a:t>Each platform stands alone and speaks standard protocols — but bought together they behave as one system, with no integration project in between.</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6B7F8D"/>
                </a:solidFill>
                <a:latin typeface="Montserrat" pitchFamily="34" charset="0"/>
                <a:ea typeface="Montserrat" pitchFamily="34" charset="-122"/>
                <a:cs typeface="Montserrat" pitchFamily="34" charset="-120"/>
              </a:rPr>
              <a:t>Source: wiki.ivrpowers.com, interactivepowers.com</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suite</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8</a:t>
            </a:r>
            <a:endParaRPr lang="en-US" sz="900" dirty="0"/>
          </a:p>
        </p:txBody>
      </p:sp>
      <p:sp>
        <p:nvSpPr>
          <p:cNvPr id="9" name="Shape 7"/>
          <p:cNvSpPr/>
          <p:nvPr/>
        </p:nvSpPr>
        <p:spPr>
          <a:xfrm>
            <a:off x="548640" y="1920240"/>
            <a:ext cx="2628900" cy="3017520"/>
          </a:xfrm>
          <a:prstGeom prst="roundRect">
            <a:avLst>
              <a:gd name="adj" fmla="val 2783"/>
            </a:avLst>
          </a:prstGeom>
          <a:solidFill>
            <a:srgbClr val="2E3D48"/>
          </a:solidFill>
          <a:ln w="12700">
            <a:solidFill>
              <a:srgbClr val="333333"/>
            </a:solidFill>
            <a:prstDash val="solid"/>
          </a:ln>
        </p:spPr>
      </p:sp>
      <p:sp>
        <p:nvSpPr>
          <p:cNvPr id="10" name="Shape 8"/>
          <p:cNvSpPr/>
          <p:nvPr/>
        </p:nvSpPr>
        <p:spPr>
          <a:xfrm>
            <a:off x="1387602" y="2176272"/>
            <a:ext cx="950976" cy="950976"/>
          </a:xfrm>
          <a:prstGeom prst="ellipse">
            <a:avLst/>
          </a:prstGeom>
          <a:solidFill>
            <a:srgbClr val="B2E88A"/>
          </a:solidFill>
          <a:ln w="12700">
            <a:solidFill>
              <a:srgbClr val="333333"/>
            </a:solidFill>
            <a:prstDash val="solid"/>
          </a:ln>
        </p:spPr>
      </p:sp>
      <p:pic>
        <p:nvPicPr>
          <p:cNvPr id="11" name="Image 0" descr="assets/marks/mark_smart-ivr.png">    </p:cNvPr>
          <p:cNvPicPr>
            <a:picLocks noChangeAspect="1"/>
          </p:cNvPicPr>
          <p:nvPr/>
        </p:nvPicPr>
        <p:blipFill>
          <a:blip r:embed="rId1"/>
          <a:stretch>
            <a:fillRect/>
          </a:stretch>
        </p:blipFill>
        <p:spPr>
          <a:xfrm>
            <a:off x="1497330" y="2286000"/>
            <a:ext cx="731520" cy="731520"/>
          </a:xfrm>
          <a:prstGeom prst="rect">
            <a:avLst/>
          </a:prstGeom>
        </p:spPr>
      </p:pic>
      <p:sp>
        <p:nvSpPr>
          <p:cNvPr id="12" name="Text 9"/>
          <p:cNvSpPr txBox="1"/>
          <p:nvPr/>
        </p:nvSpPr>
        <p:spPr>
          <a:xfrm>
            <a:off x="694944" y="3255264"/>
            <a:ext cx="2336292" cy="320040"/>
          </a:xfrm>
          <a:prstGeom prst="rect">
            <a:avLst/>
          </a:prstGeom>
          <a:noFill/>
          <a:ln/>
        </p:spPr>
        <p:txBody>
          <a:bodyPr wrap="square" rtlCol="0" anchor="ctr"/>
          <a:lstStyle/>
          <a:p>
            <a:pPr algn="ctr" indent="0" marL="0">
              <a:buNone/>
            </a:pPr>
            <a:r>
              <a:rPr lang="en-US" sz="1500" b="1" dirty="0">
                <a:solidFill>
                  <a:srgbClr val="FFFFFF"/>
                </a:solidFill>
                <a:latin typeface="Montserrat" pitchFamily="34" charset="0"/>
                <a:ea typeface="Montserrat" pitchFamily="34" charset="-122"/>
                <a:cs typeface="Montserrat" pitchFamily="34" charset="-120"/>
              </a:rPr>
              <a:t>Smart IVR</a:t>
            </a:r>
            <a:endParaRPr lang="en-US" sz="1500" dirty="0"/>
          </a:p>
        </p:txBody>
      </p:sp>
      <p:sp>
        <p:nvSpPr>
          <p:cNvPr id="13" name="Text 10"/>
          <p:cNvSpPr txBox="1"/>
          <p:nvPr/>
        </p:nvSpPr>
        <p:spPr>
          <a:xfrm>
            <a:off x="694944" y="3547872"/>
            <a:ext cx="2336292" cy="220980"/>
          </a:xfrm>
          <a:prstGeom prst="rect">
            <a:avLst/>
          </a:prstGeom>
          <a:noFill/>
          <a:ln/>
        </p:spPr>
        <p:txBody>
          <a:bodyPr wrap="square" rtlCol="0" anchor="ctr"/>
          <a:lstStyle/>
          <a:p>
            <a:pPr algn="ctr" indent="0" marL="0">
              <a:buNone/>
            </a:pPr>
            <a:r>
              <a:rPr lang="en-US" sz="850" b="1" spc="140" kern="0" dirty="0">
                <a:solidFill>
                  <a:srgbClr val="B2E88A"/>
                </a:solidFill>
                <a:latin typeface="Montserrat" pitchFamily="34" charset="0"/>
                <a:ea typeface="Montserrat" pitchFamily="34" charset="-122"/>
                <a:cs typeface="Montserrat" pitchFamily="34" charset="-120"/>
              </a:rPr>
              <a:t>AUTOMATION LAYER</a:t>
            </a:r>
            <a:endParaRPr lang="en-US" sz="850" dirty="0"/>
          </a:p>
        </p:txBody>
      </p:sp>
      <p:sp>
        <p:nvSpPr>
          <p:cNvPr id="14" name="Text 11"/>
          <p:cNvSpPr txBox="1"/>
          <p:nvPr/>
        </p:nvSpPr>
        <p:spPr>
          <a:xfrm>
            <a:off x="694944" y="3749040"/>
            <a:ext cx="2336292" cy="220980"/>
          </a:xfrm>
          <a:prstGeom prst="rect">
            <a:avLst/>
          </a:prstGeom>
          <a:noFill/>
          <a:ln/>
        </p:spPr>
        <p:txBody>
          <a:bodyPr wrap="square" rtlCol="0" anchor="ctr"/>
          <a:lstStyle/>
          <a:p>
            <a:pPr algn="ctr" indent="0" marL="0">
              <a:buNone/>
            </a:pPr>
            <a:r>
              <a:rPr lang="en-US" sz="850" dirty="0">
                <a:solidFill>
                  <a:srgbClr val="6B7F8D"/>
                </a:solidFill>
                <a:latin typeface="Montserrat" pitchFamily="34" charset="0"/>
                <a:ea typeface="Montserrat" pitchFamily="34" charset="-122"/>
                <a:cs typeface="Montserrat" pitchFamily="34" charset="-120"/>
              </a:rPr>
              <a:t>v2.x</a:t>
            </a:r>
            <a:endParaRPr lang="en-US" sz="850" dirty="0"/>
          </a:p>
        </p:txBody>
      </p:sp>
      <p:sp>
        <p:nvSpPr>
          <p:cNvPr id="15" name="Text 12"/>
          <p:cNvSpPr txBox="1"/>
          <p:nvPr/>
        </p:nvSpPr>
        <p:spPr>
          <a:xfrm>
            <a:off x="786384" y="4005072"/>
            <a:ext cx="2153412" cy="822960"/>
          </a:xfrm>
          <a:prstGeom prst="rect">
            <a:avLst/>
          </a:prstGeom>
          <a:noFill/>
          <a:ln/>
        </p:spPr>
        <p:txBody>
          <a:bodyPr wrap="square" rtlCol="0" anchor="t"/>
          <a:lstStyle/>
          <a:p>
            <a:pPr algn="ctr" indent="0" marL="0">
              <a:lnSpc>
                <a:spcPts val="1300"/>
              </a:lnSpc>
              <a:buNone/>
            </a:pPr>
            <a:r>
              <a:rPr lang="en-US" sz="950" dirty="0">
                <a:solidFill>
                  <a:srgbClr val="9FB0BE"/>
                </a:solidFill>
                <a:latin typeface="Montserrat" pitchFamily="34" charset="0"/>
                <a:ea typeface="Montserrat" pitchFamily="34" charset="-122"/>
                <a:cs typeface="Montserrat" pitchFamily="34" charset="-120"/>
              </a:rPr>
              <a:t>Carrier-grade VoiceXML IVR with your choice of ASR, TTS and NLU engines, handling the call before a human is needed.</a:t>
            </a:r>
            <a:endParaRPr lang="en-US" sz="950" dirty="0"/>
          </a:p>
        </p:txBody>
      </p:sp>
      <p:sp>
        <p:nvSpPr>
          <p:cNvPr id="16" name="Shape 13"/>
          <p:cNvSpPr/>
          <p:nvPr/>
        </p:nvSpPr>
        <p:spPr>
          <a:xfrm>
            <a:off x="3369564" y="1920240"/>
            <a:ext cx="2628900" cy="3017520"/>
          </a:xfrm>
          <a:prstGeom prst="roundRect">
            <a:avLst>
              <a:gd name="adj" fmla="val 2783"/>
            </a:avLst>
          </a:prstGeom>
          <a:solidFill>
            <a:srgbClr val="2E3D48"/>
          </a:solidFill>
          <a:ln w="12700">
            <a:solidFill>
              <a:srgbClr val="333333"/>
            </a:solidFill>
            <a:prstDash val="solid"/>
          </a:ln>
        </p:spPr>
      </p:sp>
      <p:sp>
        <p:nvSpPr>
          <p:cNvPr id="17" name="Shape 14"/>
          <p:cNvSpPr/>
          <p:nvPr/>
        </p:nvSpPr>
        <p:spPr>
          <a:xfrm>
            <a:off x="4208526" y="2176272"/>
            <a:ext cx="950976" cy="950976"/>
          </a:xfrm>
          <a:prstGeom prst="ellipse">
            <a:avLst/>
          </a:prstGeom>
          <a:solidFill>
            <a:srgbClr val="F8EA76"/>
          </a:solidFill>
          <a:ln w="12700">
            <a:solidFill>
              <a:srgbClr val="333333"/>
            </a:solidFill>
            <a:prstDash val="solid"/>
          </a:ln>
        </p:spPr>
      </p:sp>
      <p:pic>
        <p:nvPicPr>
          <p:cNvPr id="18" name="Image 1" descr="assets/marks/mark_web-acd.png">    </p:cNvPr>
          <p:cNvPicPr>
            <a:picLocks noChangeAspect="1"/>
          </p:cNvPicPr>
          <p:nvPr/>
        </p:nvPicPr>
        <p:blipFill>
          <a:blip r:embed="rId2"/>
          <a:stretch>
            <a:fillRect/>
          </a:stretch>
        </p:blipFill>
        <p:spPr>
          <a:xfrm>
            <a:off x="4318254" y="2286000"/>
            <a:ext cx="731520" cy="731520"/>
          </a:xfrm>
          <a:prstGeom prst="rect">
            <a:avLst/>
          </a:prstGeom>
        </p:spPr>
      </p:pic>
      <p:sp>
        <p:nvSpPr>
          <p:cNvPr id="19" name="Text 15"/>
          <p:cNvSpPr txBox="1"/>
          <p:nvPr/>
        </p:nvSpPr>
        <p:spPr>
          <a:xfrm>
            <a:off x="3515868" y="3255264"/>
            <a:ext cx="2336292" cy="320040"/>
          </a:xfrm>
          <a:prstGeom prst="rect">
            <a:avLst/>
          </a:prstGeom>
          <a:noFill/>
          <a:ln/>
        </p:spPr>
        <p:txBody>
          <a:bodyPr wrap="square" rtlCol="0" anchor="ctr"/>
          <a:lstStyle/>
          <a:p>
            <a:pPr algn="ctr" indent="0" marL="0">
              <a:buNone/>
            </a:pPr>
            <a:r>
              <a:rPr lang="en-US" sz="1500" b="1" dirty="0">
                <a:solidFill>
                  <a:srgbClr val="FFFFFF"/>
                </a:solidFill>
                <a:latin typeface="Montserrat" pitchFamily="34" charset="0"/>
                <a:ea typeface="Montserrat" pitchFamily="34" charset="-122"/>
                <a:cs typeface="Montserrat" pitchFamily="34" charset="-120"/>
              </a:rPr>
              <a:t>Web ACD</a:t>
            </a:r>
            <a:endParaRPr lang="en-US" sz="1500" dirty="0"/>
          </a:p>
        </p:txBody>
      </p:sp>
      <p:sp>
        <p:nvSpPr>
          <p:cNvPr id="20" name="Text 16"/>
          <p:cNvSpPr txBox="1"/>
          <p:nvPr/>
        </p:nvSpPr>
        <p:spPr>
          <a:xfrm>
            <a:off x="3515868" y="3547872"/>
            <a:ext cx="2336292" cy="220980"/>
          </a:xfrm>
          <a:prstGeom prst="rect">
            <a:avLst/>
          </a:prstGeom>
          <a:noFill/>
          <a:ln/>
        </p:spPr>
        <p:txBody>
          <a:bodyPr wrap="square" rtlCol="0" anchor="ctr"/>
          <a:lstStyle/>
          <a:p>
            <a:pPr algn="ctr" indent="0" marL="0">
              <a:buNone/>
            </a:pPr>
            <a:r>
              <a:rPr lang="en-US" sz="850" b="1" spc="140" kern="0" dirty="0">
                <a:solidFill>
                  <a:srgbClr val="F8EA76"/>
                </a:solidFill>
                <a:latin typeface="Montserrat" pitchFamily="34" charset="0"/>
                <a:ea typeface="Montserrat" pitchFamily="34" charset="-122"/>
                <a:cs typeface="Montserrat" pitchFamily="34" charset="-120"/>
              </a:rPr>
              <a:t>DISTRIBUTION LAYER</a:t>
            </a:r>
            <a:endParaRPr lang="en-US" sz="850" dirty="0"/>
          </a:p>
        </p:txBody>
      </p:sp>
      <p:sp>
        <p:nvSpPr>
          <p:cNvPr id="21" name="Text 17"/>
          <p:cNvSpPr txBox="1"/>
          <p:nvPr/>
        </p:nvSpPr>
        <p:spPr>
          <a:xfrm>
            <a:off x="3515868" y="3749040"/>
            <a:ext cx="2336292" cy="220980"/>
          </a:xfrm>
          <a:prstGeom prst="rect">
            <a:avLst/>
          </a:prstGeom>
          <a:noFill/>
          <a:ln/>
        </p:spPr>
        <p:txBody>
          <a:bodyPr wrap="square" rtlCol="0" anchor="ctr"/>
          <a:lstStyle/>
          <a:p>
            <a:pPr algn="ctr" indent="0" marL="0">
              <a:buNone/>
            </a:pPr>
            <a:r>
              <a:rPr lang="en-US" sz="850" dirty="0">
                <a:solidFill>
                  <a:srgbClr val="6B7F8D"/>
                </a:solidFill>
                <a:latin typeface="Montserrat" pitchFamily="34" charset="0"/>
                <a:ea typeface="Montserrat" pitchFamily="34" charset="-122"/>
                <a:cs typeface="Montserrat" pitchFamily="34" charset="-120"/>
              </a:rPr>
              <a:t>v1.x</a:t>
            </a:r>
            <a:endParaRPr lang="en-US" sz="850" dirty="0"/>
          </a:p>
        </p:txBody>
      </p:sp>
      <p:sp>
        <p:nvSpPr>
          <p:cNvPr id="22" name="Text 18"/>
          <p:cNvSpPr txBox="1"/>
          <p:nvPr/>
        </p:nvSpPr>
        <p:spPr>
          <a:xfrm>
            <a:off x="3607308" y="4005072"/>
            <a:ext cx="2153412" cy="822960"/>
          </a:xfrm>
          <a:prstGeom prst="rect">
            <a:avLst/>
          </a:prstGeom>
          <a:noFill/>
          <a:ln/>
        </p:spPr>
        <p:txBody>
          <a:bodyPr wrap="square" rtlCol="0" anchor="t"/>
          <a:lstStyle/>
          <a:p>
            <a:pPr algn="ctr" indent="0" marL="0">
              <a:lnSpc>
                <a:spcPts val="1300"/>
              </a:lnSpc>
              <a:buNone/>
            </a:pPr>
            <a:r>
              <a:rPr lang="en-US" sz="950" dirty="0">
                <a:solidFill>
                  <a:srgbClr val="9FB0BE"/>
                </a:solidFill>
                <a:latin typeface="Montserrat" pitchFamily="34" charset="0"/>
                <a:ea typeface="Montserrat" pitchFamily="34" charset="-122"/>
                <a:cs typeface="Montserrat" pitchFamily="34" charset="-120"/>
              </a:rPr>
              <a:t>Queues, routes and distributes voice and video to the right agent, and runs the browser desktop they work in.</a:t>
            </a:r>
            <a:endParaRPr lang="en-US" sz="950" dirty="0"/>
          </a:p>
        </p:txBody>
      </p:sp>
      <p:sp>
        <p:nvSpPr>
          <p:cNvPr id="23" name="Shape 19"/>
          <p:cNvSpPr/>
          <p:nvPr/>
        </p:nvSpPr>
        <p:spPr>
          <a:xfrm>
            <a:off x="6190488" y="1920240"/>
            <a:ext cx="2628900" cy="3017520"/>
          </a:xfrm>
          <a:prstGeom prst="roundRect">
            <a:avLst>
              <a:gd name="adj" fmla="val 2783"/>
            </a:avLst>
          </a:prstGeom>
          <a:solidFill>
            <a:srgbClr val="2E3D48"/>
          </a:solidFill>
          <a:ln w="12700">
            <a:solidFill>
              <a:srgbClr val="333333"/>
            </a:solidFill>
            <a:prstDash val="solid"/>
          </a:ln>
        </p:spPr>
      </p:sp>
      <p:sp>
        <p:nvSpPr>
          <p:cNvPr id="24" name="Shape 20"/>
          <p:cNvSpPr/>
          <p:nvPr/>
        </p:nvSpPr>
        <p:spPr>
          <a:xfrm>
            <a:off x="7029450" y="2176272"/>
            <a:ext cx="950976" cy="950976"/>
          </a:xfrm>
          <a:prstGeom prst="ellipse">
            <a:avLst/>
          </a:prstGeom>
          <a:solidFill>
            <a:srgbClr val="FF6D5F"/>
          </a:solidFill>
          <a:ln w="12700">
            <a:solidFill>
              <a:srgbClr val="333333"/>
            </a:solidFill>
            <a:prstDash val="solid"/>
          </a:ln>
        </p:spPr>
      </p:sp>
      <p:pic>
        <p:nvPicPr>
          <p:cNvPr id="25" name="Image 2" descr="assets/marks/mark_video-rtc.png">    </p:cNvPr>
          <p:cNvPicPr>
            <a:picLocks noChangeAspect="1"/>
          </p:cNvPicPr>
          <p:nvPr/>
        </p:nvPicPr>
        <p:blipFill>
          <a:blip r:embed="rId3"/>
          <a:stretch>
            <a:fillRect/>
          </a:stretch>
        </p:blipFill>
        <p:spPr>
          <a:xfrm>
            <a:off x="7139178" y="2286000"/>
            <a:ext cx="731520" cy="731520"/>
          </a:xfrm>
          <a:prstGeom prst="rect">
            <a:avLst/>
          </a:prstGeom>
        </p:spPr>
      </p:pic>
      <p:sp>
        <p:nvSpPr>
          <p:cNvPr id="26" name="Text 21"/>
          <p:cNvSpPr txBox="1"/>
          <p:nvPr/>
        </p:nvSpPr>
        <p:spPr>
          <a:xfrm>
            <a:off x="6336792" y="3255264"/>
            <a:ext cx="2336292" cy="320040"/>
          </a:xfrm>
          <a:prstGeom prst="rect">
            <a:avLst/>
          </a:prstGeom>
          <a:noFill/>
          <a:ln/>
        </p:spPr>
        <p:txBody>
          <a:bodyPr wrap="square" rtlCol="0" anchor="ctr"/>
          <a:lstStyle/>
          <a:p>
            <a:pPr algn="ctr" indent="0" marL="0">
              <a:buNone/>
            </a:pPr>
            <a:r>
              <a:rPr lang="en-US" sz="1500" b="1" dirty="0">
                <a:solidFill>
                  <a:srgbClr val="FFFFFF"/>
                </a:solidFill>
                <a:latin typeface="Montserrat" pitchFamily="34" charset="0"/>
                <a:ea typeface="Montserrat" pitchFamily="34" charset="-122"/>
                <a:cs typeface="Montserrat" pitchFamily="34" charset="-120"/>
              </a:rPr>
              <a:t>Video RTC</a:t>
            </a:r>
            <a:endParaRPr lang="en-US" sz="1500" dirty="0"/>
          </a:p>
        </p:txBody>
      </p:sp>
      <p:sp>
        <p:nvSpPr>
          <p:cNvPr id="27" name="Text 22"/>
          <p:cNvSpPr txBox="1"/>
          <p:nvPr/>
        </p:nvSpPr>
        <p:spPr>
          <a:xfrm>
            <a:off x="6336792" y="3547872"/>
            <a:ext cx="2336292" cy="220980"/>
          </a:xfrm>
          <a:prstGeom prst="rect">
            <a:avLst/>
          </a:prstGeom>
          <a:noFill/>
          <a:ln/>
        </p:spPr>
        <p:txBody>
          <a:bodyPr wrap="square" rtlCol="0" anchor="ctr"/>
          <a:lstStyle/>
          <a:p>
            <a:pPr algn="ctr" indent="0" marL="0">
              <a:buNone/>
            </a:pPr>
            <a:r>
              <a:rPr lang="en-US" sz="850" b="1" spc="140" kern="0" dirty="0">
                <a:solidFill>
                  <a:srgbClr val="FF6D5F"/>
                </a:solidFill>
                <a:latin typeface="Montserrat" pitchFamily="34" charset="0"/>
                <a:ea typeface="Montserrat" pitchFamily="34" charset="-122"/>
                <a:cs typeface="Montserrat" pitchFamily="34" charset="-120"/>
              </a:rPr>
              <a:t>MEDIA GATEWAY</a:t>
            </a:r>
            <a:endParaRPr lang="en-US" sz="850" dirty="0"/>
          </a:p>
        </p:txBody>
      </p:sp>
      <p:sp>
        <p:nvSpPr>
          <p:cNvPr id="28" name="Text 23"/>
          <p:cNvSpPr txBox="1"/>
          <p:nvPr/>
        </p:nvSpPr>
        <p:spPr>
          <a:xfrm>
            <a:off x="6336792" y="3749040"/>
            <a:ext cx="2336292" cy="220980"/>
          </a:xfrm>
          <a:prstGeom prst="rect">
            <a:avLst/>
          </a:prstGeom>
          <a:noFill/>
          <a:ln/>
        </p:spPr>
        <p:txBody>
          <a:bodyPr wrap="square" rtlCol="0" anchor="ctr"/>
          <a:lstStyle/>
          <a:p>
            <a:pPr algn="ctr" indent="0" marL="0">
              <a:buNone/>
            </a:pPr>
            <a:r>
              <a:rPr lang="en-US" sz="850" dirty="0">
                <a:solidFill>
                  <a:srgbClr val="6B7F8D"/>
                </a:solidFill>
                <a:latin typeface="Montserrat" pitchFamily="34" charset="0"/>
                <a:ea typeface="Montserrat" pitchFamily="34" charset="-122"/>
                <a:cs typeface="Montserrat" pitchFamily="34" charset="-120"/>
              </a:rPr>
              <a:t>v6.x</a:t>
            </a:r>
            <a:endParaRPr lang="en-US" sz="850" dirty="0"/>
          </a:p>
        </p:txBody>
      </p:sp>
      <p:sp>
        <p:nvSpPr>
          <p:cNvPr id="29" name="Text 24"/>
          <p:cNvSpPr txBox="1"/>
          <p:nvPr/>
        </p:nvSpPr>
        <p:spPr>
          <a:xfrm>
            <a:off x="6428232" y="4005072"/>
            <a:ext cx="2153412" cy="822960"/>
          </a:xfrm>
          <a:prstGeom prst="rect">
            <a:avLst/>
          </a:prstGeom>
          <a:noFill/>
          <a:ln/>
        </p:spPr>
        <p:txBody>
          <a:bodyPr wrap="square" rtlCol="0" anchor="t"/>
          <a:lstStyle/>
          <a:p>
            <a:pPr algn="ctr" indent="0" marL="0">
              <a:lnSpc>
                <a:spcPts val="1300"/>
              </a:lnSpc>
              <a:buNone/>
            </a:pPr>
            <a:r>
              <a:rPr lang="en-US" sz="950" dirty="0">
                <a:solidFill>
                  <a:srgbClr val="9FB0BE"/>
                </a:solidFill>
                <a:latin typeface="Montserrat" pitchFamily="34" charset="0"/>
                <a:ea typeface="Montserrat" pitchFamily="34" charset="-122"/>
                <a:cs typeface="Montserrat" pitchFamily="34" charset="-120"/>
              </a:rPr>
              <a:t>Hybrid SIP + WebRTC gateway for browsers, mobile devices and kiosks, built for high availability and multi-tenancy.</a:t>
            </a:r>
            <a:endParaRPr lang="en-US" sz="950" dirty="0"/>
          </a:p>
        </p:txBody>
      </p:sp>
      <p:sp>
        <p:nvSpPr>
          <p:cNvPr id="30" name="Shape 25"/>
          <p:cNvSpPr/>
          <p:nvPr/>
        </p:nvSpPr>
        <p:spPr>
          <a:xfrm>
            <a:off x="9011412" y="1920240"/>
            <a:ext cx="2628900" cy="3017520"/>
          </a:xfrm>
          <a:prstGeom prst="roundRect">
            <a:avLst>
              <a:gd name="adj" fmla="val 2783"/>
            </a:avLst>
          </a:prstGeom>
          <a:solidFill>
            <a:srgbClr val="2E3D48"/>
          </a:solidFill>
          <a:ln w="12700">
            <a:solidFill>
              <a:srgbClr val="333333"/>
            </a:solidFill>
            <a:prstDash val="solid"/>
          </a:ln>
        </p:spPr>
      </p:sp>
      <p:sp>
        <p:nvSpPr>
          <p:cNvPr id="31" name="Shape 26"/>
          <p:cNvSpPr/>
          <p:nvPr/>
        </p:nvSpPr>
        <p:spPr>
          <a:xfrm>
            <a:off x="9850374" y="2176272"/>
            <a:ext cx="950976" cy="950976"/>
          </a:xfrm>
          <a:prstGeom prst="ellipse">
            <a:avLst/>
          </a:prstGeom>
          <a:solidFill>
            <a:srgbClr val="9CBFEA"/>
          </a:solidFill>
          <a:ln w="12700">
            <a:solidFill>
              <a:srgbClr val="333333"/>
            </a:solidFill>
            <a:prstDash val="solid"/>
          </a:ln>
        </p:spPr>
      </p:sp>
      <p:pic>
        <p:nvPicPr>
          <p:cNvPr id="32" name="Image 3" descr="assets/marks/mark_video-rec.png">    </p:cNvPr>
          <p:cNvPicPr>
            <a:picLocks noChangeAspect="1"/>
          </p:cNvPicPr>
          <p:nvPr/>
        </p:nvPicPr>
        <p:blipFill>
          <a:blip r:embed="rId4"/>
          <a:stretch>
            <a:fillRect/>
          </a:stretch>
        </p:blipFill>
        <p:spPr>
          <a:xfrm>
            <a:off x="9960102" y="2286000"/>
            <a:ext cx="731520" cy="731520"/>
          </a:xfrm>
          <a:prstGeom prst="rect">
            <a:avLst/>
          </a:prstGeom>
        </p:spPr>
      </p:pic>
      <p:sp>
        <p:nvSpPr>
          <p:cNvPr id="33" name="Text 27"/>
          <p:cNvSpPr txBox="1"/>
          <p:nvPr/>
        </p:nvSpPr>
        <p:spPr>
          <a:xfrm>
            <a:off x="9157716" y="3255264"/>
            <a:ext cx="2336292" cy="320040"/>
          </a:xfrm>
          <a:prstGeom prst="rect">
            <a:avLst/>
          </a:prstGeom>
          <a:noFill/>
          <a:ln/>
        </p:spPr>
        <p:txBody>
          <a:bodyPr wrap="square" rtlCol="0" anchor="ctr"/>
          <a:lstStyle/>
          <a:p>
            <a:pPr algn="ctr" indent="0" marL="0">
              <a:buNone/>
            </a:pPr>
            <a:r>
              <a:rPr lang="en-US" sz="1500" b="1" dirty="0">
                <a:solidFill>
                  <a:srgbClr val="FFFFFF"/>
                </a:solidFill>
                <a:latin typeface="Montserrat" pitchFamily="34" charset="0"/>
                <a:ea typeface="Montserrat" pitchFamily="34" charset="-122"/>
                <a:cs typeface="Montserrat" pitchFamily="34" charset="-120"/>
              </a:rPr>
              <a:t>Video REC</a:t>
            </a:r>
            <a:endParaRPr lang="en-US" sz="1500" dirty="0"/>
          </a:p>
        </p:txBody>
      </p:sp>
      <p:sp>
        <p:nvSpPr>
          <p:cNvPr id="34" name="Text 28"/>
          <p:cNvSpPr txBox="1"/>
          <p:nvPr/>
        </p:nvSpPr>
        <p:spPr>
          <a:xfrm>
            <a:off x="9157716" y="3547872"/>
            <a:ext cx="2336292" cy="220980"/>
          </a:xfrm>
          <a:prstGeom prst="rect">
            <a:avLst/>
          </a:prstGeom>
          <a:noFill/>
          <a:ln/>
        </p:spPr>
        <p:txBody>
          <a:bodyPr wrap="square" rtlCol="0" anchor="ctr"/>
          <a:lstStyle/>
          <a:p>
            <a:pPr algn="ctr" indent="0" marL="0">
              <a:buNone/>
            </a:pPr>
            <a:r>
              <a:rPr lang="en-US" sz="850" b="1" spc="140" kern="0" dirty="0">
                <a:solidFill>
                  <a:srgbClr val="9CBFEA"/>
                </a:solidFill>
                <a:latin typeface="Montserrat" pitchFamily="34" charset="0"/>
                <a:ea typeface="Montserrat" pitchFamily="34" charset="-122"/>
                <a:cs typeface="Montserrat" pitchFamily="34" charset="-120"/>
              </a:rPr>
              <a:t>RECORDING LAYER</a:t>
            </a:r>
            <a:endParaRPr lang="en-US" sz="850" dirty="0"/>
          </a:p>
        </p:txBody>
      </p:sp>
      <p:sp>
        <p:nvSpPr>
          <p:cNvPr id="35" name="Text 29"/>
          <p:cNvSpPr txBox="1"/>
          <p:nvPr/>
        </p:nvSpPr>
        <p:spPr>
          <a:xfrm>
            <a:off x="9157716" y="3749040"/>
            <a:ext cx="2336292" cy="220980"/>
          </a:xfrm>
          <a:prstGeom prst="rect">
            <a:avLst/>
          </a:prstGeom>
          <a:noFill/>
          <a:ln/>
        </p:spPr>
        <p:txBody>
          <a:bodyPr wrap="square" rtlCol="0" anchor="ctr"/>
          <a:lstStyle/>
          <a:p>
            <a:pPr algn="ctr" indent="0" marL="0">
              <a:buNone/>
            </a:pPr>
            <a:r>
              <a:rPr lang="en-US" sz="850" dirty="0">
                <a:solidFill>
                  <a:srgbClr val="6B7F8D"/>
                </a:solidFill>
                <a:latin typeface="Montserrat" pitchFamily="34" charset="0"/>
                <a:ea typeface="Montserrat" pitchFamily="34" charset="-122"/>
                <a:cs typeface="Montserrat" pitchFamily="34" charset="-120"/>
              </a:rPr>
              <a:t>v2.x</a:t>
            </a:r>
            <a:endParaRPr lang="en-US" sz="850" dirty="0"/>
          </a:p>
        </p:txBody>
      </p:sp>
      <p:sp>
        <p:nvSpPr>
          <p:cNvPr id="36" name="Text 30"/>
          <p:cNvSpPr txBox="1"/>
          <p:nvPr/>
        </p:nvSpPr>
        <p:spPr>
          <a:xfrm>
            <a:off x="9249156" y="4005072"/>
            <a:ext cx="2153412" cy="822960"/>
          </a:xfrm>
          <a:prstGeom prst="rect">
            <a:avLst/>
          </a:prstGeom>
          <a:noFill/>
          <a:ln/>
        </p:spPr>
        <p:txBody>
          <a:bodyPr wrap="square" rtlCol="0" anchor="t"/>
          <a:lstStyle/>
          <a:p>
            <a:pPr algn="ctr" indent="0" marL="0">
              <a:lnSpc>
                <a:spcPts val="1300"/>
              </a:lnSpc>
              <a:buNone/>
            </a:pPr>
            <a:r>
              <a:rPr lang="en-US" sz="950" dirty="0">
                <a:solidFill>
                  <a:srgbClr val="9FB0BE"/>
                </a:solidFill>
                <a:latin typeface="Montserrat" pitchFamily="34" charset="0"/>
                <a:ea typeface="Montserrat" pitchFamily="34" charset="-122"/>
                <a:cs typeface="Montserrat" pitchFamily="34" charset="-120"/>
              </a:rPr>
              <a:t>HD video recording, storage and deep archive, with metadata and export for analytics and compliance.</a:t>
            </a:r>
            <a:endParaRPr lang="en-US" sz="950" dirty="0"/>
          </a:p>
        </p:txBody>
      </p:sp>
      <p:sp>
        <p:nvSpPr>
          <p:cNvPr id="37" name="Shape 31"/>
          <p:cNvSpPr/>
          <p:nvPr/>
        </p:nvSpPr>
        <p:spPr>
          <a:xfrm>
            <a:off x="548640" y="5102352"/>
            <a:ext cx="11091672" cy="896112"/>
          </a:xfrm>
          <a:prstGeom prst="roundRect">
            <a:avLst>
              <a:gd name="adj" fmla="val 6122"/>
            </a:avLst>
          </a:prstGeom>
          <a:solidFill>
            <a:srgbClr val="2E3D48"/>
          </a:solidFill>
          <a:ln w="9525">
            <a:solidFill>
              <a:srgbClr val="2E3D48"/>
            </a:solidFill>
            <a:prstDash val="solid"/>
          </a:ln>
        </p:spPr>
      </p:sp>
      <p:sp>
        <p:nvSpPr>
          <p:cNvPr id="38" name="Text 32"/>
          <p:cNvSpPr txBox="1"/>
          <p:nvPr/>
        </p:nvSpPr>
        <p:spPr>
          <a:xfrm>
            <a:off x="822960" y="5193792"/>
            <a:ext cx="10543032" cy="259080"/>
          </a:xfrm>
          <a:prstGeom prst="rect">
            <a:avLst/>
          </a:prstGeom>
          <a:noFill/>
          <a:ln/>
        </p:spPr>
        <p:txBody>
          <a:bodyPr wrap="square" rtlCol="0" anchor="ctr"/>
          <a:lstStyle/>
          <a:p>
            <a:pPr indent="0" marL="0">
              <a:lnSpc>
                <a:spcPts val="1320"/>
              </a:lnSpc>
              <a:buNone/>
            </a:pPr>
            <a:r>
              <a:rPr lang="en-US" sz="1100" b="1" dirty="0">
                <a:solidFill>
                  <a:srgbClr val="FF6D5F"/>
                </a:solidFill>
                <a:latin typeface="Montserrat" pitchFamily="34" charset="0"/>
                <a:ea typeface="Montserrat" pitchFamily="34" charset="-122"/>
                <a:cs typeface="Montserrat" pitchFamily="34" charset="-120"/>
              </a:rPr>
              <a:t>Cloud Services  ·  hosting, monitoring and managed operation across all four platforms</a:t>
            </a:r>
            <a:endParaRPr lang="en-US" sz="1100" dirty="0"/>
          </a:p>
        </p:txBody>
      </p:sp>
      <p:sp>
        <p:nvSpPr>
          <p:cNvPr id="39" name="Text 33"/>
          <p:cNvSpPr txBox="1"/>
          <p:nvPr/>
        </p:nvSpPr>
        <p:spPr>
          <a:xfrm>
            <a:off x="822960" y="5452872"/>
            <a:ext cx="10543032" cy="447040"/>
          </a:xfrm>
          <a:prstGeom prst="rect">
            <a:avLst/>
          </a:prstGeom>
          <a:noFill/>
          <a:ln/>
        </p:spPr>
        <p:txBody>
          <a:bodyPr wrap="square" rtlCol="0" anchor="t"/>
          <a:lstStyle/>
          <a:p>
            <a:pPr indent="0" marL="0">
              <a:lnSpc>
                <a:spcPts val="1400"/>
              </a:lnSpc>
              <a:buNone/>
            </a:pPr>
            <a:r>
              <a:rPr lang="en-US" sz="1000" dirty="0">
                <a:solidFill>
                  <a:srgbClr val="9FB0BE"/>
                </a:solidFill>
                <a:latin typeface="Montserrat" pitchFamily="34" charset="0"/>
                <a:ea typeface="Montserrat" pitchFamily="34" charset="-122"/>
                <a:cs typeface="Montserrat" pitchFamily="34" charset="-120"/>
              </a:rPr>
              <a:t>The same four platforms can be licensed and installed on your own infrastructure, or consumed as a managed service on dedicated AWS nodes with our ITSM monitoring layer on top. Video REC is delivered as a managed service by design.</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SOLUTIONS</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Five ready-made ways to start a video conversation</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Solutions are packaged entry points built on the same platforms. They differ in where the customer is when the conversation starts — not in how it is handled once it does.</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interactivepowers.com (Solutions), wiki.ivrpowers.com</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Solutions</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9</a:t>
            </a:r>
            <a:endParaRPr lang="en-US" sz="900" dirty="0"/>
          </a:p>
        </p:txBody>
      </p:sp>
      <p:sp>
        <p:nvSpPr>
          <p:cNvPr id="9" name="Shape 7"/>
          <p:cNvSpPr/>
          <p:nvPr/>
        </p:nvSpPr>
        <p:spPr>
          <a:xfrm>
            <a:off x="548640" y="2121408"/>
            <a:ext cx="2064715" cy="2383663"/>
          </a:xfrm>
          <a:prstGeom prst="roundRect">
            <a:avLst>
              <a:gd name="adj" fmla="val 2657"/>
            </a:avLst>
          </a:prstGeom>
          <a:solidFill>
            <a:srgbClr val="FFFFFF"/>
          </a:solidFill>
          <a:ln w="9525">
            <a:solidFill>
              <a:srgbClr val="E4E8EB"/>
            </a:solidFill>
            <a:prstDash val="solid"/>
          </a:ln>
        </p:spPr>
      </p:sp>
      <p:sp>
        <p:nvSpPr>
          <p:cNvPr id="10" name="Shape 8"/>
          <p:cNvSpPr/>
          <p:nvPr/>
        </p:nvSpPr>
        <p:spPr>
          <a:xfrm>
            <a:off x="804672" y="2377440"/>
            <a:ext cx="548640" cy="548640"/>
          </a:xfrm>
          <a:prstGeom prst="roundRect">
            <a:avLst>
              <a:gd name="adj" fmla="val 8333"/>
            </a:avLst>
          </a:prstGeom>
          <a:solidFill>
            <a:srgbClr val="FAD6D1"/>
          </a:solidFill>
          <a:ln w="12700">
            <a:solidFill>
              <a:srgbClr val="333333"/>
            </a:solidFill>
            <a:prstDash val="solid"/>
          </a:ln>
        </p:spPr>
      </p:sp>
      <p:pic>
        <p:nvPicPr>
          <p:cNvPr id="11" name="Image 0" descr="/root/corp2026/assets/icons/vrtc-watch_212F38.png">    </p:cNvPr>
          <p:cNvPicPr>
            <a:picLocks noChangeAspect="1"/>
          </p:cNvPicPr>
          <p:nvPr/>
        </p:nvPicPr>
        <p:blipFill>
          <a:blip r:embed="rId1"/>
          <a:stretch>
            <a:fillRect/>
          </a:stretch>
        </p:blipFill>
        <p:spPr>
          <a:xfrm>
            <a:off x="937443" y="2510211"/>
            <a:ext cx="283098" cy="283098"/>
          </a:xfrm>
          <a:prstGeom prst="rect">
            <a:avLst/>
          </a:prstGeom>
        </p:spPr>
      </p:pic>
      <p:sp>
        <p:nvSpPr>
          <p:cNvPr id="12" name="Text 9"/>
          <p:cNvSpPr txBox="1"/>
          <p:nvPr/>
        </p:nvSpPr>
        <p:spPr>
          <a:xfrm>
            <a:off x="804672" y="3035808"/>
            <a:ext cx="1552651" cy="310896"/>
          </a:xfrm>
          <a:prstGeom prst="rect">
            <a:avLst/>
          </a:prstGeom>
          <a:noFill/>
          <a:ln/>
        </p:spPr>
        <p:txBody>
          <a:bodyPr wrap="square" rtlCol="0" anchor="t"/>
          <a:lstStyle/>
          <a:p>
            <a:pPr indent="0" marL="0">
              <a:lnSpc>
                <a:spcPts val="1508"/>
              </a:lnSpc>
              <a:buNone/>
            </a:pPr>
            <a:r>
              <a:rPr lang="en-US" sz="1300" b="1" dirty="0">
                <a:solidFill>
                  <a:srgbClr val="212F38"/>
                </a:solidFill>
                <a:latin typeface="Montserrat" pitchFamily="34" charset="0"/>
                <a:ea typeface="Montserrat" pitchFamily="34" charset="-122"/>
                <a:cs typeface="Montserrat" pitchFamily="34" charset="-120"/>
              </a:rPr>
              <a:t>Remote Viewer</a:t>
            </a:r>
            <a:endParaRPr lang="en-US" sz="1300" dirty="0"/>
          </a:p>
        </p:txBody>
      </p:sp>
      <p:sp>
        <p:nvSpPr>
          <p:cNvPr id="13" name="Text 10"/>
          <p:cNvSpPr txBox="1"/>
          <p:nvPr/>
        </p:nvSpPr>
        <p:spPr>
          <a:xfrm>
            <a:off x="804672" y="3392424"/>
            <a:ext cx="1552651" cy="856615"/>
          </a:xfrm>
          <a:prstGeom prst="rect">
            <a:avLst/>
          </a:prstGeom>
          <a:noFill/>
          <a:ln/>
        </p:spPr>
        <p:txBody>
          <a:bodyPr wrap="square" rtlCol="0" anchor="t"/>
          <a:lstStyle/>
          <a:p>
            <a:pPr indent="0" marL="0">
              <a:lnSpc>
                <a:spcPts val="1349"/>
              </a:lnSpc>
              <a:buNone/>
            </a:pPr>
            <a:r>
              <a:rPr lang="en-US" sz="950" dirty="0">
                <a:solidFill>
                  <a:srgbClr val="4D5C6E"/>
                </a:solidFill>
                <a:latin typeface="Montserrat" pitchFamily="34" charset="0"/>
                <a:ea typeface="Montserrat" pitchFamily="34" charset="-122"/>
                <a:cs typeface="Montserrat" pitchFamily="34" charset="-120"/>
              </a:rPr>
              <a:t>A visual layer on a conventional telephone call, one click from the phone.</a:t>
            </a:r>
            <a:endParaRPr lang="en-US" sz="950" dirty="0"/>
          </a:p>
        </p:txBody>
      </p:sp>
      <p:sp>
        <p:nvSpPr>
          <p:cNvPr id="14" name="Shape 11"/>
          <p:cNvSpPr/>
          <p:nvPr/>
        </p:nvSpPr>
        <p:spPr>
          <a:xfrm>
            <a:off x="2805379" y="2121408"/>
            <a:ext cx="2064715" cy="2383663"/>
          </a:xfrm>
          <a:prstGeom prst="roundRect">
            <a:avLst>
              <a:gd name="adj" fmla="val 2657"/>
            </a:avLst>
          </a:prstGeom>
          <a:solidFill>
            <a:srgbClr val="FFFFFF"/>
          </a:solidFill>
          <a:ln w="9525">
            <a:solidFill>
              <a:srgbClr val="E4E8EB"/>
            </a:solidFill>
            <a:prstDash val="solid"/>
          </a:ln>
        </p:spPr>
      </p:sp>
      <p:sp>
        <p:nvSpPr>
          <p:cNvPr id="15" name="Shape 12"/>
          <p:cNvSpPr/>
          <p:nvPr/>
        </p:nvSpPr>
        <p:spPr>
          <a:xfrm>
            <a:off x="3061411" y="2377440"/>
            <a:ext cx="548640" cy="548640"/>
          </a:xfrm>
          <a:prstGeom prst="roundRect">
            <a:avLst>
              <a:gd name="adj" fmla="val 8333"/>
            </a:avLst>
          </a:prstGeom>
          <a:solidFill>
            <a:srgbClr val="FAD6D1"/>
          </a:solidFill>
          <a:ln w="12700">
            <a:solidFill>
              <a:srgbClr val="333333"/>
            </a:solidFill>
            <a:prstDash val="solid"/>
          </a:ln>
        </p:spPr>
      </p:sp>
      <p:pic>
        <p:nvPicPr>
          <p:cNvPr id="16" name="Image 1" descr="/root/corp2026/assets/icons/vrtc-cobrowsing_212F38.png">    </p:cNvPr>
          <p:cNvPicPr>
            <a:picLocks noChangeAspect="1"/>
          </p:cNvPicPr>
          <p:nvPr/>
        </p:nvPicPr>
        <p:blipFill>
          <a:blip r:embed="rId2"/>
          <a:stretch>
            <a:fillRect/>
          </a:stretch>
        </p:blipFill>
        <p:spPr>
          <a:xfrm>
            <a:off x="3194182" y="2510211"/>
            <a:ext cx="283098" cy="283098"/>
          </a:xfrm>
          <a:prstGeom prst="rect">
            <a:avLst/>
          </a:prstGeom>
        </p:spPr>
      </p:pic>
      <p:sp>
        <p:nvSpPr>
          <p:cNvPr id="17" name="Text 13"/>
          <p:cNvSpPr txBox="1"/>
          <p:nvPr/>
        </p:nvSpPr>
        <p:spPr>
          <a:xfrm>
            <a:off x="3061411" y="3035808"/>
            <a:ext cx="1552651" cy="310896"/>
          </a:xfrm>
          <a:prstGeom prst="rect">
            <a:avLst/>
          </a:prstGeom>
          <a:noFill/>
          <a:ln/>
        </p:spPr>
        <p:txBody>
          <a:bodyPr wrap="square" rtlCol="0" anchor="t"/>
          <a:lstStyle/>
          <a:p>
            <a:pPr indent="0" marL="0">
              <a:lnSpc>
                <a:spcPts val="1508"/>
              </a:lnSpc>
              <a:buNone/>
            </a:pPr>
            <a:r>
              <a:rPr lang="en-US" sz="1300" b="1" dirty="0">
                <a:solidFill>
                  <a:srgbClr val="212F38"/>
                </a:solidFill>
                <a:latin typeface="Montserrat" pitchFamily="34" charset="0"/>
                <a:ea typeface="Montserrat" pitchFamily="34" charset="-122"/>
                <a:cs typeface="Montserrat" pitchFamily="34" charset="-120"/>
              </a:rPr>
              <a:t>CoBrowsing</a:t>
            </a:r>
            <a:endParaRPr lang="en-US" sz="1300" dirty="0"/>
          </a:p>
        </p:txBody>
      </p:sp>
      <p:sp>
        <p:nvSpPr>
          <p:cNvPr id="18" name="Text 14"/>
          <p:cNvSpPr txBox="1"/>
          <p:nvPr/>
        </p:nvSpPr>
        <p:spPr>
          <a:xfrm>
            <a:off x="3061411" y="3392424"/>
            <a:ext cx="1552651" cy="948055"/>
          </a:xfrm>
          <a:prstGeom prst="rect">
            <a:avLst/>
          </a:prstGeom>
          <a:noFill/>
          <a:ln/>
        </p:spPr>
        <p:txBody>
          <a:bodyPr wrap="square" rtlCol="0" anchor="t"/>
          <a:lstStyle/>
          <a:p>
            <a:pPr indent="0" marL="0">
              <a:lnSpc>
                <a:spcPts val="1349"/>
              </a:lnSpc>
              <a:buNone/>
            </a:pPr>
            <a:r>
              <a:rPr lang="en-US" sz="950" dirty="0">
                <a:solidFill>
                  <a:srgbClr val="4D5C6E"/>
                </a:solidFill>
                <a:latin typeface="Montserrat" pitchFamily="34" charset="0"/>
                <a:ea typeface="Montserrat" pitchFamily="34" charset="-122"/>
                <a:cs typeface="Montserrat" pitchFamily="34" charset="-120"/>
              </a:rPr>
              <a:t>Browse the website alongside the customer — scroll, click and fill forms together.</a:t>
            </a:r>
            <a:endParaRPr lang="en-US" sz="950" dirty="0"/>
          </a:p>
        </p:txBody>
      </p:sp>
      <p:sp>
        <p:nvSpPr>
          <p:cNvPr id="19" name="Shape 15"/>
          <p:cNvSpPr/>
          <p:nvPr/>
        </p:nvSpPr>
        <p:spPr>
          <a:xfrm>
            <a:off x="5062118" y="2121408"/>
            <a:ext cx="2064715" cy="2383663"/>
          </a:xfrm>
          <a:prstGeom prst="roundRect">
            <a:avLst>
              <a:gd name="adj" fmla="val 2657"/>
            </a:avLst>
          </a:prstGeom>
          <a:solidFill>
            <a:srgbClr val="FFFFFF"/>
          </a:solidFill>
          <a:ln w="9525">
            <a:solidFill>
              <a:srgbClr val="E4E8EB"/>
            </a:solidFill>
            <a:prstDash val="solid"/>
          </a:ln>
        </p:spPr>
      </p:sp>
      <p:sp>
        <p:nvSpPr>
          <p:cNvPr id="20" name="Shape 16"/>
          <p:cNvSpPr/>
          <p:nvPr/>
        </p:nvSpPr>
        <p:spPr>
          <a:xfrm>
            <a:off x="5318150" y="2377440"/>
            <a:ext cx="548640" cy="548640"/>
          </a:xfrm>
          <a:prstGeom prst="roundRect">
            <a:avLst>
              <a:gd name="adj" fmla="val 8333"/>
            </a:avLst>
          </a:prstGeom>
          <a:solidFill>
            <a:srgbClr val="FAD6D1"/>
          </a:solidFill>
          <a:ln w="12700">
            <a:solidFill>
              <a:srgbClr val="333333"/>
            </a:solidFill>
            <a:prstDash val="solid"/>
          </a:ln>
        </p:spPr>
      </p:sp>
      <p:pic>
        <p:nvPicPr>
          <p:cNvPr id="21" name="Image 2" descr="/root/corp2026/assets/icons/vrtc-call_212F38.png">    </p:cNvPr>
          <p:cNvPicPr>
            <a:picLocks noChangeAspect="1"/>
          </p:cNvPicPr>
          <p:nvPr/>
        </p:nvPicPr>
        <p:blipFill>
          <a:blip r:embed="rId3"/>
          <a:stretch>
            <a:fillRect/>
          </a:stretch>
        </p:blipFill>
        <p:spPr>
          <a:xfrm>
            <a:off x="5450921" y="2510211"/>
            <a:ext cx="283098" cy="283098"/>
          </a:xfrm>
          <a:prstGeom prst="rect">
            <a:avLst/>
          </a:prstGeom>
        </p:spPr>
      </p:pic>
      <p:sp>
        <p:nvSpPr>
          <p:cNvPr id="22" name="Text 17"/>
          <p:cNvSpPr txBox="1"/>
          <p:nvPr/>
        </p:nvSpPr>
        <p:spPr>
          <a:xfrm>
            <a:off x="5318150" y="3035808"/>
            <a:ext cx="1552651" cy="310896"/>
          </a:xfrm>
          <a:prstGeom prst="rect">
            <a:avLst/>
          </a:prstGeom>
          <a:noFill/>
          <a:ln/>
        </p:spPr>
        <p:txBody>
          <a:bodyPr wrap="square" rtlCol="0" anchor="t"/>
          <a:lstStyle/>
          <a:p>
            <a:pPr indent="0" marL="0">
              <a:lnSpc>
                <a:spcPts val="1508"/>
              </a:lnSpc>
              <a:buNone/>
            </a:pPr>
            <a:r>
              <a:rPr lang="en-US" sz="1300" b="1" dirty="0">
                <a:solidFill>
                  <a:srgbClr val="212F38"/>
                </a:solidFill>
                <a:latin typeface="Montserrat" pitchFamily="34" charset="0"/>
                <a:ea typeface="Montserrat" pitchFamily="34" charset="-122"/>
                <a:cs typeface="Montserrat" pitchFamily="34" charset="-120"/>
              </a:rPr>
              <a:t>Web Caller</a:t>
            </a:r>
            <a:endParaRPr lang="en-US" sz="1300" dirty="0"/>
          </a:p>
        </p:txBody>
      </p:sp>
      <p:sp>
        <p:nvSpPr>
          <p:cNvPr id="23" name="Text 18"/>
          <p:cNvSpPr txBox="1"/>
          <p:nvPr/>
        </p:nvSpPr>
        <p:spPr>
          <a:xfrm>
            <a:off x="5318150" y="3392424"/>
            <a:ext cx="1552651" cy="856615"/>
          </a:xfrm>
          <a:prstGeom prst="rect">
            <a:avLst/>
          </a:prstGeom>
          <a:noFill/>
          <a:ln/>
        </p:spPr>
        <p:txBody>
          <a:bodyPr wrap="square" rtlCol="0" anchor="t"/>
          <a:lstStyle/>
          <a:p>
            <a:pPr indent="0" marL="0">
              <a:lnSpc>
                <a:spcPts val="1349"/>
              </a:lnSpc>
              <a:buNone/>
            </a:pPr>
            <a:r>
              <a:rPr lang="en-US" sz="950" dirty="0">
                <a:solidFill>
                  <a:srgbClr val="4D5C6E"/>
                </a:solidFill>
                <a:latin typeface="Montserrat" pitchFamily="34" charset="0"/>
                <a:ea typeface="Montserrat" pitchFamily="34" charset="-122"/>
                <a:cs typeface="Montserrat" pitchFamily="34" charset="-120"/>
              </a:rPr>
              <a:t>A browser phone embedded in any website, connected to your own telephony.</a:t>
            </a:r>
            <a:endParaRPr lang="en-US" sz="950" dirty="0"/>
          </a:p>
        </p:txBody>
      </p:sp>
      <p:sp>
        <p:nvSpPr>
          <p:cNvPr id="24" name="Shape 19"/>
          <p:cNvSpPr/>
          <p:nvPr/>
        </p:nvSpPr>
        <p:spPr>
          <a:xfrm>
            <a:off x="7318858" y="2121408"/>
            <a:ext cx="2064715" cy="2383663"/>
          </a:xfrm>
          <a:prstGeom prst="roundRect">
            <a:avLst>
              <a:gd name="adj" fmla="val 2657"/>
            </a:avLst>
          </a:prstGeom>
          <a:solidFill>
            <a:srgbClr val="FFFFFF"/>
          </a:solidFill>
          <a:ln w="9525">
            <a:solidFill>
              <a:srgbClr val="E4E8EB"/>
            </a:solidFill>
            <a:prstDash val="solid"/>
          </a:ln>
        </p:spPr>
      </p:sp>
      <p:sp>
        <p:nvSpPr>
          <p:cNvPr id="25" name="Shape 20"/>
          <p:cNvSpPr/>
          <p:nvPr/>
        </p:nvSpPr>
        <p:spPr>
          <a:xfrm>
            <a:off x="7574890" y="2377440"/>
            <a:ext cx="548640" cy="548640"/>
          </a:xfrm>
          <a:prstGeom prst="roundRect">
            <a:avLst>
              <a:gd name="adj" fmla="val 8333"/>
            </a:avLst>
          </a:prstGeom>
          <a:solidFill>
            <a:srgbClr val="FAD6D1"/>
          </a:solidFill>
          <a:ln w="12700">
            <a:solidFill>
              <a:srgbClr val="333333"/>
            </a:solidFill>
            <a:prstDash val="solid"/>
          </a:ln>
        </p:spPr>
      </p:sp>
      <p:pic>
        <p:nvPicPr>
          <p:cNvPr id="26" name="Image 3" descr="/root/corp2026/assets/icons/vrtc-flip-cam_212F38.png">    </p:cNvPr>
          <p:cNvPicPr>
            <a:picLocks noChangeAspect="1"/>
          </p:cNvPicPr>
          <p:nvPr/>
        </p:nvPicPr>
        <p:blipFill>
          <a:blip r:embed="rId4"/>
          <a:stretch>
            <a:fillRect/>
          </a:stretch>
        </p:blipFill>
        <p:spPr>
          <a:xfrm>
            <a:off x="7707660" y="2510211"/>
            <a:ext cx="283098" cy="283098"/>
          </a:xfrm>
          <a:prstGeom prst="rect">
            <a:avLst/>
          </a:prstGeom>
        </p:spPr>
      </p:pic>
      <p:sp>
        <p:nvSpPr>
          <p:cNvPr id="27" name="Text 21"/>
          <p:cNvSpPr txBox="1"/>
          <p:nvPr/>
        </p:nvSpPr>
        <p:spPr>
          <a:xfrm>
            <a:off x="7574890" y="3035808"/>
            <a:ext cx="1552651" cy="310896"/>
          </a:xfrm>
          <a:prstGeom prst="rect">
            <a:avLst/>
          </a:prstGeom>
          <a:noFill/>
          <a:ln/>
        </p:spPr>
        <p:txBody>
          <a:bodyPr wrap="square" rtlCol="0" anchor="t"/>
          <a:lstStyle/>
          <a:p>
            <a:pPr indent="0" marL="0">
              <a:lnSpc>
                <a:spcPts val="1508"/>
              </a:lnSpc>
              <a:buNone/>
            </a:pPr>
            <a:r>
              <a:rPr lang="en-US" sz="1300" b="1" dirty="0">
                <a:solidFill>
                  <a:srgbClr val="212F38"/>
                </a:solidFill>
                <a:latin typeface="Montserrat" pitchFamily="34" charset="0"/>
                <a:ea typeface="Montserrat" pitchFamily="34" charset="-122"/>
                <a:cs typeface="Montserrat" pitchFamily="34" charset="-120"/>
              </a:rPr>
              <a:t>Field Service</a:t>
            </a:r>
            <a:endParaRPr lang="en-US" sz="1300" dirty="0"/>
          </a:p>
        </p:txBody>
      </p:sp>
      <p:sp>
        <p:nvSpPr>
          <p:cNvPr id="28" name="Text 22"/>
          <p:cNvSpPr txBox="1"/>
          <p:nvPr/>
        </p:nvSpPr>
        <p:spPr>
          <a:xfrm>
            <a:off x="7574890" y="3392424"/>
            <a:ext cx="1552651" cy="856615"/>
          </a:xfrm>
          <a:prstGeom prst="rect">
            <a:avLst/>
          </a:prstGeom>
          <a:noFill/>
          <a:ln/>
        </p:spPr>
        <p:txBody>
          <a:bodyPr wrap="square" rtlCol="0" anchor="t"/>
          <a:lstStyle/>
          <a:p>
            <a:pPr indent="0" marL="0">
              <a:lnSpc>
                <a:spcPts val="1349"/>
              </a:lnSpc>
              <a:buNone/>
            </a:pPr>
            <a:r>
              <a:rPr lang="en-US" sz="950" dirty="0">
                <a:solidFill>
                  <a:srgbClr val="4D5C6E"/>
                </a:solidFill>
                <a:latin typeface="Montserrat" pitchFamily="34" charset="0"/>
                <a:ea typeface="Montserrat" pitchFamily="34" charset="-122"/>
                <a:cs typeface="Montserrat" pitchFamily="34" charset="-120"/>
              </a:rPr>
              <a:t>Fast video calling for technicians who need to show a problem to an expert.</a:t>
            </a:r>
            <a:endParaRPr lang="en-US" sz="950" dirty="0"/>
          </a:p>
        </p:txBody>
      </p:sp>
      <p:sp>
        <p:nvSpPr>
          <p:cNvPr id="29" name="Shape 23"/>
          <p:cNvSpPr/>
          <p:nvPr/>
        </p:nvSpPr>
        <p:spPr>
          <a:xfrm>
            <a:off x="9575597" y="2121408"/>
            <a:ext cx="2064715" cy="2383663"/>
          </a:xfrm>
          <a:prstGeom prst="roundRect">
            <a:avLst>
              <a:gd name="adj" fmla="val 2657"/>
            </a:avLst>
          </a:prstGeom>
          <a:solidFill>
            <a:srgbClr val="FFFFFF"/>
          </a:solidFill>
          <a:ln w="9525">
            <a:solidFill>
              <a:srgbClr val="E4E8EB"/>
            </a:solidFill>
            <a:prstDash val="solid"/>
          </a:ln>
        </p:spPr>
      </p:sp>
      <p:sp>
        <p:nvSpPr>
          <p:cNvPr id="30" name="Shape 24"/>
          <p:cNvSpPr/>
          <p:nvPr/>
        </p:nvSpPr>
        <p:spPr>
          <a:xfrm>
            <a:off x="9831629" y="2377440"/>
            <a:ext cx="548640" cy="548640"/>
          </a:xfrm>
          <a:prstGeom prst="roundRect">
            <a:avLst>
              <a:gd name="adj" fmla="val 8333"/>
            </a:avLst>
          </a:prstGeom>
          <a:solidFill>
            <a:srgbClr val="FAD6D1"/>
          </a:solidFill>
          <a:ln w="12700">
            <a:solidFill>
              <a:srgbClr val="333333"/>
            </a:solidFill>
            <a:prstDash val="solid"/>
          </a:ln>
        </p:spPr>
      </p:sp>
      <p:pic>
        <p:nvPicPr>
          <p:cNvPr id="31" name="Image 4" descr="/root/corp2026/assets/icons/vrtc-qr-code-scan_212F38.png">    </p:cNvPr>
          <p:cNvPicPr>
            <a:picLocks noChangeAspect="1"/>
          </p:cNvPicPr>
          <p:nvPr/>
        </p:nvPicPr>
        <p:blipFill>
          <a:blip r:embed="rId5"/>
          <a:stretch>
            <a:fillRect/>
          </a:stretch>
        </p:blipFill>
        <p:spPr>
          <a:xfrm>
            <a:off x="9964400" y="2510211"/>
            <a:ext cx="283098" cy="283098"/>
          </a:xfrm>
          <a:prstGeom prst="rect">
            <a:avLst/>
          </a:prstGeom>
        </p:spPr>
      </p:pic>
      <p:sp>
        <p:nvSpPr>
          <p:cNvPr id="32" name="Text 25"/>
          <p:cNvSpPr txBox="1"/>
          <p:nvPr/>
        </p:nvSpPr>
        <p:spPr>
          <a:xfrm>
            <a:off x="9831629" y="3035808"/>
            <a:ext cx="1552651" cy="310896"/>
          </a:xfrm>
          <a:prstGeom prst="rect">
            <a:avLst/>
          </a:prstGeom>
          <a:noFill/>
          <a:ln/>
        </p:spPr>
        <p:txBody>
          <a:bodyPr wrap="square" rtlCol="0" anchor="t"/>
          <a:lstStyle/>
          <a:p>
            <a:pPr indent="0" marL="0">
              <a:lnSpc>
                <a:spcPts val="1508"/>
              </a:lnSpc>
              <a:buNone/>
            </a:pPr>
            <a:r>
              <a:rPr lang="en-US" sz="1300" b="1" dirty="0">
                <a:solidFill>
                  <a:srgbClr val="212F38"/>
                </a:solidFill>
                <a:latin typeface="Montserrat" pitchFamily="34" charset="0"/>
                <a:ea typeface="Montserrat" pitchFamily="34" charset="-122"/>
                <a:cs typeface="Montserrat" pitchFamily="34" charset="-120"/>
              </a:rPr>
              <a:t>Kiosk Manager</a:t>
            </a:r>
            <a:endParaRPr lang="en-US" sz="1300" dirty="0"/>
          </a:p>
        </p:txBody>
      </p:sp>
      <p:sp>
        <p:nvSpPr>
          <p:cNvPr id="33" name="Text 26"/>
          <p:cNvSpPr txBox="1"/>
          <p:nvPr/>
        </p:nvSpPr>
        <p:spPr>
          <a:xfrm>
            <a:off x="9831629" y="3392424"/>
            <a:ext cx="1552651" cy="856615"/>
          </a:xfrm>
          <a:prstGeom prst="rect">
            <a:avLst/>
          </a:prstGeom>
          <a:noFill/>
          <a:ln/>
        </p:spPr>
        <p:txBody>
          <a:bodyPr wrap="square" rtlCol="0" anchor="t"/>
          <a:lstStyle/>
          <a:p>
            <a:pPr indent="0" marL="0">
              <a:lnSpc>
                <a:spcPts val="1349"/>
              </a:lnSpc>
              <a:buNone/>
            </a:pPr>
            <a:r>
              <a:rPr lang="en-US" sz="950" dirty="0">
                <a:solidFill>
                  <a:srgbClr val="4D5C6E"/>
                </a:solidFill>
                <a:latin typeface="Montserrat" pitchFamily="34" charset="0"/>
                <a:ea typeface="Montserrat" pitchFamily="34" charset="-122"/>
                <a:cs typeface="Montserrat" pitchFamily="34" charset="-120"/>
              </a:rPr>
              <a:t>Self-service kiosks as a video entry point, with QR pairing and dynamic PIN.</a:t>
            </a:r>
            <a:endParaRPr lang="en-US" sz="950" dirty="0"/>
          </a:p>
        </p:txBody>
      </p:sp>
      <p:sp>
        <p:nvSpPr>
          <p:cNvPr id="34" name="Shape 27"/>
          <p:cNvSpPr/>
          <p:nvPr/>
        </p:nvSpPr>
        <p:spPr>
          <a:xfrm>
            <a:off x="548640" y="4687951"/>
            <a:ext cx="11091672" cy="1097280"/>
          </a:xfrm>
          <a:prstGeom prst="roundRect">
            <a:avLst>
              <a:gd name="adj" fmla="val 5000"/>
            </a:avLst>
          </a:prstGeom>
          <a:solidFill>
            <a:srgbClr val="FFFFFF"/>
          </a:solidFill>
          <a:ln w="9525">
            <a:solidFill>
              <a:srgbClr val="E4E8EB"/>
            </a:solidFill>
            <a:prstDash val="solid"/>
          </a:ln>
        </p:spPr>
      </p:sp>
      <p:sp>
        <p:nvSpPr>
          <p:cNvPr id="35" name="Text 28"/>
          <p:cNvSpPr txBox="1"/>
          <p:nvPr/>
        </p:nvSpPr>
        <p:spPr>
          <a:xfrm>
            <a:off x="822960" y="4779391"/>
            <a:ext cx="10543032" cy="259080"/>
          </a:xfrm>
          <a:prstGeom prst="rect">
            <a:avLst/>
          </a:prstGeom>
          <a:noFill/>
          <a:ln/>
        </p:spPr>
        <p:txBody>
          <a:bodyPr wrap="square" rtlCol="0" anchor="ctr"/>
          <a:lstStyle/>
          <a:p>
            <a:pPr indent="0" marL="0">
              <a:lnSpc>
                <a:spcPts val="1320"/>
              </a:lnSpc>
              <a:buNone/>
            </a:pPr>
            <a:r>
              <a:rPr lang="en-US" sz="1100" b="1" dirty="0">
                <a:solidFill>
                  <a:srgbClr val="212F38"/>
                </a:solidFill>
                <a:latin typeface="Montserrat" pitchFamily="34" charset="0"/>
                <a:ea typeface="Montserrat" pitchFamily="34" charset="-122"/>
                <a:cs typeface="Montserrat" pitchFamily="34" charset="-120"/>
              </a:rPr>
              <a:t>Every one of them arrives in the same queue</a:t>
            </a:r>
            <a:endParaRPr lang="en-US" sz="1100" dirty="0"/>
          </a:p>
        </p:txBody>
      </p:sp>
      <p:sp>
        <p:nvSpPr>
          <p:cNvPr id="36" name="Text 29"/>
          <p:cNvSpPr txBox="1"/>
          <p:nvPr/>
        </p:nvSpPr>
        <p:spPr>
          <a:xfrm>
            <a:off x="822960" y="5038471"/>
            <a:ext cx="10543032" cy="447040"/>
          </a:xfrm>
          <a:prstGeom prst="rect">
            <a:avLst/>
          </a:prstGeom>
          <a:noFill/>
          <a:ln/>
        </p:spPr>
        <p:txBody>
          <a:bodyPr wrap="square" rtlCol="0" anchor="t"/>
          <a:lstStyle/>
          <a:p>
            <a:pPr indent="0" marL="0">
              <a:lnSpc>
                <a:spcPts val="1400"/>
              </a:lnSpc>
              <a:buNone/>
            </a:pPr>
            <a:r>
              <a:rPr lang="en-US" sz="1000" dirty="0">
                <a:solidFill>
                  <a:srgbClr val="4D5C6E"/>
                </a:solidFill>
                <a:latin typeface="Montserrat" pitchFamily="34" charset="0"/>
                <a:ea typeface="Montserrat" pitchFamily="34" charset="-122"/>
                <a:cs typeface="Montserrat" pitchFamily="34" charset="-120"/>
              </a:rPr>
              <a:t>A customer who starts on a website, in a mobile app, on a branch kiosk or from a field technician’s phone reaches the same distributor, is supervised in the same panel and appears in the same report. The entry point changes; the operating model does not.</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THE PROTOCOL</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FFFFFF"/>
                </a:solidFill>
                <a:latin typeface="Montserrat" pitchFamily="34" charset="0"/>
                <a:ea typeface="Montserrat" pitchFamily="34" charset="-122"/>
                <a:cs typeface="Montserrat" pitchFamily="34" charset="-120"/>
              </a:rPr>
              <a:t>SPLIT: what makes a video call behave like a phone call</a:t>
            </a:r>
            <a:endParaRPr lang="en-US" sz="2700" dirty="0"/>
          </a:p>
        </p:txBody>
      </p:sp>
      <p:sp>
        <p:nvSpPr>
          <p:cNvPr id="5" name="Text 3"/>
          <p:cNvSpPr txBox="1"/>
          <p:nvPr/>
        </p:nvSpPr>
        <p:spPr>
          <a:xfrm>
            <a:off x="548640" y="1280160"/>
            <a:ext cx="11091672" cy="530352"/>
          </a:xfrm>
          <a:prstGeom prst="rect">
            <a:avLst/>
          </a:prstGeom>
          <a:noFill/>
          <a:ln/>
        </p:spPr>
        <p:txBody>
          <a:bodyPr wrap="square" rtlCol="0" anchor="ctr"/>
          <a:lstStyle/>
          <a:p>
            <a:pPr indent="0" marL="0">
              <a:lnSpc>
                <a:spcPts val="1700"/>
              </a:lnSpc>
              <a:buNone/>
            </a:pPr>
            <a:r>
              <a:rPr lang="en-US" sz="1250" dirty="0">
                <a:solidFill>
                  <a:srgbClr val="9FB0BE"/>
                </a:solidFill>
                <a:latin typeface="Montserrat" pitchFamily="34" charset="0"/>
                <a:ea typeface="Montserrat" pitchFamily="34" charset="-122"/>
                <a:cs typeface="Montserrat" pitchFamily="34" charset="-120"/>
              </a:rPr>
              <a:t>Video RTC operates with a protocol called SPLIT that combines SIP and WebRTC links synchronously — a standards-based hybrid connection compatible and interoperable with most contact centers and CCaaS platforms.</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6B7F8D"/>
                </a:solidFill>
                <a:latin typeface="Montserrat" pitchFamily="34" charset="0"/>
                <a:ea typeface="Montserrat" pitchFamily="34" charset="-122"/>
                <a:cs typeface="Montserrat" pitchFamily="34" charset="-120"/>
              </a:rPr>
              <a:t>Source: Interactive Powers Security — Videocall Services, 2025 edition.</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protocol</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10</a:t>
            </a:r>
            <a:endParaRPr lang="en-US" sz="900" dirty="0"/>
          </a:p>
        </p:txBody>
      </p:sp>
      <p:sp>
        <p:nvSpPr>
          <p:cNvPr id="9" name="Shape 7"/>
          <p:cNvSpPr/>
          <p:nvPr/>
        </p:nvSpPr>
        <p:spPr>
          <a:xfrm>
            <a:off x="548640" y="2212848"/>
            <a:ext cx="3569208" cy="1793748"/>
          </a:xfrm>
          <a:prstGeom prst="roundRect">
            <a:avLst>
              <a:gd name="adj" fmla="val 3059"/>
            </a:avLst>
          </a:prstGeom>
          <a:solidFill>
            <a:srgbClr val="2E3D48"/>
          </a:solidFill>
          <a:ln w="12700">
            <a:solidFill>
              <a:srgbClr val="2E3D48"/>
            </a:solidFill>
            <a:prstDash val="solid"/>
          </a:ln>
        </p:spPr>
      </p:sp>
      <p:sp>
        <p:nvSpPr>
          <p:cNvPr id="10" name="Shape 8"/>
          <p:cNvSpPr/>
          <p:nvPr/>
        </p:nvSpPr>
        <p:spPr>
          <a:xfrm>
            <a:off x="804672" y="2468880"/>
            <a:ext cx="566928" cy="566928"/>
          </a:xfrm>
          <a:prstGeom prst="roundRect">
            <a:avLst>
              <a:gd name="adj" fmla="val 8065"/>
            </a:avLst>
          </a:prstGeom>
          <a:solidFill>
            <a:srgbClr val="FF6D5F"/>
          </a:solidFill>
          <a:ln w="12700">
            <a:solidFill>
              <a:srgbClr val="333333"/>
            </a:solidFill>
            <a:prstDash val="solid"/>
          </a:ln>
        </p:spPr>
      </p:sp>
      <p:pic>
        <p:nvPicPr>
          <p:cNvPr id="11" name="Image 0" descr="/root/corp2026/assets/icons/vrtc-call_212F38.png">    </p:cNvPr>
          <p:cNvPicPr>
            <a:picLocks noChangeAspect="1"/>
          </p:cNvPicPr>
          <p:nvPr/>
        </p:nvPicPr>
        <p:blipFill>
          <a:blip r:embed="rId1"/>
          <a:stretch>
            <a:fillRect/>
          </a:stretch>
        </p:blipFill>
        <p:spPr>
          <a:xfrm>
            <a:off x="941869" y="2606077"/>
            <a:ext cx="292535" cy="292535"/>
          </a:xfrm>
          <a:prstGeom prst="rect">
            <a:avLst/>
          </a:prstGeom>
        </p:spPr>
      </p:pic>
      <p:sp>
        <p:nvSpPr>
          <p:cNvPr id="12" name="Text 9"/>
          <p:cNvSpPr txBox="1"/>
          <p:nvPr/>
        </p:nvSpPr>
        <p:spPr>
          <a:xfrm>
            <a:off x="1499616" y="24414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SPLIT Forward  ·  inbound</a:t>
            </a:r>
            <a:endParaRPr lang="en-US" sz="1250" dirty="0"/>
          </a:p>
        </p:txBody>
      </p:sp>
      <p:sp>
        <p:nvSpPr>
          <p:cNvPr id="13" name="Text 10"/>
          <p:cNvSpPr txBox="1"/>
          <p:nvPr/>
        </p:nvSpPr>
        <p:spPr>
          <a:xfrm>
            <a:off x="804672" y="317296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The customer starts the video call and it enters inbound distribution, exactly like an incoming phone call.</a:t>
            </a:r>
            <a:endParaRPr lang="en-US" sz="1000" dirty="0"/>
          </a:p>
        </p:txBody>
      </p:sp>
      <p:sp>
        <p:nvSpPr>
          <p:cNvPr id="14" name="Shape 11"/>
          <p:cNvSpPr/>
          <p:nvPr/>
        </p:nvSpPr>
        <p:spPr>
          <a:xfrm>
            <a:off x="4309872" y="2212848"/>
            <a:ext cx="3569208" cy="1793748"/>
          </a:xfrm>
          <a:prstGeom prst="roundRect">
            <a:avLst>
              <a:gd name="adj" fmla="val 3059"/>
            </a:avLst>
          </a:prstGeom>
          <a:solidFill>
            <a:srgbClr val="2E3D48"/>
          </a:solidFill>
          <a:ln w="12700">
            <a:solidFill>
              <a:srgbClr val="2E3D48"/>
            </a:solidFill>
            <a:prstDash val="solid"/>
          </a:ln>
        </p:spPr>
      </p:sp>
      <p:sp>
        <p:nvSpPr>
          <p:cNvPr id="15" name="Shape 12"/>
          <p:cNvSpPr/>
          <p:nvPr/>
        </p:nvSpPr>
        <p:spPr>
          <a:xfrm>
            <a:off x="4565904" y="2468880"/>
            <a:ext cx="566928" cy="566928"/>
          </a:xfrm>
          <a:prstGeom prst="roundRect">
            <a:avLst>
              <a:gd name="adj" fmla="val 8065"/>
            </a:avLst>
          </a:prstGeom>
          <a:solidFill>
            <a:srgbClr val="FF6D5F"/>
          </a:solidFill>
          <a:ln w="12700">
            <a:solidFill>
              <a:srgbClr val="333333"/>
            </a:solidFill>
            <a:prstDash val="solid"/>
          </a:ln>
        </p:spPr>
      </p:sp>
      <p:pic>
        <p:nvPicPr>
          <p:cNvPr id="16" name="Image 1" descr="/root/corp2026/assets/icons/vrtc-call-reverse_212F38.png">    </p:cNvPr>
          <p:cNvPicPr>
            <a:picLocks noChangeAspect="1"/>
          </p:cNvPicPr>
          <p:nvPr/>
        </p:nvPicPr>
        <p:blipFill>
          <a:blip r:embed="rId2"/>
          <a:stretch>
            <a:fillRect/>
          </a:stretch>
        </p:blipFill>
        <p:spPr>
          <a:xfrm>
            <a:off x="4703101" y="2606077"/>
            <a:ext cx="292535" cy="292535"/>
          </a:xfrm>
          <a:prstGeom prst="rect">
            <a:avLst/>
          </a:prstGeom>
        </p:spPr>
      </p:pic>
      <p:sp>
        <p:nvSpPr>
          <p:cNvPr id="17" name="Text 13"/>
          <p:cNvSpPr txBox="1"/>
          <p:nvPr/>
        </p:nvSpPr>
        <p:spPr>
          <a:xfrm>
            <a:off x="5260848" y="24414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SPLIT Reverse  ·  outbound</a:t>
            </a:r>
            <a:endParaRPr lang="en-US" sz="1250" dirty="0"/>
          </a:p>
        </p:txBody>
      </p:sp>
      <p:sp>
        <p:nvSpPr>
          <p:cNvPr id="18" name="Text 14"/>
          <p:cNvSpPr txBox="1"/>
          <p:nvPr/>
        </p:nvSpPr>
        <p:spPr>
          <a:xfrm>
            <a:off x="4565904" y="317296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The agent starts the video call out to the user, from the same desktop and the same campaign logic.</a:t>
            </a:r>
            <a:endParaRPr lang="en-US" sz="1000" dirty="0"/>
          </a:p>
        </p:txBody>
      </p:sp>
      <p:sp>
        <p:nvSpPr>
          <p:cNvPr id="19" name="Shape 15"/>
          <p:cNvSpPr/>
          <p:nvPr/>
        </p:nvSpPr>
        <p:spPr>
          <a:xfrm>
            <a:off x="8071104" y="2212848"/>
            <a:ext cx="3569208" cy="1793748"/>
          </a:xfrm>
          <a:prstGeom prst="roundRect">
            <a:avLst>
              <a:gd name="adj" fmla="val 3059"/>
            </a:avLst>
          </a:prstGeom>
          <a:solidFill>
            <a:srgbClr val="2E3D48"/>
          </a:solidFill>
          <a:ln w="12700">
            <a:solidFill>
              <a:srgbClr val="2E3D48"/>
            </a:solidFill>
            <a:prstDash val="solid"/>
          </a:ln>
        </p:spPr>
      </p:sp>
      <p:sp>
        <p:nvSpPr>
          <p:cNvPr id="20" name="Shape 16"/>
          <p:cNvSpPr/>
          <p:nvPr/>
        </p:nvSpPr>
        <p:spPr>
          <a:xfrm>
            <a:off x="8327136" y="2468880"/>
            <a:ext cx="566928" cy="566928"/>
          </a:xfrm>
          <a:prstGeom prst="roundRect">
            <a:avLst>
              <a:gd name="adj" fmla="val 8065"/>
            </a:avLst>
          </a:prstGeom>
          <a:solidFill>
            <a:srgbClr val="FF6D5F"/>
          </a:solidFill>
          <a:ln w="12700">
            <a:solidFill>
              <a:srgbClr val="333333"/>
            </a:solidFill>
            <a:prstDash val="solid"/>
          </a:ln>
        </p:spPr>
      </p:sp>
      <p:pic>
        <p:nvPicPr>
          <p:cNvPr id="21" name="Image 2" descr="/root/corp2026/assets/icons/vrtc-callback_212F38.png">    </p:cNvPr>
          <p:cNvPicPr>
            <a:picLocks noChangeAspect="1"/>
          </p:cNvPicPr>
          <p:nvPr/>
        </p:nvPicPr>
        <p:blipFill>
          <a:blip r:embed="rId3"/>
          <a:stretch>
            <a:fillRect/>
          </a:stretch>
        </p:blipFill>
        <p:spPr>
          <a:xfrm>
            <a:off x="8464333" y="2606077"/>
            <a:ext cx="292535" cy="292535"/>
          </a:xfrm>
          <a:prstGeom prst="rect">
            <a:avLst/>
          </a:prstGeom>
        </p:spPr>
      </p:pic>
      <p:sp>
        <p:nvSpPr>
          <p:cNvPr id="22" name="Text 17"/>
          <p:cNvSpPr txBox="1"/>
          <p:nvPr/>
        </p:nvSpPr>
        <p:spPr>
          <a:xfrm>
            <a:off x="9022080" y="24414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SPLIT Scheduled  ·  outbound</a:t>
            </a:r>
            <a:endParaRPr lang="en-US" sz="1250" dirty="0"/>
          </a:p>
        </p:txBody>
      </p:sp>
      <p:sp>
        <p:nvSpPr>
          <p:cNvPr id="23" name="Text 18"/>
          <p:cNvSpPr txBox="1"/>
          <p:nvPr/>
        </p:nvSpPr>
        <p:spPr>
          <a:xfrm>
            <a:off x="8327136" y="317296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A video call booked for a future time, with an expiry date on the link so it cannot be reused.</a:t>
            </a:r>
            <a:endParaRPr lang="en-US" sz="1000" dirty="0"/>
          </a:p>
        </p:txBody>
      </p:sp>
      <p:sp>
        <p:nvSpPr>
          <p:cNvPr id="24" name="Shape 19"/>
          <p:cNvSpPr/>
          <p:nvPr/>
        </p:nvSpPr>
        <p:spPr>
          <a:xfrm>
            <a:off x="548640" y="4189476"/>
            <a:ext cx="3569208" cy="1793748"/>
          </a:xfrm>
          <a:prstGeom prst="roundRect">
            <a:avLst>
              <a:gd name="adj" fmla="val 3059"/>
            </a:avLst>
          </a:prstGeom>
          <a:solidFill>
            <a:srgbClr val="2E3D48"/>
          </a:solidFill>
          <a:ln w="12700">
            <a:solidFill>
              <a:srgbClr val="2E3D48"/>
            </a:solidFill>
            <a:prstDash val="solid"/>
          </a:ln>
        </p:spPr>
      </p:sp>
      <p:sp>
        <p:nvSpPr>
          <p:cNvPr id="25" name="Shape 20"/>
          <p:cNvSpPr/>
          <p:nvPr/>
        </p:nvSpPr>
        <p:spPr>
          <a:xfrm>
            <a:off x="804672" y="4445508"/>
            <a:ext cx="566928" cy="566928"/>
          </a:xfrm>
          <a:prstGeom prst="roundRect">
            <a:avLst>
              <a:gd name="adj" fmla="val 8065"/>
            </a:avLst>
          </a:prstGeom>
          <a:solidFill>
            <a:srgbClr val="FF6D5F"/>
          </a:solidFill>
          <a:ln w="12700">
            <a:solidFill>
              <a:srgbClr val="333333"/>
            </a:solidFill>
            <a:prstDash val="solid"/>
          </a:ln>
        </p:spPr>
      </p:sp>
      <p:pic>
        <p:nvPicPr>
          <p:cNvPr id="26" name="Image 3" descr="/root/corp2026/assets/icons/vrtc-copy2_212F38.png">    </p:cNvPr>
          <p:cNvPicPr>
            <a:picLocks noChangeAspect="1"/>
          </p:cNvPicPr>
          <p:nvPr/>
        </p:nvPicPr>
        <p:blipFill>
          <a:blip r:embed="rId4"/>
          <a:stretch>
            <a:fillRect/>
          </a:stretch>
        </p:blipFill>
        <p:spPr>
          <a:xfrm>
            <a:off x="941869" y="4582705"/>
            <a:ext cx="292535" cy="292535"/>
          </a:xfrm>
          <a:prstGeom prst="rect">
            <a:avLst/>
          </a:prstGeom>
        </p:spPr>
      </p:pic>
      <p:sp>
        <p:nvSpPr>
          <p:cNvPr id="27" name="Text 21"/>
          <p:cNvSpPr txBox="1"/>
          <p:nvPr/>
        </p:nvSpPr>
        <p:spPr>
          <a:xfrm>
            <a:off x="1499616" y="4418076"/>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The same records and logs</a:t>
            </a:r>
            <a:endParaRPr lang="en-US" sz="1250" dirty="0"/>
          </a:p>
        </p:txBody>
      </p:sp>
      <p:sp>
        <p:nvSpPr>
          <p:cNvPr id="28" name="Text 22"/>
          <p:cNvSpPr txBox="1"/>
          <p:nvPr/>
        </p:nvSpPr>
        <p:spPr>
          <a:xfrm>
            <a:off x="804672" y="5149596"/>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A SPLIT video call produces the same records, recordings and logs as a telephone call — reporting does not fork in two.</a:t>
            </a:r>
            <a:endParaRPr lang="en-US" sz="1000" dirty="0"/>
          </a:p>
        </p:txBody>
      </p:sp>
      <p:sp>
        <p:nvSpPr>
          <p:cNvPr id="29" name="Shape 23"/>
          <p:cNvSpPr/>
          <p:nvPr/>
        </p:nvSpPr>
        <p:spPr>
          <a:xfrm>
            <a:off x="4309872" y="4189476"/>
            <a:ext cx="3569208" cy="1793748"/>
          </a:xfrm>
          <a:prstGeom prst="roundRect">
            <a:avLst>
              <a:gd name="adj" fmla="val 3059"/>
            </a:avLst>
          </a:prstGeom>
          <a:solidFill>
            <a:srgbClr val="2E3D48"/>
          </a:solidFill>
          <a:ln w="12700">
            <a:solidFill>
              <a:srgbClr val="2E3D48"/>
            </a:solidFill>
            <a:prstDash val="solid"/>
          </a:ln>
        </p:spPr>
      </p:sp>
      <p:sp>
        <p:nvSpPr>
          <p:cNvPr id="30" name="Shape 24"/>
          <p:cNvSpPr/>
          <p:nvPr/>
        </p:nvSpPr>
        <p:spPr>
          <a:xfrm>
            <a:off x="4565904" y="4445508"/>
            <a:ext cx="566928" cy="566928"/>
          </a:xfrm>
          <a:prstGeom prst="roundRect">
            <a:avLst>
              <a:gd name="adj" fmla="val 8065"/>
            </a:avLst>
          </a:prstGeom>
          <a:solidFill>
            <a:srgbClr val="FF6D5F"/>
          </a:solidFill>
          <a:ln w="12700">
            <a:solidFill>
              <a:srgbClr val="333333"/>
            </a:solidFill>
            <a:prstDash val="solid"/>
          </a:ln>
        </p:spPr>
      </p:sp>
      <p:pic>
        <p:nvPicPr>
          <p:cNvPr id="31" name="Image 4" descr="/root/corp2026/assets/icons/vrtc-keymap_212F38.png">    </p:cNvPr>
          <p:cNvPicPr>
            <a:picLocks noChangeAspect="1"/>
          </p:cNvPicPr>
          <p:nvPr/>
        </p:nvPicPr>
        <p:blipFill>
          <a:blip r:embed="rId5"/>
          <a:stretch>
            <a:fillRect/>
          </a:stretch>
        </p:blipFill>
        <p:spPr>
          <a:xfrm>
            <a:off x="4703101" y="4582705"/>
            <a:ext cx="292535" cy="292535"/>
          </a:xfrm>
          <a:prstGeom prst="rect">
            <a:avLst/>
          </a:prstGeom>
        </p:spPr>
      </p:pic>
      <p:sp>
        <p:nvSpPr>
          <p:cNvPr id="32" name="Text 25"/>
          <p:cNvSpPr txBox="1"/>
          <p:nvPr/>
        </p:nvSpPr>
        <p:spPr>
          <a:xfrm>
            <a:off x="5260848" y="4418076"/>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Metadata by SPLIT ID</a:t>
            </a:r>
            <a:endParaRPr lang="en-US" sz="1250" dirty="0"/>
          </a:p>
        </p:txBody>
      </p:sp>
      <p:sp>
        <p:nvSpPr>
          <p:cNvPr id="33" name="Text 26"/>
          <p:cNvSpPr txBox="1"/>
          <p:nvPr/>
        </p:nvSpPr>
        <p:spPr>
          <a:xfrm>
            <a:off x="4565904" y="5149596"/>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Input parameters and metadata travel with a unique SPLIT ID, so a CRM, ERP or agent script can be populated mid-call.</a:t>
            </a:r>
            <a:endParaRPr lang="en-US" sz="1000" dirty="0"/>
          </a:p>
        </p:txBody>
      </p:sp>
      <p:sp>
        <p:nvSpPr>
          <p:cNvPr id="34" name="Shape 27"/>
          <p:cNvSpPr/>
          <p:nvPr/>
        </p:nvSpPr>
        <p:spPr>
          <a:xfrm>
            <a:off x="8071104" y="4189476"/>
            <a:ext cx="3569208" cy="1793748"/>
          </a:xfrm>
          <a:prstGeom prst="roundRect">
            <a:avLst>
              <a:gd name="adj" fmla="val 3059"/>
            </a:avLst>
          </a:prstGeom>
          <a:solidFill>
            <a:srgbClr val="2E3D48"/>
          </a:solidFill>
          <a:ln w="12700">
            <a:solidFill>
              <a:srgbClr val="2E3D48"/>
            </a:solidFill>
            <a:prstDash val="solid"/>
          </a:ln>
        </p:spPr>
      </p:sp>
      <p:sp>
        <p:nvSpPr>
          <p:cNvPr id="35" name="Shape 28"/>
          <p:cNvSpPr/>
          <p:nvPr/>
        </p:nvSpPr>
        <p:spPr>
          <a:xfrm>
            <a:off x="8327136" y="4445508"/>
            <a:ext cx="566928" cy="566928"/>
          </a:xfrm>
          <a:prstGeom prst="roundRect">
            <a:avLst>
              <a:gd name="adj" fmla="val 8065"/>
            </a:avLst>
          </a:prstGeom>
          <a:solidFill>
            <a:srgbClr val="FF6D5F"/>
          </a:solidFill>
          <a:ln w="12700">
            <a:solidFill>
              <a:srgbClr val="333333"/>
            </a:solidFill>
            <a:prstDash val="solid"/>
          </a:ln>
        </p:spPr>
      </p:sp>
      <p:pic>
        <p:nvPicPr>
          <p:cNvPr id="36" name="Image 5" descr="/root/corp2026/assets/icons/vrtc-record_212F38.png">    </p:cNvPr>
          <p:cNvPicPr>
            <a:picLocks noChangeAspect="1"/>
          </p:cNvPicPr>
          <p:nvPr/>
        </p:nvPicPr>
        <p:blipFill>
          <a:blip r:embed="rId6"/>
          <a:stretch>
            <a:fillRect/>
          </a:stretch>
        </p:blipFill>
        <p:spPr>
          <a:xfrm>
            <a:off x="8464333" y="4582705"/>
            <a:ext cx="292535" cy="292535"/>
          </a:xfrm>
          <a:prstGeom prst="rect">
            <a:avLst/>
          </a:prstGeom>
        </p:spPr>
      </p:pic>
      <p:sp>
        <p:nvSpPr>
          <p:cNvPr id="37" name="Text 29"/>
          <p:cNvSpPr txBox="1"/>
          <p:nvPr/>
        </p:nvSpPr>
        <p:spPr>
          <a:xfrm>
            <a:off x="9022080" y="4418076"/>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Recording on the same trail</a:t>
            </a:r>
            <a:endParaRPr lang="en-US" sz="1250" dirty="0"/>
          </a:p>
        </p:txBody>
      </p:sp>
      <p:sp>
        <p:nvSpPr>
          <p:cNvPr id="38" name="Text 30"/>
          <p:cNvSpPr txBox="1"/>
          <p:nvPr/>
        </p:nvSpPr>
        <p:spPr>
          <a:xfrm>
            <a:off x="8327136" y="5149596"/>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Capture is handed to Video REC on the same identifier, so the archive matches the CDR without reconciliation.</a:t>
            </a:r>
            <a:endParaRPr lang="en-US" sz="1000" dirty="0"/>
          </a:p>
        </p:txBody>
      </p:sp>
      <p:sp>
        <p:nvSpPr>
          <p:cNvPr id="39" name="Text 31"/>
          <p:cNvSpPr txBox="1"/>
          <p:nvPr/>
        </p:nvSpPr>
        <p:spPr>
          <a:xfrm>
            <a:off x="548640" y="6147816"/>
            <a:ext cx="11091672" cy="262890"/>
          </a:xfrm>
          <a:prstGeom prst="rect">
            <a:avLst/>
          </a:prstGeom>
          <a:noFill/>
          <a:ln/>
        </p:spPr>
        <p:txBody>
          <a:bodyPr wrap="square" rtlCol="0" anchor="ctr"/>
          <a:lstStyle/>
          <a:p>
            <a:pPr indent="0" marL="0">
              <a:lnSpc>
                <a:spcPts val="1350"/>
              </a:lnSpc>
              <a:buNone/>
            </a:pPr>
            <a:r>
              <a:rPr lang="en-US" sz="1050" b="1" dirty="0">
                <a:solidFill>
                  <a:srgbClr val="FF6D5F"/>
                </a:solidFill>
                <a:latin typeface="Montserrat" pitchFamily="34" charset="0"/>
                <a:ea typeface="Montserrat" pitchFamily="34" charset="-122"/>
                <a:cs typeface="Montserrat" pitchFamily="34" charset="-120"/>
              </a:rPr>
              <a:t>This is why adding video does not mean adding a second reporting stack, a second quality process or a second compliance archive.</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INTEROPERABILITY</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The contact center platforms already running our video</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Video RTC is deployed alongside the platforms our customers had before they had video. Adding the channel has never required replacing the platform.</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interactivepowers.com, Genesys AppFoundry listing (Video RTC, listed since 2019).</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Interoperability</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11</a:t>
            </a:r>
            <a:endParaRPr lang="en-US" sz="900" dirty="0"/>
          </a:p>
        </p:txBody>
      </p:sp>
      <p:sp>
        <p:nvSpPr>
          <p:cNvPr id="9" name="Shape 7"/>
          <p:cNvSpPr/>
          <p:nvPr/>
        </p:nvSpPr>
        <p:spPr>
          <a:xfrm>
            <a:off x="548640" y="1920240"/>
            <a:ext cx="11091672" cy="3017520"/>
          </a:xfrm>
          <a:prstGeom prst="roundRect">
            <a:avLst>
              <a:gd name="adj" fmla="val 2424"/>
            </a:avLst>
          </a:prstGeom>
          <a:solidFill>
            <a:srgbClr val="FFFFFF"/>
          </a:solidFill>
          <a:ln w="9525">
            <a:solidFill>
              <a:srgbClr val="E4E8EB"/>
            </a:solidFill>
            <a:prstDash val="solid"/>
          </a:ln>
        </p:spPr>
      </p:sp>
      <p:pic>
        <p:nvPicPr>
          <p:cNvPr id="10" name="Image 0" descr="assets/logos/interop/genesys.png">    </p:cNvPr>
          <p:cNvPicPr>
            <a:picLocks noChangeAspect="1"/>
          </p:cNvPicPr>
          <p:nvPr/>
        </p:nvPicPr>
        <p:blipFill>
          <a:blip r:embed="rId1"/>
          <a:stretch>
            <a:fillRect/>
          </a:stretch>
        </p:blipFill>
        <p:spPr>
          <a:xfrm>
            <a:off x="978408" y="2342544"/>
            <a:ext cx="1724558" cy="386784"/>
          </a:xfrm>
          <a:prstGeom prst="rect">
            <a:avLst/>
          </a:prstGeom>
        </p:spPr>
      </p:pic>
      <p:pic>
        <p:nvPicPr>
          <p:cNvPr id="11" name="Image 1" descr="assets/logos/interop/avaya.png">    </p:cNvPr>
          <p:cNvPicPr>
            <a:picLocks noChangeAspect="1"/>
          </p:cNvPicPr>
          <p:nvPr/>
        </p:nvPicPr>
        <p:blipFill>
          <a:blip r:embed="rId2"/>
          <a:stretch>
            <a:fillRect/>
          </a:stretch>
        </p:blipFill>
        <p:spPr>
          <a:xfrm>
            <a:off x="3105302" y="2259234"/>
            <a:ext cx="1724558" cy="553403"/>
          </a:xfrm>
          <a:prstGeom prst="rect">
            <a:avLst/>
          </a:prstGeom>
        </p:spPr>
      </p:pic>
      <p:pic>
        <p:nvPicPr>
          <p:cNvPr id="12" name="Image 2" descr="assets/logos/interop/cisco.png">    </p:cNvPr>
          <p:cNvPicPr>
            <a:picLocks noChangeAspect="1"/>
          </p:cNvPicPr>
          <p:nvPr/>
        </p:nvPicPr>
        <p:blipFill>
          <a:blip r:embed="rId3"/>
          <a:stretch>
            <a:fillRect/>
          </a:stretch>
        </p:blipFill>
        <p:spPr>
          <a:xfrm>
            <a:off x="5539960" y="2231136"/>
            <a:ext cx="1109031" cy="609600"/>
          </a:xfrm>
          <a:prstGeom prst="rect">
            <a:avLst/>
          </a:prstGeom>
        </p:spPr>
      </p:pic>
      <p:pic>
        <p:nvPicPr>
          <p:cNvPr id="13" name="Image 3" descr="assets/logos/interop/five9.png">    </p:cNvPr>
          <p:cNvPicPr>
            <a:picLocks noChangeAspect="1"/>
          </p:cNvPicPr>
          <p:nvPr/>
        </p:nvPicPr>
        <p:blipFill>
          <a:blip r:embed="rId4"/>
          <a:stretch>
            <a:fillRect/>
          </a:stretch>
        </p:blipFill>
        <p:spPr>
          <a:xfrm>
            <a:off x="7663462" y="2231136"/>
            <a:ext cx="1115818" cy="609600"/>
          </a:xfrm>
          <a:prstGeom prst="rect">
            <a:avLst/>
          </a:prstGeom>
        </p:spPr>
      </p:pic>
      <p:pic>
        <p:nvPicPr>
          <p:cNvPr id="14" name="Image 4" descr="assets/logos/interop/talkdesk.png">    </p:cNvPr>
          <p:cNvPicPr>
            <a:picLocks noChangeAspect="1"/>
          </p:cNvPicPr>
          <p:nvPr/>
        </p:nvPicPr>
        <p:blipFill>
          <a:blip r:embed="rId5"/>
          <a:stretch>
            <a:fillRect/>
          </a:stretch>
        </p:blipFill>
        <p:spPr>
          <a:xfrm>
            <a:off x="9485986" y="2373798"/>
            <a:ext cx="1724558" cy="324276"/>
          </a:xfrm>
          <a:prstGeom prst="rect">
            <a:avLst/>
          </a:prstGeom>
        </p:spPr>
      </p:pic>
      <p:pic>
        <p:nvPicPr>
          <p:cNvPr id="15" name="Image 5" descr="assets/logos/interop/twilio.png">    </p:cNvPr>
          <p:cNvPicPr>
            <a:picLocks noChangeAspect="1"/>
          </p:cNvPicPr>
          <p:nvPr/>
        </p:nvPicPr>
        <p:blipFill>
          <a:blip r:embed="rId6"/>
          <a:stretch>
            <a:fillRect/>
          </a:stretch>
        </p:blipFill>
        <p:spPr>
          <a:xfrm>
            <a:off x="978408" y="3156966"/>
            <a:ext cx="1724558" cy="562356"/>
          </a:xfrm>
          <a:prstGeom prst="rect">
            <a:avLst/>
          </a:prstGeom>
        </p:spPr>
      </p:pic>
      <p:pic>
        <p:nvPicPr>
          <p:cNvPr id="16" name="Image 6" descr="assets/logos/interop/enghouse.png">    </p:cNvPr>
          <p:cNvPicPr>
            <a:picLocks noChangeAspect="1"/>
          </p:cNvPicPr>
          <p:nvPr/>
        </p:nvPicPr>
        <p:blipFill>
          <a:blip r:embed="rId7"/>
          <a:stretch>
            <a:fillRect/>
          </a:stretch>
        </p:blipFill>
        <p:spPr>
          <a:xfrm>
            <a:off x="3105302" y="3174813"/>
            <a:ext cx="1724558" cy="526662"/>
          </a:xfrm>
          <a:prstGeom prst="rect">
            <a:avLst/>
          </a:prstGeom>
        </p:spPr>
      </p:pic>
      <p:pic>
        <p:nvPicPr>
          <p:cNvPr id="17" name="Image 7" descr="assets/logos/interop/altitude.png">    </p:cNvPr>
          <p:cNvPicPr>
            <a:picLocks noChangeAspect="1"/>
          </p:cNvPicPr>
          <p:nvPr/>
        </p:nvPicPr>
        <p:blipFill>
          <a:blip r:embed="rId8"/>
          <a:stretch>
            <a:fillRect/>
          </a:stretch>
        </p:blipFill>
        <p:spPr>
          <a:xfrm>
            <a:off x="5232197" y="3225673"/>
            <a:ext cx="1724558" cy="424943"/>
          </a:xfrm>
          <a:prstGeom prst="rect">
            <a:avLst/>
          </a:prstGeom>
        </p:spPr>
      </p:pic>
      <p:pic>
        <p:nvPicPr>
          <p:cNvPr id="18" name="Image 8" descr="assets/logos/interop/3cx.png">    </p:cNvPr>
          <p:cNvPicPr>
            <a:picLocks noChangeAspect="1"/>
          </p:cNvPicPr>
          <p:nvPr/>
        </p:nvPicPr>
        <p:blipFill>
          <a:blip r:embed="rId9"/>
          <a:stretch>
            <a:fillRect/>
          </a:stretch>
        </p:blipFill>
        <p:spPr>
          <a:xfrm>
            <a:off x="7455592" y="3133344"/>
            <a:ext cx="1531557" cy="609600"/>
          </a:xfrm>
          <a:prstGeom prst="rect">
            <a:avLst/>
          </a:prstGeom>
        </p:spPr>
      </p:pic>
      <p:pic>
        <p:nvPicPr>
          <p:cNvPr id="19" name="Image 9" descr="assets/logos/interop/vocalcom.png">    </p:cNvPr>
          <p:cNvPicPr>
            <a:picLocks noChangeAspect="1"/>
          </p:cNvPicPr>
          <p:nvPr/>
        </p:nvPicPr>
        <p:blipFill>
          <a:blip r:embed="rId10"/>
          <a:stretch>
            <a:fillRect/>
          </a:stretch>
        </p:blipFill>
        <p:spPr>
          <a:xfrm>
            <a:off x="9485986" y="3280579"/>
            <a:ext cx="1724558" cy="315130"/>
          </a:xfrm>
          <a:prstGeom prst="rect">
            <a:avLst/>
          </a:prstGeom>
        </p:spPr>
      </p:pic>
      <p:pic>
        <p:nvPicPr>
          <p:cNvPr id="20" name="Image 10" descr="assets/logos/interop/inconcert.png">    </p:cNvPr>
          <p:cNvPicPr>
            <a:picLocks noChangeAspect="1"/>
          </p:cNvPicPr>
          <p:nvPr/>
        </p:nvPicPr>
        <p:blipFill>
          <a:blip r:embed="rId11"/>
          <a:stretch>
            <a:fillRect/>
          </a:stretch>
        </p:blipFill>
        <p:spPr>
          <a:xfrm>
            <a:off x="978408" y="4178912"/>
            <a:ext cx="1724558" cy="322880"/>
          </a:xfrm>
          <a:prstGeom prst="rect">
            <a:avLst/>
          </a:prstGeom>
        </p:spPr>
      </p:pic>
      <p:pic>
        <p:nvPicPr>
          <p:cNvPr id="21" name="Image 11" descr="assets/logos/interop/xcally.png">    </p:cNvPr>
          <p:cNvPicPr>
            <a:picLocks noChangeAspect="1"/>
          </p:cNvPicPr>
          <p:nvPr/>
        </p:nvPicPr>
        <p:blipFill>
          <a:blip r:embed="rId12"/>
          <a:stretch>
            <a:fillRect/>
          </a:stretch>
        </p:blipFill>
        <p:spPr>
          <a:xfrm>
            <a:off x="3105302" y="4101041"/>
            <a:ext cx="1724558" cy="478622"/>
          </a:xfrm>
          <a:prstGeom prst="rect">
            <a:avLst/>
          </a:prstGeom>
        </p:spPr>
      </p:pic>
      <p:pic>
        <p:nvPicPr>
          <p:cNvPr id="22" name="Image 12" descr="assets/logos/interop/wolkvox.png">    </p:cNvPr>
          <p:cNvPicPr>
            <a:picLocks noChangeAspect="1"/>
          </p:cNvPicPr>
          <p:nvPr/>
        </p:nvPicPr>
        <p:blipFill>
          <a:blip r:embed="rId13"/>
          <a:stretch>
            <a:fillRect/>
          </a:stretch>
        </p:blipFill>
        <p:spPr>
          <a:xfrm>
            <a:off x="5232197" y="4218639"/>
            <a:ext cx="1724558" cy="243427"/>
          </a:xfrm>
          <a:prstGeom prst="rect">
            <a:avLst/>
          </a:prstGeom>
        </p:spPr>
      </p:pic>
      <p:pic>
        <p:nvPicPr>
          <p:cNvPr id="23" name="Image 13" descr="assets/logos/interop/gocontact.png">    </p:cNvPr>
          <p:cNvPicPr>
            <a:picLocks noChangeAspect="1"/>
          </p:cNvPicPr>
          <p:nvPr/>
        </p:nvPicPr>
        <p:blipFill>
          <a:blip r:embed="rId14"/>
          <a:stretch>
            <a:fillRect/>
          </a:stretch>
        </p:blipFill>
        <p:spPr>
          <a:xfrm>
            <a:off x="7359091" y="4150299"/>
            <a:ext cx="1724558" cy="380107"/>
          </a:xfrm>
          <a:prstGeom prst="rect">
            <a:avLst/>
          </a:prstGeom>
        </p:spPr>
      </p:pic>
      <p:pic>
        <p:nvPicPr>
          <p:cNvPr id="24" name="Image 14" descr="assets/logos/interop/icr-evolution.png">    </p:cNvPr>
          <p:cNvPicPr>
            <a:picLocks noChangeAspect="1"/>
          </p:cNvPicPr>
          <p:nvPr/>
        </p:nvPicPr>
        <p:blipFill>
          <a:blip r:embed="rId15"/>
          <a:stretch>
            <a:fillRect/>
          </a:stretch>
        </p:blipFill>
        <p:spPr>
          <a:xfrm>
            <a:off x="9485986" y="4145587"/>
            <a:ext cx="1724558" cy="389531"/>
          </a:xfrm>
          <a:prstGeom prst="rect">
            <a:avLst/>
          </a:prstGeom>
        </p:spPr>
      </p:pic>
      <p:sp>
        <p:nvSpPr>
          <p:cNvPr id="25" name="Shape 8"/>
          <p:cNvSpPr/>
          <p:nvPr/>
        </p:nvSpPr>
        <p:spPr>
          <a:xfrm>
            <a:off x="548640" y="5074920"/>
            <a:ext cx="3569208" cy="932688"/>
          </a:xfrm>
          <a:prstGeom prst="roundRect">
            <a:avLst>
              <a:gd name="adj" fmla="val 5882"/>
            </a:avLst>
          </a:prstGeom>
          <a:solidFill>
            <a:srgbClr val="FFFFFF"/>
          </a:solidFill>
          <a:ln w="9525">
            <a:solidFill>
              <a:srgbClr val="E4E8EB"/>
            </a:solidFill>
            <a:prstDash val="solid"/>
          </a:ln>
        </p:spPr>
      </p:sp>
      <p:sp>
        <p:nvSpPr>
          <p:cNvPr id="26" name="Shape 9"/>
          <p:cNvSpPr/>
          <p:nvPr/>
        </p:nvSpPr>
        <p:spPr>
          <a:xfrm>
            <a:off x="548640" y="5074920"/>
            <a:ext cx="50292" cy="932688"/>
          </a:xfrm>
          <a:prstGeom prst="rect">
            <a:avLst/>
          </a:prstGeom>
          <a:solidFill>
            <a:srgbClr val="FF6D5F"/>
          </a:solidFill>
          <a:ln w="12700">
            <a:solidFill>
              <a:srgbClr val="333333"/>
            </a:solidFill>
            <a:prstDash val="solid"/>
          </a:ln>
        </p:spPr>
      </p:sp>
      <p:sp>
        <p:nvSpPr>
          <p:cNvPr id="27" name="Text 10"/>
          <p:cNvSpPr txBox="1"/>
          <p:nvPr/>
        </p:nvSpPr>
        <p:spPr>
          <a:xfrm>
            <a:off x="786384" y="5193792"/>
            <a:ext cx="3130296" cy="259080"/>
          </a:xfrm>
          <a:prstGeom prst="rect">
            <a:avLst/>
          </a:prstGeom>
          <a:noFill/>
          <a:ln/>
        </p:spPr>
        <p:txBody>
          <a:bodyPr wrap="square"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Genesys AppFoundry Premium Partner</a:t>
            </a:r>
            <a:endParaRPr lang="en-US" sz="1100" dirty="0"/>
          </a:p>
        </p:txBody>
      </p:sp>
      <p:sp>
        <p:nvSpPr>
          <p:cNvPr id="28" name="Text 11"/>
          <p:cNvSpPr txBox="1"/>
          <p:nvPr/>
        </p:nvSpPr>
        <p:spPr>
          <a:xfrm>
            <a:off x="786384" y="5449824"/>
            <a:ext cx="3130296" cy="438912"/>
          </a:xfrm>
          <a:prstGeom prst="rect">
            <a:avLst/>
          </a:prstGeom>
          <a:noFill/>
          <a:ln/>
        </p:spPr>
        <p:txBody>
          <a:bodyPr wrap="square" rtlCol="0" anchor="t"/>
          <a:lstStyle/>
          <a:p>
            <a:pPr indent="0" marL="0">
              <a:lnSpc>
                <a:spcPts val="1300"/>
              </a:lnSpc>
              <a:buNone/>
            </a:pPr>
            <a:r>
              <a:rPr lang="en-US" sz="950" dirty="0">
                <a:solidFill>
                  <a:srgbClr val="4D5C6E"/>
                </a:solidFill>
                <a:latin typeface="Montserrat" pitchFamily="34" charset="0"/>
                <a:ea typeface="Montserrat" pitchFamily="34" charset="-122"/>
                <a:cs typeface="Montserrat" pitchFamily="34" charset="-120"/>
              </a:rPr>
              <a:t>Video RTC has been listed on the Genesys Marketplace since 2019.</a:t>
            </a:r>
            <a:endParaRPr lang="en-US" sz="950" dirty="0"/>
          </a:p>
        </p:txBody>
      </p:sp>
      <p:sp>
        <p:nvSpPr>
          <p:cNvPr id="29" name="Shape 12"/>
          <p:cNvSpPr/>
          <p:nvPr/>
        </p:nvSpPr>
        <p:spPr>
          <a:xfrm>
            <a:off x="4309872" y="5074920"/>
            <a:ext cx="3569208" cy="932688"/>
          </a:xfrm>
          <a:prstGeom prst="roundRect">
            <a:avLst>
              <a:gd name="adj" fmla="val 5882"/>
            </a:avLst>
          </a:prstGeom>
          <a:solidFill>
            <a:srgbClr val="FFFFFF"/>
          </a:solidFill>
          <a:ln w="9525">
            <a:solidFill>
              <a:srgbClr val="E4E8EB"/>
            </a:solidFill>
            <a:prstDash val="solid"/>
          </a:ln>
        </p:spPr>
      </p:sp>
      <p:sp>
        <p:nvSpPr>
          <p:cNvPr id="30" name="Shape 13"/>
          <p:cNvSpPr/>
          <p:nvPr/>
        </p:nvSpPr>
        <p:spPr>
          <a:xfrm>
            <a:off x="4309872" y="5074920"/>
            <a:ext cx="50292" cy="932688"/>
          </a:xfrm>
          <a:prstGeom prst="rect">
            <a:avLst/>
          </a:prstGeom>
          <a:solidFill>
            <a:srgbClr val="FF6D5F"/>
          </a:solidFill>
          <a:ln w="12700">
            <a:solidFill>
              <a:srgbClr val="333333"/>
            </a:solidFill>
            <a:prstDash val="solid"/>
          </a:ln>
        </p:spPr>
      </p:sp>
      <p:sp>
        <p:nvSpPr>
          <p:cNvPr id="31" name="Text 14"/>
          <p:cNvSpPr txBox="1"/>
          <p:nvPr/>
        </p:nvSpPr>
        <p:spPr>
          <a:xfrm>
            <a:off x="4547616" y="5193792"/>
            <a:ext cx="3130296" cy="259080"/>
          </a:xfrm>
          <a:prstGeom prst="rect">
            <a:avLst/>
          </a:prstGeom>
          <a:noFill/>
          <a:ln/>
        </p:spPr>
        <p:txBody>
          <a:bodyPr wrap="square"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Standard SIP and WebRTC at the edge</a:t>
            </a:r>
            <a:endParaRPr lang="en-US" sz="1100" dirty="0"/>
          </a:p>
        </p:txBody>
      </p:sp>
      <p:sp>
        <p:nvSpPr>
          <p:cNvPr id="32" name="Text 15"/>
          <p:cNvSpPr txBox="1"/>
          <p:nvPr/>
        </p:nvSpPr>
        <p:spPr>
          <a:xfrm>
            <a:off x="4547616" y="5449824"/>
            <a:ext cx="3130296" cy="438912"/>
          </a:xfrm>
          <a:prstGeom prst="rect">
            <a:avLst/>
          </a:prstGeom>
          <a:noFill/>
          <a:ln/>
        </p:spPr>
        <p:txBody>
          <a:bodyPr wrap="square" rtlCol="0" anchor="t"/>
          <a:lstStyle/>
          <a:p>
            <a:pPr indent="0" marL="0">
              <a:lnSpc>
                <a:spcPts val="1300"/>
              </a:lnSpc>
              <a:buNone/>
            </a:pPr>
            <a:r>
              <a:rPr lang="en-US" sz="950" dirty="0">
                <a:solidFill>
                  <a:srgbClr val="4D5C6E"/>
                </a:solidFill>
                <a:latin typeface="Montserrat" pitchFamily="34" charset="0"/>
                <a:ea typeface="Montserrat" pitchFamily="34" charset="-122"/>
                <a:cs typeface="Montserrat" pitchFamily="34" charset="-120"/>
              </a:rPr>
              <a:t>Trunking to any carrier or PBX; no proprietary connector to maintain.</a:t>
            </a:r>
            <a:endParaRPr lang="en-US" sz="950" dirty="0"/>
          </a:p>
        </p:txBody>
      </p:sp>
      <p:sp>
        <p:nvSpPr>
          <p:cNvPr id="33" name="Shape 16"/>
          <p:cNvSpPr/>
          <p:nvPr/>
        </p:nvSpPr>
        <p:spPr>
          <a:xfrm>
            <a:off x="8071104" y="5074920"/>
            <a:ext cx="3569208" cy="932688"/>
          </a:xfrm>
          <a:prstGeom prst="roundRect">
            <a:avLst>
              <a:gd name="adj" fmla="val 5882"/>
            </a:avLst>
          </a:prstGeom>
          <a:solidFill>
            <a:srgbClr val="FFFFFF"/>
          </a:solidFill>
          <a:ln w="9525">
            <a:solidFill>
              <a:srgbClr val="E4E8EB"/>
            </a:solidFill>
            <a:prstDash val="solid"/>
          </a:ln>
        </p:spPr>
      </p:sp>
      <p:sp>
        <p:nvSpPr>
          <p:cNvPr id="34" name="Shape 17"/>
          <p:cNvSpPr/>
          <p:nvPr/>
        </p:nvSpPr>
        <p:spPr>
          <a:xfrm>
            <a:off x="8071104" y="5074920"/>
            <a:ext cx="50292" cy="932688"/>
          </a:xfrm>
          <a:prstGeom prst="rect">
            <a:avLst/>
          </a:prstGeom>
          <a:solidFill>
            <a:srgbClr val="FF6D5F"/>
          </a:solidFill>
          <a:ln w="12700">
            <a:solidFill>
              <a:srgbClr val="333333"/>
            </a:solidFill>
            <a:prstDash val="solid"/>
          </a:ln>
        </p:spPr>
      </p:sp>
      <p:sp>
        <p:nvSpPr>
          <p:cNvPr id="35" name="Text 18"/>
          <p:cNvSpPr txBox="1"/>
          <p:nvPr/>
        </p:nvSpPr>
        <p:spPr>
          <a:xfrm>
            <a:off x="8308848" y="5193792"/>
            <a:ext cx="3130296" cy="259080"/>
          </a:xfrm>
          <a:prstGeom prst="rect">
            <a:avLst/>
          </a:prstGeom>
          <a:noFill/>
          <a:ln/>
        </p:spPr>
        <p:txBody>
          <a:bodyPr wrap="square"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Your platform keeps the relationship</a:t>
            </a:r>
            <a:endParaRPr lang="en-US" sz="1100" dirty="0"/>
          </a:p>
        </p:txBody>
      </p:sp>
      <p:sp>
        <p:nvSpPr>
          <p:cNvPr id="36" name="Text 19"/>
          <p:cNvSpPr txBox="1"/>
          <p:nvPr/>
        </p:nvSpPr>
        <p:spPr>
          <a:xfrm>
            <a:off x="8308848" y="5449824"/>
            <a:ext cx="3130296" cy="438912"/>
          </a:xfrm>
          <a:prstGeom prst="rect">
            <a:avLst/>
          </a:prstGeom>
          <a:noFill/>
          <a:ln/>
        </p:spPr>
        <p:txBody>
          <a:bodyPr wrap="square" rtlCol="0" anchor="t"/>
          <a:lstStyle/>
          <a:p>
            <a:pPr indent="0" marL="0">
              <a:lnSpc>
                <a:spcPts val="1300"/>
              </a:lnSpc>
              <a:buNone/>
            </a:pPr>
            <a:r>
              <a:rPr lang="en-US" sz="950" dirty="0">
                <a:solidFill>
                  <a:srgbClr val="4D5C6E"/>
                </a:solidFill>
                <a:latin typeface="Montserrat" pitchFamily="34" charset="0"/>
                <a:ea typeface="Montserrat" pitchFamily="34" charset="-122"/>
                <a:cs typeface="Montserrat" pitchFamily="34" charset="-120"/>
              </a:rPr>
              <a:t>The incumbent suite stays the system of record; video is added beside it.</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WHY VIDEO</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Seven things a face changes in a business conversation</a:t>
            </a:r>
            <a:endParaRPr lang="en-US" sz="2700" dirty="0"/>
          </a:p>
        </p:txBody>
      </p:sp>
      <p:sp>
        <p:nvSpPr>
          <p:cNvPr id="5" name="Text 3"/>
          <p:cNvSpPr txBox="1"/>
          <p:nvPr/>
        </p:nvSpPr>
        <p:spPr>
          <a:xfrm>
            <a:off x="548640" y="1280160"/>
            <a:ext cx="11091672" cy="384048"/>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These are the reasons our customers give when they explain the investment internally — none of them is about the technology.</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Interactive Powers production figures, Sales Presentation 2025.</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Why video</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12</a:t>
            </a:r>
            <a:endParaRPr lang="en-US" sz="900" dirty="0"/>
          </a:p>
        </p:txBody>
      </p:sp>
      <p:sp>
        <p:nvSpPr>
          <p:cNvPr id="9" name="Shape 7"/>
          <p:cNvSpPr/>
          <p:nvPr/>
        </p:nvSpPr>
        <p:spPr>
          <a:xfrm>
            <a:off x="548640" y="1938528"/>
            <a:ext cx="2628900" cy="2029968"/>
          </a:xfrm>
          <a:prstGeom prst="roundRect">
            <a:avLst>
              <a:gd name="adj" fmla="val 2703"/>
            </a:avLst>
          </a:prstGeom>
          <a:solidFill>
            <a:srgbClr val="FFFFFF"/>
          </a:solidFill>
          <a:ln w="9525">
            <a:solidFill>
              <a:srgbClr val="E4E8EB"/>
            </a:solidFill>
            <a:prstDash val="solid"/>
          </a:ln>
        </p:spPr>
      </p:sp>
      <p:sp>
        <p:nvSpPr>
          <p:cNvPr id="10" name="Shape 8"/>
          <p:cNvSpPr/>
          <p:nvPr/>
        </p:nvSpPr>
        <p:spPr>
          <a:xfrm>
            <a:off x="804672" y="2194560"/>
            <a:ext cx="512064" cy="512064"/>
          </a:xfrm>
          <a:prstGeom prst="roundRect">
            <a:avLst>
              <a:gd name="adj" fmla="val 8929"/>
            </a:avLst>
          </a:prstGeom>
          <a:solidFill>
            <a:srgbClr val="FAD6D1"/>
          </a:solidFill>
          <a:ln w="12700">
            <a:solidFill>
              <a:srgbClr val="333333"/>
            </a:solidFill>
            <a:prstDash val="solid"/>
          </a:ln>
        </p:spPr>
      </p:sp>
      <p:pic>
        <p:nvPicPr>
          <p:cNvPr id="11" name="Image 0" descr="/root/corp2026/assets/icons/hero-globe-alt_212F38.png">    </p:cNvPr>
          <p:cNvPicPr>
            <a:picLocks noChangeAspect="1"/>
          </p:cNvPicPr>
          <p:nvPr/>
        </p:nvPicPr>
        <p:blipFill>
          <a:blip r:embed="rId1"/>
          <a:stretch>
            <a:fillRect/>
          </a:stretch>
        </p:blipFill>
        <p:spPr>
          <a:xfrm>
            <a:off x="928591" y="2318479"/>
            <a:ext cx="264225" cy="264225"/>
          </a:xfrm>
          <a:prstGeom prst="rect">
            <a:avLst/>
          </a:prstGeom>
        </p:spPr>
      </p:pic>
      <p:sp>
        <p:nvSpPr>
          <p:cNvPr id="12" name="Text 9"/>
          <p:cNvSpPr txBox="1"/>
          <p:nvPr/>
        </p:nvSpPr>
        <p:spPr>
          <a:xfrm>
            <a:off x="1444752" y="2167128"/>
            <a:ext cx="1476756" cy="548640"/>
          </a:xfrm>
          <a:prstGeom prst="rect">
            <a:avLst/>
          </a:prstGeom>
          <a:noFill/>
          <a:ln/>
        </p:spPr>
        <p:txBody>
          <a:bodyPr wrap="square" rtlCol="0" anchor="ctr"/>
          <a:lstStyle/>
          <a:p>
            <a:pPr indent="0" marL="0">
              <a:lnSpc>
                <a:spcPts val="1392"/>
              </a:lnSpc>
              <a:buNone/>
            </a:pPr>
            <a:r>
              <a:rPr lang="en-US" sz="1200" b="1" dirty="0">
                <a:solidFill>
                  <a:srgbClr val="212F38"/>
                </a:solidFill>
                <a:latin typeface="Montserrat" pitchFamily="34" charset="0"/>
                <a:ea typeface="Montserrat" pitchFamily="34" charset="-122"/>
                <a:cs typeface="Montserrat" pitchFamily="34" charset="-120"/>
              </a:rPr>
              <a:t>Ubiquity</a:t>
            </a:r>
            <a:endParaRPr lang="en-US" sz="1200" dirty="0"/>
          </a:p>
        </p:txBody>
      </p:sp>
      <p:sp>
        <p:nvSpPr>
          <p:cNvPr id="13" name="Text 10"/>
          <p:cNvSpPr txBox="1"/>
          <p:nvPr/>
        </p:nvSpPr>
        <p:spPr>
          <a:xfrm>
            <a:off x="804672" y="2843784"/>
            <a:ext cx="2116836" cy="86868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Physical and geographical distance stops being a constraint: branch, office and field become one queue.</a:t>
            </a:r>
            <a:endParaRPr lang="en-US" sz="1000" dirty="0"/>
          </a:p>
        </p:txBody>
      </p:sp>
      <p:sp>
        <p:nvSpPr>
          <p:cNvPr id="14" name="Shape 11"/>
          <p:cNvSpPr/>
          <p:nvPr/>
        </p:nvSpPr>
        <p:spPr>
          <a:xfrm>
            <a:off x="3369564" y="1938528"/>
            <a:ext cx="2628900" cy="2029968"/>
          </a:xfrm>
          <a:prstGeom prst="roundRect">
            <a:avLst>
              <a:gd name="adj" fmla="val 2703"/>
            </a:avLst>
          </a:prstGeom>
          <a:solidFill>
            <a:srgbClr val="FFFFFF"/>
          </a:solidFill>
          <a:ln w="9525">
            <a:solidFill>
              <a:srgbClr val="E4E8EB"/>
            </a:solidFill>
            <a:prstDash val="solid"/>
          </a:ln>
        </p:spPr>
      </p:sp>
      <p:sp>
        <p:nvSpPr>
          <p:cNvPr id="15" name="Shape 12"/>
          <p:cNvSpPr/>
          <p:nvPr/>
        </p:nvSpPr>
        <p:spPr>
          <a:xfrm>
            <a:off x="3625596" y="2194560"/>
            <a:ext cx="512064" cy="512064"/>
          </a:xfrm>
          <a:prstGeom prst="roundRect">
            <a:avLst>
              <a:gd name="adj" fmla="val 8929"/>
            </a:avLst>
          </a:prstGeom>
          <a:solidFill>
            <a:srgbClr val="FAD6D1"/>
          </a:solidFill>
          <a:ln w="12700">
            <a:solidFill>
              <a:srgbClr val="333333"/>
            </a:solidFill>
            <a:prstDash val="solid"/>
          </a:ln>
        </p:spPr>
      </p:sp>
      <p:pic>
        <p:nvPicPr>
          <p:cNvPr id="16" name="Image 1" descr="/root/corp2026/assets/icons/hero-shield-check_212F38.png">    </p:cNvPr>
          <p:cNvPicPr>
            <a:picLocks noChangeAspect="1"/>
          </p:cNvPicPr>
          <p:nvPr/>
        </p:nvPicPr>
        <p:blipFill>
          <a:blip r:embed="rId2"/>
          <a:stretch>
            <a:fillRect/>
          </a:stretch>
        </p:blipFill>
        <p:spPr>
          <a:xfrm>
            <a:off x="3749515" y="2318479"/>
            <a:ext cx="264225" cy="264225"/>
          </a:xfrm>
          <a:prstGeom prst="rect">
            <a:avLst/>
          </a:prstGeom>
        </p:spPr>
      </p:pic>
      <p:sp>
        <p:nvSpPr>
          <p:cNvPr id="17" name="Text 13"/>
          <p:cNvSpPr txBox="1"/>
          <p:nvPr/>
        </p:nvSpPr>
        <p:spPr>
          <a:xfrm>
            <a:off x="4265676" y="2167128"/>
            <a:ext cx="1476756" cy="548640"/>
          </a:xfrm>
          <a:prstGeom prst="rect">
            <a:avLst/>
          </a:prstGeom>
          <a:noFill/>
          <a:ln/>
        </p:spPr>
        <p:txBody>
          <a:bodyPr wrap="square" rtlCol="0" anchor="ctr"/>
          <a:lstStyle/>
          <a:p>
            <a:pPr indent="0" marL="0">
              <a:lnSpc>
                <a:spcPts val="1392"/>
              </a:lnSpc>
              <a:buNone/>
            </a:pPr>
            <a:r>
              <a:rPr lang="en-US" sz="1200" b="1" dirty="0">
                <a:solidFill>
                  <a:srgbClr val="212F38"/>
                </a:solidFill>
                <a:latin typeface="Montserrat" pitchFamily="34" charset="0"/>
                <a:ea typeface="Montserrat" pitchFamily="34" charset="-122"/>
                <a:cs typeface="Montserrat" pitchFamily="34" charset="-120"/>
              </a:rPr>
              <a:t>Resilience</a:t>
            </a:r>
            <a:endParaRPr lang="en-US" sz="1200" dirty="0"/>
          </a:p>
        </p:txBody>
      </p:sp>
      <p:sp>
        <p:nvSpPr>
          <p:cNvPr id="18" name="Text 14"/>
          <p:cNvSpPr txBox="1"/>
          <p:nvPr/>
        </p:nvSpPr>
        <p:spPr>
          <a:xfrm>
            <a:off x="3625596" y="2843784"/>
            <a:ext cx="2116836" cy="86868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Operational continuity when a site, a region or a team cannot be reached in person.</a:t>
            </a:r>
            <a:endParaRPr lang="en-US" sz="1000" dirty="0"/>
          </a:p>
        </p:txBody>
      </p:sp>
      <p:sp>
        <p:nvSpPr>
          <p:cNvPr id="19" name="Shape 15"/>
          <p:cNvSpPr/>
          <p:nvPr/>
        </p:nvSpPr>
        <p:spPr>
          <a:xfrm>
            <a:off x="6190488" y="1938528"/>
            <a:ext cx="2628900" cy="2029968"/>
          </a:xfrm>
          <a:prstGeom prst="roundRect">
            <a:avLst>
              <a:gd name="adj" fmla="val 2703"/>
            </a:avLst>
          </a:prstGeom>
          <a:solidFill>
            <a:srgbClr val="FFFFFF"/>
          </a:solidFill>
          <a:ln w="9525">
            <a:solidFill>
              <a:srgbClr val="E4E8EB"/>
            </a:solidFill>
            <a:prstDash val="solid"/>
          </a:ln>
        </p:spPr>
      </p:sp>
      <p:sp>
        <p:nvSpPr>
          <p:cNvPr id="20" name="Shape 16"/>
          <p:cNvSpPr/>
          <p:nvPr/>
        </p:nvSpPr>
        <p:spPr>
          <a:xfrm>
            <a:off x="6446520" y="2194560"/>
            <a:ext cx="512064" cy="512064"/>
          </a:xfrm>
          <a:prstGeom prst="roundRect">
            <a:avLst>
              <a:gd name="adj" fmla="val 8929"/>
            </a:avLst>
          </a:prstGeom>
          <a:solidFill>
            <a:srgbClr val="FAD6D1"/>
          </a:solidFill>
          <a:ln w="12700">
            <a:solidFill>
              <a:srgbClr val="333333"/>
            </a:solidFill>
            <a:prstDash val="solid"/>
          </a:ln>
        </p:spPr>
      </p:sp>
      <p:pic>
        <p:nvPicPr>
          <p:cNvPr id="21" name="Image 2" descr="/root/corp2026/assets/icons/hero-face-smile_212F38.png">    </p:cNvPr>
          <p:cNvPicPr>
            <a:picLocks noChangeAspect="1"/>
          </p:cNvPicPr>
          <p:nvPr/>
        </p:nvPicPr>
        <p:blipFill>
          <a:blip r:embed="rId3"/>
          <a:stretch>
            <a:fillRect/>
          </a:stretch>
        </p:blipFill>
        <p:spPr>
          <a:xfrm>
            <a:off x="6570439" y="2318479"/>
            <a:ext cx="264225" cy="264225"/>
          </a:xfrm>
          <a:prstGeom prst="rect">
            <a:avLst/>
          </a:prstGeom>
        </p:spPr>
      </p:pic>
      <p:sp>
        <p:nvSpPr>
          <p:cNvPr id="22" name="Text 17"/>
          <p:cNvSpPr txBox="1"/>
          <p:nvPr/>
        </p:nvSpPr>
        <p:spPr>
          <a:xfrm>
            <a:off x="7086600" y="2167128"/>
            <a:ext cx="1476756" cy="548640"/>
          </a:xfrm>
          <a:prstGeom prst="rect">
            <a:avLst/>
          </a:prstGeom>
          <a:noFill/>
          <a:ln/>
        </p:spPr>
        <p:txBody>
          <a:bodyPr wrap="square" rtlCol="0" anchor="ctr"/>
          <a:lstStyle/>
          <a:p>
            <a:pPr indent="0" marL="0">
              <a:lnSpc>
                <a:spcPts val="1392"/>
              </a:lnSpc>
              <a:buNone/>
            </a:pPr>
            <a:r>
              <a:rPr lang="en-US" sz="1200" b="1" dirty="0">
                <a:solidFill>
                  <a:srgbClr val="212F38"/>
                </a:solidFill>
                <a:latin typeface="Montserrat" pitchFamily="34" charset="0"/>
                <a:ea typeface="Montserrat" pitchFamily="34" charset="-122"/>
                <a:cs typeface="Montserrat" pitchFamily="34" charset="-120"/>
              </a:rPr>
              <a:t>Authenticity</a:t>
            </a:r>
            <a:endParaRPr lang="en-US" sz="1200" dirty="0"/>
          </a:p>
        </p:txBody>
      </p:sp>
      <p:sp>
        <p:nvSpPr>
          <p:cNvPr id="23" name="Text 18"/>
          <p:cNvSpPr txBox="1"/>
          <p:nvPr/>
        </p:nvSpPr>
        <p:spPr>
          <a:xfrm>
            <a:off x="6446520" y="2843784"/>
            <a:ext cx="2116836" cy="86868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A visible person makes for a more effective and more credible conversation on both sides.</a:t>
            </a:r>
            <a:endParaRPr lang="en-US" sz="1000" dirty="0"/>
          </a:p>
        </p:txBody>
      </p:sp>
      <p:sp>
        <p:nvSpPr>
          <p:cNvPr id="24" name="Shape 19"/>
          <p:cNvSpPr/>
          <p:nvPr/>
        </p:nvSpPr>
        <p:spPr>
          <a:xfrm>
            <a:off x="9011412" y="1938528"/>
            <a:ext cx="2628900" cy="2029968"/>
          </a:xfrm>
          <a:prstGeom prst="roundRect">
            <a:avLst>
              <a:gd name="adj" fmla="val 2703"/>
            </a:avLst>
          </a:prstGeom>
          <a:solidFill>
            <a:srgbClr val="FFFFFF"/>
          </a:solidFill>
          <a:ln w="9525">
            <a:solidFill>
              <a:srgbClr val="E4E8EB"/>
            </a:solidFill>
            <a:prstDash val="solid"/>
          </a:ln>
        </p:spPr>
      </p:sp>
      <p:sp>
        <p:nvSpPr>
          <p:cNvPr id="25" name="Shape 20"/>
          <p:cNvSpPr/>
          <p:nvPr/>
        </p:nvSpPr>
        <p:spPr>
          <a:xfrm>
            <a:off x="9267444" y="2194560"/>
            <a:ext cx="512064" cy="512064"/>
          </a:xfrm>
          <a:prstGeom prst="roundRect">
            <a:avLst>
              <a:gd name="adj" fmla="val 8929"/>
            </a:avLst>
          </a:prstGeom>
          <a:solidFill>
            <a:srgbClr val="FAD6D1"/>
          </a:solidFill>
          <a:ln w="12700">
            <a:solidFill>
              <a:srgbClr val="333333"/>
            </a:solidFill>
            <a:prstDash val="solid"/>
          </a:ln>
        </p:spPr>
      </p:sp>
      <p:pic>
        <p:nvPicPr>
          <p:cNvPr id="26" name="Image 3" descr="/root/corp2026/assets/icons/hero-computer-desktop_212F38.png">    </p:cNvPr>
          <p:cNvPicPr>
            <a:picLocks noChangeAspect="1"/>
          </p:cNvPicPr>
          <p:nvPr/>
        </p:nvPicPr>
        <p:blipFill>
          <a:blip r:embed="rId4"/>
          <a:stretch>
            <a:fillRect/>
          </a:stretch>
        </p:blipFill>
        <p:spPr>
          <a:xfrm>
            <a:off x="9391363" y="2318479"/>
            <a:ext cx="264225" cy="264225"/>
          </a:xfrm>
          <a:prstGeom prst="rect">
            <a:avLst/>
          </a:prstGeom>
        </p:spPr>
      </p:pic>
      <p:sp>
        <p:nvSpPr>
          <p:cNvPr id="27" name="Text 21"/>
          <p:cNvSpPr txBox="1"/>
          <p:nvPr/>
        </p:nvSpPr>
        <p:spPr>
          <a:xfrm>
            <a:off x="9907524" y="2167128"/>
            <a:ext cx="1476756" cy="548640"/>
          </a:xfrm>
          <a:prstGeom prst="rect">
            <a:avLst/>
          </a:prstGeom>
          <a:noFill/>
          <a:ln/>
        </p:spPr>
        <p:txBody>
          <a:bodyPr wrap="square" rtlCol="0" anchor="ctr"/>
          <a:lstStyle/>
          <a:p>
            <a:pPr indent="0" marL="0">
              <a:lnSpc>
                <a:spcPts val="1392"/>
              </a:lnSpc>
              <a:buNone/>
            </a:pPr>
            <a:r>
              <a:rPr lang="en-US" sz="1200" b="1" dirty="0">
                <a:solidFill>
                  <a:srgbClr val="212F38"/>
                </a:solidFill>
                <a:latin typeface="Montserrat" pitchFamily="34" charset="0"/>
                <a:ea typeface="Montserrat" pitchFamily="34" charset="-122"/>
                <a:cs typeface="Montserrat" pitchFamily="34" charset="-120"/>
              </a:rPr>
              <a:t>Web collaboration</a:t>
            </a:r>
            <a:endParaRPr lang="en-US" sz="1200" dirty="0"/>
          </a:p>
        </p:txBody>
      </p:sp>
      <p:sp>
        <p:nvSpPr>
          <p:cNvPr id="28" name="Text 22"/>
          <p:cNvSpPr txBox="1"/>
          <p:nvPr/>
        </p:nvSpPr>
        <p:spPr>
          <a:xfrm>
            <a:off x="9267444" y="2843784"/>
            <a:ext cx="2116836" cy="86868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Documents, screens and forms shared inside the call — not emailed after it.</a:t>
            </a:r>
            <a:endParaRPr lang="en-US" sz="1000" dirty="0"/>
          </a:p>
        </p:txBody>
      </p:sp>
      <p:sp>
        <p:nvSpPr>
          <p:cNvPr id="29" name="Shape 23"/>
          <p:cNvSpPr/>
          <p:nvPr/>
        </p:nvSpPr>
        <p:spPr>
          <a:xfrm>
            <a:off x="548640" y="4133088"/>
            <a:ext cx="2628900" cy="2029968"/>
          </a:xfrm>
          <a:prstGeom prst="roundRect">
            <a:avLst>
              <a:gd name="adj" fmla="val 2703"/>
            </a:avLst>
          </a:prstGeom>
          <a:solidFill>
            <a:srgbClr val="FFFFFF"/>
          </a:solidFill>
          <a:ln w="9525">
            <a:solidFill>
              <a:srgbClr val="E4E8EB"/>
            </a:solidFill>
            <a:prstDash val="solid"/>
          </a:ln>
        </p:spPr>
      </p:sp>
      <p:sp>
        <p:nvSpPr>
          <p:cNvPr id="30" name="Shape 24"/>
          <p:cNvSpPr/>
          <p:nvPr/>
        </p:nvSpPr>
        <p:spPr>
          <a:xfrm>
            <a:off x="804672" y="4389120"/>
            <a:ext cx="512064" cy="512064"/>
          </a:xfrm>
          <a:prstGeom prst="roundRect">
            <a:avLst>
              <a:gd name="adj" fmla="val 8929"/>
            </a:avLst>
          </a:prstGeom>
          <a:solidFill>
            <a:srgbClr val="FAD6D1"/>
          </a:solidFill>
          <a:ln w="12700">
            <a:solidFill>
              <a:srgbClr val="333333"/>
            </a:solidFill>
            <a:prstDash val="solid"/>
          </a:ln>
        </p:spPr>
      </p:sp>
      <p:pic>
        <p:nvPicPr>
          <p:cNvPr id="31" name="Image 4" descr="/root/corp2026/assets/icons/hero-identification_212F38.png">    </p:cNvPr>
          <p:cNvPicPr>
            <a:picLocks noChangeAspect="1"/>
          </p:cNvPicPr>
          <p:nvPr/>
        </p:nvPicPr>
        <p:blipFill>
          <a:blip r:embed="rId5"/>
          <a:stretch>
            <a:fillRect/>
          </a:stretch>
        </p:blipFill>
        <p:spPr>
          <a:xfrm>
            <a:off x="928591" y="4513039"/>
            <a:ext cx="264225" cy="264225"/>
          </a:xfrm>
          <a:prstGeom prst="rect">
            <a:avLst/>
          </a:prstGeom>
        </p:spPr>
      </p:pic>
      <p:sp>
        <p:nvSpPr>
          <p:cNvPr id="32" name="Text 25"/>
          <p:cNvSpPr txBox="1"/>
          <p:nvPr/>
        </p:nvSpPr>
        <p:spPr>
          <a:xfrm>
            <a:off x="1444752" y="4361688"/>
            <a:ext cx="1476756" cy="548640"/>
          </a:xfrm>
          <a:prstGeom prst="rect">
            <a:avLst/>
          </a:prstGeom>
          <a:noFill/>
          <a:ln/>
        </p:spPr>
        <p:txBody>
          <a:bodyPr wrap="square" rtlCol="0" anchor="ctr"/>
          <a:lstStyle/>
          <a:p>
            <a:pPr indent="0" marL="0">
              <a:lnSpc>
                <a:spcPts val="1392"/>
              </a:lnSpc>
              <a:buNone/>
            </a:pPr>
            <a:r>
              <a:rPr lang="en-US" sz="1200" b="1" dirty="0">
                <a:solidFill>
                  <a:srgbClr val="212F38"/>
                </a:solidFill>
                <a:latin typeface="Montserrat" pitchFamily="34" charset="0"/>
                <a:ea typeface="Montserrat" pitchFamily="34" charset="-122"/>
                <a:cs typeface="Montserrat" pitchFamily="34" charset="-120"/>
              </a:rPr>
              <a:t>Identity verification</a:t>
            </a:r>
            <a:endParaRPr lang="en-US" sz="1200" dirty="0"/>
          </a:p>
        </p:txBody>
      </p:sp>
      <p:sp>
        <p:nvSpPr>
          <p:cNvPr id="33" name="Text 26"/>
          <p:cNvSpPr txBox="1"/>
          <p:nvPr/>
        </p:nvSpPr>
        <p:spPr>
          <a:xfrm>
            <a:off x="804672" y="5038344"/>
            <a:ext cx="2116836" cy="86868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A face, a document and a snapshot in the same session raise transactional security.</a:t>
            </a:r>
            <a:endParaRPr lang="en-US" sz="1000" dirty="0"/>
          </a:p>
        </p:txBody>
      </p:sp>
      <p:sp>
        <p:nvSpPr>
          <p:cNvPr id="34" name="Shape 27"/>
          <p:cNvSpPr/>
          <p:nvPr/>
        </p:nvSpPr>
        <p:spPr>
          <a:xfrm>
            <a:off x="3369564" y="4133088"/>
            <a:ext cx="2628900" cy="2029968"/>
          </a:xfrm>
          <a:prstGeom prst="roundRect">
            <a:avLst>
              <a:gd name="adj" fmla="val 2703"/>
            </a:avLst>
          </a:prstGeom>
          <a:solidFill>
            <a:srgbClr val="FFFFFF"/>
          </a:solidFill>
          <a:ln w="9525">
            <a:solidFill>
              <a:srgbClr val="E4E8EB"/>
            </a:solidFill>
            <a:prstDash val="solid"/>
          </a:ln>
        </p:spPr>
      </p:sp>
      <p:sp>
        <p:nvSpPr>
          <p:cNvPr id="35" name="Shape 28"/>
          <p:cNvSpPr/>
          <p:nvPr/>
        </p:nvSpPr>
        <p:spPr>
          <a:xfrm>
            <a:off x="3625596" y="4389120"/>
            <a:ext cx="512064" cy="512064"/>
          </a:xfrm>
          <a:prstGeom prst="roundRect">
            <a:avLst>
              <a:gd name="adj" fmla="val 8929"/>
            </a:avLst>
          </a:prstGeom>
          <a:solidFill>
            <a:srgbClr val="FAD6D1"/>
          </a:solidFill>
          <a:ln w="12700">
            <a:solidFill>
              <a:srgbClr val="333333"/>
            </a:solidFill>
            <a:prstDash val="solid"/>
          </a:ln>
        </p:spPr>
      </p:sp>
      <p:pic>
        <p:nvPicPr>
          <p:cNvPr id="36" name="Image 5" descr="/root/corp2026/assets/icons/hero-user-circle_212F38.png">    </p:cNvPr>
          <p:cNvPicPr>
            <a:picLocks noChangeAspect="1"/>
          </p:cNvPicPr>
          <p:nvPr/>
        </p:nvPicPr>
        <p:blipFill>
          <a:blip r:embed="rId6"/>
          <a:stretch>
            <a:fillRect/>
          </a:stretch>
        </p:blipFill>
        <p:spPr>
          <a:xfrm>
            <a:off x="3749515" y="4513039"/>
            <a:ext cx="264225" cy="264225"/>
          </a:xfrm>
          <a:prstGeom prst="rect">
            <a:avLst/>
          </a:prstGeom>
        </p:spPr>
      </p:pic>
      <p:sp>
        <p:nvSpPr>
          <p:cNvPr id="37" name="Text 29"/>
          <p:cNvSpPr txBox="1"/>
          <p:nvPr/>
        </p:nvSpPr>
        <p:spPr>
          <a:xfrm>
            <a:off x="4265676" y="4361688"/>
            <a:ext cx="1476756" cy="548640"/>
          </a:xfrm>
          <a:prstGeom prst="rect">
            <a:avLst/>
          </a:prstGeom>
          <a:noFill/>
          <a:ln/>
        </p:spPr>
        <p:txBody>
          <a:bodyPr wrap="square" rtlCol="0" anchor="ctr"/>
          <a:lstStyle/>
          <a:p>
            <a:pPr indent="0" marL="0">
              <a:lnSpc>
                <a:spcPts val="1392"/>
              </a:lnSpc>
              <a:buNone/>
            </a:pPr>
            <a:r>
              <a:rPr lang="en-US" sz="1200" b="1" dirty="0">
                <a:solidFill>
                  <a:srgbClr val="212F38"/>
                </a:solidFill>
                <a:latin typeface="Montserrat" pitchFamily="34" charset="0"/>
                <a:ea typeface="Montserrat" pitchFamily="34" charset="-122"/>
                <a:cs typeface="Montserrat" pitchFamily="34" charset="-120"/>
              </a:rPr>
              <a:t>Personalised attention</a:t>
            </a:r>
            <a:endParaRPr lang="en-US" sz="1200" dirty="0"/>
          </a:p>
        </p:txBody>
      </p:sp>
      <p:sp>
        <p:nvSpPr>
          <p:cNvPr id="38" name="Text 30"/>
          <p:cNvSpPr txBox="1"/>
          <p:nvPr/>
        </p:nvSpPr>
        <p:spPr>
          <a:xfrm>
            <a:off x="3625596" y="5038344"/>
            <a:ext cx="2116836" cy="86868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The customer is attended rather than processed, and satisfaction is measured after the video call.</a:t>
            </a:r>
            <a:endParaRPr lang="en-US" sz="1000" dirty="0"/>
          </a:p>
        </p:txBody>
      </p:sp>
      <p:sp>
        <p:nvSpPr>
          <p:cNvPr id="39" name="Shape 31"/>
          <p:cNvSpPr/>
          <p:nvPr/>
        </p:nvSpPr>
        <p:spPr>
          <a:xfrm>
            <a:off x="6190488" y="4133088"/>
            <a:ext cx="2628900" cy="2029968"/>
          </a:xfrm>
          <a:prstGeom prst="roundRect">
            <a:avLst>
              <a:gd name="adj" fmla="val 2703"/>
            </a:avLst>
          </a:prstGeom>
          <a:solidFill>
            <a:srgbClr val="FFFFFF"/>
          </a:solidFill>
          <a:ln w="9525">
            <a:solidFill>
              <a:srgbClr val="E4E8EB"/>
            </a:solidFill>
            <a:prstDash val="solid"/>
          </a:ln>
        </p:spPr>
      </p:sp>
      <p:sp>
        <p:nvSpPr>
          <p:cNvPr id="40" name="Shape 32"/>
          <p:cNvSpPr/>
          <p:nvPr/>
        </p:nvSpPr>
        <p:spPr>
          <a:xfrm>
            <a:off x="6446520" y="4389120"/>
            <a:ext cx="512064" cy="512064"/>
          </a:xfrm>
          <a:prstGeom prst="roundRect">
            <a:avLst>
              <a:gd name="adj" fmla="val 8929"/>
            </a:avLst>
          </a:prstGeom>
          <a:solidFill>
            <a:srgbClr val="FAD6D1"/>
          </a:solidFill>
          <a:ln w="12700">
            <a:solidFill>
              <a:srgbClr val="333333"/>
            </a:solidFill>
            <a:prstDash val="solid"/>
          </a:ln>
        </p:spPr>
      </p:sp>
      <p:pic>
        <p:nvPicPr>
          <p:cNvPr id="41" name="Image 6" descr="/root/corp2026/assets/icons/hero-shield-exclamation_212F38.png">    </p:cNvPr>
          <p:cNvPicPr>
            <a:picLocks noChangeAspect="1"/>
          </p:cNvPicPr>
          <p:nvPr/>
        </p:nvPicPr>
        <p:blipFill>
          <a:blip r:embed="rId7"/>
          <a:stretch>
            <a:fillRect/>
          </a:stretch>
        </p:blipFill>
        <p:spPr>
          <a:xfrm>
            <a:off x="6570439" y="4513039"/>
            <a:ext cx="264225" cy="264225"/>
          </a:xfrm>
          <a:prstGeom prst="rect">
            <a:avLst/>
          </a:prstGeom>
        </p:spPr>
      </p:pic>
      <p:sp>
        <p:nvSpPr>
          <p:cNvPr id="42" name="Text 33"/>
          <p:cNvSpPr txBox="1"/>
          <p:nvPr/>
        </p:nvSpPr>
        <p:spPr>
          <a:xfrm>
            <a:off x="7086600" y="4361688"/>
            <a:ext cx="1476756" cy="548640"/>
          </a:xfrm>
          <a:prstGeom prst="rect">
            <a:avLst/>
          </a:prstGeom>
          <a:noFill/>
          <a:ln/>
        </p:spPr>
        <p:txBody>
          <a:bodyPr wrap="square" rtlCol="0" anchor="ctr"/>
          <a:lstStyle/>
          <a:p>
            <a:pPr indent="0" marL="0">
              <a:lnSpc>
                <a:spcPts val="1392"/>
              </a:lnSpc>
              <a:buNone/>
            </a:pPr>
            <a:r>
              <a:rPr lang="en-US" sz="1200" b="1" dirty="0">
                <a:solidFill>
                  <a:srgbClr val="212F38"/>
                </a:solidFill>
                <a:latin typeface="Montserrat" pitchFamily="34" charset="0"/>
                <a:ea typeface="Montserrat" pitchFamily="34" charset="-122"/>
                <a:cs typeface="Montserrat" pitchFamily="34" charset="-120"/>
              </a:rPr>
              <a:t>Fraud protection</a:t>
            </a:r>
            <a:endParaRPr lang="en-US" sz="1200" dirty="0"/>
          </a:p>
        </p:txBody>
      </p:sp>
      <p:sp>
        <p:nvSpPr>
          <p:cNvPr id="43" name="Text 34"/>
          <p:cNvSpPr txBox="1"/>
          <p:nvPr/>
        </p:nvSpPr>
        <p:spPr>
          <a:xfrm>
            <a:off x="6446520" y="5038344"/>
            <a:ext cx="2116836" cy="86868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Detection and deterrence get simpler when the interaction is seen, recorded and retrievable.</a:t>
            </a:r>
            <a:endParaRPr lang="en-US" sz="1000" dirty="0"/>
          </a:p>
        </p:txBody>
      </p:sp>
      <p:sp>
        <p:nvSpPr>
          <p:cNvPr id="44" name="Shape 35"/>
          <p:cNvSpPr/>
          <p:nvPr/>
        </p:nvSpPr>
        <p:spPr>
          <a:xfrm>
            <a:off x="9011412" y="4133088"/>
            <a:ext cx="2628900" cy="2029968"/>
          </a:xfrm>
          <a:prstGeom prst="roundRect">
            <a:avLst>
              <a:gd name="adj" fmla="val 2703"/>
            </a:avLst>
          </a:prstGeom>
          <a:solidFill>
            <a:srgbClr val="212F38"/>
          </a:solidFill>
          <a:ln w="12700">
            <a:solidFill>
              <a:srgbClr val="333333"/>
            </a:solidFill>
            <a:prstDash val="solid"/>
          </a:ln>
        </p:spPr>
      </p:sp>
      <p:sp>
        <p:nvSpPr>
          <p:cNvPr id="45" name="Text 36"/>
          <p:cNvSpPr txBox="1"/>
          <p:nvPr/>
        </p:nvSpPr>
        <p:spPr>
          <a:xfrm>
            <a:off x="9267444" y="4443984"/>
            <a:ext cx="2116836" cy="1463040"/>
          </a:xfrm>
          <a:prstGeom prst="rect">
            <a:avLst/>
          </a:prstGeom>
          <a:noFill/>
          <a:ln/>
        </p:spPr>
        <p:txBody>
          <a:bodyPr wrap="square" rtlCol="0" anchor="t"/>
          <a:lstStyle/>
          <a:p>
            <a:pPr indent="0" marL="0">
              <a:lnSpc>
                <a:spcPts val="1600"/>
              </a:lnSpc>
              <a:buNone/>
            </a:pPr>
            <a:r>
              <a:rPr lang="en-US" sz="1100" b="1" dirty="0">
                <a:solidFill>
                  <a:srgbClr val="FFFFFF"/>
                </a:solidFill>
                <a:latin typeface="Montserrat" pitchFamily="34" charset="0"/>
                <a:ea typeface="Montserrat" pitchFamily="34" charset="-122"/>
                <a:cs typeface="Montserrat" pitchFamily="34" charset="-120"/>
              </a:rPr>
              <a:t>Every one of these is measurable after the call — because the call was routed and recorded by the same platform that handles voice.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DEPLOYMENT</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FFFFFF"/>
                </a:solidFill>
                <a:latin typeface="Montserrat" pitchFamily="34" charset="0"/>
                <a:ea typeface="Montserrat" pitchFamily="34" charset="-122"/>
                <a:cs typeface="Montserrat" pitchFamily="34" charset="-120"/>
              </a:rPr>
              <a:t>The same platforms, wherever your data has to live</a:t>
            </a:r>
            <a:endParaRPr lang="en-US" sz="2700" dirty="0"/>
          </a:p>
        </p:txBody>
      </p:sp>
      <p:sp>
        <p:nvSpPr>
          <p:cNvPr id="5" name="Text 3"/>
          <p:cNvSpPr txBox="1"/>
          <p:nvPr/>
        </p:nvSpPr>
        <p:spPr>
          <a:xfrm>
            <a:off x="548640" y="1280160"/>
            <a:ext cx="11091672" cy="384048"/>
          </a:xfrm>
          <a:prstGeom prst="rect">
            <a:avLst/>
          </a:prstGeom>
          <a:noFill/>
          <a:ln/>
        </p:spPr>
        <p:txBody>
          <a:bodyPr wrap="square" rtlCol="0" anchor="ctr"/>
          <a:lstStyle/>
          <a:p>
            <a:pPr indent="0" marL="0">
              <a:lnSpc>
                <a:spcPts val="1700"/>
              </a:lnSpc>
              <a:buNone/>
            </a:pPr>
            <a:r>
              <a:rPr lang="en-US" sz="1250" dirty="0">
                <a:solidFill>
                  <a:srgbClr val="9FB0BE"/>
                </a:solidFill>
                <a:latin typeface="Montserrat" pitchFamily="34" charset="0"/>
                <a:ea typeface="Montserrat" pitchFamily="34" charset="-122"/>
                <a:cs typeface="Montserrat" pitchFamily="34" charset="-120"/>
              </a:rPr>
              <a:t>Most contact center platforms sold today exist in exactly one place: the vendor’s cloud. Ours do not force that choice.</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6B7F8D"/>
                </a:solidFill>
                <a:latin typeface="Montserrat" pitchFamily="34" charset="0"/>
                <a:ea typeface="Montserrat" pitchFamily="34" charset="-122"/>
                <a:cs typeface="Montserrat" pitchFamily="34" charset="-120"/>
              </a:rPr>
              <a:t>Source: wiki.ivrpowers.com, interactivepowers.com</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Deployment</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13</a:t>
            </a:r>
            <a:endParaRPr lang="en-US" sz="900" dirty="0"/>
          </a:p>
        </p:txBody>
      </p:sp>
      <p:sp>
        <p:nvSpPr>
          <p:cNvPr id="9" name="Shape 7"/>
          <p:cNvSpPr/>
          <p:nvPr/>
        </p:nvSpPr>
        <p:spPr>
          <a:xfrm>
            <a:off x="548640" y="2121408"/>
            <a:ext cx="2628900" cy="2191004"/>
          </a:xfrm>
          <a:prstGeom prst="roundRect">
            <a:avLst>
              <a:gd name="adj" fmla="val 2504"/>
            </a:avLst>
          </a:prstGeom>
          <a:solidFill>
            <a:srgbClr val="2E3D48"/>
          </a:solidFill>
          <a:ln w="12700">
            <a:solidFill>
              <a:srgbClr val="2E3D48"/>
            </a:solidFill>
            <a:prstDash val="solid"/>
          </a:ln>
        </p:spPr>
      </p:sp>
      <p:sp>
        <p:nvSpPr>
          <p:cNvPr id="10" name="Shape 8"/>
          <p:cNvSpPr/>
          <p:nvPr/>
        </p:nvSpPr>
        <p:spPr>
          <a:xfrm>
            <a:off x="804672" y="2377440"/>
            <a:ext cx="603504" cy="603504"/>
          </a:xfrm>
          <a:prstGeom prst="roundRect">
            <a:avLst>
              <a:gd name="adj" fmla="val 7576"/>
            </a:avLst>
          </a:prstGeom>
          <a:solidFill>
            <a:srgbClr val="FF6D5F"/>
          </a:solidFill>
          <a:ln w="12700">
            <a:solidFill>
              <a:srgbClr val="333333"/>
            </a:solidFill>
            <a:prstDash val="solid"/>
          </a:ln>
        </p:spPr>
      </p:sp>
      <p:pic>
        <p:nvPicPr>
          <p:cNvPr id="11" name="Image 0" descr="/root/corp2026/assets/icons/hero-cloud_212F38.png">    </p:cNvPr>
          <p:cNvPicPr>
            <a:picLocks noChangeAspect="1"/>
          </p:cNvPicPr>
          <p:nvPr/>
        </p:nvPicPr>
        <p:blipFill>
          <a:blip r:embed="rId1"/>
          <a:stretch>
            <a:fillRect/>
          </a:stretch>
        </p:blipFill>
        <p:spPr>
          <a:xfrm>
            <a:off x="950720" y="2523488"/>
            <a:ext cx="311408" cy="311408"/>
          </a:xfrm>
          <a:prstGeom prst="rect">
            <a:avLst/>
          </a:prstGeom>
        </p:spPr>
      </p:pic>
      <p:sp>
        <p:nvSpPr>
          <p:cNvPr id="12" name="Text 9"/>
          <p:cNvSpPr txBox="1"/>
          <p:nvPr/>
        </p:nvSpPr>
        <p:spPr>
          <a:xfrm>
            <a:off x="1536192" y="2350008"/>
            <a:ext cx="1385316" cy="640080"/>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Cloud</a:t>
            </a:r>
            <a:endParaRPr lang="en-US" sz="1250" dirty="0"/>
          </a:p>
        </p:txBody>
      </p:sp>
      <p:sp>
        <p:nvSpPr>
          <p:cNvPr id="13" name="Text 10"/>
          <p:cNvSpPr txBox="1"/>
          <p:nvPr/>
        </p:nvSpPr>
        <p:spPr>
          <a:xfrm>
            <a:off x="804672" y="3118104"/>
            <a:ext cx="2116836" cy="99314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Hosted and managed on AWS, with the operational model of a service and none of the infrastructure of your own to run.</a:t>
            </a:r>
            <a:endParaRPr lang="en-US" sz="1000" dirty="0"/>
          </a:p>
        </p:txBody>
      </p:sp>
      <p:sp>
        <p:nvSpPr>
          <p:cNvPr id="14" name="Shape 11"/>
          <p:cNvSpPr/>
          <p:nvPr/>
        </p:nvSpPr>
        <p:spPr>
          <a:xfrm>
            <a:off x="3369564" y="2121408"/>
            <a:ext cx="2628900" cy="2191004"/>
          </a:xfrm>
          <a:prstGeom prst="roundRect">
            <a:avLst>
              <a:gd name="adj" fmla="val 2504"/>
            </a:avLst>
          </a:prstGeom>
          <a:solidFill>
            <a:srgbClr val="2E3D48"/>
          </a:solidFill>
          <a:ln w="12700">
            <a:solidFill>
              <a:srgbClr val="2E3D48"/>
            </a:solidFill>
            <a:prstDash val="solid"/>
          </a:ln>
        </p:spPr>
      </p:sp>
      <p:sp>
        <p:nvSpPr>
          <p:cNvPr id="15" name="Shape 12"/>
          <p:cNvSpPr/>
          <p:nvPr/>
        </p:nvSpPr>
        <p:spPr>
          <a:xfrm>
            <a:off x="3625596" y="2377440"/>
            <a:ext cx="603504" cy="603504"/>
          </a:xfrm>
          <a:prstGeom prst="roundRect">
            <a:avLst>
              <a:gd name="adj" fmla="val 7576"/>
            </a:avLst>
          </a:prstGeom>
          <a:solidFill>
            <a:srgbClr val="FF6D5F"/>
          </a:solidFill>
          <a:ln w="12700">
            <a:solidFill>
              <a:srgbClr val="333333"/>
            </a:solidFill>
            <a:prstDash val="solid"/>
          </a:ln>
        </p:spPr>
      </p:sp>
      <p:pic>
        <p:nvPicPr>
          <p:cNvPr id="16" name="Image 1" descr="/root/corp2026/assets/icons/hero-server-stack_212F38.png">    </p:cNvPr>
          <p:cNvPicPr>
            <a:picLocks noChangeAspect="1"/>
          </p:cNvPicPr>
          <p:nvPr/>
        </p:nvPicPr>
        <p:blipFill>
          <a:blip r:embed="rId2"/>
          <a:stretch>
            <a:fillRect/>
          </a:stretch>
        </p:blipFill>
        <p:spPr>
          <a:xfrm>
            <a:off x="3771644" y="2523488"/>
            <a:ext cx="311408" cy="311408"/>
          </a:xfrm>
          <a:prstGeom prst="rect">
            <a:avLst/>
          </a:prstGeom>
        </p:spPr>
      </p:pic>
      <p:sp>
        <p:nvSpPr>
          <p:cNvPr id="17" name="Text 13"/>
          <p:cNvSpPr txBox="1"/>
          <p:nvPr/>
        </p:nvSpPr>
        <p:spPr>
          <a:xfrm>
            <a:off x="4357116" y="2350008"/>
            <a:ext cx="1385316" cy="640080"/>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On-premises</a:t>
            </a:r>
            <a:endParaRPr lang="en-US" sz="1250" dirty="0"/>
          </a:p>
        </p:txBody>
      </p:sp>
      <p:sp>
        <p:nvSpPr>
          <p:cNvPr id="18" name="Text 14"/>
          <p:cNvSpPr txBox="1"/>
          <p:nvPr/>
        </p:nvSpPr>
        <p:spPr>
          <a:xfrm>
            <a:off x="3625596" y="3118104"/>
            <a:ext cx="2116836" cy="938276"/>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Packaged for Linux Debian 64-bit on your own hardware, inside your own network perimeter.</a:t>
            </a:r>
            <a:endParaRPr lang="en-US" sz="1000" dirty="0"/>
          </a:p>
        </p:txBody>
      </p:sp>
      <p:sp>
        <p:nvSpPr>
          <p:cNvPr id="19" name="Shape 15"/>
          <p:cNvSpPr/>
          <p:nvPr/>
        </p:nvSpPr>
        <p:spPr>
          <a:xfrm>
            <a:off x="6190488" y="2121408"/>
            <a:ext cx="2628900" cy="2191004"/>
          </a:xfrm>
          <a:prstGeom prst="roundRect">
            <a:avLst>
              <a:gd name="adj" fmla="val 2504"/>
            </a:avLst>
          </a:prstGeom>
          <a:solidFill>
            <a:srgbClr val="2E3D48"/>
          </a:solidFill>
          <a:ln w="12700">
            <a:solidFill>
              <a:srgbClr val="2E3D48"/>
            </a:solidFill>
            <a:prstDash val="solid"/>
          </a:ln>
        </p:spPr>
      </p:sp>
      <p:sp>
        <p:nvSpPr>
          <p:cNvPr id="20" name="Shape 16"/>
          <p:cNvSpPr/>
          <p:nvPr/>
        </p:nvSpPr>
        <p:spPr>
          <a:xfrm>
            <a:off x="6446520" y="2377440"/>
            <a:ext cx="603504" cy="603504"/>
          </a:xfrm>
          <a:prstGeom prst="roundRect">
            <a:avLst>
              <a:gd name="adj" fmla="val 7576"/>
            </a:avLst>
          </a:prstGeom>
          <a:solidFill>
            <a:srgbClr val="FF6D5F"/>
          </a:solidFill>
          <a:ln w="12700">
            <a:solidFill>
              <a:srgbClr val="333333"/>
            </a:solidFill>
            <a:prstDash val="solid"/>
          </a:ln>
        </p:spPr>
      </p:sp>
      <p:pic>
        <p:nvPicPr>
          <p:cNvPr id="21" name="Image 2" descr="/root/corp2026/assets/icons/hero-square-3-stack-3d_212F38.png">    </p:cNvPr>
          <p:cNvPicPr>
            <a:picLocks noChangeAspect="1"/>
          </p:cNvPicPr>
          <p:nvPr/>
        </p:nvPicPr>
        <p:blipFill>
          <a:blip r:embed="rId3"/>
          <a:stretch>
            <a:fillRect/>
          </a:stretch>
        </p:blipFill>
        <p:spPr>
          <a:xfrm>
            <a:off x="6592568" y="2523488"/>
            <a:ext cx="311408" cy="311408"/>
          </a:xfrm>
          <a:prstGeom prst="rect">
            <a:avLst/>
          </a:prstGeom>
        </p:spPr>
      </p:pic>
      <p:sp>
        <p:nvSpPr>
          <p:cNvPr id="22" name="Text 17"/>
          <p:cNvSpPr txBox="1"/>
          <p:nvPr/>
        </p:nvSpPr>
        <p:spPr>
          <a:xfrm>
            <a:off x="7178040" y="2350008"/>
            <a:ext cx="1385316" cy="640080"/>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Virtualized</a:t>
            </a:r>
            <a:endParaRPr lang="en-US" sz="1250" dirty="0"/>
          </a:p>
        </p:txBody>
      </p:sp>
      <p:sp>
        <p:nvSpPr>
          <p:cNvPr id="23" name="Text 18"/>
          <p:cNvSpPr txBox="1"/>
          <p:nvPr/>
        </p:nvSpPr>
        <p:spPr>
          <a:xfrm>
            <a:off x="6446520" y="3118104"/>
            <a:ext cx="2116836" cy="938276"/>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Licensed for Amazon EC2, VMware, Proxmox and Xen, so it fits the virtualization estate you already operate.</a:t>
            </a:r>
            <a:endParaRPr lang="en-US" sz="1000" dirty="0"/>
          </a:p>
        </p:txBody>
      </p:sp>
      <p:sp>
        <p:nvSpPr>
          <p:cNvPr id="24" name="Shape 19"/>
          <p:cNvSpPr/>
          <p:nvPr/>
        </p:nvSpPr>
        <p:spPr>
          <a:xfrm>
            <a:off x="9011412" y="2121408"/>
            <a:ext cx="2628900" cy="2191004"/>
          </a:xfrm>
          <a:prstGeom prst="roundRect">
            <a:avLst>
              <a:gd name="adj" fmla="val 2504"/>
            </a:avLst>
          </a:prstGeom>
          <a:solidFill>
            <a:srgbClr val="2E3D48"/>
          </a:solidFill>
          <a:ln w="12700">
            <a:solidFill>
              <a:srgbClr val="2E3D48"/>
            </a:solidFill>
            <a:prstDash val="solid"/>
          </a:ln>
        </p:spPr>
      </p:sp>
      <p:sp>
        <p:nvSpPr>
          <p:cNvPr id="25" name="Shape 20"/>
          <p:cNvSpPr/>
          <p:nvPr/>
        </p:nvSpPr>
        <p:spPr>
          <a:xfrm>
            <a:off x="9267444" y="2377440"/>
            <a:ext cx="603504" cy="603504"/>
          </a:xfrm>
          <a:prstGeom prst="roundRect">
            <a:avLst>
              <a:gd name="adj" fmla="val 7576"/>
            </a:avLst>
          </a:prstGeom>
          <a:solidFill>
            <a:srgbClr val="FF6D5F"/>
          </a:solidFill>
          <a:ln w="12700">
            <a:solidFill>
              <a:srgbClr val="333333"/>
            </a:solidFill>
            <a:prstDash val="solid"/>
          </a:ln>
        </p:spPr>
      </p:sp>
      <p:pic>
        <p:nvPicPr>
          <p:cNvPr id="26" name="Image 3" descr="/root/corp2026/assets/icons/hero-arrows-right-left_212F38.png">    </p:cNvPr>
          <p:cNvPicPr>
            <a:picLocks noChangeAspect="1"/>
          </p:cNvPicPr>
          <p:nvPr/>
        </p:nvPicPr>
        <p:blipFill>
          <a:blip r:embed="rId4"/>
          <a:stretch>
            <a:fillRect/>
          </a:stretch>
        </p:blipFill>
        <p:spPr>
          <a:xfrm>
            <a:off x="9413492" y="2523488"/>
            <a:ext cx="311408" cy="311408"/>
          </a:xfrm>
          <a:prstGeom prst="rect">
            <a:avLst/>
          </a:prstGeom>
        </p:spPr>
      </p:pic>
      <p:sp>
        <p:nvSpPr>
          <p:cNvPr id="27" name="Text 21"/>
          <p:cNvSpPr txBox="1"/>
          <p:nvPr/>
        </p:nvSpPr>
        <p:spPr>
          <a:xfrm>
            <a:off x="9998964" y="2350008"/>
            <a:ext cx="1385316" cy="640080"/>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Hybrid</a:t>
            </a:r>
            <a:endParaRPr lang="en-US" sz="1250" dirty="0"/>
          </a:p>
        </p:txBody>
      </p:sp>
      <p:sp>
        <p:nvSpPr>
          <p:cNvPr id="28" name="Text 22"/>
          <p:cNvSpPr txBox="1"/>
          <p:nvPr/>
        </p:nvSpPr>
        <p:spPr>
          <a:xfrm>
            <a:off x="9267444" y="3118104"/>
            <a:ext cx="2116836" cy="938276"/>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Combine them — for instance, agents in the cloud with recording and archive retained on your premises.</a:t>
            </a:r>
            <a:endParaRPr lang="en-US" sz="1000" dirty="0"/>
          </a:p>
        </p:txBody>
      </p:sp>
      <p:sp>
        <p:nvSpPr>
          <p:cNvPr id="29" name="Shape 23"/>
          <p:cNvSpPr/>
          <p:nvPr/>
        </p:nvSpPr>
        <p:spPr>
          <a:xfrm>
            <a:off x="548640" y="4495292"/>
            <a:ext cx="11091672" cy="1115568"/>
          </a:xfrm>
          <a:prstGeom prst="roundRect">
            <a:avLst>
              <a:gd name="adj" fmla="val 4918"/>
            </a:avLst>
          </a:prstGeom>
          <a:solidFill>
            <a:srgbClr val="2E3D48"/>
          </a:solidFill>
          <a:ln w="9525">
            <a:solidFill>
              <a:srgbClr val="2E3D48"/>
            </a:solidFill>
            <a:prstDash val="solid"/>
          </a:ln>
        </p:spPr>
      </p:sp>
      <p:sp>
        <p:nvSpPr>
          <p:cNvPr id="30" name="Text 24"/>
          <p:cNvSpPr txBox="1"/>
          <p:nvPr/>
        </p:nvSpPr>
        <p:spPr>
          <a:xfrm>
            <a:off x="822960" y="4586732"/>
            <a:ext cx="10543032" cy="259080"/>
          </a:xfrm>
          <a:prstGeom prst="rect">
            <a:avLst/>
          </a:prstGeom>
          <a:noFill/>
          <a:ln/>
        </p:spPr>
        <p:txBody>
          <a:bodyPr wrap="square" rtlCol="0" anchor="ctr"/>
          <a:lstStyle/>
          <a:p>
            <a:pPr indent="0" marL="0">
              <a:lnSpc>
                <a:spcPts val="1320"/>
              </a:lnSpc>
              <a:buNone/>
            </a:pPr>
            <a:r>
              <a:rPr lang="en-US" sz="1100" b="1" dirty="0">
                <a:solidFill>
                  <a:srgbClr val="FF6D5F"/>
                </a:solidFill>
                <a:latin typeface="Montserrat" pitchFamily="34" charset="0"/>
                <a:ea typeface="Montserrat" pitchFamily="34" charset="-122"/>
                <a:cs typeface="Montserrat" pitchFamily="34" charset="-120"/>
              </a:rPr>
              <a:t>Why deployment freedom matters specifically for video</a:t>
            </a:r>
            <a:endParaRPr lang="en-US" sz="1100" dirty="0"/>
          </a:p>
        </p:txBody>
      </p:sp>
      <p:sp>
        <p:nvSpPr>
          <p:cNvPr id="31" name="Text 25"/>
          <p:cNvSpPr txBox="1"/>
          <p:nvPr/>
        </p:nvSpPr>
        <p:spPr>
          <a:xfrm>
            <a:off x="822960" y="4845812"/>
            <a:ext cx="10543032" cy="624840"/>
          </a:xfrm>
          <a:prstGeom prst="rect">
            <a:avLst/>
          </a:prstGeom>
          <a:noFill/>
          <a:ln/>
        </p:spPr>
        <p:txBody>
          <a:bodyPr wrap="square" rtlCol="0" anchor="t"/>
          <a:lstStyle/>
          <a:p>
            <a:pPr indent="0" marL="0">
              <a:lnSpc>
                <a:spcPts val="1400"/>
              </a:lnSpc>
              <a:buNone/>
            </a:pPr>
            <a:r>
              <a:rPr lang="en-US" sz="1000" dirty="0">
                <a:solidFill>
                  <a:srgbClr val="9FB0BE"/>
                </a:solidFill>
                <a:latin typeface="Montserrat" pitchFamily="34" charset="0"/>
                <a:ea typeface="Montserrat" pitchFamily="34" charset="-122"/>
                <a:cs typeface="Montserrat" pitchFamily="34" charset="-120"/>
              </a:rPr>
              <a:t>Video is the heaviest, most personal and most regulated payload a contact center handles — a recorded face is biometric-adjacent personal data in most jurisdictions. Being able to keep capture, storage and archive inside your own perimeter turns the single hardest objection in banking, healthcare, insurance and public procurement from a blocker into a configuration decision.</a:t>
            </a:r>
            <a:endParaRPr lang="en-US" sz="1000" dirty="0"/>
          </a:p>
        </p:txBody>
      </p:sp>
      <p:sp>
        <p:nvSpPr>
          <p:cNvPr id="32" name="Text 26"/>
          <p:cNvSpPr txBox="1"/>
          <p:nvPr/>
        </p:nvSpPr>
        <p:spPr>
          <a:xfrm>
            <a:off x="548640" y="5669280"/>
            <a:ext cx="11091672" cy="262890"/>
          </a:xfrm>
          <a:prstGeom prst="rect">
            <a:avLst/>
          </a:prstGeom>
          <a:noFill/>
          <a:ln/>
        </p:spPr>
        <p:txBody>
          <a:bodyPr wrap="square" rtlCol="0" anchor="ctr"/>
          <a:lstStyle/>
          <a:p>
            <a:pPr indent="0" marL="0">
              <a:lnSpc>
                <a:spcPts val="1350"/>
              </a:lnSpc>
              <a:buNone/>
            </a:pPr>
            <a:r>
              <a:rPr lang="en-US" sz="1050" b="1" dirty="0">
                <a:solidFill>
                  <a:srgbClr val="FF6D5F"/>
                </a:solidFill>
                <a:latin typeface="Montserrat" pitchFamily="34" charset="0"/>
                <a:ea typeface="Montserrat" pitchFamily="34" charset="-122"/>
                <a:cs typeface="Montserrat" pitchFamily="34" charset="-120"/>
              </a:rPr>
              <a:t>Video REC is the one platform delivered as a managed service by design — regional storage allocation, your keys and your dedicated storage units.</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SECURITY</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Seven principles behind every session we carry</a:t>
            </a:r>
            <a:endParaRPr lang="en-US" sz="2700" dirty="0"/>
          </a:p>
        </p:txBody>
      </p:sp>
      <p:sp>
        <p:nvSpPr>
          <p:cNvPr id="5" name="Text 3"/>
          <p:cNvSpPr txBox="1"/>
          <p:nvPr/>
        </p:nvSpPr>
        <p:spPr>
          <a:xfrm>
            <a:off x="548640" y="1280160"/>
            <a:ext cx="11091672" cy="384048"/>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Securing video calls and recordings is part of the platforms and part of the standards — not a policy document written next to them.</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Interactive Powers Security — Videocall Services, 2025 edition.</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Security</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14</a:t>
            </a:r>
            <a:endParaRPr lang="en-US" sz="900" dirty="0"/>
          </a:p>
        </p:txBody>
      </p:sp>
      <p:sp>
        <p:nvSpPr>
          <p:cNvPr id="9" name="Shape 7"/>
          <p:cNvSpPr/>
          <p:nvPr/>
        </p:nvSpPr>
        <p:spPr>
          <a:xfrm>
            <a:off x="548640" y="2066544"/>
            <a:ext cx="3569208" cy="1793748"/>
          </a:xfrm>
          <a:prstGeom prst="roundRect">
            <a:avLst>
              <a:gd name="adj" fmla="val 3059"/>
            </a:avLst>
          </a:prstGeom>
          <a:solidFill>
            <a:srgbClr val="FFFFFF"/>
          </a:solidFill>
          <a:ln w="9525">
            <a:solidFill>
              <a:srgbClr val="E4E8EB"/>
            </a:solidFill>
            <a:prstDash val="solid"/>
          </a:ln>
        </p:spPr>
      </p:sp>
      <p:sp>
        <p:nvSpPr>
          <p:cNvPr id="10" name="Shape 8"/>
          <p:cNvSpPr/>
          <p:nvPr/>
        </p:nvSpPr>
        <p:spPr>
          <a:xfrm>
            <a:off x="804672" y="2322576"/>
            <a:ext cx="566928" cy="566928"/>
          </a:xfrm>
          <a:prstGeom prst="roundRect">
            <a:avLst>
              <a:gd name="adj" fmla="val 8065"/>
            </a:avLst>
          </a:prstGeom>
          <a:solidFill>
            <a:srgbClr val="FAD6D1"/>
          </a:solidFill>
          <a:ln w="12700">
            <a:solidFill>
              <a:srgbClr val="333333"/>
            </a:solidFill>
            <a:prstDash val="solid"/>
          </a:ln>
        </p:spPr>
      </p:sp>
      <p:pic>
        <p:nvPicPr>
          <p:cNvPr id="11" name="Image 0" descr="/root/corp2026/assets/icons/hero-lock-closed_212F38.png">    </p:cNvPr>
          <p:cNvPicPr>
            <a:picLocks noChangeAspect="1"/>
          </p:cNvPicPr>
          <p:nvPr/>
        </p:nvPicPr>
        <p:blipFill>
          <a:blip r:embed="rId1"/>
          <a:stretch>
            <a:fillRect/>
          </a:stretch>
        </p:blipFill>
        <p:spPr>
          <a:xfrm>
            <a:off x="941869" y="2459773"/>
            <a:ext cx="292535" cy="292535"/>
          </a:xfrm>
          <a:prstGeom prst="rect">
            <a:avLst/>
          </a:prstGeom>
        </p:spPr>
      </p:pic>
      <p:sp>
        <p:nvSpPr>
          <p:cNvPr id="12" name="Text 9"/>
          <p:cNvSpPr txBox="1"/>
          <p:nvPr/>
        </p:nvSpPr>
        <p:spPr>
          <a:xfrm>
            <a:off x="1499616" y="2295144"/>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End-to-end encryption</a:t>
            </a:r>
            <a:endParaRPr lang="en-US" sz="1250" dirty="0"/>
          </a:p>
        </p:txBody>
      </p:sp>
      <p:sp>
        <p:nvSpPr>
          <p:cNvPr id="13" name="Text 10"/>
          <p:cNvSpPr txBox="1"/>
          <p:nvPr/>
        </p:nvSpPr>
        <p:spPr>
          <a:xfrm>
            <a:off x="804672" y="3026664"/>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All real-time communications are 100% encrypted with standard protocols, WebRTC peer-to-peer and hybrid transcoding alike.</a:t>
            </a:r>
            <a:endParaRPr lang="en-US" sz="1000" dirty="0"/>
          </a:p>
        </p:txBody>
      </p:sp>
      <p:sp>
        <p:nvSpPr>
          <p:cNvPr id="14" name="Shape 11"/>
          <p:cNvSpPr/>
          <p:nvPr/>
        </p:nvSpPr>
        <p:spPr>
          <a:xfrm>
            <a:off x="4309872" y="2066544"/>
            <a:ext cx="3569208" cy="1793748"/>
          </a:xfrm>
          <a:prstGeom prst="roundRect">
            <a:avLst>
              <a:gd name="adj" fmla="val 3059"/>
            </a:avLst>
          </a:prstGeom>
          <a:solidFill>
            <a:srgbClr val="FFFFFF"/>
          </a:solidFill>
          <a:ln w="9525">
            <a:solidFill>
              <a:srgbClr val="E4E8EB"/>
            </a:solidFill>
            <a:prstDash val="solid"/>
          </a:ln>
        </p:spPr>
      </p:sp>
      <p:sp>
        <p:nvSpPr>
          <p:cNvPr id="15" name="Shape 12"/>
          <p:cNvSpPr/>
          <p:nvPr/>
        </p:nvSpPr>
        <p:spPr>
          <a:xfrm>
            <a:off x="4565904" y="2322576"/>
            <a:ext cx="566928" cy="566928"/>
          </a:xfrm>
          <a:prstGeom prst="roundRect">
            <a:avLst>
              <a:gd name="adj" fmla="val 8065"/>
            </a:avLst>
          </a:prstGeom>
          <a:solidFill>
            <a:srgbClr val="FAD6D1"/>
          </a:solidFill>
          <a:ln w="12700">
            <a:solidFill>
              <a:srgbClr val="333333"/>
            </a:solidFill>
            <a:prstDash val="solid"/>
          </a:ln>
        </p:spPr>
      </p:sp>
      <p:pic>
        <p:nvPicPr>
          <p:cNvPr id="16" name="Image 1" descr="/root/corp2026/assets/icons/hero-key_212F38.png">    </p:cNvPr>
          <p:cNvPicPr>
            <a:picLocks noChangeAspect="1"/>
          </p:cNvPicPr>
          <p:nvPr/>
        </p:nvPicPr>
        <p:blipFill>
          <a:blip r:embed="rId2"/>
          <a:stretch>
            <a:fillRect/>
          </a:stretch>
        </p:blipFill>
        <p:spPr>
          <a:xfrm>
            <a:off x="4703101" y="2459773"/>
            <a:ext cx="292535" cy="292535"/>
          </a:xfrm>
          <a:prstGeom prst="rect">
            <a:avLst/>
          </a:prstGeom>
        </p:spPr>
      </p:pic>
      <p:sp>
        <p:nvSpPr>
          <p:cNvPr id="17" name="Text 13"/>
          <p:cNvSpPr txBox="1"/>
          <p:nvPr/>
        </p:nvSpPr>
        <p:spPr>
          <a:xfrm>
            <a:off x="5260848" y="2295144"/>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256-bit AES certificates</a:t>
            </a:r>
            <a:endParaRPr lang="en-US" sz="1250" dirty="0"/>
          </a:p>
        </p:txBody>
      </p:sp>
      <p:sp>
        <p:nvSpPr>
          <p:cNvPr id="18" name="Text 14"/>
          <p:cNvSpPr txBox="1"/>
          <p:nvPr/>
        </p:nvSpPr>
        <p:spPr>
          <a:xfrm>
            <a:off x="4565904" y="3026664"/>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Every security certificate is a minimum of 256 bits, with private activation and automatic renewal.</a:t>
            </a:r>
            <a:endParaRPr lang="en-US" sz="1000" dirty="0"/>
          </a:p>
        </p:txBody>
      </p:sp>
      <p:sp>
        <p:nvSpPr>
          <p:cNvPr id="19" name="Shape 15"/>
          <p:cNvSpPr/>
          <p:nvPr/>
        </p:nvSpPr>
        <p:spPr>
          <a:xfrm>
            <a:off x="8071104" y="2066544"/>
            <a:ext cx="3569208" cy="1793748"/>
          </a:xfrm>
          <a:prstGeom prst="roundRect">
            <a:avLst>
              <a:gd name="adj" fmla="val 3059"/>
            </a:avLst>
          </a:prstGeom>
          <a:solidFill>
            <a:srgbClr val="FFFFFF"/>
          </a:solidFill>
          <a:ln w="9525">
            <a:solidFill>
              <a:srgbClr val="E4E8EB"/>
            </a:solidFill>
            <a:prstDash val="solid"/>
          </a:ln>
        </p:spPr>
      </p:sp>
      <p:sp>
        <p:nvSpPr>
          <p:cNvPr id="20" name="Shape 16"/>
          <p:cNvSpPr/>
          <p:nvPr/>
        </p:nvSpPr>
        <p:spPr>
          <a:xfrm>
            <a:off x="8327136" y="2322576"/>
            <a:ext cx="566928" cy="566928"/>
          </a:xfrm>
          <a:prstGeom prst="roundRect">
            <a:avLst>
              <a:gd name="adj" fmla="val 8065"/>
            </a:avLst>
          </a:prstGeom>
          <a:solidFill>
            <a:srgbClr val="FAD6D1"/>
          </a:solidFill>
          <a:ln w="12700">
            <a:solidFill>
              <a:srgbClr val="333333"/>
            </a:solidFill>
            <a:prstDash val="solid"/>
          </a:ln>
        </p:spPr>
      </p:sp>
      <p:pic>
        <p:nvPicPr>
          <p:cNvPr id="21" name="Image 2" descr="/root/corp2026/assets/icons/hero-signal_212F38.png">    </p:cNvPr>
          <p:cNvPicPr>
            <a:picLocks noChangeAspect="1"/>
          </p:cNvPicPr>
          <p:nvPr/>
        </p:nvPicPr>
        <p:blipFill>
          <a:blip r:embed="rId3"/>
          <a:stretch>
            <a:fillRect/>
          </a:stretch>
        </p:blipFill>
        <p:spPr>
          <a:xfrm>
            <a:off x="8464333" y="2459773"/>
            <a:ext cx="292535" cy="292535"/>
          </a:xfrm>
          <a:prstGeom prst="rect">
            <a:avLst/>
          </a:prstGeom>
        </p:spPr>
      </p:pic>
      <p:sp>
        <p:nvSpPr>
          <p:cNvPr id="22" name="Text 17"/>
          <p:cNvSpPr txBox="1"/>
          <p:nvPr/>
        </p:nvSpPr>
        <p:spPr>
          <a:xfrm>
            <a:off x="9022080" y="2295144"/>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Dedicated STUN / TURN</a:t>
            </a:r>
            <a:endParaRPr lang="en-US" sz="1250" dirty="0"/>
          </a:p>
        </p:txBody>
      </p:sp>
      <p:sp>
        <p:nvSpPr>
          <p:cNvPr id="23" name="Text 18"/>
          <p:cNvSpPr txBox="1"/>
          <p:nvPr/>
        </p:nvSpPr>
        <p:spPr>
          <a:xfrm>
            <a:off x="8327136" y="3026664"/>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Our own STUN and TURN services in every region, deployable on dedicated IP where your architecture requires it.</a:t>
            </a:r>
            <a:endParaRPr lang="en-US" sz="1000" dirty="0"/>
          </a:p>
        </p:txBody>
      </p:sp>
      <p:sp>
        <p:nvSpPr>
          <p:cNvPr id="24" name="Shape 19"/>
          <p:cNvSpPr/>
          <p:nvPr/>
        </p:nvSpPr>
        <p:spPr>
          <a:xfrm>
            <a:off x="548640" y="4024884"/>
            <a:ext cx="3569208" cy="1793748"/>
          </a:xfrm>
          <a:prstGeom prst="roundRect">
            <a:avLst>
              <a:gd name="adj" fmla="val 3059"/>
            </a:avLst>
          </a:prstGeom>
          <a:solidFill>
            <a:srgbClr val="FFFFFF"/>
          </a:solidFill>
          <a:ln w="9525">
            <a:solidFill>
              <a:srgbClr val="E4E8EB"/>
            </a:solidFill>
            <a:prstDash val="solid"/>
          </a:ln>
        </p:spPr>
      </p:sp>
      <p:sp>
        <p:nvSpPr>
          <p:cNvPr id="25" name="Shape 20"/>
          <p:cNvSpPr/>
          <p:nvPr/>
        </p:nvSpPr>
        <p:spPr>
          <a:xfrm>
            <a:off x="804672" y="4280916"/>
            <a:ext cx="566928" cy="566928"/>
          </a:xfrm>
          <a:prstGeom prst="roundRect">
            <a:avLst>
              <a:gd name="adj" fmla="val 8065"/>
            </a:avLst>
          </a:prstGeom>
          <a:solidFill>
            <a:srgbClr val="FAD6D1"/>
          </a:solidFill>
          <a:ln w="12700">
            <a:solidFill>
              <a:srgbClr val="333333"/>
            </a:solidFill>
            <a:prstDash val="solid"/>
          </a:ln>
        </p:spPr>
      </p:sp>
      <p:pic>
        <p:nvPicPr>
          <p:cNvPr id="26" name="Image 3" descr="/root/corp2026/assets/icons/hero-shield-check_212F38.png">    </p:cNvPr>
          <p:cNvPicPr>
            <a:picLocks noChangeAspect="1"/>
          </p:cNvPicPr>
          <p:nvPr/>
        </p:nvPicPr>
        <p:blipFill>
          <a:blip r:embed="rId4"/>
          <a:stretch>
            <a:fillRect/>
          </a:stretch>
        </p:blipFill>
        <p:spPr>
          <a:xfrm>
            <a:off x="941869" y="4418113"/>
            <a:ext cx="292535" cy="292535"/>
          </a:xfrm>
          <a:prstGeom prst="rect">
            <a:avLst/>
          </a:prstGeom>
        </p:spPr>
      </p:pic>
      <p:sp>
        <p:nvSpPr>
          <p:cNvPr id="27" name="Text 21"/>
          <p:cNvSpPr txBox="1"/>
          <p:nvPr/>
        </p:nvSpPr>
        <p:spPr>
          <a:xfrm>
            <a:off x="1499616" y="4253484"/>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SRTP over SIP</a:t>
            </a:r>
            <a:endParaRPr lang="en-US" sz="1250" dirty="0"/>
          </a:p>
        </p:txBody>
      </p:sp>
      <p:sp>
        <p:nvSpPr>
          <p:cNvPr id="28" name="Text 22"/>
          <p:cNvSpPr txBox="1"/>
          <p:nvPr/>
        </p:nvSpPr>
        <p:spPr>
          <a:xfrm>
            <a:off x="804672" y="4985004"/>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SRTP encryption can be enabled on the VoIP trunks you connect to our platforms, per your own security policy.</a:t>
            </a:r>
            <a:endParaRPr lang="en-US" sz="1000" dirty="0"/>
          </a:p>
        </p:txBody>
      </p:sp>
      <p:sp>
        <p:nvSpPr>
          <p:cNvPr id="29" name="Shape 23"/>
          <p:cNvSpPr/>
          <p:nvPr/>
        </p:nvSpPr>
        <p:spPr>
          <a:xfrm>
            <a:off x="4309872" y="4024884"/>
            <a:ext cx="3569208" cy="1793748"/>
          </a:xfrm>
          <a:prstGeom prst="roundRect">
            <a:avLst>
              <a:gd name="adj" fmla="val 3059"/>
            </a:avLst>
          </a:prstGeom>
          <a:solidFill>
            <a:srgbClr val="FFFFFF"/>
          </a:solidFill>
          <a:ln w="9525">
            <a:solidFill>
              <a:srgbClr val="E4E8EB"/>
            </a:solidFill>
            <a:prstDash val="solid"/>
          </a:ln>
        </p:spPr>
      </p:sp>
      <p:sp>
        <p:nvSpPr>
          <p:cNvPr id="30" name="Shape 24"/>
          <p:cNvSpPr/>
          <p:nvPr/>
        </p:nvSpPr>
        <p:spPr>
          <a:xfrm>
            <a:off x="4565904" y="4280916"/>
            <a:ext cx="566928" cy="566928"/>
          </a:xfrm>
          <a:prstGeom prst="roundRect">
            <a:avLst>
              <a:gd name="adj" fmla="val 8065"/>
            </a:avLst>
          </a:prstGeom>
          <a:solidFill>
            <a:srgbClr val="FAD6D1"/>
          </a:solidFill>
          <a:ln w="12700">
            <a:solidFill>
              <a:srgbClr val="333333"/>
            </a:solidFill>
            <a:prstDash val="solid"/>
          </a:ln>
        </p:spPr>
      </p:sp>
      <p:pic>
        <p:nvPicPr>
          <p:cNvPr id="31" name="Image 4" descr="/root/corp2026/assets/icons/hero-hand-raised_212F38.png">    </p:cNvPr>
          <p:cNvPicPr>
            <a:picLocks noChangeAspect="1"/>
          </p:cNvPicPr>
          <p:nvPr/>
        </p:nvPicPr>
        <p:blipFill>
          <a:blip r:embed="rId5"/>
          <a:stretch>
            <a:fillRect/>
          </a:stretch>
        </p:blipFill>
        <p:spPr>
          <a:xfrm>
            <a:off x="4703101" y="4418113"/>
            <a:ext cx="292535" cy="292535"/>
          </a:xfrm>
          <a:prstGeom prst="rect">
            <a:avLst/>
          </a:prstGeom>
        </p:spPr>
      </p:pic>
      <p:sp>
        <p:nvSpPr>
          <p:cNvPr id="32" name="Text 25"/>
          <p:cNvSpPr txBox="1"/>
          <p:nvPr/>
        </p:nvSpPr>
        <p:spPr>
          <a:xfrm>
            <a:off x="5260848" y="4253484"/>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Recording under your control</a:t>
            </a:r>
            <a:endParaRPr lang="en-US" sz="1250" dirty="0"/>
          </a:p>
        </p:txBody>
      </p:sp>
      <p:sp>
        <p:nvSpPr>
          <p:cNvPr id="33" name="Text 26"/>
          <p:cNvSpPr txBox="1"/>
          <p:nvPr/>
        </p:nvSpPr>
        <p:spPr>
          <a:xfrm>
            <a:off x="4565904" y="4985004"/>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Recording is never operational by default. You decide which type of recording runs on your platform, service by service.</a:t>
            </a:r>
            <a:endParaRPr lang="en-US" sz="1000" dirty="0"/>
          </a:p>
        </p:txBody>
      </p:sp>
      <p:sp>
        <p:nvSpPr>
          <p:cNvPr id="34" name="Shape 27"/>
          <p:cNvSpPr/>
          <p:nvPr/>
        </p:nvSpPr>
        <p:spPr>
          <a:xfrm>
            <a:off x="8071104" y="4024884"/>
            <a:ext cx="3569208" cy="1793748"/>
          </a:xfrm>
          <a:prstGeom prst="roundRect">
            <a:avLst>
              <a:gd name="adj" fmla="val 3059"/>
            </a:avLst>
          </a:prstGeom>
          <a:solidFill>
            <a:srgbClr val="FFFFFF"/>
          </a:solidFill>
          <a:ln w="9525">
            <a:solidFill>
              <a:srgbClr val="E4E8EB"/>
            </a:solidFill>
            <a:prstDash val="solid"/>
          </a:ln>
        </p:spPr>
      </p:sp>
      <p:sp>
        <p:nvSpPr>
          <p:cNvPr id="35" name="Shape 28"/>
          <p:cNvSpPr/>
          <p:nvPr/>
        </p:nvSpPr>
        <p:spPr>
          <a:xfrm>
            <a:off x="8327136" y="4280916"/>
            <a:ext cx="566928" cy="566928"/>
          </a:xfrm>
          <a:prstGeom prst="roundRect">
            <a:avLst>
              <a:gd name="adj" fmla="val 8065"/>
            </a:avLst>
          </a:prstGeom>
          <a:solidFill>
            <a:srgbClr val="FAD6D1"/>
          </a:solidFill>
          <a:ln w="12700">
            <a:solidFill>
              <a:srgbClr val="333333"/>
            </a:solidFill>
            <a:prstDash val="solid"/>
          </a:ln>
        </p:spPr>
      </p:sp>
      <p:pic>
        <p:nvPicPr>
          <p:cNvPr id="36" name="Image 5" descr="/root/corp2026/assets/icons/hero-adjustments-horizontal_212F38.png">    </p:cNvPr>
          <p:cNvPicPr>
            <a:picLocks noChangeAspect="1"/>
          </p:cNvPicPr>
          <p:nvPr/>
        </p:nvPicPr>
        <p:blipFill>
          <a:blip r:embed="rId6"/>
          <a:stretch>
            <a:fillRect/>
          </a:stretch>
        </p:blipFill>
        <p:spPr>
          <a:xfrm>
            <a:off x="8464333" y="4418113"/>
            <a:ext cx="292535" cy="292535"/>
          </a:xfrm>
          <a:prstGeom prst="rect">
            <a:avLst/>
          </a:prstGeom>
        </p:spPr>
      </p:pic>
      <p:sp>
        <p:nvSpPr>
          <p:cNvPr id="37" name="Text 29"/>
          <p:cNvSpPr txBox="1"/>
          <p:nvPr/>
        </p:nvSpPr>
        <p:spPr>
          <a:xfrm>
            <a:off x="9022080" y="4253484"/>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ITSM and monitoring</a:t>
            </a:r>
            <a:endParaRPr lang="en-US" sz="1250" dirty="0"/>
          </a:p>
        </p:txBody>
      </p:sp>
      <p:sp>
        <p:nvSpPr>
          <p:cNvPr id="38" name="Text 30"/>
          <p:cNvSpPr txBox="1"/>
          <p:nvPr/>
        </p:nvSpPr>
        <p:spPr>
          <a:xfrm>
            <a:off x="8327136" y="4985004"/>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AWS tooling alone does not cover IVR, RTC, ACD and REC service health, so we add monitoring built for these four.</a:t>
            </a:r>
            <a:endParaRPr lang="en-US" sz="1000" dirty="0"/>
          </a:p>
        </p:txBody>
      </p:sp>
      <p:sp>
        <p:nvSpPr>
          <p:cNvPr id="39" name="Text 31"/>
          <p:cNvSpPr txBox="1"/>
          <p:nvPr/>
        </p:nvSpPr>
        <p:spPr>
          <a:xfrm>
            <a:off x="548640" y="5964936"/>
            <a:ext cx="11091672" cy="262890"/>
          </a:xfrm>
          <a:prstGeom prst="rect">
            <a:avLst/>
          </a:prstGeom>
          <a:noFill/>
          <a:ln/>
        </p:spPr>
        <p:txBody>
          <a:bodyPr wrap="square" rtlCol="0" anchor="ctr"/>
          <a:lstStyle/>
          <a:p>
            <a:pPr indent="0" marL="0">
              <a:lnSpc>
                <a:spcPts val="1350"/>
              </a:lnSpc>
              <a:buNone/>
            </a:pPr>
            <a:r>
              <a:rPr lang="en-US" sz="1050" b="1" dirty="0">
                <a:solidFill>
                  <a:srgbClr val="FF6D5F"/>
                </a:solidFill>
                <a:latin typeface="Montserrat" pitchFamily="34" charset="0"/>
                <a:ea typeface="Montserrat" pitchFamily="34" charset="-122"/>
                <a:cs typeface="Montserrat" pitchFamily="34" charset="-120"/>
              </a:rPr>
              <a:t>Running on AWS infrastructure with 99.9% uptime, monitored by a layer designed for these four platforms — not for generic cloud compute.</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DATA PROTECTION</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Your data is yours. We do not do business with it.</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We do not make business with your data and communications. Your privacy is absolutely yours — and the architecture is built so that statement can be verified, not just made.</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Interactive Powers Security — Videocall Services, 2025 edition.</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Data protection</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15</a:t>
            </a:r>
            <a:endParaRPr lang="en-US" sz="900" dirty="0"/>
          </a:p>
        </p:txBody>
      </p:sp>
      <p:sp>
        <p:nvSpPr>
          <p:cNvPr id="9" name="Shape 7"/>
          <p:cNvSpPr/>
          <p:nvPr/>
        </p:nvSpPr>
        <p:spPr>
          <a:xfrm>
            <a:off x="548640" y="2011680"/>
            <a:ext cx="3569208" cy="1793748"/>
          </a:xfrm>
          <a:prstGeom prst="roundRect">
            <a:avLst>
              <a:gd name="adj" fmla="val 3059"/>
            </a:avLst>
          </a:prstGeom>
          <a:solidFill>
            <a:srgbClr val="FFFFFF"/>
          </a:solidFill>
          <a:ln w="9525">
            <a:solidFill>
              <a:srgbClr val="E4E8EB"/>
            </a:solidFill>
            <a:prstDash val="solid"/>
          </a:ln>
        </p:spPr>
      </p:sp>
      <p:sp>
        <p:nvSpPr>
          <p:cNvPr id="10" name="Shape 8"/>
          <p:cNvSpPr/>
          <p:nvPr/>
        </p:nvSpPr>
        <p:spPr>
          <a:xfrm>
            <a:off x="804672" y="2267712"/>
            <a:ext cx="566928" cy="566928"/>
          </a:xfrm>
          <a:prstGeom prst="roundRect">
            <a:avLst>
              <a:gd name="adj" fmla="val 8065"/>
            </a:avLst>
          </a:prstGeom>
          <a:solidFill>
            <a:srgbClr val="FAD6D1"/>
          </a:solidFill>
          <a:ln w="12700">
            <a:solidFill>
              <a:srgbClr val="333333"/>
            </a:solidFill>
            <a:prstDash val="solid"/>
          </a:ln>
        </p:spPr>
      </p:sp>
      <p:pic>
        <p:nvPicPr>
          <p:cNvPr id="11" name="Image 0" descr="/root/corp2026/assets/icons/hero-finger-print_212F38.png">    </p:cNvPr>
          <p:cNvPicPr>
            <a:picLocks noChangeAspect="1"/>
          </p:cNvPicPr>
          <p:nvPr/>
        </p:nvPicPr>
        <p:blipFill>
          <a:blip r:embed="rId1"/>
          <a:stretch>
            <a:fillRect/>
          </a:stretch>
        </p:blipFill>
        <p:spPr>
          <a:xfrm>
            <a:off x="941869" y="2404909"/>
            <a:ext cx="292535" cy="292535"/>
          </a:xfrm>
          <a:prstGeom prst="rect">
            <a:avLst/>
          </a:prstGeom>
        </p:spPr>
      </p:pic>
      <p:sp>
        <p:nvSpPr>
          <p:cNvPr id="12" name="Text 9"/>
          <p:cNvSpPr txBox="1"/>
          <p:nvPr/>
        </p:nvSpPr>
        <p:spPr>
          <a:xfrm>
            <a:off x="1499616" y="2240280"/>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Data belongs to our customers</a:t>
            </a:r>
            <a:endParaRPr lang="en-US" sz="1250" dirty="0"/>
          </a:p>
        </p:txBody>
      </p:sp>
      <p:sp>
        <p:nvSpPr>
          <p:cNvPr id="13" name="Text 10"/>
          <p:cNvSpPr txBox="1"/>
          <p:nvPr/>
        </p:nvSpPr>
        <p:spPr>
          <a:xfrm>
            <a:off x="804672" y="2971800"/>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CPaaS delivered on dedicated nodes that do not share access with each other, safeguarding the privacy of your data.</a:t>
            </a:r>
            <a:endParaRPr lang="en-US" sz="1000" dirty="0"/>
          </a:p>
        </p:txBody>
      </p:sp>
      <p:sp>
        <p:nvSpPr>
          <p:cNvPr id="14" name="Shape 11"/>
          <p:cNvSpPr/>
          <p:nvPr/>
        </p:nvSpPr>
        <p:spPr>
          <a:xfrm>
            <a:off x="4309872" y="2011680"/>
            <a:ext cx="3569208" cy="1793748"/>
          </a:xfrm>
          <a:prstGeom prst="roundRect">
            <a:avLst>
              <a:gd name="adj" fmla="val 3059"/>
            </a:avLst>
          </a:prstGeom>
          <a:solidFill>
            <a:srgbClr val="FFFFFF"/>
          </a:solidFill>
          <a:ln w="9525">
            <a:solidFill>
              <a:srgbClr val="E4E8EB"/>
            </a:solidFill>
            <a:prstDash val="solid"/>
          </a:ln>
        </p:spPr>
      </p:sp>
      <p:sp>
        <p:nvSpPr>
          <p:cNvPr id="15" name="Shape 12"/>
          <p:cNvSpPr/>
          <p:nvPr/>
        </p:nvSpPr>
        <p:spPr>
          <a:xfrm>
            <a:off x="4565904" y="2267712"/>
            <a:ext cx="566928" cy="566928"/>
          </a:xfrm>
          <a:prstGeom prst="roundRect">
            <a:avLst>
              <a:gd name="adj" fmla="val 8065"/>
            </a:avLst>
          </a:prstGeom>
          <a:solidFill>
            <a:srgbClr val="FAD6D1"/>
          </a:solidFill>
          <a:ln w="12700">
            <a:solidFill>
              <a:srgbClr val="333333"/>
            </a:solidFill>
            <a:prstDash val="solid"/>
          </a:ln>
        </p:spPr>
      </p:sp>
      <p:pic>
        <p:nvPicPr>
          <p:cNvPr id="16" name="Image 1" descr="/root/corp2026/assets/icons/hero-map-pin_212F38.png">    </p:cNvPr>
          <p:cNvPicPr>
            <a:picLocks noChangeAspect="1"/>
          </p:cNvPicPr>
          <p:nvPr/>
        </p:nvPicPr>
        <p:blipFill>
          <a:blip r:embed="rId2"/>
          <a:stretch>
            <a:fillRect/>
          </a:stretch>
        </p:blipFill>
        <p:spPr>
          <a:xfrm>
            <a:off x="4703101" y="2404909"/>
            <a:ext cx="292535" cy="292535"/>
          </a:xfrm>
          <a:prstGeom prst="rect">
            <a:avLst/>
          </a:prstGeom>
        </p:spPr>
      </p:pic>
      <p:sp>
        <p:nvSpPr>
          <p:cNvPr id="17" name="Text 13"/>
          <p:cNvSpPr txBox="1"/>
          <p:nvPr/>
        </p:nvSpPr>
        <p:spPr>
          <a:xfrm>
            <a:off x="5260848" y="2240280"/>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Regional data allocation</a:t>
            </a:r>
            <a:endParaRPr lang="en-US" sz="1250" dirty="0"/>
          </a:p>
        </p:txBody>
      </p:sp>
      <p:sp>
        <p:nvSpPr>
          <p:cNvPr id="18" name="Text 14"/>
          <p:cNvSpPr txBox="1"/>
          <p:nvPr/>
        </p:nvSpPr>
        <p:spPr>
          <a:xfrm>
            <a:off x="4565904" y="2971800"/>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Storage is assigned under your regional conditions, with options to use your own keys, accounts and storage units.</a:t>
            </a:r>
            <a:endParaRPr lang="en-US" sz="1000" dirty="0"/>
          </a:p>
        </p:txBody>
      </p:sp>
      <p:sp>
        <p:nvSpPr>
          <p:cNvPr id="19" name="Shape 15"/>
          <p:cNvSpPr/>
          <p:nvPr/>
        </p:nvSpPr>
        <p:spPr>
          <a:xfrm>
            <a:off x="8071104" y="2011680"/>
            <a:ext cx="3569208" cy="1793748"/>
          </a:xfrm>
          <a:prstGeom prst="roundRect">
            <a:avLst>
              <a:gd name="adj" fmla="val 3059"/>
            </a:avLst>
          </a:prstGeom>
          <a:solidFill>
            <a:srgbClr val="FFFFFF"/>
          </a:solidFill>
          <a:ln w="9525">
            <a:solidFill>
              <a:srgbClr val="E4E8EB"/>
            </a:solidFill>
            <a:prstDash val="solid"/>
          </a:ln>
        </p:spPr>
      </p:sp>
      <p:sp>
        <p:nvSpPr>
          <p:cNvPr id="20" name="Shape 16"/>
          <p:cNvSpPr/>
          <p:nvPr/>
        </p:nvSpPr>
        <p:spPr>
          <a:xfrm>
            <a:off x="8327136" y="2267712"/>
            <a:ext cx="566928" cy="566928"/>
          </a:xfrm>
          <a:prstGeom prst="roundRect">
            <a:avLst>
              <a:gd name="adj" fmla="val 8065"/>
            </a:avLst>
          </a:prstGeom>
          <a:solidFill>
            <a:srgbClr val="FAD6D1"/>
          </a:solidFill>
          <a:ln w="12700">
            <a:solidFill>
              <a:srgbClr val="333333"/>
            </a:solidFill>
            <a:prstDash val="solid"/>
          </a:ln>
        </p:spPr>
      </p:sp>
      <p:pic>
        <p:nvPicPr>
          <p:cNvPr id="21" name="Image 2" descr="/root/corp2026/assets/icons/hero-check-badge_212F38.png">    </p:cNvPr>
          <p:cNvPicPr>
            <a:picLocks noChangeAspect="1"/>
          </p:cNvPicPr>
          <p:nvPr/>
        </p:nvPicPr>
        <p:blipFill>
          <a:blip r:embed="rId3"/>
          <a:stretch>
            <a:fillRect/>
          </a:stretch>
        </p:blipFill>
        <p:spPr>
          <a:xfrm>
            <a:off x="8464333" y="2404909"/>
            <a:ext cx="292535" cy="292535"/>
          </a:xfrm>
          <a:prstGeom prst="rect">
            <a:avLst/>
          </a:prstGeom>
        </p:spPr>
      </p:pic>
      <p:sp>
        <p:nvSpPr>
          <p:cNvPr id="22" name="Text 17"/>
          <p:cNvSpPr txBox="1"/>
          <p:nvPr/>
        </p:nvSpPr>
        <p:spPr>
          <a:xfrm>
            <a:off x="9022080" y="2240280"/>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Proven product security</a:t>
            </a:r>
            <a:endParaRPr lang="en-US" sz="1250" dirty="0"/>
          </a:p>
        </p:txBody>
      </p:sp>
      <p:sp>
        <p:nvSpPr>
          <p:cNvPr id="23" name="Text 18"/>
          <p:cNvSpPr txBox="1"/>
          <p:nvPr/>
        </p:nvSpPr>
        <p:spPr>
          <a:xfrm>
            <a:off x="8327136" y="2971800"/>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All access encrypts communications and protocols with 256-bit certificates, under strict development controls.</a:t>
            </a:r>
            <a:endParaRPr lang="en-US" sz="1000" dirty="0"/>
          </a:p>
        </p:txBody>
      </p:sp>
      <p:sp>
        <p:nvSpPr>
          <p:cNvPr id="24" name="Shape 19"/>
          <p:cNvSpPr/>
          <p:nvPr/>
        </p:nvSpPr>
        <p:spPr>
          <a:xfrm>
            <a:off x="548640" y="3970020"/>
            <a:ext cx="3569208" cy="1793748"/>
          </a:xfrm>
          <a:prstGeom prst="roundRect">
            <a:avLst>
              <a:gd name="adj" fmla="val 3059"/>
            </a:avLst>
          </a:prstGeom>
          <a:solidFill>
            <a:srgbClr val="FFFFFF"/>
          </a:solidFill>
          <a:ln w="9525">
            <a:solidFill>
              <a:srgbClr val="E4E8EB"/>
            </a:solidFill>
            <a:prstDash val="solid"/>
          </a:ln>
        </p:spPr>
      </p:sp>
      <p:sp>
        <p:nvSpPr>
          <p:cNvPr id="25" name="Shape 20"/>
          <p:cNvSpPr/>
          <p:nvPr/>
        </p:nvSpPr>
        <p:spPr>
          <a:xfrm>
            <a:off x="804672" y="4226052"/>
            <a:ext cx="566928" cy="566928"/>
          </a:xfrm>
          <a:prstGeom prst="roundRect">
            <a:avLst>
              <a:gd name="adj" fmla="val 8065"/>
            </a:avLst>
          </a:prstGeom>
          <a:solidFill>
            <a:srgbClr val="FAD6D1"/>
          </a:solidFill>
          <a:ln w="12700">
            <a:solidFill>
              <a:srgbClr val="333333"/>
            </a:solidFill>
            <a:prstDash val="solid"/>
          </a:ln>
        </p:spPr>
      </p:sp>
      <p:pic>
        <p:nvPicPr>
          <p:cNvPr id="26" name="Image 3" descr="/root/corp2026/assets/icons/hero-arrow-path_212F38.png">    </p:cNvPr>
          <p:cNvPicPr>
            <a:picLocks noChangeAspect="1"/>
          </p:cNvPicPr>
          <p:nvPr/>
        </p:nvPicPr>
        <p:blipFill>
          <a:blip r:embed="rId4"/>
          <a:stretch>
            <a:fillRect/>
          </a:stretch>
        </p:blipFill>
        <p:spPr>
          <a:xfrm>
            <a:off x="941869" y="4363249"/>
            <a:ext cx="292535" cy="292535"/>
          </a:xfrm>
          <a:prstGeom prst="rect">
            <a:avLst/>
          </a:prstGeom>
        </p:spPr>
      </p:pic>
      <p:sp>
        <p:nvSpPr>
          <p:cNvPr id="27" name="Text 21"/>
          <p:cNvSpPr txBox="1"/>
          <p:nvPr/>
        </p:nvSpPr>
        <p:spPr>
          <a:xfrm>
            <a:off x="1499616" y="4198620"/>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Availability and resiliency</a:t>
            </a:r>
            <a:endParaRPr lang="en-US" sz="1250" dirty="0"/>
          </a:p>
        </p:txBody>
      </p:sp>
      <p:sp>
        <p:nvSpPr>
          <p:cNvPr id="28" name="Text 22"/>
          <p:cNvSpPr txBox="1"/>
          <p:nvPr/>
        </p:nvSpPr>
        <p:spPr>
          <a:xfrm>
            <a:off x="804672" y="4930140"/>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Designed for scalability and resiliency to minimise disruption, with every solution regionally resourced and monitored.</a:t>
            </a:r>
            <a:endParaRPr lang="en-US" sz="1000" dirty="0"/>
          </a:p>
        </p:txBody>
      </p:sp>
      <p:sp>
        <p:nvSpPr>
          <p:cNvPr id="29" name="Shape 23"/>
          <p:cNvSpPr/>
          <p:nvPr/>
        </p:nvSpPr>
        <p:spPr>
          <a:xfrm>
            <a:off x="4309872" y="3970020"/>
            <a:ext cx="3569208" cy="1793748"/>
          </a:xfrm>
          <a:prstGeom prst="roundRect">
            <a:avLst>
              <a:gd name="adj" fmla="val 3059"/>
            </a:avLst>
          </a:prstGeom>
          <a:solidFill>
            <a:srgbClr val="FFFFFF"/>
          </a:solidFill>
          <a:ln w="9525">
            <a:solidFill>
              <a:srgbClr val="E4E8EB"/>
            </a:solidFill>
            <a:prstDash val="solid"/>
          </a:ln>
        </p:spPr>
      </p:sp>
      <p:sp>
        <p:nvSpPr>
          <p:cNvPr id="30" name="Shape 24"/>
          <p:cNvSpPr/>
          <p:nvPr/>
        </p:nvSpPr>
        <p:spPr>
          <a:xfrm>
            <a:off x="4565904" y="4226052"/>
            <a:ext cx="566928" cy="566928"/>
          </a:xfrm>
          <a:prstGeom prst="roundRect">
            <a:avLst>
              <a:gd name="adj" fmla="val 8065"/>
            </a:avLst>
          </a:prstGeom>
          <a:solidFill>
            <a:srgbClr val="FAD6D1"/>
          </a:solidFill>
          <a:ln w="12700">
            <a:solidFill>
              <a:srgbClr val="333333"/>
            </a:solidFill>
            <a:prstDash val="solid"/>
          </a:ln>
        </p:spPr>
      </p:sp>
      <p:pic>
        <p:nvPicPr>
          <p:cNvPr id="31" name="Image 4" descr="/root/corp2026/assets/icons/hero-cpu-chip_212F38.png">    </p:cNvPr>
          <p:cNvPicPr>
            <a:picLocks noChangeAspect="1"/>
          </p:cNvPicPr>
          <p:nvPr/>
        </p:nvPicPr>
        <p:blipFill>
          <a:blip r:embed="rId5"/>
          <a:stretch>
            <a:fillRect/>
          </a:stretch>
        </p:blipFill>
        <p:spPr>
          <a:xfrm>
            <a:off x="4703101" y="4363249"/>
            <a:ext cx="292535" cy="292535"/>
          </a:xfrm>
          <a:prstGeom prst="rect">
            <a:avLst/>
          </a:prstGeom>
        </p:spPr>
      </p:pic>
      <p:sp>
        <p:nvSpPr>
          <p:cNvPr id="32" name="Text 25"/>
          <p:cNvSpPr txBox="1"/>
          <p:nvPr/>
        </p:nvSpPr>
        <p:spPr>
          <a:xfrm>
            <a:off x="5260848" y="4198620"/>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Network and application security</a:t>
            </a:r>
            <a:endParaRPr lang="en-US" sz="1250" dirty="0"/>
          </a:p>
        </p:txBody>
      </p:sp>
      <p:sp>
        <p:nvSpPr>
          <p:cNvPr id="33" name="Text 26"/>
          <p:cNvSpPr txBox="1"/>
          <p:nvPr/>
        </p:nvSpPr>
        <p:spPr>
          <a:xfrm>
            <a:off x="4565904" y="4930140"/>
            <a:ext cx="3057144" cy="632460"/>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Confidentiality, integrity and availability monitored continuously, with specific expertise on firewalls, SSH, SSL, TLS and VPN.</a:t>
            </a:r>
            <a:endParaRPr lang="en-US" sz="1000" dirty="0"/>
          </a:p>
        </p:txBody>
      </p:sp>
      <p:sp>
        <p:nvSpPr>
          <p:cNvPr id="34" name="Shape 27"/>
          <p:cNvSpPr/>
          <p:nvPr/>
        </p:nvSpPr>
        <p:spPr>
          <a:xfrm>
            <a:off x="8071104" y="3970020"/>
            <a:ext cx="3569208" cy="1793748"/>
          </a:xfrm>
          <a:prstGeom prst="roundRect">
            <a:avLst>
              <a:gd name="adj" fmla="val 3059"/>
            </a:avLst>
          </a:prstGeom>
          <a:solidFill>
            <a:srgbClr val="FFFFFF"/>
          </a:solidFill>
          <a:ln w="9525">
            <a:solidFill>
              <a:srgbClr val="E4E8EB"/>
            </a:solidFill>
            <a:prstDash val="solid"/>
          </a:ln>
        </p:spPr>
      </p:sp>
      <p:sp>
        <p:nvSpPr>
          <p:cNvPr id="35" name="Shape 28"/>
          <p:cNvSpPr/>
          <p:nvPr/>
        </p:nvSpPr>
        <p:spPr>
          <a:xfrm>
            <a:off x="8327136" y="4226052"/>
            <a:ext cx="566928" cy="566928"/>
          </a:xfrm>
          <a:prstGeom prst="roundRect">
            <a:avLst>
              <a:gd name="adj" fmla="val 8065"/>
            </a:avLst>
          </a:prstGeom>
          <a:solidFill>
            <a:srgbClr val="FAD6D1"/>
          </a:solidFill>
          <a:ln w="12700">
            <a:solidFill>
              <a:srgbClr val="333333"/>
            </a:solidFill>
            <a:prstDash val="solid"/>
          </a:ln>
        </p:spPr>
      </p:sp>
      <p:pic>
        <p:nvPicPr>
          <p:cNvPr id="36" name="Image 5" descr="/root/corp2026/assets/icons/hero-circle-stack_212F38.png">    </p:cNvPr>
          <p:cNvPicPr>
            <a:picLocks noChangeAspect="1"/>
          </p:cNvPicPr>
          <p:nvPr/>
        </p:nvPicPr>
        <p:blipFill>
          <a:blip r:embed="rId6"/>
          <a:stretch>
            <a:fillRect/>
          </a:stretch>
        </p:blipFill>
        <p:spPr>
          <a:xfrm>
            <a:off x="8464333" y="4363249"/>
            <a:ext cx="292535" cy="292535"/>
          </a:xfrm>
          <a:prstGeom prst="rect">
            <a:avLst/>
          </a:prstGeom>
        </p:spPr>
      </p:pic>
      <p:sp>
        <p:nvSpPr>
          <p:cNvPr id="37" name="Text 29"/>
          <p:cNvSpPr txBox="1"/>
          <p:nvPr/>
        </p:nvSpPr>
        <p:spPr>
          <a:xfrm>
            <a:off x="9022080" y="4198620"/>
            <a:ext cx="2362200" cy="603504"/>
          </a:xfrm>
          <a:prstGeom prst="rect">
            <a:avLst/>
          </a:prstGeom>
          <a:noFill/>
          <a:ln/>
        </p:spPr>
        <p:txBody>
          <a:bodyPr wrap="square" rtlCol="0" anchor="ctr"/>
          <a:lstStyle/>
          <a:p>
            <a:pPr indent="0" marL="0">
              <a:lnSpc>
                <a:spcPts val="1450"/>
              </a:lnSpc>
              <a:buNone/>
            </a:pPr>
            <a:r>
              <a:rPr lang="en-US" sz="1250" b="1" dirty="0">
                <a:solidFill>
                  <a:srgbClr val="212F38"/>
                </a:solidFill>
                <a:latin typeface="Montserrat" pitchFamily="34" charset="0"/>
                <a:ea typeface="Montserrat" pitchFamily="34" charset="-122"/>
                <a:cs typeface="Montserrat" pitchFamily="34" charset="-120"/>
              </a:rPr>
              <a:t>Backup management</a:t>
            </a:r>
            <a:endParaRPr lang="en-US" sz="1250" dirty="0"/>
          </a:p>
        </p:txBody>
      </p:sp>
      <p:sp>
        <p:nvSpPr>
          <p:cNvPr id="38" name="Text 30"/>
          <p:cNvSpPr txBox="1"/>
          <p:nvPr/>
        </p:nvSpPr>
        <p:spPr>
          <a:xfrm>
            <a:off x="8327136" y="4930140"/>
            <a:ext cx="3057144" cy="577596"/>
          </a:xfrm>
          <a:prstGeom prst="rect">
            <a:avLst/>
          </a:prstGeom>
          <a:noFill/>
          <a:ln/>
        </p:spPr>
        <p:txBody>
          <a:bodyPr wrap="square" rtlCol="0" anchor="t"/>
          <a:lstStyle/>
          <a:p>
            <a:pPr indent="0" marL="0">
              <a:lnSpc>
                <a:spcPts val="1420"/>
              </a:lnSpc>
              <a:buNone/>
            </a:pPr>
            <a:r>
              <a:rPr lang="en-US" sz="1000" dirty="0">
                <a:solidFill>
                  <a:srgbClr val="4D5C6E"/>
                </a:solidFill>
                <a:latin typeface="Montserrat" pitchFamily="34" charset="0"/>
                <a:ea typeface="Montserrat" pitchFamily="34" charset="-122"/>
                <a:cs typeface="Montserrat" pitchFamily="34" charset="-120"/>
              </a:rPr>
              <a:t>Backups over weeks or months under AWS conditions, for fast regional restoration.</a:t>
            </a:r>
            <a:endParaRPr lang="en-US" sz="1000" dirty="0"/>
          </a:p>
        </p:txBody>
      </p:sp>
      <p:sp>
        <p:nvSpPr>
          <p:cNvPr id="39" name="Shape 31"/>
          <p:cNvSpPr/>
          <p:nvPr/>
        </p:nvSpPr>
        <p:spPr>
          <a:xfrm>
            <a:off x="548640" y="5910072"/>
            <a:ext cx="11091672" cy="470408"/>
          </a:xfrm>
          <a:prstGeom prst="roundRect">
            <a:avLst>
              <a:gd name="adj" fmla="val 11663"/>
            </a:avLst>
          </a:prstGeom>
          <a:solidFill>
            <a:srgbClr val="FFFFFF"/>
          </a:solidFill>
          <a:ln w="9525">
            <a:solidFill>
              <a:srgbClr val="E4E8EB"/>
            </a:solidFill>
            <a:prstDash val="solid"/>
          </a:ln>
        </p:spPr>
      </p:sp>
      <p:sp>
        <p:nvSpPr>
          <p:cNvPr id="40" name="Text 32"/>
          <p:cNvSpPr txBox="1"/>
          <p:nvPr/>
        </p:nvSpPr>
        <p:spPr>
          <a:xfrm>
            <a:off x="822960" y="6028944"/>
            <a:ext cx="10543032" cy="269240"/>
          </a:xfrm>
          <a:prstGeom prst="rect">
            <a:avLst/>
          </a:prstGeom>
          <a:noFill/>
          <a:ln/>
        </p:spPr>
        <p:txBody>
          <a:bodyPr wrap="square" rtlCol="0" anchor="t"/>
          <a:lstStyle/>
          <a:p>
            <a:pPr indent="0" marL="0">
              <a:lnSpc>
                <a:spcPts val="1400"/>
              </a:lnSpc>
              <a:buNone/>
            </a:pPr>
            <a:r>
              <a:rPr lang="en-US" sz="1000" dirty="0">
                <a:solidFill>
                  <a:srgbClr val="4D5C6E"/>
                </a:solidFill>
                <a:latin typeface="Montserrat" pitchFamily="34" charset="0"/>
                <a:ea typeface="Montserrat" pitchFamily="34" charset="-122"/>
                <a:cs typeface="Montserrat" pitchFamily="34" charset="-120"/>
              </a:rPr>
              <a:t>Built on AWS infrastructure independently certified to ISO 27001, ISO 27017 (cloud security controls) and ISO 27018 (personal data in the cloud).</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OPERATIONS</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FFFFFF"/>
                </a:solidFill>
                <a:latin typeface="Montserrat" pitchFamily="34" charset="0"/>
                <a:ea typeface="Montserrat" pitchFamily="34" charset="-122"/>
                <a:cs typeface="Montserrat" pitchFamily="34" charset="-120"/>
              </a:rPr>
              <a:t>Run by people, not by a status page</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9FB0BE"/>
                </a:solidFill>
                <a:latin typeface="Montserrat" pitchFamily="34" charset="0"/>
                <a:ea typeface="Montserrat" pitchFamily="34" charset="-122"/>
                <a:cs typeface="Montserrat" pitchFamily="34" charset="-120"/>
              </a:rPr>
              <a:t>We extend AWS hosting with our own monitoring system, so customers and partners get transparency, control and traceability rather than a green dot.</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6B7F8D"/>
                </a:solidFill>
                <a:latin typeface="Montserrat" pitchFamily="34" charset="0"/>
                <a:ea typeface="Montserrat" pitchFamily="34" charset="-122"/>
                <a:cs typeface="Montserrat" pitchFamily="34" charset="-120"/>
              </a:rPr>
              <a:t>Source: Interactive Powers Security — Videocall Services, 2025 edition.</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Operations</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16</a:t>
            </a:r>
            <a:endParaRPr lang="en-US" sz="900" dirty="0"/>
          </a:p>
        </p:txBody>
      </p:sp>
      <p:sp>
        <p:nvSpPr>
          <p:cNvPr id="9" name="Shape 7"/>
          <p:cNvSpPr/>
          <p:nvPr/>
        </p:nvSpPr>
        <p:spPr>
          <a:xfrm>
            <a:off x="548640" y="2121408"/>
            <a:ext cx="3569208" cy="1793748"/>
          </a:xfrm>
          <a:prstGeom prst="roundRect">
            <a:avLst>
              <a:gd name="adj" fmla="val 3059"/>
            </a:avLst>
          </a:prstGeom>
          <a:solidFill>
            <a:srgbClr val="2E3D48"/>
          </a:solidFill>
          <a:ln w="12700">
            <a:solidFill>
              <a:srgbClr val="2E3D48"/>
            </a:solidFill>
            <a:prstDash val="solid"/>
          </a:ln>
        </p:spPr>
      </p:sp>
      <p:sp>
        <p:nvSpPr>
          <p:cNvPr id="10" name="Shape 8"/>
          <p:cNvSpPr/>
          <p:nvPr/>
        </p:nvSpPr>
        <p:spPr>
          <a:xfrm>
            <a:off x="804672" y="2377440"/>
            <a:ext cx="566928" cy="566928"/>
          </a:xfrm>
          <a:prstGeom prst="roundRect">
            <a:avLst>
              <a:gd name="adj" fmla="val 8065"/>
            </a:avLst>
          </a:prstGeom>
          <a:solidFill>
            <a:srgbClr val="FF6D5F"/>
          </a:solidFill>
          <a:ln w="12700">
            <a:solidFill>
              <a:srgbClr val="333333"/>
            </a:solidFill>
            <a:prstDash val="solid"/>
          </a:ln>
        </p:spPr>
      </p:sp>
      <p:pic>
        <p:nvPicPr>
          <p:cNvPr id="11" name="Image 0" descr="/root/corp2026/assets/icons/hero-adjustments-horizontal_212F38.png">    </p:cNvPr>
          <p:cNvPicPr>
            <a:picLocks noChangeAspect="1"/>
          </p:cNvPicPr>
          <p:nvPr/>
        </p:nvPicPr>
        <p:blipFill>
          <a:blip r:embed="rId1"/>
          <a:stretch>
            <a:fillRect/>
          </a:stretch>
        </p:blipFill>
        <p:spPr>
          <a:xfrm>
            <a:off x="941869" y="2514637"/>
            <a:ext cx="292535" cy="292535"/>
          </a:xfrm>
          <a:prstGeom prst="rect">
            <a:avLst/>
          </a:prstGeom>
        </p:spPr>
      </p:pic>
      <p:sp>
        <p:nvSpPr>
          <p:cNvPr id="12" name="Text 9"/>
          <p:cNvSpPr txBox="1"/>
          <p:nvPr/>
        </p:nvSpPr>
        <p:spPr>
          <a:xfrm>
            <a:off x="1499616" y="235000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Proprietary ITSM monitoring</a:t>
            </a:r>
            <a:endParaRPr lang="en-US" sz="1250" dirty="0"/>
          </a:p>
        </p:txBody>
      </p:sp>
      <p:sp>
        <p:nvSpPr>
          <p:cNvPr id="13" name="Text 10"/>
          <p:cNvSpPr txBox="1"/>
          <p:nvPr/>
        </p:nvSpPr>
        <p:spPr>
          <a:xfrm>
            <a:off x="804672" y="308152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Our own monitoring service oversees most ITSM metrics by region, node and service, on top of AWS’s own tooling.</a:t>
            </a:r>
            <a:endParaRPr lang="en-US" sz="1000" dirty="0"/>
          </a:p>
        </p:txBody>
      </p:sp>
      <p:sp>
        <p:nvSpPr>
          <p:cNvPr id="14" name="Shape 11"/>
          <p:cNvSpPr/>
          <p:nvPr/>
        </p:nvSpPr>
        <p:spPr>
          <a:xfrm>
            <a:off x="4309872" y="2121408"/>
            <a:ext cx="3569208" cy="1793748"/>
          </a:xfrm>
          <a:prstGeom prst="roundRect">
            <a:avLst>
              <a:gd name="adj" fmla="val 3059"/>
            </a:avLst>
          </a:prstGeom>
          <a:solidFill>
            <a:srgbClr val="2E3D48"/>
          </a:solidFill>
          <a:ln w="12700">
            <a:solidFill>
              <a:srgbClr val="2E3D48"/>
            </a:solidFill>
            <a:prstDash val="solid"/>
          </a:ln>
        </p:spPr>
      </p:sp>
      <p:sp>
        <p:nvSpPr>
          <p:cNvPr id="15" name="Shape 12"/>
          <p:cNvSpPr/>
          <p:nvPr/>
        </p:nvSpPr>
        <p:spPr>
          <a:xfrm>
            <a:off x="4565904" y="2377440"/>
            <a:ext cx="566928" cy="566928"/>
          </a:xfrm>
          <a:prstGeom prst="roundRect">
            <a:avLst>
              <a:gd name="adj" fmla="val 8065"/>
            </a:avLst>
          </a:prstGeom>
          <a:solidFill>
            <a:srgbClr val="FF6D5F"/>
          </a:solidFill>
          <a:ln w="12700">
            <a:solidFill>
              <a:srgbClr val="333333"/>
            </a:solidFill>
            <a:prstDash val="solid"/>
          </a:ln>
        </p:spPr>
      </p:sp>
      <p:pic>
        <p:nvPicPr>
          <p:cNvPr id="16" name="Image 1" descr="/root/corp2026/assets/icons/hero-chart-bar_212F38.png">    </p:cNvPr>
          <p:cNvPicPr>
            <a:picLocks noChangeAspect="1"/>
          </p:cNvPicPr>
          <p:nvPr/>
        </p:nvPicPr>
        <p:blipFill>
          <a:blip r:embed="rId2"/>
          <a:stretch>
            <a:fillRect/>
          </a:stretch>
        </p:blipFill>
        <p:spPr>
          <a:xfrm>
            <a:off x="4703101" y="2514637"/>
            <a:ext cx="292535" cy="292535"/>
          </a:xfrm>
          <a:prstGeom prst="rect">
            <a:avLst/>
          </a:prstGeom>
        </p:spPr>
      </p:pic>
      <p:sp>
        <p:nvSpPr>
          <p:cNvPr id="17" name="Text 13"/>
          <p:cNvSpPr txBox="1"/>
          <p:nvPr/>
        </p:nvSpPr>
        <p:spPr>
          <a:xfrm>
            <a:off x="5260848" y="235000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Real-time dashboards</a:t>
            </a:r>
            <a:endParaRPr lang="en-US" sz="1250" dirty="0"/>
          </a:p>
        </p:txBody>
      </p:sp>
      <p:sp>
        <p:nvSpPr>
          <p:cNvPr id="18" name="Text 14"/>
          <p:cNvSpPr txBox="1"/>
          <p:nvPr/>
        </p:nvSpPr>
        <p:spPr>
          <a:xfrm>
            <a:off x="4565904" y="308152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CheckMK dashboards sized to the ITSM requirements of each node, readable by IT teams and business managers alike.</a:t>
            </a:r>
            <a:endParaRPr lang="en-US" sz="1000" dirty="0"/>
          </a:p>
        </p:txBody>
      </p:sp>
      <p:sp>
        <p:nvSpPr>
          <p:cNvPr id="19" name="Shape 15"/>
          <p:cNvSpPr/>
          <p:nvPr/>
        </p:nvSpPr>
        <p:spPr>
          <a:xfrm>
            <a:off x="8071104" y="2121408"/>
            <a:ext cx="3569208" cy="1793748"/>
          </a:xfrm>
          <a:prstGeom prst="roundRect">
            <a:avLst>
              <a:gd name="adj" fmla="val 3059"/>
            </a:avLst>
          </a:prstGeom>
          <a:solidFill>
            <a:srgbClr val="2E3D48"/>
          </a:solidFill>
          <a:ln w="12700">
            <a:solidFill>
              <a:srgbClr val="2E3D48"/>
            </a:solidFill>
            <a:prstDash val="solid"/>
          </a:ln>
        </p:spPr>
      </p:sp>
      <p:sp>
        <p:nvSpPr>
          <p:cNvPr id="20" name="Shape 16"/>
          <p:cNvSpPr/>
          <p:nvPr/>
        </p:nvSpPr>
        <p:spPr>
          <a:xfrm>
            <a:off x="8327136" y="2377440"/>
            <a:ext cx="566928" cy="566928"/>
          </a:xfrm>
          <a:prstGeom prst="roundRect">
            <a:avLst>
              <a:gd name="adj" fmla="val 8065"/>
            </a:avLst>
          </a:prstGeom>
          <a:solidFill>
            <a:srgbClr val="FF6D5F"/>
          </a:solidFill>
          <a:ln w="12700">
            <a:solidFill>
              <a:srgbClr val="333333"/>
            </a:solidFill>
            <a:prstDash val="solid"/>
          </a:ln>
        </p:spPr>
      </p:sp>
      <p:pic>
        <p:nvPicPr>
          <p:cNvPr id="21" name="Image 2" descr="/root/corp2026/assets/icons/hero-magnifying-glass-circle_212F38.png">    </p:cNvPr>
          <p:cNvPicPr>
            <a:picLocks noChangeAspect="1"/>
          </p:cNvPicPr>
          <p:nvPr/>
        </p:nvPicPr>
        <p:blipFill>
          <a:blip r:embed="rId3"/>
          <a:stretch>
            <a:fillRect/>
          </a:stretch>
        </p:blipFill>
        <p:spPr>
          <a:xfrm>
            <a:off x="8464333" y="2514637"/>
            <a:ext cx="292535" cy="292535"/>
          </a:xfrm>
          <a:prstGeom prst="rect">
            <a:avLst/>
          </a:prstGeom>
        </p:spPr>
      </p:pic>
      <p:sp>
        <p:nvSpPr>
          <p:cNvPr id="22" name="Text 17"/>
          <p:cNvSpPr txBox="1"/>
          <p:nvPr/>
        </p:nvSpPr>
        <p:spPr>
          <a:xfrm>
            <a:off x="9022080" y="235000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Full traceability</a:t>
            </a:r>
            <a:endParaRPr lang="en-US" sz="1250" dirty="0"/>
          </a:p>
        </p:txBody>
      </p:sp>
      <p:sp>
        <p:nvSpPr>
          <p:cNvPr id="23" name="Text 18"/>
          <p:cNvSpPr txBox="1"/>
          <p:nvPr/>
        </p:nvSpPr>
        <p:spPr>
          <a:xfrm>
            <a:off x="8327136" y="308152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Every cloud operation is traceable. Logs stay inside the region’s nodes and are never exposed to an external system.</a:t>
            </a:r>
            <a:endParaRPr lang="en-US" sz="1000" dirty="0"/>
          </a:p>
        </p:txBody>
      </p:sp>
      <p:sp>
        <p:nvSpPr>
          <p:cNvPr id="24" name="Shape 19"/>
          <p:cNvSpPr/>
          <p:nvPr/>
        </p:nvSpPr>
        <p:spPr>
          <a:xfrm>
            <a:off x="548640" y="4079748"/>
            <a:ext cx="3569208" cy="1793748"/>
          </a:xfrm>
          <a:prstGeom prst="roundRect">
            <a:avLst>
              <a:gd name="adj" fmla="val 3059"/>
            </a:avLst>
          </a:prstGeom>
          <a:solidFill>
            <a:srgbClr val="2E3D48"/>
          </a:solidFill>
          <a:ln w="12700">
            <a:solidFill>
              <a:srgbClr val="2E3D48"/>
            </a:solidFill>
            <a:prstDash val="solid"/>
          </a:ln>
        </p:spPr>
      </p:sp>
      <p:sp>
        <p:nvSpPr>
          <p:cNvPr id="25" name="Shape 20"/>
          <p:cNvSpPr/>
          <p:nvPr/>
        </p:nvSpPr>
        <p:spPr>
          <a:xfrm>
            <a:off x="804672" y="4335780"/>
            <a:ext cx="566928" cy="566928"/>
          </a:xfrm>
          <a:prstGeom prst="roundRect">
            <a:avLst>
              <a:gd name="adj" fmla="val 8065"/>
            </a:avLst>
          </a:prstGeom>
          <a:solidFill>
            <a:srgbClr val="FF6D5F"/>
          </a:solidFill>
          <a:ln w="12700">
            <a:solidFill>
              <a:srgbClr val="333333"/>
            </a:solidFill>
            <a:prstDash val="solid"/>
          </a:ln>
        </p:spPr>
      </p:sp>
      <p:pic>
        <p:nvPicPr>
          <p:cNvPr id="26" name="Image 3" descr="/root/corp2026/assets/icons/hero-clock_212F38.png">    </p:cNvPr>
          <p:cNvPicPr>
            <a:picLocks noChangeAspect="1"/>
          </p:cNvPicPr>
          <p:nvPr/>
        </p:nvPicPr>
        <p:blipFill>
          <a:blip r:embed="rId4"/>
          <a:stretch>
            <a:fillRect/>
          </a:stretch>
        </p:blipFill>
        <p:spPr>
          <a:xfrm>
            <a:off x="941869" y="4472977"/>
            <a:ext cx="292535" cy="292535"/>
          </a:xfrm>
          <a:prstGeom prst="rect">
            <a:avLst/>
          </a:prstGeom>
        </p:spPr>
      </p:pic>
      <p:sp>
        <p:nvSpPr>
          <p:cNvPr id="27" name="Text 21"/>
          <p:cNvSpPr txBox="1"/>
          <p:nvPr/>
        </p:nvSpPr>
        <p:spPr>
          <a:xfrm>
            <a:off x="1499616" y="43083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Support on two clocks</a:t>
            </a:r>
            <a:endParaRPr lang="en-US" sz="1250" dirty="0"/>
          </a:p>
        </p:txBody>
      </p:sp>
      <p:sp>
        <p:nvSpPr>
          <p:cNvPr id="28" name="Text 22"/>
          <p:cNvSpPr txBox="1"/>
          <p:nvPr/>
        </p:nvSpPr>
        <p:spPr>
          <a:xfrm>
            <a:off x="804672" y="503986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Email and phone support under maintenance, from Madrid on CET for Europe and Miami on EST for the Americas.</a:t>
            </a:r>
            <a:endParaRPr lang="en-US" sz="1000" dirty="0"/>
          </a:p>
        </p:txBody>
      </p:sp>
      <p:sp>
        <p:nvSpPr>
          <p:cNvPr id="29" name="Shape 23"/>
          <p:cNvSpPr/>
          <p:nvPr/>
        </p:nvSpPr>
        <p:spPr>
          <a:xfrm>
            <a:off x="4309872" y="4079748"/>
            <a:ext cx="3569208" cy="1793748"/>
          </a:xfrm>
          <a:prstGeom prst="roundRect">
            <a:avLst>
              <a:gd name="adj" fmla="val 3059"/>
            </a:avLst>
          </a:prstGeom>
          <a:solidFill>
            <a:srgbClr val="2E3D48"/>
          </a:solidFill>
          <a:ln w="12700">
            <a:solidFill>
              <a:srgbClr val="2E3D48"/>
            </a:solidFill>
            <a:prstDash val="solid"/>
          </a:ln>
        </p:spPr>
      </p:sp>
      <p:sp>
        <p:nvSpPr>
          <p:cNvPr id="30" name="Shape 24"/>
          <p:cNvSpPr/>
          <p:nvPr/>
        </p:nvSpPr>
        <p:spPr>
          <a:xfrm>
            <a:off x="4565904" y="4335780"/>
            <a:ext cx="566928" cy="566928"/>
          </a:xfrm>
          <a:prstGeom prst="roundRect">
            <a:avLst>
              <a:gd name="adj" fmla="val 8065"/>
            </a:avLst>
          </a:prstGeom>
          <a:solidFill>
            <a:srgbClr val="FF6D5F"/>
          </a:solidFill>
          <a:ln w="12700">
            <a:solidFill>
              <a:srgbClr val="333333"/>
            </a:solidFill>
            <a:prstDash val="solid"/>
          </a:ln>
        </p:spPr>
      </p:sp>
      <p:pic>
        <p:nvPicPr>
          <p:cNvPr id="31" name="Image 4" descr="/root/corp2026/assets/icons/hero-lifebuoy_212F38.png">    </p:cNvPr>
          <p:cNvPicPr>
            <a:picLocks noChangeAspect="1"/>
          </p:cNvPicPr>
          <p:nvPr/>
        </p:nvPicPr>
        <p:blipFill>
          <a:blip r:embed="rId5"/>
          <a:stretch>
            <a:fillRect/>
          </a:stretch>
        </p:blipFill>
        <p:spPr>
          <a:xfrm>
            <a:off x="4703101" y="4472977"/>
            <a:ext cx="292535" cy="292535"/>
          </a:xfrm>
          <a:prstGeom prst="rect">
            <a:avLst/>
          </a:prstGeom>
        </p:spPr>
      </p:pic>
      <p:sp>
        <p:nvSpPr>
          <p:cNvPr id="32" name="Text 25"/>
          <p:cNvSpPr txBox="1"/>
          <p:nvPr/>
        </p:nvSpPr>
        <p:spPr>
          <a:xfrm>
            <a:off x="5260848" y="43083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Help Center</a:t>
            </a:r>
            <a:endParaRPr lang="en-US" sz="1250" dirty="0"/>
          </a:p>
        </p:txBody>
      </p:sp>
      <p:sp>
        <p:nvSpPr>
          <p:cNvPr id="33" name="Text 26"/>
          <p:cNvSpPr txBox="1"/>
          <p:nvPr/>
        </p:nvSpPr>
        <p:spPr>
          <a:xfrm>
            <a:off x="4565904" y="503986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A ticketing and resolution workspace for integration teams and technology partners, with named people sharing a case.</a:t>
            </a:r>
            <a:endParaRPr lang="en-US" sz="1000" dirty="0"/>
          </a:p>
        </p:txBody>
      </p:sp>
      <p:sp>
        <p:nvSpPr>
          <p:cNvPr id="34" name="Shape 27"/>
          <p:cNvSpPr/>
          <p:nvPr/>
        </p:nvSpPr>
        <p:spPr>
          <a:xfrm>
            <a:off x="8071104" y="4079748"/>
            <a:ext cx="3569208" cy="1793748"/>
          </a:xfrm>
          <a:prstGeom prst="roundRect">
            <a:avLst>
              <a:gd name="adj" fmla="val 3059"/>
            </a:avLst>
          </a:prstGeom>
          <a:solidFill>
            <a:srgbClr val="2E3D48"/>
          </a:solidFill>
          <a:ln w="12700">
            <a:solidFill>
              <a:srgbClr val="2E3D48"/>
            </a:solidFill>
            <a:prstDash val="solid"/>
          </a:ln>
        </p:spPr>
      </p:sp>
      <p:sp>
        <p:nvSpPr>
          <p:cNvPr id="35" name="Shape 28"/>
          <p:cNvSpPr/>
          <p:nvPr/>
        </p:nvSpPr>
        <p:spPr>
          <a:xfrm>
            <a:off x="8327136" y="4335780"/>
            <a:ext cx="566928" cy="566928"/>
          </a:xfrm>
          <a:prstGeom prst="roundRect">
            <a:avLst>
              <a:gd name="adj" fmla="val 8065"/>
            </a:avLst>
          </a:prstGeom>
          <a:solidFill>
            <a:srgbClr val="FF6D5F"/>
          </a:solidFill>
          <a:ln w="12700">
            <a:solidFill>
              <a:srgbClr val="333333"/>
            </a:solidFill>
            <a:prstDash val="solid"/>
          </a:ln>
        </p:spPr>
      </p:sp>
      <p:pic>
        <p:nvPicPr>
          <p:cNvPr id="36" name="Image 5" descr="/root/corp2026/assets/icons/hero-book-open_212F38.png">    </p:cNvPr>
          <p:cNvPicPr>
            <a:picLocks noChangeAspect="1"/>
          </p:cNvPicPr>
          <p:nvPr/>
        </p:nvPicPr>
        <p:blipFill>
          <a:blip r:embed="rId6"/>
          <a:stretch>
            <a:fillRect/>
          </a:stretch>
        </p:blipFill>
        <p:spPr>
          <a:xfrm>
            <a:off x="8464333" y="4472977"/>
            <a:ext cx="292535" cy="292535"/>
          </a:xfrm>
          <a:prstGeom prst="rect">
            <a:avLst/>
          </a:prstGeom>
        </p:spPr>
      </p:pic>
      <p:sp>
        <p:nvSpPr>
          <p:cNvPr id="37" name="Text 29"/>
          <p:cNvSpPr txBox="1"/>
          <p:nvPr/>
        </p:nvSpPr>
        <p:spPr>
          <a:xfrm>
            <a:off x="9022080" y="4308348"/>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Technical wiki</a:t>
            </a:r>
            <a:endParaRPr lang="en-US" sz="1250" dirty="0"/>
          </a:p>
        </p:txBody>
      </p:sp>
      <p:sp>
        <p:nvSpPr>
          <p:cNvPr id="38" name="Text 30"/>
          <p:cNvSpPr txBox="1"/>
          <p:nvPr/>
        </p:nvSpPr>
        <p:spPr>
          <a:xfrm>
            <a:off x="8327136" y="5039868"/>
            <a:ext cx="3057144" cy="632460"/>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Full product documentation for partner engineering teams performing integrations and configuration work.</a:t>
            </a:r>
            <a:endParaRPr lang="en-US" sz="1000" dirty="0"/>
          </a:p>
        </p:txBody>
      </p:sp>
      <p:sp>
        <p:nvSpPr>
          <p:cNvPr id="39" name="Text 31"/>
          <p:cNvSpPr txBox="1"/>
          <p:nvPr/>
        </p:nvSpPr>
        <p:spPr>
          <a:xfrm>
            <a:off x="548640" y="6019800"/>
            <a:ext cx="11091672" cy="262890"/>
          </a:xfrm>
          <a:prstGeom prst="rect">
            <a:avLst/>
          </a:prstGeom>
          <a:noFill/>
          <a:ln/>
        </p:spPr>
        <p:txBody>
          <a:bodyPr wrap="square" rtlCol="0" anchor="ctr"/>
          <a:lstStyle/>
          <a:p>
            <a:pPr indent="0" marL="0">
              <a:lnSpc>
                <a:spcPts val="1350"/>
              </a:lnSpc>
              <a:buNone/>
            </a:pPr>
            <a:r>
              <a:rPr lang="en-US" sz="1050" b="1" dirty="0">
                <a:solidFill>
                  <a:srgbClr val="FF6D5F"/>
                </a:solidFill>
                <a:latin typeface="Montserrat" pitchFamily="34" charset="0"/>
                <a:ea typeface="Montserrat" pitchFamily="34" charset="-122"/>
                <a:cs typeface="Montserrat" pitchFamily="34" charset="-120"/>
              </a:rPr>
              <a:t>We are a close company in a global world: we provide our CPaaS services with local follow-up in every country we operate in.</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IN PRODUCTION</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Where our platforms are already answering</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Public agencies, banks, insurers, health providers, utilities, transport operators and BPOs across Europe, Latin America and the Middle East.</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interactivepowers.com (client references). Named references with deployment size and outcome detail available under NDA.</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In production</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17</a:t>
            </a:r>
            <a:endParaRPr lang="en-US" sz="900" dirty="0"/>
          </a:p>
        </p:txBody>
      </p:sp>
      <p:sp>
        <p:nvSpPr>
          <p:cNvPr id="9" name="Shape 7"/>
          <p:cNvSpPr/>
          <p:nvPr/>
        </p:nvSpPr>
        <p:spPr>
          <a:xfrm>
            <a:off x="548640" y="1874520"/>
            <a:ext cx="11091672" cy="3246120"/>
          </a:xfrm>
          <a:prstGeom prst="roundRect">
            <a:avLst>
              <a:gd name="adj" fmla="val 2254"/>
            </a:avLst>
          </a:prstGeom>
          <a:solidFill>
            <a:srgbClr val="FFFFFF"/>
          </a:solidFill>
          <a:ln w="9525">
            <a:solidFill>
              <a:srgbClr val="E4E8EB"/>
            </a:solidFill>
            <a:prstDash val="solid"/>
          </a:ln>
        </p:spPr>
      </p:sp>
      <p:pic>
        <p:nvPicPr>
          <p:cNvPr id="10" name="Image 0" descr="assets/logos/clients/chileatiende.png">    </p:cNvPr>
          <p:cNvPicPr>
            <a:picLocks noChangeAspect="1"/>
          </p:cNvPicPr>
          <p:nvPr/>
        </p:nvPicPr>
        <p:blipFill>
          <a:blip r:embed="rId1"/>
          <a:stretch>
            <a:fillRect/>
          </a:stretch>
        </p:blipFill>
        <p:spPr>
          <a:xfrm>
            <a:off x="980590" y="2103120"/>
            <a:ext cx="1319992" cy="534924"/>
          </a:xfrm>
          <a:prstGeom prst="rect">
            <a:avLst/>
          </a:prstGeom>
        </p:spPr>
      </p:pic>
      <p:pic>
        <p:nvPicPr>
          <p:cNvPr id="11" name="Image 1" descr="assets/logos/clients/mapfre.png">    </p:cNvPr>
          <p:cNvPicPr>
            <a:picLocks noChangeAspect="1"/>
          </p:cNvPicPr>
          <p:nvPr/>
        </p:nvPicPr>
        <p:blipFill>
          <a:blip r:embed="rId2"/>
          <a:stretch>
            <a:fillRect/>
          </a:stretch>
        </p:blipFill>
        <p:spPr>
          <a:xfrm>
            <a:off x="2890421" y="2103120"/>
            <a:ext cx="1063442" cy="534924"/>
          </a:xfrm>
          <a:prstGeom prst="rect">
            <a:avLst/>
          </a:prstGeom>
        </p:spPr>
      </p:pic>
      <p:pic>
        <p:nvPicPr>
          <p:cNvPr id="12" name="Image 2" descr="assets/logos/clients/aena.png">    </p:cNvPr>
          <p:cNvPicPr>
            <a:picLocks noChangeAspect="1"/>
          </p:cNvPicPr>
          <p:nvPr/>
        </p:nvPicPr>
        <p:blipFill>
          <a:blip r:embed="rId3"/>
          <a:stretch>
            <a:fillRect/>
          </a:stretch>
        </p:blipFill>
        <p:spPr>
          <a:xfrm>
            <a:off x="4655762" y="2103120"/>
            <a:ext cx="1095871" cy="534924"/>
          </a:xfrm>
          <a:prstGeom prst="rect">
            <a:avLst/>
          </a:prstGeom>
        </p:spPr>
      </p:pic>
      <p:pic>
        <p:nvPicPr>
          <p:cNvPr id="13" name="Image 3" descr="assets/logos/clients/allianz.png">    </p:cNvPr>
          <p:cNvPicPr>
            <a:picLocks noChangeAspect="1"/>
          </p:cNvPicPr>
          <p:nvPr/>
        </p:nvPicPr>
        <p:blipFill>
          <a:blip r:embed="rId4"/>
          <a:stretch>
            <a:fillRect/>
          </a:stretch>
        </p:blipFill>
        <p:spPr>
          <a:xfrm>
            <a:off x="6295644" y="2176807"/>
            <a:ext cx="1379220" cy="387549"/>
          </a:xfrm>
          <a:prstGeom prst="rect">
            <a:avLst/>
          </a:prstGeom>
        </p:spPr>
      </p:pic>
      <p:pic>
        <p:nvPicPr>
          <p:cNvPr id="14" name="Image 4" descr="assets/logos/clients/otis.png">    </p:cNvPr>
          <p:cNvPicPr>
            <a:picLocks noChangeAspect="1"/>
          </p:cNvPicPr>
          <p:nvPr/>
        </p:nvPicPr>
        <p:blipFill>
          <a:blip r:embed="rId5"/>
          <a:stretch>
            <a:fillRect/>
          </a:stretch>
        </p:blipFill>
        <p:spPr>
          <a:xfrm>
            <a:off x="8209410" y="2103120"/>
            <a:ext cx="1114800" cy="534924"/>
          </a:xfrm>
          <a:prstGeom prst="rect">
            <a:avLst/>
          </a:prstGeom>
        </p:spPr>
      </p:pic>
      <p:pic>
        <p:nvPicPr>
          <p:cNvPr id="15" name="Image 5" descr="assets/logos/clients/sns24.png">    </p:cNvPr>
          <p:cNvPicPr>
            <a:picLocks noChangeAspect="1"/>
          </p:cNvPicPr>
          <p:nvPr/>
        </p:nvPicPr>
        <p:blipFill>
          <a:blip r:embed="rId6"/>
          <a:stretch>
            <a:fillRect/>
          </a:stretch>
        </p:blipFill>
        <p:spPr>
          <a:xfrm>
            <a:off x="9858756" y="2145663"/>
            <a:ext cx="1379220" cy="449838"/>
          </a:xfrm>
          <a:prstGeom prst="rect">
            <a:avLst/>
          </a:prstGeom>
        </p:spPr>
      </p:pic>
      <p:pic>
        <p:nvPicPr>
          <p:cNvPr id="16" name="Image 6" descr="assets/logos/clients/generali.png">    </p:cNvPr>
          <p:cNvPicPr>
            <a:picLocks noChangeAspect="1"/>
          </p:cNvPicPr>
          <p:nvPr/>
        </p:nvPicPr>
        <p:blipFill>
          <a:blip r:embed="rId7"/>
          <a:stretch>
            <a:fillRect/>
          </a:stretch>
        </p:blipFill>
        <p:spPr>
          <a:xfrm>
            <a:off x="1316660" y="2857500"/>
            <a:ext cx="647852" cy="534924"/>
          </a:xfrm>
          <a:prstGeom prst="rect">
            <a:avLst/>
          </a:prstGeom>
        </p:spPr>
      </p:pic>
      <p:pic>
        <p:nvPicPr>
          <p:cNvPr id="17" name="Image 7" descr="assets/logos/clients/renfe.png">    </p:cNvPr>
          <p:cNvPicPr>
            <a:picLocks noChangeAspect="1"/>
          </p:cNvPicPr>
          <p:nvPr/>
        </p:nvPicPr>
        <p:blipFill>
          <a:blip r:embed="rId8"/>
          <a:stretch>
            <a:fillRect/>
          </a:stretch>
        </p:blipFill>
        <p:spPr>
          <a:xfrm>
            <a:off x="2766558" y="2857500"/>
            <a:ext cx="1311167" cy="534924"/>
          </a:xfrm>
          <a:prstGeom prst="rect">
            <a:avLst/>
          </a:prstGeom>
        </p:spPr>
      </p:pic>
      <p:pic>
        <p:nvPicPr>
          <p:cNvPr id="18" name="Image 8" descr="assets/logos/clients/entel.png">    </p:cNvPr>
          <p:cNvPicPr>
            <a:picLocks noChangeAspect="1"/>
          </p:cNvPicPr>
          <p:nvPr/>
        </p:nvPicPr>
        <p:blipFill>
          <a:blip r:embed="rId9"/>
          <a:stretch>
            <a:fillRect/>
          </a:stretch>
        </p:blipFill>
        <p:spPr>
          <a:xfrm>
            <a:off x="4514088" y="2929983"/>
            <a:ext cx="1379220" cy="389958"/>
          </a:xfrm>
          <a:prstGeom prst="rect">
            <a:avLst/>
          </a:prstGeom>
        </p:spPr>
      </p:pic>
      <p:pic>
        <p:nvPicPr>
          <p:cNvPr id="19" name="Image 9" descr="assets/logos/clients/banmedica.png">    </p:cNvPr>
          <p:cNvPicPr>
            <a:picLocks noChangeAspect="1"/>
          </p:cNvPicPr>
          <p:nvPr/>
        </p:nvPicPr>
        <p:blipFill>
          <a:blip r:embed="rId10"/>
          <a:stretch>
            <a:fillRect/>
          </a:stretch>
        </p:blipFill>
        <p:spPr>
          <a:xfrm>
            <a:off x="6295644" y="2932968"/>
            <a:ext cx="1379220" cy="383987"/>
          </a:xfrm>
          <a:prstGeom prst="rect">
            <a:avLst/>
          </a:prstGeom>
        </p:spPr>
      </p:pic>
      <p:pic>
        <p:nvPicPr>
          <p:cNvPr id="20" name="Image 10" descr="assets/logos/clients/sura.png">    </p:cNvPr>
          <p:cNvPicPr>
            <a:picLocks noChangeAspect="1"/>
          </p:cNvPicPr>
          <p:nvPr/>
        </p:nvPicPr>
        <p:blipFill>
          <a:blip r:embed="rId11"/>
          <a:stretch>
            <a:fillRect/>
          </a:stretch>
        </p:blipFill>
        <p:spPr>
          <a:xfrm>
            <a:off x="8334607" y="2857500"/>
            <a:ext cx="864406" cy="534924"/>
          </a:xfrm>
          <a:prstGeom prst="rect">
            <a:avLst/>
          </a:prstGeom>
        </p:spPr>
      </p:pic>
      <p:pic>
        <p:nvPicPr>
          <p:cNvPr id="21" name="Image 11" descr="assets/logos/clients/afpcapital.png">    </p:cNvPr>
          <p:cNvPicPr>
            <a:picLocks noChangeAspect="1"/>
          </p:cNvPicPr>
          <p:nvPr/>
        </p:nvPicPr>
        <p:blipFill>
          <a:blip r:embed="rId12"/>
          <a:stretch>
            <a:fillRect/>
          </a:stretch>
        </p:blipFill>
        <p:spPr>
          <a:xfrm>
            <a:off x="9858756" y="2968919"/>
            <a:ext cx="1379220" cy="312086"/>
          </a:xfrm>
          <a:prstGeom prst="rect">
            <a:avLst/>
          </a:prstGeom>
        </p:spPr>
      </p:pic>
      <p:pic>
        <p:nvPicPr>
          <p:cNvPr id="22" name="Image 12" descr="assets/logos/clients/masmovil.png">    </p:cNvPr>
          <p:cNvPicPr>
            <a:picLocks noChangeAspect="1"/>
          </p:cNvPicPr>
          <p:nvPr/>
        </p:nvPicPr>
        <p:blipFill>
          <a:blip r:embed="rId13"/>
          <a:stretch>
            <a:fillRect/>
          </a:stretch>
        </p:blipFill>
        <p:spPr>
          <a:xfrm>
            <a:off x="950976" y="3698232"/>
            <a:ext cx="1379220" cy="362219"/>
          </a:xfrm>
          <a:prstGeom prst="rect">
            <a:avLst/>
          </a:prstGeom>
        </p:spPr>
      </p:pic>
      <p:pic>
        <p:nvPicPr>
          <p:cNvPr id="23" name="Image 13" descr="assets/logos/clients/sence.png">    </p:cNvPr>
          <p:cNvPicPr>
            <a:picLocks noChangeAspect="1"/>
          </p:cNvPicPr>
          <p:nvPr/>
        </p:nvPicPr>
        <p:blipFill>
          <a:blip r:embed="rId14"/>
          <a:stretch>
            <a:fillRect/>
          </a:stretch>
        </p:blipFill>
        <p:spPr>
          <a:xfrm>
            <a:off x="2732532" y="3628800"/>
            <a:ext cx="1379220" cy="501084"/>
          </a:xfrm>
          <a:prstGeom prst="rect">
            <a:avLst/>
          </a:prstGeom>
        </p:spPr>
      </p:pic>
      <p:pic>
        <p:nvPicPr>
          <p:cNvPr id="24" name="Image 14" descr="assets/logos/clients/vidatres.png">    </p:cNvPr>
          <p:cNvPicPr>
            <a:picLocks noChangeAspect="1"/>
          </p:cNvPicPr>
          <p:nvPr/>
        </p:nvPicPr>
        <p:blipFill>
          <a:blip r:embed="rId15"/>
          <a:stretch>
            <a:fillRect/>
          </a:stretch>
        </p:blipFill>
        <p:spPr>
          <a:xfrm>
            <a:off x="4514088" y="3743123"/>
            <a:ext cx="1379220" cy="272439"/>
          </a:xfrm>
          <a:prstGeom prst="rect">
            <a:avLst/>
          </a:prstGeom>
        </p:spPr>
      </p:pic>
      <p:pic>
        <p:nvPicPr>
          <p:cNvPr id="25" name="Image 15" descr="assets/logos/clients/sii.png">    </p:cNvPr>
          <p:cNvPicPr>
            <a:picLocks noChangeAspect="1"/>
          </p:cNvPicPr>
          <p:nvPr/>
        </p:nvPicPr>
        <p:blipFill>
          <a:blip r:embed="rId16"/>
          <a:stretch>
            <a:fillRect/>
          </a:stretch>
        </p:blipFill>
        <p:spPr>
          <a:xfrm>
            <a:off x="6303103" y="3611880"/>
            <a:ext cx="1364302" cy="534924"/>
          </a:xfrm>
          <a:prstGeom prst="rect">
            <a:avLst/>
          </a:prstGeom>
        </p:spPr>
      </p:pic>
      <p:pic>
        <p:nvPicPr>
          <p:cNvPr id="26" name="Image 16" descr="assets/logos/clients/gobierno-chile.png">    </p:cNvPr>
          <p:cNvPicPr>
            <a:picLocks noChangeAspect="1"/>
          </p:cNvPicPr>
          <p:nvPr/>
        </p:nvPicPr>
        <p:blipFill>
          <a:blip r:embed="rId17"/>
          <a:stretch>
            <a:fillRect/>
          </a:stretch>
        </p:blipFill>
        <p:spPr>
          <a:xfrm>
            <a:off x="8228644" y="3611880"/>
            <a:ext cx="1076332" cy="534924"/>
          </a:xfrm>
          <a:prstGeom prst="rect">
            <a:avLst/>
          </a:prstGeom>
        </p:spPr>
      </p:pic>
      <p:pic>
        <p:nvPicPr>
          <p:cNvPr id="27" name="Image 17" descr="assets/logos/clients/saudi-mol.png">    </p:cNvPr>
          <p:cNvPicPr>
            <a:picLocks noChangeAspect="1"/>
          </p:cNvPicPr>
          <p:nvPr/>
        </p:nvPicPr>
        <p:blipFill>
          <a:blip r:embed="rId18"/>
          <a:stretch>
            <a:fillRect/>
          </a:stretch>
        </p:blipFill>
        <p:spPr>
          <a:xfrm>
            <a:off x="10104942" y="3611880"/>
            <a:ext cx="886848" cy="534924"/>
          </a:xfrm>
          <a:prstGeom prst="rect">
            <a:avLst/>
          </a:prstGeom>
        </p:spPr>
      </p:pic>
      <p:pic>
        <p:nvPicPr>
          <p:cNvPr id="28" name="Image 18" descr="assets/logos/clients/isciii.png">    </p:cNvPr>
          <p:cNvPicPr>
            <a:picLocks noChangeAspect="1"/>
          </p:cNvPicPr>
          <p:nvPr/>
        </p:nvPicPr>
        <p:blipFill>
          <a:blip r:embed="rId19"/>
          <a:stretch>
            <a:fillRect/>
          </a:stretch>
        </p:blipFill>
        <p:spPr>
          <a:xfrm>
            <a:off x="1841754" y="4420040"/>
            <a:ext cx="1379220" cy="427364"/>
          </a:xfrm>
          <a:prstGeom prst="rect">
            <a:avLst/>
          </a:prstGeom>
        </p:spPr>
      </p:pic>
      <p:pic>
        <p:nvPicPr>
          <p:cNvPr id="29" name="Image 19" descr="assets/logos/clients/konexo.png">    </p:cNvPr>
          <p:cNvPicPr>
            <a:picLocks noChangeAspect="1"/>
          </p:cNvPicPr>
          <p:nvPr/>
        </p:nvPicPr>
        <p:blipFill>
          <a:blip r:embed="rId20"/>
          <a:stretch>
            <a:fillRect/>
          </a:stretch>
        </p:blipFill>
        <p:spPr>
          <a:xfrm>
            <a:off x="3864274" y="4366260"/>
            <a:ext cx="897292" cy="534924"/>
          </a:xfrm>
          <a:prstGeom prst="rect">
            <a:avLst/>
          </a:prstGeom>
        </p:spPr>
      </p:pic>
      <p:pic>
        <p:nvPicPr>
          <p:cNvPr id="30" name="Image 20" descr="assets/logos/clients/chemo.png">    </p:cNvPr>
          <p:cNvPicPr>
            <a:picLocks noChangeAspect="1"/>
          </p:cNvPicPr>
          <p:nvPr/>
        </p:nvPicPr>
        <p:blipFill>
          <a:blip r:embed="rId21"/>
          <a:stretch>
            <a:fillRect/>
          </a:stretch>
        </p:blipFill>
        <p:spPr>
          <a:xfrm>
            <a:off x="5634193" y="4366260"/>
            <a:ext cx="920567" cy="534924"/>
          </a:xfrm>
          <a:prstGeom prst="rect">
            <a:avLst/>
          </a:prstGeom>
        </p:spPr>
      </p:pic>
      <p:pic>
        <p:nvPicPr>
          <p:cNvPr id="31" name="Image 21" descr="assets/logos/clients/lascondes.png">    </p:cNvPr>
          <p:cNvPicPr>
            <a:picLocks noChangeAspect="1"/>
          </p:cNvPicPr>
          <p:nvPr/>
        </p:nvPicPr>
        <p:blipFill>
          <a:blip r:embed="rId22"/>
          <a:stretch>
            <a:fillRect/>
          </a:stretch>
        </p:blipFill>
        <p:spPr>
          <a:xfrm>
            <a:off x="7273508" y="4366260"/>
            <a:ext cx="1205049" cy="534924"/>
          </a:xfrm>
          <a:prstGeom prst="rect">
            <a:avLst/>
          </a:prstGeom>
        </p:spPr>
      </p:pic>
      <p:pic>
        <p:nvPicPr>
          <p:cNvPr id="32" name="Image 22" descr="assets/logos/clients/gipuzkoako.png">    </p:cNvPr>
          <p:cNvPicPr>
            <a:picLocks noChangeAspect="1"/>
          </p:cNvPicPr>
          <p:nvPr/>
        </p:nvPicPr>
        <p:blipFill>
          <a:blip r:embed="rId23"/>
          <a:stretch>
            <a:fillRect/>
          </a:stretch>
        </p:blipFill>
        <p:spPr>
          <a:xfrm>
            <a:off x="9249671" y="4366260"/>
            <a:ext cx="815834" cy="534924"/>
          </a:xfrm>
          <a:prstGeom prst="rect">
            <a:avLst/>
          </a:prstGeom>
        </p:spPr>
      </p:pic>
      <p:sp>
        <p:nvSpPr>
          <p:cNvPr id="33" name="Text 8"/>
          <p:cNvSpPr txBox="1"/>
          <p:nvPr/>
        </p:nvSpPr>
        <p:spPr>
          <a:xfrm>
            <a:off x="548640" y="5349240"/>
            <a:ext cx="2663190" cy="457200"/>
          </a:xfrm>
          <a:prstGeom prst="rect">
            <a:avLst/>
          </a:prstGeom>
          <a:noFill/>
          <a:ln/>
        </p:spPr>
        <p:txBody>
          <a:bodyPr wrap="square" rtlCol="0" anchor="t"/>
          <a:lstStyle/>
          <a:p>
            <a:pPr indent="0" marL="0">
              <a:buNone/>
            </a:pPr>
            <a:r>
              <a:rPr lang="en-US" sz="2400" b="1" dirty="0">
                <a:solidFill>
                  <a:srgbClr val="212F38"/>
                </a:solidFill>
                <a:latin typeface="Montserrat" pitchFamily="34" charset="0"/>
                <a:ea typeface="Montserrat" pitchFamily="34" charset="-122"/>
                <a:cs typeface="Montserrat" pitchFamily="34" charset="-120"/>
              </a:rPr>
              <a:t>70</a:t>
            </a:r>
            <a:endParaRPr lang="en-US" sz="2400" dirty="0"/>
          </a:p>
        </p:txBody>
      </p:sp>
      <p:sp>
        <p:nvSpPr>
          <p:cNvPr id="34" name="Text 9"/>
          <p:cNvSpPr txBox="1"/>
          <p:nvPr/>
        </p:nvSpPr>
        <p:spPr>
          <a:xfrm>
            <a:off x="548640" y="5769864"/>
            <a:ext cx="2663190" cy="292608"/>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businesses</a:t>
            </a:r>
            <a:endParaRPr lang="en-US" sz="950" dirty="0"/>
          </a:p>
        </p:txBody>
      </p:sp>
      <p:sp>
        <p:nvSpPr>
          <p:cNvPr id="35" name="Text 10"/>
          <p:cNvSpPr txBox="1"/>
          <p:nvPr/>
        </p:nvSpPr>
        <p:spPr>
          <a:xfrm>
            <a:off x="3321558" y="5349240"/>
            <a:ext cx="2663190" cy="457200"/>
          </a:xfrm>
          <a:prstGeom prst="rect">
            <a:avLst/>
          </a:prstGeom>
          <a:noFill/>
          <a:ln/>
        </p:spPr>
        <p:txBody>
          <a:bodyPr wrap="square" rtlCol="0" anchor="t"/>
          <a:lstStyle/>
          <a:p>
            <a:pPr indent="0" marL="0">
              <a:buNone/>
            </a:pPr>
            <a:r>
              <a:rPr lang="en-US" sz="2400" b="1" dirty="0">
                <a:solidFill>
                  <a:srgbClr val="212F38"/>
                </a:solidFill>
                <a:latin typeface="Montserrat" pitchFamily="34" charset="0"/>
                <a:ea typeface="Montserrat" pitchFamily="34" charset="-122"/>
                <a:cs typeface="Montserrat" pitchFamily="34" charset="-120"/>
              </a:rPr>
              <a:t>9</a:t>
            </a:r>
            <a:endParaRPr lang="en-US" sz="2400" dirty="0"/>
          </a:p>
        </p:txBody>
      </p:sp>
      <p:sp>
        <p:nvSpPr>
          <p:cNvPr id="36" name="Text 11"/>
          <p:cNvSpPr txBox="1"/>
          <p:nvPr/>
        </p:nvSpPr>
        <p:spPr>
          <a:xfrm>
            <a:off x="3321558" y="5769864"/>
            <a:ext cx="2663190" cy="292608"/>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government and public bodies</a:t>
            </a:r>
            <a:endParaRPr lang="en-US" sz="950" dirty="0"/>
          </a:p>
        </p:txBody>
      </p:sp>
      <p:sp>
        <p:nvSpPr>
          <p:cNvPr id="37" name="Text 12"/>
          <p:cNvSpPr txBox="1"/>
          <p:nvPr/>
        </p:nvSpPr>
        <p:spPr>
          <a:xfrm>
            <a:off x="6094476" y="5349240"/>
            <a:ext cx="2663190" cy="457200"/>
          </a:xfrm>
          <a:prstGeom prst="rect">
            <a:avLst/>
          </a:prstGeom>
          <a:noFill/>
          <a:ln/>
        </p:spPr>
        <p:txBody>
          <a:bodyPr wrap="square" rtlCol="0" anchor="t"/>
          <a:lstStyle/>
          <a:p>
            <a:pPr indent="0" marL="0">
              <a:buNone/>
            </a:pPr>
            <a:r>
              <a:rPr lang="en-US" sz="2400" b="1" dirty="0">
                <a:solidFill>
                  <a:srgbClr val="212F38"/>
                </a:solidFill>
                <a:latin typeface="Montserrat" pitchFamily="34" charset="0"/>
                <a:ea typeface="Montserrat" pitchFamily="34" charset="-122"/>
                <a:cs typeface="Montserrat" pitchFamily="34" charset="-120"/>
              </a:rPr>
              <a:t>30</a:t>
            </a:r>
            <a:endParaRPr lang="en-US" sz="2400" dirty="0"/>
          </a:p>
        </p:txBody>
      </p:sp>
      <p:sp>
        <p:nvSpPr>
          <p:cNvPr id="38" name="Text 13"/>
          <p:cNvSpPr txBox="1"/>
          <p:nvPr/>
        </p:nvSpPr>
        <p:spPr>
          <a:xfrm>
            <a:off x="6094476" y="5769864"/>
            <a:ext cx="2663190" cy="292608"/>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vendors and technology partners</a:t>
            </a:r>
            <a:endParaRPr lang="en-US" sz="950" dirty="0"/>
          </a:p>
        </p:txBody>
      </p:sp>
      <p:sp>
        <p:nvSpPr>
          <p:cNvPr id="39" name="Text 14"/>
          <p:cNvSpPr txBox="1"/>
          <p:nvPr/>
        </p:nvSpPr>
        <p:spPr>
          <a:xfrm>
            <a:off x="8867394" y="5349240"/>
            <a:ext cx="2663190" cy="457200"/>
          </a:xfrm>
          <a:prstGeom prst="rect">
            <a:avLst/>
          </a:prstGeom>
          <a:noFill/>
          <a:ln/>
        </p:spPr>
        <p:txBody>
          <a:bodyPr wrap="square" rtlCol="0" anchor="t"/>
          <a:lstStyle/>
          <a:p>
            <a:pPr indent="0" marL="0">
              <a:buNone/>
            </a:pPr>
            <a:r>
              <a:rPr lang="en-US" sz="2400" b="1" dirty="0">
                <a:solidFill>
                  <a:srgbClr val="212F38"/>
                </a:solidFill>
                <a:latin typeface="Montserrat" pitchFamily="34" charset="0"/>
                <a:ea typeface="Montserrat" pitchFamily="34" charset="-122"/>
                <a:cs typeface="Montserrat" pitchFamily="34" charset="-120"/>
              </a:rPr>
              <a:t>5</a:t>
            </a:r>
            <a:endParaRPr lang="en-US" sz="2400" dirty="0"/>
          </a:p>
        </p:txBody>
      </p:sp>
      <p:sp>
        <p:nvSpPr>
          <p:cNvPr id="40" name="Text 15"/>
          <p:cNvSpPr txBox="1"/>
          <p:nvPr/>
        </p:nvSpPr>
        <p:spPr>
          <a:xfrm>
            <a:off x="8867394" y="5769864"/>
            <a:ext cx="2663190" cy="292608"/>
          </a:xfrm>
          <a:prstGeom prst="rect">
            <a:avLst/>
          </a:prstGeom>
          <a:noFill/>
          <a:ln/>
        </p:spPr>
        <p:txBody>
          <a:bodyPr wrap="square" rtlCol="0" anchor="t"/>
          <a:lstStyle/>
          <a:p>
            <a:pPr indent="0" marL="0">
              <a:lnSpc>
                <a:spcPts val="1200"/>
              </a:lnSpc>
              <a:buNone/>
            </a:pPr>
            <a:r>
              <a:rPr lang="en-US" sz="950" dirty="0">
                <a:solidFill>
                  <a:srgbClr val="4D5C6E"/>
                </a:solidFill>
                <a:latin typeface="Montserrat" pitchFamily="34" charset="0"/>
                <a:ea typeface="Montserrat" pitchFamily="34" charset="-122"/>
                <a:cs typeface="Montserrat" pitchFamily="34" charset="-120"/>
              </a:rPr>
              <a:t>industries served</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INDUSTRIES</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FFFFFF"/>
                </a:solidFill>
                <a:latin typeface="Montserrat" pitchFamily="34" charset="0"/>
                <a:ea typeface="Montserrat" pitchFamily="34" charset="-122"/>
                <a:cs typeface="Montserrat" pitchFamily="34" charset="-120"/>
              </a:rPr>
              <a:t>Five sectors where being seen is not optional</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9FB0BE"/>
                </a:solidFill>
                <a:latin typeface="Montserrat" pitchFamily="34" charset="0"/>
                <a:ea typeface="Montserrat" pitchFamily="34" charset="-122"/>
                <a:cs typeface="Montserrat" pitchFamily="34" charset="-120"/>
              </a:rPr>
              <a:t>The common thread is not the industry — it is that the interaction is a case file rather than a ticket, and someone will have to prove later what was said and shown.</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6B7F8D"/>
                </a:solidFill>
                <a:latin typeface="Montserrat" pitchFamily="34" charset="0"/>
                <a:ea typeface="Montserrat" pitchFamily="34" charset="-122"/>
                <a:cs typeface="Montserrat" pitchFamily="34" charset="-120"/>
              </a:rPr>
              <a:t>Source: interactivepowers.com (industries), customer deployments.</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Industries</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18</a:t>
            </a:r>
            <a:endParaRPr lang="en-US" sz="900" dirty="0"/>
          </a:p>
        </p:txBody>
      </p:sp>
      <p:sp>
        <p:nvSpPr>
          <p:cNvPr id="9" name="Shape 7"/>
          <p:cNvSpPr/>
          <p:nvPr/>
        </p:nvSpPr>
        <p:spPr>
          <a:xfrm>
            <a:off x="548640" y="2103120"/>
            <a:ext cx="2064715" cy="2584831"/>
          </a:xfrm>
          <a:prstGeom prst="roundRect">
            <a:avLst>
              <a:gd name="adj" fmla="val 2657"/>
            </a:avLst>
          </a:prstGeom>
          <a:solidFill>
            <a:srgbClr val="2E3D48"/>
          </a:solidFill>
          <a:ln w="12700">
            <a:solidFill>
              <a:srgbClr val="2E3D48"/>
            </a:solidFill>
            <a:prstDash val="solid"/>
          </a:ln>
        </p:spPr>
      </p:sp>
      <p:sp>
        <p:nvSpPr>
          <p:cNvPr id="10" name="Shape 8"/>
          <p:cNvSpPr/>
          <p:nvPr/>
        </p:nvSpPr>
        <p:spPr>
          <a:xfrm>
            <a:off x="804672" y="2359152"/>
            <a:ext cx="548640" cy="548640"/>
          </a:xfrm>
          <a:prstGeom prst="roundRect">
            <a:avLst>
              <a:gd name="adj" fmla="val 8333"/>
            </a:avLst>
          </a:prstGeom>
          <a:solidFill>
            <a:srgbClr val="FF6D5F"/>
          </a:solidFill>
          <a:ln w="12700">
            <a:solidFill>
              <a:srgbClr val="333333"/>
            </a:solidFill>
            <a:prstDash val="solid"/>
          </a:ln>
        </p:spPr>
      </p:sp>
      <p:pic>
        <p:nvPicPr>
          <p:cNvPr id="11" name="Image 0" descr="/root/corp2026/assets/icons/hero-building-library_212F38.png">    </p:cNvPr>
          <p:cNvPicPr>
            <a:picLocks noChangeAspect="1"/>
          </p:cNvPicPr>
          <p:nvPr/>
        </p:nvPicPr>
        <p:blipFill>
          <a:blip r:embed="rId1"/>
          <a:stretch>
            <a:fillRect/>
          </a:stretch>
        </p:blipFill>
        <p:spPr>
          <a:xfrm>
            <a:off x="937443" y="2491923"/>
            <a:ext cx="283098" cy="283098"/>
          </a:xfrm>
          <a:prstGeom prst="rect">
            <a:avLst/>
          </a:prstGeom>
        </p:spPr>
      </p:pic>
      <p:sp>
        <p:nvSpPr>
          <p:cNvPr id="12" name="Text 9"/>
          <p:cNvSpPr txBox="1"/>
          <p:nvPr/>
        </p:nvSpPr>
        <p:spPr>
          <a:xfrm>
            <a:off x="804672" y="3017520"/>
            <a:ext cx="1552651" cy="512064"/>
          </a:xfrm>
          <a:prstGeom prst="rect">
            <a:avLst/>
          </a:prstGeom>
          <a:noFill/>
          <a:ln/>
        </p:spPr>
        <p:txBody>
          <a:bodyPr wrap="square" rtlCol="0" anchor="t"/>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Financial Services</a:t>
            </a:r>
            <a:endParaRPr lang="en-US" sz="1250" dirty="0"/>
          </a:p>
        </p:txBody>
      </p:sp>
      <p:sp>
        <p:nvSpPr>
          <p:cNvPr id="13" name="Text 10"/>
          <p:cNvSpPr txBox="1"/>
          <p:nvPr/>
        </p:nvSpPr>
        <p:spPr>
          <a:xfrm>
            <a:off x="804672" y="3575304"/>
            <a:ext cx="1552651" cy="948055"/>
          </a:xfrm>
          <a:prstGeom prst="rect">
            <a:avLst/>
          </a:prstGeom>
          <a:noFill/>
          <a:ln/>
        </p:spPr>
        <p:txBody>
          <a:bodyPr wrap="square" rtlCol="0" anchor="t"/>
          <a:lstStyle/>
          <a:p>
            <a:pPr indent="0" marL="0">
              <a:lnSpc>
                <a:spcPts val="1349"/>
              </a:lnSpc>
              <a:buNone/>
            </a:pPr>
            <a:r>
              <a:rPr lang="en-US" sz="950" dirty="0">
                <a:solidFill>
                  <a:srgbClr val="9FB0BE"/>
                </a:solidFill>
                <a:latin typeface="Montserrat" pitchFamily="34" charset="0"/>
                <a:ea typeface="Montserrat" pitchFamily="34" charset="-122"/>
                <a:cs typeface="Montserrat" pitchFamily="34" charset="-120"/>
              </a:rPr>
              <a:t>Remote onboarding, identity verification and signed operations, recorded as evidence.</a:t>
            </a:r>
            <a:endParaRPr lang="en-US" sz="950" dirty="0"/>
          </a:p>
        </p:txBody>
      </p:sp>
      <p:sp>
        <p:nvSpPr>
          <p:cNvPr id="14" name="Shape 11"/>
          <p:cNvSpPr/>
          <p:nvPr/>
        </p:nvSpPr>
        <p:spPr>
          <a:xfrm>
            <a:off x="2805379" y="2103120"/>
            <a:ext cx="2064715" cy="2584831"/>
          </a:xfrm>
          <a:prstGeom prst="roundRect">
            <a:avLst>
              <a:gd name="adj" fmla="val 2657"/>
            </a:avLst>
          </a:prstGeom>
          <a:solidFill>
            <a:srgbClr val="2E3D48"/>
          </a:solidFill>
          <a:ln w="12700">
            <a:solidFill>
              <a:srgbClr val="2E3D48"/>
            </a:solidFill>
            <a:prstDash val="solid"/>
          </a:ln>
        </p:spPr>
      </p:sp>
      <p:sp>
        <p:nvSpPr>
          <p:cNvPr id="15" name="Shape 12"/>
          <p:cNvSpPr/>
          <p:nvPr/>
        </p:nvSpPr>
        <p:spPr>
          <a:xfrm>
            <a:off x="3061411" y="2359152"/>
            <a:ext cx="548640" cy="548640"/>
          </a:xfrm>
          <a:prstGeom prst="roundRect">
            <a:avLst>
              <a:gd name="adj" fmla="val 8333"/>
            </a:avLst>
          </a:prstGeom>
          <a:solidFill>
            <a:srgbClr val="FF6D5F"/>
          </a:solidFill>
          <a:ln w="12700">
            <a:solidFill>
              <a:srgbClr val="333333"/>
            </a:solidFill>
            <a:prstDash val="solid"/>
          </a:ln>
        </p:spPr>
      </p:sp>
      <p:pic>
        <p:nvPicPr>
          <p:cNvPr id="16" name="Image 1" descr="/root/corp2026/assets/icons/hero-building-office-2_212F38.png">    </p:cNvPr>
          <p:cNvPicPr>
            <a:picLocks noChangeAspect="1"/>
          </p:cNvPicPr>
          <p:nvPr/>
        </p:nvPicPr>
        <p:blipFill>
          <a:blip r:embed="rId2"/>
          <a:stretch>
            <a:fillRect/>
          </a:stretch>
        </p:blipFill>
        <p:spPr>
          <a:xfrm>
            <a:off x="3194182" y="2491923"/>
            <a:ext cx="283098" cy="283098"/>
          </a:xfrm>
          <a:prstGeom prst="rect">
            <a:avLst/>
          </a:prstGeom>
        </p:spPr>
      </p:pic>
      <p:sp>
        <p:nvSpPr>
          <p:cNvPr id="17" name="Text 13"/>
          <p:cNvSpPr txBox="1"/>
          <p:nvPr/>
        </p:nvSpPr>
        <p:spPr>
          <a:xfrm>
            <a:off x="3061411" y="3017520"/>
            <a:ext cx="1552651" cy="512064"/>
          </a:xfrm>
          <a:prstGeom prst="rect">
            <a:avLst/>
          </a:prstGeom>
          <a:noFill/>
          <a:ln/>
        </p:spPr>
        <p:txBody>
          <a:bodyPr wrap="square" rtlCol="0" anchor="t"/>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Public Sector</a:t>
            </a:r>
            <a:endParaRPr lang="en-US" sz="1250" dirty="0"/>
          </a:p>
        </p:txBody>
      </p:sp>
      <p:sp>
        <p:nvSpPr>
          <p:cNvPr id="18" name="Text 14"/>
          <p:cNvSpPr txBox="1"/>
          <p:nvPr/>
        </p:nvSpPr>
        <p:spPr>
          <a:xfrm>
            <a:off x="3061411" y="3575304"/>
            <a:ext cx="1552651" cy="856615"/>
          </a:xfrm>
          <a:prstGeom prst="rect">
            <a:avLst/>
          </a:prstGeom>
          <a:noFill/>
          <a:ln/>
        </p:spPr>
        <p:txBody>
          <a:bodyPr wrap="square" rtlCol="0" anchor="t"/>
          <a:lstStyle/>
          <a:p>
            <a:pPr indent="0" marL="0">
              <a:lnSpc>
                <a:spcPts val="1349"/>
              </a:lnSpc>
              <a:buNone/>
            </a:pPr>
            <a:r>
              <a:rPr lang="en-US" sz="950" dirty="0">
                <a:solidFill>
                  <a:srgbClr val="9FB0BE"/>
                </a:solidFill>
                <a:latin typeface="Montserrat" pitchFamily="34" charset="0"/>
                <a:ea typeface="Montserrat" pitchFamily="34" charset="-122"/>
                <a:cs typeface="Montserrat" pitchFamily="34" charset="-120"/>
              </a:rPr>
              <a:t>Citizen services from any device, with the same queue and record as a phone call.</a:t>
            </a:r>
            <a:endParaRPr lang="en-US" sz="950" dirty="0"/>
          </a:p>
        </p:txBody>
      </p:sp>
      <p:sp>
        <p:nvSpPr>
          <p:cNvPr id="19" name="Shape 15"/>
          <p:cNvSpPr/>
          <p:nvPr/>
        </p:nvSpPr>
        <p:spPr>
          <a:xfrm>
            <a:off x="5062118" y="2103120"/>
            <a:ext cx="2064715" cy="2584831"/>
          </a:xfrm>
          <a:prstGeom prst="roundRect">
            <a:avLst>
              <a:gd name="adj" fmla="val 2657"/>
            </a:avLst>
          </a:prstGeom>
          <a:solidFill>
            <a:srgbClr val="2E3D48"/>
          </a:solidFill>
          <a:ln w="12700">
            <a:solidFill>
              <a:srgbClr val="2E3D48"/>
            </a:solidFill>
            <a:prstDash val="solid"/>
          </a:ln>
        </p:spPr>
      </p:sp>
      <p:sp>
        <p:nvSpPr>
          <p:cNvPr id="20" name="Shape 16"/>
          <p:cNvSpPr/>
          <p:nvPr/>
        </p:nvSpPr>
        <p:spPr>
          <a:xfrm>
            <a:off x="5318150" y="2359152"/>
            <a:ext cx="548640" cy="548640"/>
          </a:xfrm>
          <a:prstGeom prst="roundRect">
            <a:avLst>
              <a:gd name="adj" fmla="val 8333"/>
            </a:avLst>
          </a:prstGeom>
          <a:solidFill>
            <a:srgbClr val="FF6D5F"/>
          </a:solidFill>
          <a:ln w="12700">
            <a:solidFill>
              <a:srgbClr val="333333"/>
            </a:solidFill>
            <a:prstDash val="solid"/>
          </a:ln>
        </p:spPr>
      </p:sp>
      <p:pic>
        <p:nvPicPr>
          <p:cNvPr id="21" name="Image 2" descr="/root/corp2026/assets/icons/hero-heart_212F38.png">    </p:cNvPr>
          <p:cNvPicPr>
            <a:picLocks noChangeAspect="1"/>
          </p:cNvPicPr>
          <p:nvPr/>
        </p:nvPicPr>
        <p:blipFill>
          <a:blip r:embed="rId3"/>
          <a:stretch>
            <a:fillRect/>
          </a:stretch>
        </p:blipFill>
        <p:spPr>
          <a:xfrm>
            <a:off x="5450921" y="2491923"/>
            <a:ext cx="283098" cy="283098"/>
          </a:xfrm>
          <a:prstGeom prst="rect">
            <a:avLst/>
          </a:prstGeom>
        </p:spPr>
      </p:pic>
      <p:sp>
        <p:nvSpPr>
          <p:cNvPr id="22" name="Text 17"/>
          <p:cNvSpPr txBox="1"/>
          <p:nvPr/>
        </p:nvSpPr>
        <p:spPr>
          <a:xfrm>
            <a:off x="5318150" y="3017520"/>
            <a:ext cx="1552651" cy="512064"/>
          </a:xfrm>
          <a:prstGeom prst="rect">
            <a:avLst/>
          </a:prstGeom>
          <a:noFill/>
          <a:ln/>
        </p:spPr>
        <p:txBody>
          <a:bodyPr wrap="square" rtlCol="0" anchor="t"/>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Healthcare</a:t>
            </a:r>
            <a:endParaRPr lang="en-US" sz="1250" dirty="0"/>
          </a:p>
        </p:txBody>
      </p:sp>
      <p:sp>
        <p:nvSpPr>
          <p:cNvPr id="23" name="Text 18"/>
          <p:cNvSpPr txBox="1"/>
          <p:nvPr/>
        </p:nvSpPr>
        <p:spPr>
          <a:xfrm>
            <a:off x="5318150" y="3575304"/>
            <a:ext cx="1552651" cy="948055"/>
          </a:xfrm>
          <a:prstGeom prst="rect">
            <a:avLst/>
          </a:prstGeom>
          <a:noFill/>
          <a:ln/>
        </p:spPr>
        <p:txBody>
          <a:bodyPr wrap="square" rtlCol="0" anchor="t"/>
          <a:lstStyle/>
          <a:p>
            <a:pPr indent="0" marL="0">
              <a:lnSpc>
                <a:spcPts val="1349"/>
              </a:lnSpc>
              <a:buNone/>
            </a:pPr>
            <a:r>
              <a:rPr lang="en-US" sz="950" dirty="0">
                <a:solidFill>
                  <a:srgbClr val="9FB0BE"/>
                </a:solidFill>
                <a:latin typeface="Montserrat" pitchFamily="34" charset="0"/>
                <a:ea typeface="Montserrat" pitchFamily="34" charset="-122"/>
                <a:cs typeface="Montserrat" pitchFamily="34" charset="-120"/>
              </a:rPr>
              <a:t>Consultations and patient support on camera, retained under your own policy.</a:t>
            </a:r>
            <a:endParaRPr lang="en-US" sz="950" dirty="0"/>
          </a:p>
        </p:txBody>
      </p:sp>
      <p:sp>
        <p:nvSpPr>
          <p:cNvPr id="24" name="Shape 19"/>
          <p:cNvSpPr/>
          <p:nvPr/>
        </p:nvSpPr>
        <p:spPr>
          <a:xfrm>
            <a:off x="7318858" y="2103120"/>
            <a:ext cx="2064715" cy="2584831"/>
          </a:xfrm>
          <a:prstGeom prst="roundRect">
            <a:avLst>
              <a:gd name="adj" fmla="val 2657"/>
            </a:avLst>
          </a:prstGeom>
          <a:solidFill>
            <a:srgbClr val="2E3D48"/>
          </a:solidFill>
          <a:ln w="12700">
            <a:solidFill>
              <a:srgbClr val="2E3D48"/>
            </a:solidFill>
            <a:prstDash val="solid"/>
          </a:ln>
        </p:spPr>
      </p:sp>
      <p:sp>
        <p:nvSpPr>
          <p:cNvPr id="25" name="Shape 20"/>
          <p:cNvSpPr/>
          <p:nvPr/>
        </p:nvSpPr>
        <p:spPr>
          <a:xfrm>
            <a:off x="7574890" y="2359152"/>
            <a:ext cx="548640" cy="548640"/>
          </a:xfrm>
          <a:prstGeom prst="roundRect">
            <a:avLst>
              <a:gd name="adj" fmla="val 8333"/>
            </a:avLst>
          </a:prstGeom>
          <a:solidFill>
            <a:srgbClr val="FF6D5F"/>
          </a:solidFill>
          <a:ln w="12700">
            <a:solidFill>
              <a:srgbClr val="333333"/>
            </a:solidFill>
            <a:prstDash val="solid"/>
          </a:ln>
        </p:spPr>
      </p:sp>
      <p:pic>
        <p:nvPicPr>
          <p:cNvPr id="26" name="Image 3" descr="/root/corp2026/assets/icons/hero-signal_212F38.png">    </p:cNvPr>
          <p:cNvPicPr>
            <a:picLocks noChangeAspect="1"/>
          </p:cNvPicPr>
          <p:nvPr/>
        </p:nvPicPr>
        <p:blipFill>
          <a:blip r:embed="rId4"/>
          <a:stretch>
            <a:fillRect/>
          </a:stretch>
        </p:blipFill>
        <p:spPr>
          <a:xfrm>
            <a:off x="7707660" y="2491923"/>
            <a:ext cx="283098" cy="283098"/>
          </a:xfrm>
          <a:prstGeom prst="rect">
            <a:avLst/>
          </a:prstGeom>
        </p:spPr>
      </p:pic>
      <p:sp>
        <p:nvSpPr>
          <p:cNvPr id="27" name="Text 21"/>
          <p:cNvSpPr txBox="1"/>
          <p:nvPr/>
        </p:nvSpPr>
        <p:spPr>
          <a:xfrm>
            <a:off x="7574890" y="3017520"/>
            <a:ext cx="1552651" cy="512064"/>
          </a:xfrm>
          <a:prstGeom prst="rect">
            <a:avLst/>
          </a:prstGeom>
          <a:noFill/>
          <a:ln/>
        </p:spPr>
        <p:txBody>
          <a:bodyPr wrap="square" rtlCol="0" anchor="t"/>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Telecom &amp; Utilities</a:t>
            </a:r>
            <a:endParaRPr lang="en-US" sz="1250" dirty="0"/>
          </a:p>
        </p:txBody>
      </p:sp>
      <p:sp>
        <p:nvSpPr>
          <p:cNvPr id="28" name="Text 22"/>
          <p:cNvSpPr txBox="1"/>
          <p:nvPr/>
        </p:nvSpPr>
        <p:spPr>
          <a:xfrm>
            <a:off x="7574890" y="3575304"/>
            <a:ext cx="1552651" cy="856615"/>
          </a:xfrm>
          <a:prstGeom prst="rect">
            <a:avLst/>
          </a:prstGeom>
          <a:noFill/>
          <a:ln/>
        </p:spPr>
        <p:txBody>
          <a:bodyPr wrap="square" rtlCol="0" anchor="t"/>
          <a:lstStyle/>
          <a:p>
            <a:pPr indent="0" marL="0">
              <a:lnSpc>
                <a:spcPts val="1349"/>
              </a:lnSpc>
              <a:buNone/>
            </a:pPr>
            <a:r>
              <a:rPr lang="en-US" sz="950" dirty="0">
                <a:solidFill>
                  <a:srgbClr val="9FB0BE"/>
                </a:solidFill>
                <a:latin typeface="Montserrat" pitchFamily="34" charset="0"/>
                <a:ea typeface="Montserrat" pitchFamily="34" charset="-122"/>
                <a:cs typeface="Montserrat" pitchFamily="34" charset="-120"/>
              </a:rPr>
              <a:t>Visual diagnosis and guided support that avoids sending a technician.</a:t>
            </a:r>
            <a:endParaRPr lang="en-US" sz="950" dirty="0"/>
          </a:p>
        </p:txBody>
      </p:sp>
      <p:sp>
        <p:nvSpPr>
          <p:cNvPr id="29" name="Shape 23"/>
          <p:cNvSpPr/>
          <p:nvPr/>
        </p:nvSpPr>
        <p:spPr>
          <a:xfrm>
            <a:off x="9575597" y="2103120"/>
            <a:ext cx="2064715" cy="2584831"/>
          </a:xfrm>
          <a:prstGeom prst="roundRect">
            <a:avLst>
              <a:gd name="adj" fmla="val 2657"/>
            </a:avLst>
          </a:prstGeom>
          <a:solidFill>
            <a:srgbClr val="2E3D48"/>
          </a:solidFill>
          <a:ln w="12700">
            <a:solidFill>
              <a:srgbClr val="2E3D48"/>
            </a:solidFill>
            <a:prstDash val="solid"/>
          </a:ln>
        </p:spPr>
      </p:sp>
      <p:sp>
        <p:nvSpPr>
          <p:cNvPr id="30" name="Shape 24"/>
          <p:cNvSpPr/>
          <p:nvPr/>
        </p:nvSpPr>
        <p:spPr>
          <a:xfrm>
            <a:off x="9831629" y="2359152"/>
            <a:ext cx="548640" cy="548640"/>
          </a:xfrm>
          <a:prstGeom prst="roundRect">
            <a:avLst>
              <a:gd name="adj" fmla="val 8333"/>
            </a:avLst>
          </a:prstGeom>
          <a:solidFill>
            <a:srgbClr val="FF6D5F"/>
          </a:solidFill>
          <a:ln w="12700">
            <a:solidFill>
              <a:srgbClr val="333333"/>
            </a:solidFill>
            <a:prstDash val="solid"/>
          </a:ln>
        </p:spPr>
      </p:sp>
      <p:pic>
        <p:nvPicPr>
          <p:cNvPr id="31" name="Image 4" descr="/root/corp2026/assets/icons/hero-users_212F38.png">    </p:cNvPr>
          <p:cNvPicPr>
            <a:picLocks noChangeAspect="1"/>
          </p:cNvPicPr>
          <p:nvPr/>
        </p:nvPicPr>
        <p:blipFill>
          <a:blip r:embed="rId5"/>
          <a:stretch>
            <a:fillRect/>
          </a:stretch>
        </p:blipFill>
        <p:spPr>
          <a:xfrm>
            <a:off x="9964400" y="2491923"/>
            <a:ext cx="283098" cy="283098"/>
          </a:xfrm>
          <a:prstGeom prst="rect">
            <a:avLst/>
          </a:prstGeom>
        </p:spPr>
      </p:pic>
      <p:sp>
        <p:nvSpPr>
          <p:cNvPr id="32" name="Text 25"/>
          <p:cNvSpPr txBox="1"/>
          <p:nvPr/>
        </p:nvSpPr>
        <p:spPr>
          <a:xfrm>
            <a:off x="9831629" y="3017520"/>
            <a:ext cx="1552651" cy="512064"/>
          </a:xfrm>
          <a:prstGeom prst="rect">
            <a:avLst/>
          </a:prstGeom>
          <a:noFill/>
          <a:ln/>
        </p:spPr>
        <p:txBody>
          <a:bodyPr wrap="square" rtlCol="0" anchor="t"/>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BPO &amp; Services</a:t>
            </a:r>
            <a:endParaRPr lang="en-US" sz="1250" dirty="0"/>
          </a:p>
        </p:txBody>
      </p:sp>
      <p:sp>
        <p:nvSpPr>
          <p:cNvPr id="33" name="Text 26"/>
          <p:cNvSpPr txBox="1"/>
          <p:nvPr/>
        </p:nvSpPr>
        <p:spPr>
          <a:xfrm>
            <a:off x="9831629" y="3575304"/>
            <a:ext cx="1552651" cy="948055"/>
          </a:xfrm>
          <a:prstGeom prst="rect">
            <a:avLst/>
          </a:prstGeom>
          <a:noFill/>
          <a:ln/>
        </p:spPr>
        <p:txBody>
          <a:bodyPr wrap="square" rtlCol="0" anchor="t"/>
          <a:lstStyle/>
          <a:p>
            <a:pPr indent="0" marL="0">
              <a:lnSpc>
                <a:spcPts val="1349"/>
              </a:lnSpc>
              <a:buNone/>
            </a:pPr>
            <a:r>
              <a:rPr lang="en-US" sz="950" dirty="0">
                <a:solidFill>
                  <a:srgbClr val="9FB0BE"/>
                </a:solidFill>
                <a:latin typeface="Montserrat" pitchFamily="34" charset="0"/>
                <a:ea typeface="Montserrat" pitchFamily="34" charset="-122"/>
                <a:cs typeface="Montserrat" pitchFamily="34" charset="-120"/>
              </a:rPr>
              <a:t>A video channel that can be sold on to end clients without supporting a second platform.</a:t>
            </a:r>
            <a:endParaRPr lang="en-US" sz="950" dirty="0"/>
          </a:p>
        </p:txBody>
      </p:sp>
      <p:sp>
        <p:nvSpPr>
          <p:cNvPr id="34" name="Shape 27"/>
          <p:cNvSpPr/>
          <p:nvPr/>
        </p:nvSpPr>
        <p:spPr>
          <a:xfrm>
            <a:off x="548640" y="4870831"/>
            <a:ext cx="11091672" cy="1042416"/>
          </a:xfrm>
          <a:prstGeom prst="roundRect">
            <a:avLst>
              <a:gd name="adj" fmla="val 5263"/>
            </a:avLst>
          </a:prstGeom>
          <a:solidFill>
            <a:srgbClr val="2E3D48"/>
          </a:solidFill>
          <a:ln w="9525">
            <a:solidFill>
              <a:srgbClr val="2E3D48"/>
            </a:solidFill>
            <a:prstDash val="solid"/>
          </a:ln>
        </p:spPr>
      </p:sp>
      <p:sp>
        <p:nvSpPr>
          <p:cNvPr id="35" name="Text 28"/>
          <p:cNvSpPr txBox="1"/>
          <p:nvPr/>
        </p:nvSpPr>
        <p:spPr>
          <a:xfrm>
            <a:off x="822960" y="4962271"/>
            <a:ext cx="10543032" cy="259080"/>
          </a:xfrm>
          <a:prstGeom prst="rect">
            <a:avLst/>
          </a:prstGeom>
          <a:noFill/>
          <a:ln/>
        </p:spPr>
        <p:txBody>
          <a:bodyPr wrap="square" rtlCol="0" anchor="ctr"/>
          <a:lstStyle/>
          <a:p>
            <a:pPr indent="0" marL="0">
              <a:lnSpc>
                <a:spcPts val="1320"/>
              </a:lnSpc>
              <a:buNone/>
            </a:pPr>
            <a:r>
              <a:rPr lang="en-US" sz="1100" b="1" dirty="0">
                <a:solidFill>
                  <a:srgbClr val="FF6D5F"/>
                </a:solidFill>
                <a:latin typeface="Montserrat" pitchFamily="34" charset="0"/>
                <a:ea typeface="Montserrat" pitchFamily="34" charset="-122"/>
                <a:cs typeface="Montserrat" pitchFamily="34" charset="-120"/>
              </a:rPr>
              <a:t>Why the objection is always the same</a:t>
            </a:r>
            <a:endParaRPr lang="en-US" sz="1100" dirty="0"/>
          </a:p>
        </p:txBody>
      </p:sp>
      <p:sp>
        <p:nvSpPr>
          <p:cNvPr id="36" name="Text 29"/>
          <p:cNvSpPr txBox="1"/>
          <p:nvPr/>
        </p:nvSpPr>
        <p:spPr>
          <a:xfrm>
            <a:off x="822960" y="5221351"/>
            <a:ext cx="10543032" cy="447040"/>
          </a:xfrm>
          <a:prstGeom prst="rect">
            <a:avLst/>
          </a:prstGeom>
          <a:noFill/>
          <a:ln/>
        </p:spPr>
        <p:txBody>
          <a:bodyPr wrap="square" rtlCol="0" anchor="t"/>
          <a:lstStyle/>
          <a:p>
            <a:pPr indent="0" marL="0">
              <a:lnSpc>
                <a:spcPts val="1400"/>
              </a:lnSpc>
              <a:buNone/>
            </a:pPr>
            <a:r>
              <a:rPr lang="en-US" sz="1000" dirty="0">
                <a:solidFill>
                  <a:srgbClr val="9FB0BE"/>
                </a:solidFill>
                <a:latin typeface="Montserrat" pitchFamily="34" charset="0"/>
                <a:ea typeface="Montserrat" pitchFamily="34" charset="-122"/>
                <a:cs typeface="Montserrat" pitchFamily="34" charset="-120"/>
              </a:rPr>
              <a:t>In all five, the blocker is rarely whether video helps — it is who holds the recording, in which country, under which certification, and whether the audit trail matches the one already accepted for voice. That is a deployment and architecture question, which is why we answer it with deployment and architecture.</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txBody>
          <a:bodyPr/>
          <a:p/>
        </p:txBody>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COMPARISON</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Where we part company with the suites</a:t>
            </a:r>
            <a:endParaRPr lang="en-US" sz="2700" dirty="0"/>
          </a:p>
        </p:txBody>
      </p:sp>
      <p:sp>
        <p:nvSpPr>
          <p:cNvPr id="5" name="Text 3"/>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“A typical CCaaS suite” summarises patterns published on the capability and pricing pages of leading platforms, August 2026.</a:t>
            </a:r>
            <a:endParaRPr lang="en-US" sz="800" dirty="0"/>
          </a:p>
        </p:txBody>
      </p:sp>
      <p:sp>
        <p:nvSpPr>
          <p:cNvPr id="6" name="Text 4"/>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Comparison</a:t>
            </a:r>
            <a:endParaRPr lang="en-US" sz="800" dirty="0"/>
          </a:p>
        </p:txBody>
      </p:sp>
      <p:sp>
        <p:nvSpPr>
          <p:cNvPr id="7" name="Text 5"/>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19</a:t>
            </a:r>
            <a:endParaRPr lang="en-US" sz="900" dirty="0"/>
          </a:p>
        </p:txBody>
      </p:sp>
      <p:sp>
        <p:nvSpPr>
          <p:cNvPr id="8" name="Shape 6"/>
          <p:cNvSpPr/>
          <p:nvPr/>
        </p:nvSpPr>
        <p:spPr>
          <a:xfrm>
            <a:off x="3794760" y="1536192"/>
            <a:ext cx="3977640" cy="475488"/>
          </a:xfrm>
          <a:prstGeom prst="rect">
            <a:avLst/>
          </a:prstGeom>
          <a:solidFill>
            <a:srgbClr val="EDEFF1"/>
          </a:solidFill>
          <a:ln w="12700">
            <a:solidFill>
              <a:srgbClr val="333333"/>
            </a:solidFill>
            <a:prstDash val="solid"/>
          </a:ln>
        </p:spPr>
        <p:txBody>
          <a:bodyPr/>
          <a:p/>
        </p:txBody>
      </p:sp>
      <p:sp>
        <p:nvSpPr>
          <p:cNvPr id="9" name="Text 7"/>
          <p:cNvSpPr txBox="1"/>
          <p:nvPr/>
        </p:nvSpPr>
        <p:spPr>
          <a:xfrm>
            <a:off x="4032504" y="1536192"/>
            <a:ext cx="3611880" cy="475488"/>
          </a:xfrm>
          <a:prstGeom prst="rect">
            <a:avLst/>
          </a:prstGeom>
          <a:noFill/>
          <a:ln/>
        </p:spPr>
        <p:txBody>
          <a:bodyPr wrap="square" rtlCol="0" anchor="ctr"/>
          <a:lstStyle/>
          <a:p>
            <a:pPr indent="0" marL="0">
              <a:buNone/>
            </a:pPr>
            <a:r>
              <a:rPr lang="en-US" sz="1150" b="1" dirty="0">
                <a:solidFill>
                  <a:srgbClr val="4D5C6E"/>
                </a:solidFill>
                <a:latin typeface="Montserrat" pitchFamily="34" charset="0"/>
                <a:ea typeface="Montserrat" pitchFamily="34" charset="-122"/>
                <a:cs typeface="Montserrat" pitchFamily="34" charset="-120"/>
              </a:rPr>
              <a:t>A typical CCaaS suite</a:t>
            </a:r>
            <a:endParaRPr lang="en-US" sz="1150" dirty="0"/>
          </a:p>
        </p:txBody>
      </p:sp>
      <p:sp>
        <p:nvSpPr>
          <p:cNvPr id="10" name="Shape 8"/>
          <p:cNvSpPr/>
          <p:nvPr/>
        </p:nvSpPr>
        <p:spPr>
          <a:xfrm>
            <a:off x="7772400" y="1536192"/>
            <a:ext cx="3867912" cy="3675888"/>
          </a:xfrm>
          <a:prstGeom prst="rect">
            <a:avLst/>
          </a:prstGeom>
          <a:solidFill>
            <a:srgbClr val="212F38"/>
          </a:solidFill>
          <a:ln w="12700">
            <a:solidFill>
              <a:srgbClr val="333333"/>
            </a:solidFill>
            <a:prstDash val="solid"/>
          </a:ln>
        </p:spPr>
        <p:txBody>
          <a:bodyPr/>
          <a:p/>
        </p:txBody>
      </p:sp>
      <p:sp>
        <p:nvSpPr>
          <p:cNvPr id="11" name="Text 9"/>
          <p:cNvSpPr txBox="1"/>
          <p:nvPr/>
        </p:nvSpPr>
        <p:spPr>
          <a:xfrm>
            <a:off x="8010144" y="1536192"/>
            <a:ext cx="3502152" cy="475488"/>
          </a:xfrm>
          <a:prstGeom prst="rect">
            <a:avLst/>
          </a:prstGeom>
          <a:noFill/>
          <a:ln/>
        </p:spPr>
        <p:txBody>
          <a:bodyPr wrap="square" rtlCol="0" anchor="ctr"/>
          <a:lstStyle/>
          <a:p>
            <a:pPr indent="0" marL="0">
              <a:buNone/>
            </a:pPr>
            <a:r>
              <a:rPr lang="en-US" sz="1150" b="1" dirty="0">
                <a:solidFill>
                  <a:srgbClr val="FF6D5F"/>
                </a:solidFill>
                <a:latin typeface="Montserrat" pitchFamily="34" charset="0"/>
                <a:ea typeface="Montserrat" pitchFamily="34" charset="-122"/>
                <a:cs typeface="Montserrat" pitchFamily="34" charset="-120"/>
              </a:rPr>
              <a:t>Interactive Powers</a:t>
            </a:r>
            <a:endParaRPr lang="en-US" sz="1150" dirty="0"/>
          </a:p>
        </p:txBody>
      </p:sp>
      <p:sp>
        <p:nvSpPr>
          <p:cNvPr id="12" name="Shape 10"/>
          <p:cNvSpPr/>
          <p:nvPr/>
        </p:nvSpPr>
        <p:spPr>
          <a:xfrm>
            <a:off x="548640" y="2011680"/>
            <a:ext cx="7223760" cy="457200"/>
          </a:xfrm>
          <a:prstGeom prst="rect">
            <a:avLst/>
          </a:prstGeom>
          <a:solidFill>
            <a:srgbClr val="EDEFF1"/>
          </a:solidFill>
          <a:ln w="12700">
            <a:solidFill>
              <a:srgbClr val="333333"/>
            </a:solidFill>
            <a:prstDash val="solid"/>
          </a:ln>
        </p:spPr>
        <p:txBody>
          <a:bodyPr/>
          <a:p/>
        </p:txBody>
      </p:sp>
      <p:sp>
        <p:nvSpPr>
          <p:cNvPr id="13" name="Text 11"/>
          <p:cNvSpPr txBox="1"/>
          <p:nvPr/>
        </p:nvSpPr>
        <p:spPr>
          <a:xfrm>
            <a:off x="603504" y="2011680"/>
            <a:ext cx="3063240" cy="457200"/>
          </a:xfrm>
          <a:prstGeom prst="rect">
            <a:avLst/>
          </a:prstGeom>
          <a:noFill/>
          <a:ln/>
        </p:spPr>
        <p:txBody>
          <a:bodyPr wrap="square"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Video as a channel</a:t>
            </a:r>
            <a:endParaRPr lang="en-US" sz="1050" dirty="0"/>
          </a:p>
        </p:txBody>
      </p:sp>
      <p:sp>
        <p:nvSpPr>
          <p:cNvPr id="14" name="Text 12"/>
          <p:cNvSpPr txBox="1"/>
          <p:nvPr/>
        </p:nvSpPr>
        <p:spPr>
          <a:xfrm>
            <a:off x="4032504" y="2011680"/>
            <a:ext cx="3566160" cy="457200"/>
          </a:xfrm>
          <a:prstGeom prst="rect">
            <a:avLst/>
          </a:prstGeom>
          <a:noFill/>
          <a:ln/>
        </p:spPr>
        <p:txBody>
          <a:bodyPr wrap="square" rtlCol="0" anchor="ctr"/>
          <a:lstStyle/>
          <a:p>
            <a:pPr indent="0" marL="0">
              <a:buNone/>
            </a:pPr>
            <a:r>
              <a:rPr lang="en-US" sz="1000" dirty="0">
                <a:solidFill>
                  <a:srgbClr val="4D5C6E"/>
                </a:solidFill>
                <a:latin typeface="Montserrat" pitchFamily="34" charset="0"/>
                <a:ea typeface="Montserrat" pitchFamily="34" charset="-122"/>
                <a:cs typeface="Montserrat" pitchFamily="34" charset="-120"/>
              </a:rPr>
              <a:t>Absent, add-on priced, or a marketplace plug-in</a:t>
            </a:r>
            <a:endParaRPr lang="en-US" sz="1000" dirty="0"/>
          </a:p>
        </p:txBody>
      </p:sp>
      <p:sp>
        <p:nvSpPr>
          <p:cNvPr id="15" name="Text 13"/>
          <p:cNvSpPr txBox="1"/>
          <p:nvPr/>
        </p:nvSpPr>
        <p:spPr>
          <a:xfrm>
            <a:off x="8010144" y="2011680"/>
            <a:ext cx="3456432" cy="45720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Routed by the same distributor as voice</a:t>
            </a:r>
            <a:endParaRPr lang="en-US" sz="1000" dirty="0"/>
          </a:p>
        </p:txBody>
      </p:sp>
      <p:sp>
        <p:nvSpPr>
          <p:cNvPr id="16" name="Text 14"/>
          <p:cNvSpPr txBox="1"/>
          <p:nvPr/>
        </p:nvSpPr>
        <p:spPr>
          <a:xfrm>
            <a:off x="603504" y="2468880"/>
            <a:ext cx="3063240" cy="457200"/>
          </a:xfrm>
          <a:prstGeom prst="rect">
            <a:avLst/>
          </a:prstGeom>
          <a:noFill/>
          <a:ln/>
        </p:spPr>
        <p:txBody>
          <a:bodyPr wrap="square"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Video recording</a:t>
            </a:r>
            <a:endParaRPr lang="en-US" sz="1050" dirty="0"/>
          </a:p>
        </p:txBody>
      </p:sp>
      <p:sp>
        <p:nvSpPr>
          <p:cNvPr id="17" name="Text 15"/>
          <p:cNvSpPr txBox="1"/>
          <p:nvPr/>
        </p:nvSpPr>
        <p:spPr>
          <a:xfrm>
            <a:off x="4032504" y="2468880"/>
            <a:ext cx="3566160" cy="457200"/>
          </a:xfrm>
          <a:prstGeom prst="rect">
            <a:avLst/>
          </a:prstGeom>
          <a:noFill/>
          <a:ln/>
        </p:spPr>
        <p:txBody>
          <a:bodyPr wrap="square" rtlCol="0" anchor="ctr"/>
          <a:lstStyle/>
          <a:p>
            <a:pPr indent="0" marL="0">
              <a:buNone/>
            </a:pPr>
            <a:r>
              <a:rPr lang="en-US" sz="1000" dirty="0">
                <a:solidFill>
                  <a:srgbClr val="4D5C6E"/>
                </a:solidFill>
                <a:latin typeface="Montserrat" pitchFamily="34" charset="0"/>
                <a:ea typeface="Montserrat" pitchFamily="34" charset="-122"/>
                <a:cs typeface="Montserrat" pitchFamily="34" charset="-120"/>
              </a:rPr>
              <a:t>Usually a separate product or partner</a:t>
            </a:r>
            <a:endParaRPr lang="en-US" sz="1000" dirty="0"/>
          </a:p>
        </p:txBody>
      </p:sp>
      <p:sp>
        <p:nvSpPr>
          <p:cNvPr id="18" name="Text 16"/>
          <p:cNvSpPr txBox="1"/>
          <p:nvPr/>
        </p:nvSpPr>
        <p:spPr>
          <a:xfrm>
            <a:off x="8010144" y="2468880"/>
            <a:ext cx="3456432" cy="45720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Video REC, integrated in the same suite</a:t>
            </a:r>
            <a:endParaRPr lang="en-US" sz="1000" dirty="0"/>
          </a:p>
        </p:txBody>
      </p:sp>
      <p:sp>
        <p:nvSpPr>
          <p:cNvPr id="19" name="Shape 17"/>
          <p:cNvSpPr/>
          <p:nvPr/>
        </p:nvSpPr>
        <p:spPr>
          <a:xfrm>
            <a:off x="548640" y="2926080"/>
            <a:ext cx="7223760" cy="457200"/>
          </a:xfrm>
          <a:prstGeom prst="rect">
            <a:avLst/>
          </a:prstGeom>
          <a:solidFill>
            <a:srgbClr val="EDEFF1"/>
          </a:solidFill>
          <a:ln w="12700">
            <a:solidFill>
              <a:srgbClr val="333333"/>
            </a:solidFill>
            <a:prstDash val="solid"/>
          </a:ln>
        </p:spPr>
        <p:txBody>
          <a:bodyPr/>
          <a:p/>
        </p:txBody>
      </p:sp>
      <p:sp>
        <p:nvSpPr>
          <p:cNvPr id="20" name="Text 18"/>
          <p:cNvSpPr txBox="1"/>
          <p:nvPr/>
        </p:nvSpPr>
        <p:spPr>
          <a:xfrm>
            <a:off x="603504" y="2926080"/>
            <a:ext cx="3063240" cy="457200"/>
          </a:xfrm>
          <a:prstGeom prst="rect">
            <a:avLst/>
          </a:prstGeom>
          <a:noFill/>
          <a:ln/>
        </p:spPr>
        <p:txBody>
          <a:bodyPr wrap="square"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Deployment</a:t>
            </a:r>
            <a:endParaRPr lang="en-US" sz="1050" dirty="0"/>
          </a:p>
        </p:txBody>
      </p:sp>
      <p:sp>
        <p:nvSpPr>
          <p:cNvPr id="21" name="Text 19"/>
          <p:cNvSpPr txBox="1"/>
          <p:nvPr/>
        </p:nvSpPr>
        <p:spPr>
          <a:xfrm>
            <a:off x="4032504" y="2926080"/>
            <a:ext cx="3566160" cy="457200"/>
          </a:xfrm>
          <a:prstGeom prst="rect">
            <a:avLst/>
          </a:prstGeom>
          <a:noFill/>
          <a:ln/>
        </p:spPr>
        <p:txBody>
          <a:bodyPr wrap="square" rtlCol="0" anchor="ctr"/>
          <a:lstStyle/>
          <a:p>
            <a:pPr indent="0" marL="0">
              <a:buNone/>
            </a:pPr>
            <a:r>
              <a:rPr lang="en-US" sz="1000" dirty="0">
                <a:solidFill>
                  <a:srgbClr val="4D5C6E"/>
                </a:solidFill>
                <a:latin typeface="Montserrat" pitchFamily="34" charset="0"/>
                <a:ea typeface="Montserrat" pitchFamily="34" charset="-122"/>
                <a:cs typeface="Montserrat" pitchFamily="34" charset="-120"/>
              </a:rPr>
              <a:t>Vendor cloud only, in most cases</a:t>
            </a:r>
            <a:endParaRPr lang="en-US" sz="1000" dirty="0"/>
          </a:p>
        </p:txBody>
      </p:sp>
      <p:sp>
        <p:nvSpPr>
          <p:cNvPr id="22" name="Text 20"/>
          <p:cNvSpPr txBox="1"/>
          <p:nvPr/>
        </p:nvSpPr>
        <p:spPr>
          <a:xfrm>
            <a:off x="8010144" y="2926080"/>
            <a:ext cx="3456432" cy="45720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Cloud, on-premises, virtualized or hybrid</a:t>
            </a:r>
            <a:endParaRPr lang="en-US" sz="1000" dirty="0"/>
          </a:p>
        </p:txBody>
      </p:sp>
      <p:sp>
        <p:nvSpPr>
          <p:cNvPr id="23" name="Text 21"/>
          <p:cNvSpPr txBox="1"/>
          <p:nvPr/>
        </p:nvSpPr>
        <p:spPr>
          <a:xfrm>
            <a:off x="603504" y="3383280"/>
            <a:ext cx="3063240" cy="457200"/>
          </a:xfrm>
          <a:prstGeom prst="rect">
            <a:avLst/>
          </a:prstGeom>
          <a:noFill/>
          <a:ln/>
        </p:spPr>
        <p:txBody>
          <a:bodyPr wrap="square"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Where video data lives</a:t>
            </a:r>
            <a:endParaRPr lang="en-US" sz="1050" dirty="0"/>
          </a:p>
        </p:txBody>
      </p:sp>
      <p:sp>
        <p:nvSpPr>
          <p:cNvPr id="24" name="Text 22"/>
          <p:cNvSpPr txBox="1"/>
          <p:nvPr/>
        </p:nvSpPr>
        <p:spPr>
          <a:xfrm>
            <a:off x="4032504" y="3383280"/>
            <a:ext cx="3566160" cy="457200"/>
          </a:xfrm>
          <a:prstGeom prst="rect">
            <a:avLst/>
          </a:prstGeom>
          <a:noFill/>
          <a:ln/>
        </p:spPr>
        <p:txBody>
          <a:bodyPr wrap="square" rtlCol="0" anchor="ctr"/>
          <a:lstStyle/>
          <a:p>
            <a:pPr indent="0" marL="0">
              <a:buNone/>
            </a:pPr>
            <a:r>
              <a:rPr lang="en-US" sz="1000" dirty="0">
                <a:solidFill>
                  <a:srgbClr val="4D5C6E"/>
                </a:solidFill>
                <a:latin typeface="Montserrat" pitchFamily="34" charset="0"/>
                <a:ea typeface="Montserrat" pitchFamily="34" charset="-122"/>
                <a:cs typeface="Montserrat" pitchFamily="34" charset="-120"/>
              </a:rPr>
              <a:t>The vendor’s region, by architecture</a:t>
            </a:r>
            <a:endParaRPr lang="en-US" sz="1000" dirty="0"/>
          </a:p>
        </p:txBody>
      </p:sp>
      <p:sp>
        <p:nvSpPr>
          <p:cNvPr id="25" name="Text 23"/>
          <p:cNvSpPr txBox="1"/>
          <p:nvPr/>
        </p:nvSpPr>
        <p:spPr>
          <a:xfrm>
            <a:off x="8010144" y="3383280"/>
            <a:ext cx="3456432" cy="45720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Wherever you want to operate or install it</a:t>
            </a:r>
            <a:endParaRPr lang="en-US" sz="1000" dirty="0"/>
          </a:p>
        </p:txBody>
      </p:sp>
      <p:sp>
        <p:nvSpPr>
          <p:cNvPr id="26" name="Shape 24"/>
          <p:cNvSpPr/>
          <p:nvPr/>
        </p:nvSpPr>
        <p:spPr>
          <a:xfrm>
            <a:off x="548640" y="3840480"/>
            <a:ext cx="7223760" cy="457200"/>
          </a:xfrm>
          <a:prstGeom prst="rect">
            <a:avLst/>
          </a:prstGeom>
          <a:solidFill>
            <a:srgbClr val="EDEFF1"/>
          </a:solidFill>
          <a:ln w="12700">
            <a:solidFill>
              <a:srgbClr val="333333"/>
            </a:solidFill>
            <a:prstDash val="solid"/>
          </a:ln>
        </p:spPr>
        <p:txBody>
          <a:bodyPr/>
          <a:p/>
        </p:txBody>
      </p:sp>
      <p:sp>
        <p:nvSpPr>
          <p:cNvPr id="27" name="Text 25"/>
          <p:cNvSpPr txBox="1"/>
          <p:nvPr/>
        </p:nvSpPr>
        <p:spPr>
          <a:xfrm>
            <a:off x="603504" y="3840480"/>
            <a:ext cx="3063240" cy="457200"/>
          </a:xfrm>
          <a:prstGeom prst="rect">
            <a:avLst/>
          </a:prstGeom>
          <a:noFill/>
          <a:ln/>
        </p:spPr>
        <p:txBody>
          <a:bodyPr wrap="square"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Commercial model</a:t>
            </a:r>
            <a:endParaRPr lang="en-US" sz="1050" dirty="0"/>
          </a:p>
        </p:txBody>
      </p:sp>
      <p:sp>
        <p:nvSpPr>
          <p:cNvPr id="28" name="Text 26"/>
          <p:cNvSpPr txBox="1"/>
          <p:nvPr/>
        </p:nvSpPr>
        <p:spPr>
          <a:xfrm>
            <a:off x="4032504" y="3840480"/>
            <a:ext cx="3566160" cy="457200"/>
          </a:xfrm>
          <a:prstGeom prst="rect">
            <a:avLst/>
          </a:prstGeom>
          <a:noFill/>
          <a:ln/>
        </p:spPr>
        <p:txBody>
          <a:bodyPr wrap="square" rtlCol="0" anchor="ctr"/>
          <a:lstStyle/>
          <a:p>
            <a:pPr indent="0" marL="0">
              <a:buNone/>
            </a:pPr>
            <a:r>
              <a:rPr lang="en-US" sz="1000" dirty="0">
                <a:solidFill>
                  <a:srgbClr val="4D5C6E"/>
                </a:solidFill>
                <a:latin typeface="Montserrat" pitchFamily="34" charset="0"/>
                <a:ea typeface="Montserrat" pitchFamily="34" charset="-122"/>
                <a:cs typeface="Montserrat" pitchFamily="34" charset="-120"/>
              </a:rPr>
              <a:t>Per agent, per month, indefinitely</a:t>
            </a:r>
            <a:endParaRPr lang="en-US" sz="1000" dirty="0"/>
          </a:p>
        </p:txBody>
      </p:sp>
      <p:sp>
        <p:nvSpPr>
          <p:cNvPr id="29" name="Text 27"/>
          <p:cNvSpPr txBox="1"/>
          <p:nvPr/>
        </p:nvSpPr>
        <p:spPr>
          <a:xfrm>
            <a:off x="8010144" y="3840480"/>
            <a:ext cx="3456432" cy="45720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Subscription or licences</a:t>
            </a:r>
            <a:endParaRPr lang="en-US" sz="1000" dirty="0"/>
          </a:p>
        </p:txBody>
      </p:sp>
      <p:sp>
        <p:nvSpPr>
          <p:cNvPr id="30" name="Text 28"/>
          <p:cNvSpPr txBox="1"/>
          <p:nvPr/>
        </p:nvSpPr>
        <p:spPr>
          <a:xfrm>
            <a:off x="603504" y="4297680"/>
            <a:ext cx="3063240" cy="457200"/>
          </a:xfrm>
          <a:prstGeom prst="rect">
            <a:avLst/>
          </a:prstGeom>
          <a:noFill/>
          <a:ln/>
        </p:spPr>
        <p:txBody>
          <a:bodyPr wrap="square"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Vendors in the stack</a:t>
            </a:r>
            <a:endParaRPr lang="en-US" sz="1050" dirty="0"/>
          </a:p>
        </p:txBody>
      </p:sp>
      <p:sp>
        <p:nvSpPr>
          <p:cNvPr id="31" name="Text 29"/>
          <p:cNvSpPr txBox="1"/>
          <p:nvPr/>
        </p:nvSpPr>
        <p:spPr>
          <a:xfrm>
            <a:off x="4032504" y="4297680"/>
            <a:ext cx="3566160" cy="457200"/>
          </a:xfrm>
          <a:prstGeom prst="rect">
            <a:avLst/>
          </a:prstGeom>
          <a:noFill/>
          <a:ln/>
        </p:spPr>
        <p:txBody>
          <a:bodyPr wrap="square" rtlCol="0" anchor="ctr"/>
          <a:lstStyle/>
          <a:p>
            <a:pPr indent="0" marL="0">
              <a:buNone/>
            </a:pPr>
            <a:r>
              <a:rPr lang="en-US" sz="1000" dirty="0">
                <a:solidFill>
                  <a:srgbClr val="4D5C6E"/>
                </a:solidFill>
                <a:latin typeface="Montserrat" pitchFamily="34" charset="0"/>
                <a:ea typeface="Montserrat" pitchFamily="34" charset="-122"/>
                <a:cs typeface="Montserrat" pitchFamily="34" charset="-120"/>
              </a:rPr>
              <a:t>Platform, plus video partner, plus recorder</a:t>
            </a:r>
            <a:endParaRPr lang="en-US" sz="1000" dirty="0"/>
          </a:p>
        </p:txBody>
      </p:sp>
      <p:sp>
        <p:nvSpPr>
          <p:cNvPr id="32" name="Text 30"/>
          <p:cNvSpPr txBox="1"/>
          <p:nvPr/>
        </p:nvSpPr>
        <p:spPr>
          <a:xfrm>
            <a:off x="8010144" y="4297680"/>
            <a:ext cx="3456432" cy="45720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One vendor for IVR, ACD, video and recording</a:t>
            </a:r>
            <a:endParaRPr lang="en-US" sz="1000" dirty="0"/>
          </a:p>
        </p:txBody>
      </p:sp>
      <p:sp>
        <p:nvSpPr>
          <p:cNvPr id="33" name="Shape 31"/>
          <p:cNvSpPr/>
          <p:nvPr/>
        </p:nvSpPr>
        <p:spPr>
          <a:xfrm>
            <a:off x="548640" y="4754880"/>
            <a:ext cx="7223760" cy="457200"/>
          </a:xfrm>
          <a:prstGeom prst="rect">
            <a:avLst/>
          </a:prstGeom>
          <a:solidFill>
            <a:srgbClr val="EDEFF1"/>
          </a:solidFill>
          <a:ln w="12700">
            <a:solidFill>
              <a:srgbClr val="333333"/>
            </a:solidFill>
            <a:prstDash val="solid"/>
          </a:ln>
        </p:spPr>
        <p:txBody>
          <a:bodyPr/>
          <a:p/>
        </p:txBody>
      </p:sp>
      <p:sp>
        <p:nvSpPr>
          <p:cNvPr id="34" name="Text 32"/>
          <p:cNvSpPr txBox="1"/>
          <p:nvPr/>
        </p:nvSpPr>
        <p:spPr>
          <a:xfrm>
            <a:off x="603504" y="4754880"/>
            <a:ext cx="3063240" cy="457200"/>
          </a:xfrm>
          <a:prstGeom prst="rect">
            <a:avLst/>
          </a:prstGeom>
          <a:noFill/>
          <a:ln/>
        </p:spPr>
        <p:txBody>
          <a:bodyPr wrap="square" rtlCol="0" anchor="ctr"/>
          <a:lstStyle/>
          <a:p>
            <a:pPr indent="0" marL="0">
              <a:buNone/>
            </a:pPr>
            <a:r>
              <a:rPr lang="en-US" sz="1050" b="1" dirty="0">
                <a:solidFill>
                  <a:srgbClr val="212F38"/>
                </a:solidFill>
                <a:latin typeface="Montserrat" pitchFamily="34" charset="0"/>
                <a:ea typeface="Montserrat" pitchFamily="34" charset="-122"/>
                <a:cs typeface="Montserrat" pitchFamily="34" charset="-120"/>
              </a:rPr>
              <a:t>Your existing platform</a:t>
            </a:r>
            <a:endParaRPr lang="en-US" sz="1050" dirty="0"/>
          </a:p>
        </p:txBody>
      </p:sp>
      <p:sp>
        <p:nvSpPr>
          <p:cNvPr id="35" name="Text 33"/>
          <p:cNvSpPr txBox="1"/>
          <p:nvPr/>
        </p:nvSpPr>
        <p:spPr>
          <a:xfrm>
            <a:off x="4032504" y="4754880"/>
            <a:ext cx="3566160" cy="457200"/>
          </a:xfrm>
          <a:prstGeom prst="rect">
            <a:avLst/>
          </a:prstGeom>
          <a:noFill/>
          <a:ln/>
        </p:spPr>
        <p:txBody>
          <a:bodyPr wrap="square" rtlCol="0" anchor="ctr"/>
          <a:lstStyle/>
          <a:p>
            <a:pPr indent="0" marL="0">
              <a:buNone/>
            </a:pPr>
            <a:r>
              <a:rPr lang="en-US" sz="1000" dirty="0">
                <a:solidFill>
                  <a:srgbClr val="4D5C6E"/>
                </a:solidFill>
                <a:latin typeface="Montserrat" pitchFamily="34" charset="0"/>
                <a:ea typeface="Montserrat" pitchFamily="34" charset="-122"/>
                <a:cs typeface="Montserrat" pitchFamily="34" charset="-120"/>
              </a:rPr>
              <a:t>Replaced, or the video runs beside it unmanaged</a:t>
            </a:r>
            <a:endParaRPr lang="en-US" sz="1000" dirty="0"/>
          </a:p>
        </p:txBody>
      </p:sp>
      <p:sp>
        <p:nvSpPr>
          <p:cNvPr id="36" name="Text 34"/>
          <p:cNvSpPr txBox="1"/>
          <p:nvPr/>
        </p:nvSpPr>
        <p:spPr>
          <a:xfrm>
            <a:off x="8010144" y="4754880"/>
            <a:ext cx="3456432" cy="45720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Kept — video added over SIP</a:t>
            </a:r>
            <a:endParaRPr lang="en-US" sz="1000" dirty="0"/>
          </a:p>
        </p:txBody>
      </p:sp>
      <p:sp>
        <p:nvSpPr>
          <p:cNvPr id="37" name="Shape 35"/>
          <p:cNvSpPr/>
          <p:nvPr/>
        </p:nvSpPr>
        <p:spPr>
          <a:xfrm>
            <a:off x="548640" y="5394960"/>
            <a:ext cx="11091672" cy="879856"/>
          </a:xfrm>
          <a:prstGeom prst="roundRect">
            <a:avLst>
              <a:gd name="adj" fmla="val 6236"/>
            </a:avLst>
          </a:prstGeom>
          <a:solidFill>
            <a:srgbClr val="FFFFFF"/>
          </a:solidFill>
          <a:ln w="9525">
            <a:solidFill>
              <a:srgbClr val="E4E8EB"/>
            </a:solidFill>
            <a:prstDash val="solid"/>
          </a:ln>
        </p:spPr>
        <p:txBody>
          <a:bodyPr/>
          <a:p/>
        </p:txBody>
      </p:sp>
      <p:sp>
        <p:nvSpPr>
          <p:cNvPr id="38" name="Text 36"/>
          <p:cNvSpPr txBox="1"/>
          <p:nvPr/>
        </p:nvSpPr>
        <p:spPr>
          <a:xfrm>
            <a:off x="822960" y="5486400"/>
            <a:ext cx="10543032" cy="259080"/>
          </a:xfrm>
          <a:prstGeom prst="rect">
            <a:avLst/>
          </a:prstGeom>
          <a:noFill/>
          <a:ln/>
        </p:spPr>
        <p:txBody>
          <a:bodyPr wrap="square" rtlCol="0" anchor="ctr"/>
          <a:lstStyle/>
          <a:p>
            <a:pPr indent="0" marL="0">
              <a:lnSpc>
                <a:spcPts val="1320"/>
              </a:lnSpc>
              <a:buNone/>
            </a:pPr>
            <a:r>
              <a:rPr lang="en-US" sz="1100" b="1" dirty="0">
                <a:solidFill>
                  <a:srgbClr val="212F38"/>
                </a:solidFill>
                <a:latin typeface="Montserrat" pitchFamily="34" charset="0"/>
                <a:ea typeface="Montserrat" pitchFamily="34" charset="-122"/>
                <a:cs typeface="Montserrat" pitchFamily="34" charset="-120"/>
              </a:rPr>
              <a:t>The honest version of this table</a:t>
            </a:r>
            <a:endParaRPr lang="en-US" sz="1100" dirty="0"/>
          </a:p>
        </p:txBody>
      </p:sp>
      <p:sp>
        <p:nvSpPr>
          <p:cNvPr id="39" name="Text 37"/>
          <p:cNvSpPr txBox="1"/>
          <p:nvPr/>
        </p:nvSpPr>
        <p:spPr>
          <a:xfrm>
            <a:off x="822960" y="5745480"/>
            <a:ext cx="10543032" cy="447040"/>
          </a:xfrm>
          <a:prstGeom prst="rect">
            <a:avLst/>
          </a:prstGeom>
          <a:noFill/>
          <a:ln/>
        </p:spPr>
        <p:txBody>
          <a:bodyPr wrap="square" rtlCol="0" anchor="t"/>
          <a:lstStyle/>
          <a:p>
            <a:pPr indent="0" marL="0">
              <a:lnSpc>
                <a:spcPts val="1400"/>
              </a:lnSpc>
              <a:buNone/>
            </a:pPr>
            <a:r>
              <a:rPr lang="en-US" sz="1000" dirty="0">
                <a:solidFill>
                  <a:srgbClr val="4D5C6E"/>
                </a:solidFill>
                <a:latin typeface="Montserrat" pitchFamily="34" charset="0"/>
                <a:ea typeface="Montserrat" pitchFamily="34" charset="-122"/>
                <a:cs typeface="Montserrat" pitchFamily="34" charset="-120"/>
              </a:rPr>
              <a:t>The suites are ahead of us on breadth — agent assist, workforce management, native AI copilots and channel count. We are not trying to win that comparison. We win the one where video is the interaction that decides the business outcome.</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COMMERCIALS</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212F38"/>
                </a:solidFill>
                <a:latin typeface="Montserrat" pitchFamily="34" charset="0"/>
                <a:ea typeface="Montserrat" pitchFamily="34" charset="-122"/>
                <a:cs typeface="Montserrat" pitchFamily="34" charset="-120"/>
              </a:rPr>
              <a:t>Buy the licence once, or subscribe by the month</a:t>
            </a:r>
            <a:endParaRPr lang="en-US" sz="2700" dirty="0"/>
          </a:p>
        </p:txBody>
      </p:sp>
      <p:sp>
        <p:nvSpPr>
          <p:cNvPr id="5" name="Text 3"/>
          <p:cNvSpPr txBox="1"/>
          <p:nvPr/>
        </p:nvSpPr>
        <p:spPr>
          <a:xfrm>
            <a:off x="548640" y="1280160"/>
            <a:ext cx="11091672" cy="384048"/>
          </a:xfrm>
          <a:prstGeom prst="rect">
            <a:avLst/>
          </a:prstGeom>
          <a:noFill/>
          <a:ln/>
        </p:spPr>
        <p:txBody>
          <a:bodyPr wrap="square" rtlCol="0" anchor="ctr"/>
          <a:lstStyle/>
          <a:p>
            <a:pPr indent="0" marL="0">
              <a:lnSpc>
                <a:spcPts val="1700"/>
              </a:lnSpc>
              <a:buNone/>
            </a:pPr>
            <a:r>
              <a:rPr lang="en-US" sz="1250" dirty="0">
                <a:solidFill>
                  <a:srgbClr val="212F38"/>
                </a:solidFill>
                <a:latin typeface="Montserrat" pitchFamily="34" charset="0"/>
                <a:ea typeface="Montserrat" pitchFamily="34" charset="-122"/>
                <a:cs typeface="Montserrat" pitchFamily="34" charset="-120"/>
              </a:rPr>
              <a:t>Two commercial models, because a public tender and a fast-growing BPO do not buy the same way. Both cover the same software.</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9AA6B0"/>
                </a:solidFill>
                <a:latin typeface="Montserrat" pitchFamily="34" charset="0"/>
                <a:ea typeface="Montserrat" pitchFamily="34" charset="-122"/>
                <a:cs typeface="Montserrat" pitchFamily="34" charset="-120"/>
              </a:rPr>
              <a:t>Source: wiki.ivrpowers.com (licensing and billing), Cloud Services proposal 2025.</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9AA6B0"/>
                </a:solidFill>
                <a:latin typeface="Montserrat" pitchFamily="34" charset="0"/>
                <a:ea typeface="Montserrat" pitchFamily="34" charset="-122"/>
                <a:cs typeface="Montserrat" pitchFamily="34" charset="-120"/>
              </a:rPr>
              <a:t>Commercials</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4D5C6E"/>
                </a:solidFill>
                <a:latin typeface="Montserrat" pitchFamily="34" charset="0"/>
                <a:ea typeface="Montserrat" pitchFamily="34" charset="-122"/>
                <a:cs typeface="Montserrat" pitchFamily="34" charset="-120"/>
              </a:rPr>
              <a:t>20</a:t>
            </a:r>
            <a:endParaRPr lang="en-US" sz="900" dirty="0"/>
          </a:p>
        </p:txBody>
      </p:sp>
      <p:sp>
        <p:nvSpPr>
          <p:cNvPr id="9" name="Shape 7"/>
          <p:cNvSpPr/>
          <p:nvPr/>
        </p:nvSpPr>
        <p:spPr>
          <a:xfrm>
            <a:off x="548640" y="1938528"/>
            <a:ext cx="5477256" cy="2944368"/>
          </a:xfrm>
          <a:prstGeom prst="roundRect">
            <a:avLst>
              <a:gd name="adj" fmla="val 2484"/>
            </a:avLst>
          </a:prstGeom>
          <a:solidFill>
            <a:srgbClr val="FFFFFF"/>
          </a:solidFill>
          <a:ln w="9525">
            <a:solidFill>
              <a:srgbClr val="E4E8EB"/>
            </a:solidFill>
            <a:prstDash val="solid"/>
          </a:ln>
        </p:spPr>
      </p:sp>
      <p:sp>
        <p:nvSpPr>
          <p:cNvPr id="10" name="Shape 8"/>
          <p:cNvSpPr/>
          <p:nvPr/>
        </p:nvSpPr>
        <p:spPr>
          <a:xfrm>
            <a:off x="548640" y="1938528"/>
            <a:ext cx="5477256" cy="64008"/>
          </a:xfrm>
          <a:prstGeom prst="rect">
            <a:avLst/>
          </a:prstGeom>
          <a:solidFill>
            <a:srgbClr val="FF6D5F"/>
          </a:solidFill>
          <a:ln w="12700">
            <a:solidFill>
              <a:srgbClr val="333333"/>
            </a:solidFill>
            <a:prstDash val="solid"/>
          </a:ln>
        </p:spPr>
      </p:sp>
      <p:sp>
        <p:nvSpPr>
          <p:cNvPr id="11" name="Shape 9"/>
          <p:cNvSpPr/>
          <p:nvPr/>
        </p:nvSpPr>
        <p:spPr>
          <a:xfrm>
            <a:off x="859536" y="2249424"/>
            <a:ext cx="621792" cy="621792"/>
          </a:xfrm>
          <a:prstGeom prst="roundRect">
            <a:avLst>
              <a:gd name="adj" fmla="val 7353"/>
            </a:avLst>
          </a:prstGeom>
          <a:solidFill>
            <a:srgbClr val="FAD6D1"/>
          </a:solidFill>
          <a:ln w="12700">
            <a:solidFill>
              <a:srgbClr val="333333"/>
            </a:solidFill>
            <a:prstDash val="solid"/>
          </a:ln>
        </p:spPr>
      </p:sp>
      <p:pic>
        <p:nvPicPr>
          <p:cNvPr id="12" name="Image 0" descr="/root/corp2026/assets/icons/hero-key_212F38.png">    </p:cNvPr>
          <p:cNvPicPr>
            <a:picLocks noChangeAspect="1"/>
          </p:cNvPicPr>
          <p:nvPr/>
        </p:nvPicPr>
        <p:blipFill>
          <a:blip r:embed="rId1"/>
          <a:stretch>
            <a:fillRect/>
          </a:stretch>
        </p:blipFill>
        <p:spPr>
          <a:xfrm>
            <a:off x="1010412" y="2400300"/>
            <a:ext cx="320040" cy="320040"/>
          </a:xfrm>
          <a:prstGeom prst="rect">
            <a:avLst/>
          </a:prstGeom>
        </p:spPr>
      </p:pic>
      <p:sp>
        <p:nvSpPr>
          <p:cNvPr id="13" name="Text 10"/>
          <p:cNvSpPr txBox="1"/>
          <p:nvPr/>
        </p:nvSpPr>
        <p:spPr>
          <a:xfrm>
            <a:off x="1609344" y="2249424"/>
            <a:ext cx="4114800" cy="236220"/>
          </a:xfrm>
          <a:prstGeom prst="rect">
            <a:avLst/>
          </a:prstGeom>
          <a:noFill/>
          <a:ln/>
        </p:spPr>
        <p:txBody>
          <a:bodyPr wrap="square" rtlCol="0" anchor="ctr"/>
          <a:lstStyle/>
          <a:p>
            <a:pPr indent="0" marL="0">
              <a:buNone/>
            </a:pPr>
            <a:r>
              <a:rPr lang="en-US" sz="950" b="1" spc="200" kern="0" dirty="0">
                <a:solidFill>
                  <a:srgbClr val="FF6D5F"/>
                </a:solidFill>
                <a:latin typeface="Montserrat" pitchFamily="34" charset="0"/>
                <a:ea typeface="Montserrat" pitchFamily="34" charset="-122"/>
                <a:cs typeface="Montserrat" pitchFamily="34" charset="-120"/>
              </a:rPr>
              <a:t>PERPETUAL LICENCE</a:t>
            </a:r>
            <a:endParaRPr lang="en-US" sz="950" dirty="0"/>
          </a:p>
        </p:txBody>
      </p:sp>
      <p:sp>
        <p:nvSpPr>
          <p:cNvPr id="14" name="Text 11"/>
          <p:cNvSpPr txBox="1"/>
          <p:nvPr/>
        </p:nvSpPr>
        <p:spPr>
          <a:xfrm>
            <a:off x="1609344" y="2450592"/>
            <a:ext cx="4206240" cy="548640"/>
          </a:xfrm>
          <a:prstGeom prst="rect">
            <a:avLst/>
          </a:prstGeom>
          <a:noFill/>
          <a:ln/>
        </p:spPr>
        <p:txBody>
          <a:bodyPr wrap="square" rtlCol="0" anchor="t"/>
          <a:lstStyle/>
          <a:p>
            <a:pPr indent="0" marL="0">
              <a:lnSpc>
                <a:spcPts val="1800"/>
              </a:lnSpc>
              <a:buNone/>
            </a:pPr>
            <a:r>
              <a:rPr lang="en-US" sz="1500" b="1" dirty="0">
                <a:solidFill>
                  <a:srgbClr val="212F38"/>
                </a:solidFill>
                <a:latin typeface="Montserrat" pitchFamily="34" charset="0"/>
                <a:ea typeface="Montserrat" pitchFamily="34" charset="-122"/>
                <a:cs typeface="Montserrat" pitchFamily="34" charset="-120"/>
              </a:rPr>
              <a:t>One time for life, plus annual maintenance</a:t>
            </a:r>
            <a:endParaRPr lang="en-US" sz="1500" dirty="0"/>
          </a:p>
        </p:txBody>
      </p:sp>
      <p:sp>
        <p:nvSpPr>
          <p:cNvPr id="15" name="Shape 12"/>
          <p:cNvSpPr/>
          <p:nvPr/>
        </p:nvSpPr>
        <p:spPr>
          <a:xfrm>
            <a:off x="877824" y="3113532"/>
            <a:ext cx="82296" cy="82296"/>
          </a:xfrm>
          <a:prstGeom prst="rect">
            <a:avLst/>
          </a:prstGeom>
          <a:solidFill>
            <a:srgbClr val="FF6D5F"/>
          </a:solidFill>
          <a:ln w="12700">
            <a:solidFill>
              <a:srgbClr val="333333"/>
            </a:solidFill>
            <a:prstDash val="solid"/>
          </a:ln>
        </p:spPr>
      </p:sp>
      <p:sp>
        <p:nvSpPr>
          <p:cNvPr id="16" name="Text 13"/>
          <p:cNvSpPr txBox="1"/>
          <p:nvPr/>
        </p:nvSpPr>
        <p:spPr>
          <a:xfrm>
            <a:off x="1078992" y="3008376"/>
            <a:ext cx="4663440" cy="434340"/>
          </a:xfrm>
          <a:prstGeom prst="rect">
            <a:avLst/>
          </a:prstGeom>
          <a:noFill/>
          <a:ln/>
        </p:spPr>
        <p:txBody>
          <a:bodyPr wrap="square" rtlCol="0" anchor="t"/>
          <a:lstStyle/>
          <a:p>
            <a:pPr indent="0" marL="0">
              <a:lnSpc>
                <a:spcPts val="1350"/>
              </a:lnSpc>
              <a:buNone/>
            </a:pPr>
            <a:r>
              <a:rPr lang="en-US" sz="1000" b="1" dirty="0">
                <a:solidFill>
                  <a:srgbClr val="212F38"/>
                </a:solidFill>
                <a:latin typeface="Montserrat" pitchFamily="34" charset="0"/>
                <a:ea typeface="Montserrat" pitchFamily="34" charset="-122"/>
                <a:cs typeface="Montserrat" pitchFamily="34" charset="-120"/>
              </a:rPr>
              <a:t>Smart IVR and Video RTC — </a:t>
            </a:r>
            <a:pPr indent="0" marL="0">
              <a:lnSpc>
                <a:spcPts val="1350"/>
              </a:lnSpc>
              <a:buNone/>
            </a:pPr>
            <a:r>
              <a:rPr lang="en-US" sz="1000" dirty="0">
                <a:solidFill>
                  <a:srgbClr val="4D5C6E"/>
                </a:solidFill>
                <a:latin typeface="Montserrat" pitchFamily="34" charset="0"/>
                <a:ea typeface="Montserrat" pitchFamily="34" charset="-122"/>
                <a:cs typeface="Montserrat" pitchFamily="34" charset="-120"/>
              </a:rPr>
              <a:t>licensed per port — a port being one concurrent call or video session.</a:t>
            </a:r>
            <a:endParaRPr lang="en-US" sz="1000" dirty="0"/>
          </a:p>
        </p:txBody>
      </p:sp>
      <p:sp>
        <p:nvSpPr>
          <p:cNvPr id="17" name="Shape 14"/>
          <p:cNvSpPr/>
          <p:nvPr/>
        </p:nvSpPr>
        <p:spPr>
          <a:xfrm>
            <a:off x="877824" y="3570732"/>
            <a:ext cx="82296" cy="82296"/>
          </a:xfrm>
          <a:prstGeom prst="rect">
            <a:avLst/>
          </a:prstGeom>
          <a:solidFill>
            <a:srgbClr val="FF6D5F"/>
          </a:solidFill>
          <a:ln w="12700">
            <a:solidFill>
              <a:srgbClr val="333333"/>
            </a:solidFill>
            <a:prstDash val="solid"/>
          </a:ln>
        </p:spPr>
      </p:sp>
      <p:sp>
        <p:nvSpPr>
          <p:cNvPr id="18" name="Text 15"/>
          <p:cNvSpPr txBox="1"/>
          <p:nvPr/>
        </p:nvSpPr>
        <p:spPr>
          <a:xfrm>
            <a:off x="1078992" y="3465576"/>
            <a:ext cx="4663440" cy="434340"/>
          </a:xfrm>
          <a:prstGeom prst="rect">
            <a:avLst/>
          </a:prstGeom>
          <a:noFill/>
          <a:ln/>
        </p:spPr>
        <p:txBody>
          <a:bodyPr wrap="square" rtlCol="0" anchor="t"/>
          <a:lstStyle/>
          <a:p>
            <a:pPr indent="0" marL="0">
              <a:lnSpc>
                <a:spcPts val="1350"/>
              </a:lnSpc>
              <a:buNone/>
            </a:pPr>
            <a:r>
              <a:rPr lang="en-US" sz="1000" b="1" dirty="0">
                <a:solidFill>
                  <a:srgbClr val="212F38"/>
                </a:solidFill>
                <a:latin typeface="Montserrat" pitchFamily="34" charset="0"/>
                <a:ea typeface="Montserrat" pitchFamily="34" charset="-122"/>
                <a:cs typeface="Montserrat" pitchFamily="34" charset="-120"/>
              </a:rPr>
              <a:t>Web ACD — </a:t>
            </a:r>
            <a:pPr indent="0" marL="0">
              <a:lnSpc>
                <a:spcPts val="1350"/>
              </a:lnSpc>
              <a:buNone/>
            </a:pPr>
            <a:r>
              <a:rPr lang="en-US" sz="1000" dirty="0">
                <a:solidFill>
                  <a:srgbClr val="4D5C6E"/>
                </a:solidFill>
                <a:latin typeface="Montserrat" pitchFamily="34" charset="0"/>
                <a:ea typeface="Montserrat" pitchFamily="34" charset="-122"/>
                <a:cs typeface="Montserrat" pitchFamily="34" charset="-120"/>
              </a:rPr>
              <a:t>licensed per seat — one agent, supervisor or administrator.</a:t>
            </a:r>
            <a:endParaRPr lang="en-US" sz="1000" dirty="0"/>
          </a:p>
        </p:txBody>
      </p:sp>
      <p:sp>
        <p:nvSpPr>
          <p:cNvPr id="19" name="Shape 16"/>
          <p:cNvSpPr/>
          <p:nvPr/>
        </p:nvSpPr>
        <p:spPr>
          <a:xfrm>
            <a:off x="877824" y="4027932"/>
            <a:ext cx="82296" cy="82296"/>
          </a:xfrm>
          <a:prstGeom prst="rect">
            <a:avLst/>
          </a:prstGeom>
          <a:solidFill>
            <a:srgbClr val="FF6D5F"/>
          </a:solidFill>
          <a:ln w="12700">
            <a:solidFill>
              <a:srgbClr val="333333"/>
            </a:solidFill>
            <a:prstDash val="solid"/>
          </a:ln>
        </p:spPr>
      </p:sp>
      <p:sp>
        <p:nvSpPr>
          <p:cNvPr id="20" name="Text 17"/>
          <p:cNvSpPr txBox="1"/>
          <p:nvPr/>
        </p:nvSpPr>
        <p:spPr>
          <a:xfrm>
            <a:off x="1078992" y="3922776"/>
            <a:ext cx="4663440" cy="434340"/>
          </a:xfrm>
          <a:prstGeom prst="rect">
            <a:avLst/>
          </a:prstGeom>
          <a:noFill/>
          <a:ln/>
        </p:spPr>
        <p:txBody>
          <a:bodyPr wrap="square" rtlCol="0" anchor="t"/>
          <a:lstStyle/>
          <a:p>
            <a:pPr indent="0" marL="0">
              <a:lnSpc>
                <a:spcPts val="1350"/>
              </a:lnSpc>
              <a:buNone/>
            </a:pPr>
            <a:r>
              <a:rPr lang="en-US" sz="1000" b="1" dirty="0">
                <a:solidFill>
                  <a:srgbClr val="212F38"/>
                </a:solidFill>
                <a:latin typeface="Montserrat" pitchFamily="34" charset="0"/>
                <a:ea typeface="Montserrat" pitchFamily="34" charset="-122"/>
                <a:cs typeface="Montserrat" pitchFamily="34" charset="-120"/>
              </a:rPr>
              <a:t>Video REC — </a:t>
            </a:r>
            <a:pPr indent="0" marL="0">
              <a:lnSpc>
                <a:spcPts val="1350"/>
              </a:lnSpc>
              <a:buNone/>
            </a:pPr>
            <a:r>
              <a:rPr lang="en-US" sz="1000" dirty="0">
                <a:solidFill>
                  <a:srgbClr val="4D5C6E"/>
                </a:solidFill>
                <a:latin typeface="Montserrat" pitchFamily="34" charset="0"/>
                <a:ea typeface="Montserrat" pitchFamily="34" charset="-122"/>
                <a:cs typeface="Montserrat" pitchFamily="34" charset="-120"/>
              </a:rPr>
              <a:t>provisioned by storage tier, sized to your retention footprint.</a:t>
            </a:r>
            <a:endParaRPr lang="en-US" sz="1000" dirty="0"/>
          </a:p>
        </p:txBody>
      </p:sp>
      <p:sp>
        <p:nvSpPr>
          <p:cNvPr id="21" name="Shape 18"/>
          <p:cNvSpPr/>
          <p:nvPr/>
        </p:nvSpPr>
        <p:spPr>
          <a:xfrm>
            <a:off x="877824" y="4485132"/>
            <a:ext cx="82296" cy="82296"/>
          </a:xfrm>
          <a:prstGeom prst="rect">
            <a:avLst/>
          </a:prstGeom>
          <a:solidFill>
            <a:srgbClr val="FF6D5F"/>
          </a:solidFill>
          <a:ln w="12700">
            <a:solidFill>
              <a:srgbClr val="333333"/>
            </a:solidFill>
            <a:prstDash val="solid"/>
          </a:ln>
        </p:spPr>
      </p:sp>
      <p:sp>
        <p:nvSpPr>
          <p:cNvPr id="22" name="Text 19"/>
          <p:cNvSpPr txBox="1"/>
          <p:nvPr/>
        </p:nvSpPr>
        <p:spPr>
          <a:xfrm>
            <a:off x="1078992" y="4379976"/>
            <a:ext cx="4663440" cy="434340"/>
          </a:xfrm>
          <a:prstGeom prst="rect">
            <a:avLst/>
          </a:prstGeom>
          <a:noFill/>
          <a:ln/>
        </p:spPr>
        <p:txBody>
          <a:bodyPr wrap="square" rtlCol="0" anchor="t"/>
          <a:lstStyle/>
          <a:p>
            <a:pPr indent="0" marL="0">
              <a:lnSpc>
                <a:spcPts val="1350"/>
              </a:lnSpc>
              <a:buNone/>
            </a:pPr>
            <a:r>
              <a:rPr lang="en-US" sz="1000" b="1" dirty="0">
                <a:solidFill>
                  <a:srgbClr val="212F38"/>
                </a:solidFill>
                <a:latin typeface="Montserrat" pitchFamily="34" charset="0"/>
                <a:ea typeface="Montserrat" pitchFamily="34" charset="-122"/>
                <a:cs typeface="Montserrat" pitchFamily="34" charset="-120"/>
              </a:rPr>
              <a:t>Annual maintenance — </a:t>
            </a:r>
            <a:pPr indent="0" marL="0">
              <a:lnSpc>
                <a:spcPts val="1350"/>
              </a:lnSpc>
              <a:buNone/>
            </a:pPr>
            <a:r>
              <a:rPr lang="en-US" sz="1000" dirty="0">
                <a:solidFill>
                  <a:srgbClr val="4D5C6E"/>
                </a:solidFill>
                <a:latin typeface="Montserrat" pitchFamily="34" charset="0"/>
                <a:ea typeface="Montserrat" pitchFamily="34" charset="-122"/>
                <a:cs typeface="Montserrat" pitchFamily="34" charset="-120"/>
              </a:rPr>
              <a:t>covers new versions, updates and online support — the upgrade path is included, not re-sold.</a:t>
            </a:r>
            <a:endParaRPr lang="en-US" sz="1000" dirty="0"/>
          </a:p>
        </p:txBody>
      </p:sp>
      <p:sp>
        <p:nvSpPr>
          <p:cNvPr id="23" name="Shape 20"/>
          <p:cNvSpPr/>
          <p:nvPr/>
        </p:nvSpPr>
        <p:spPr>
          <a:xfrm>
            <a:off x="6163056" y="1938528"/>
            <a:ext cx="5477256" cy="2944368"/>
          </a:xfrm>
          <a:prstGeom prst="roundRect">
            <a:avLst>
              <a:gd name="adj" fmla="val 2484"/>
            </a:avLst>
          </a:prstGeom>
          <a:solidFill>
            <a:srgbClr val="FFFFFF"/>
          </a:solidFill>
          <a:ln w="9525">
            <a:solidFill>
              <a:srgbClr val="E4E8EB"/>
            </a:solidFill>
            <a:prstDash val="solid"/>
          </a:ln>
        </p:spPr>
      </p:sp>
      <p:sp>
        <p:nvSpPr>
          <p:cNvPr id="24" name="Shape 21"/>
          <p:cNvSpPr/>
          <p:nvPr/>
        </p:nvSpPr>
        <p:spPr>
          <a:xfrm>
            <a:off x="6163056" y="1938528"/>
            <a:ext cx="5477256" cy="64008"/>
          </a:xfrm>
          <a:prstGeom prst="rect">
            <a:avLst/>
          </a:prstGeom>
          <a:solidFill>
            <a:srgbClr val="9CBFEA"/>
          </a:solidFill>
          <a:ln w="12700">
            <a:solidFill>
              <a:srgbClr val="333333"/>
            </a:solidFill>
            <a:prstDash val="solid"/>
          </a:ln>
        </p:spPr>
      </p:sp>
      <p:sp>
        <p:nvSpPr>
          <p:cNvPr id="25" name="Shape 22"/>
          <p:cNvSpPr/>
          <p:nvPr/>
        </p:nvSpPr>
        <p:spPr>
          <a:xfrm>
            <a:off x="6473952" y="2249424"/>
            <a:ext cx="621792" cy="621792"/>
          </a:xfrm>
          <a:prstGeom prst="roundRect">
            <a:avLst>
              <a:gd name="adj" fmla="val 7353"/>
            </a:avLst>
          </a:prstGeom>
          <a:solidFill>
            <a:srgbClr val="DFEAF8"/>
          </a:solidFill>
          <a:ln w="12700">
            <a:solidFill>
              <a:srgbClr val="333333"/>
            </a:solidFill>
            <a:prstDash val="solid"/>
          </a:ln>
        </p:spPr>
      </p:sp>
      <p:pic>
        <p:nvPicPr>
          <p:cNvPr id="26" name="Image 1" descr="/root/corp2026/assets/icons/hero-cloud_212F38.png">    </p:cNvPr>
          <p:cNvPicPr>
            <a:picLocks noChangeAspect="1"/>
          </p:cNvPicPr>
          <p:nvPr/>
        </p:nvPicPr>
        <p:blipFill>
          <a:blip r:embed="rId2"/>
          <a:stretch>
            <a:fillRect/>
          </a:stretch>
        </p:blipFill>
        <p:spPr>
          <a:xfrm>
            <a:off x="6624828" y="2400300"/>
            <a:ext cx="320040" cy="320040"/>
          </a:xfrm>
          <a:prstGeom prst="rect">
            <a:avLst/>
          </a:prstGeom>
        </p:spPr>
      </p:pic>
      <p:sp>
        <p:nvSpPr>
          <p:cNvPr id="27" name="Text 23"/>
          <p:cNvSpPr txBox="1"/>
          <p:nvPr/>
        </p:nvSpPr>
        <p:spPr>
          <a:xfrm>
            <a:off x="7223760" y="2249424"/>
            <a:ext cx="4114800" cy="236220"/>
          </a:xfrm>
          <a:prstGeom prst="rect">
            <a:avLst/>
          </a:prstGeom>
          <a:noFill/>
          <a:ln/>
        </p:spPr>
        <p:txBody>
          <a:bodyPr wrap="square" rtlCol="0" anchor="ctr"/>
          <a:lstStyle/>
          <a:p>
            <a:pPr indent="0" marL="0">
              <a:buNone/>
            </a:pPr>
            <a:r>
              <a:rPr lang="en-US" sz="950" b="1" spc="200" kern="0" dirty="0">
                <a:solidFill>
                  <a:srgbClr val="FF6D5F"/>
                </a:solidFill>
                <a:latin typeface="Montserrat" pitchFamily="34" charset="0"/>
                <a:ea typeface="Montserrat" pitchFamily="34" charset="-122"/>
                <a:cs typeface="Montserrat" pitchFamily="34" charset="-120"/>
              </a:rPr>
              <a:t>CLOUD SERVICES</a:t>
            </a:r>
            <a:endParaRPr lang="en-US" sz="950" dirty="0"/>
          </a:p>
        </p:txBody>
      </p:sp>
      <p:sp>
        <p:nvSpPr>
          <p:cNvPr id="28" name="Text 24"/>
          <p:cNvSpPr txBox="1"/>
          <p:nvPr/>
        </p:nvSpPr>
        <p:spPr>
          <a:xfrm>
            <a:off x="7223760" y="2450592"/>
            <a:ext cx="4206240" cy="548640"/>
          </a:xfrm>
          <a:prstGeom prst="rect">
            <a:avLst/>
          </a:prstGeom>
          <a:noFill/>
          <a:ln/>
        </p:spPr>
        <p:txBody>
          <a:bodyPr wrap="square" rtlCol="0" anchor="t"/>
          <a:lstStyle/>
          <a:p>
            <a:pPr indent="0" marL="0">
              <a:lnSpc>
                <a:spcPts val="1800"/>
              </a:lnSpc>
              <a:buNone/>
            </a:pPr>
            <a:r>
              <a:rPr lang="en-US" sz="1500" b="1" dirty="0">
                <a:solidFill>
                  <a:srgbClr val="212F38"/>
                </a:solidFill>
                <a:latin typeface="Montserrat" pitchFamily="34" charset="0"/>
                <a:ea typeface="Montserrat" pitchFamily="34" charset="-122"/>
                <a:cs typeface="Montserrat" pitchFamily="34" charset="-120"/>
              </a:rPr>
              <a:t>Subscription, on dedicated managed nodes</a:t>
            </a:r>
            <a:endParaRPr lang="en-US" sz="1500" dirty="0"/>
          </a:p>
        </p:txBody>
      </p:sp>
      <p:sp>
        <p:nvSpPr>
          <p:cNvPr id="29" name="Shape 25"/>
          <p:cNvSpPr/>
          <p:nvPr/>
        </p:nvSpPr>
        <p:spPr>
          <a:xfrm>
            <a:off x="6473952" y="3035808"/>
            <a:ext cx="1572768" cy="1572768"/>
          </a:xfrm>
          <a:prstGeom prst="roundRect">
            <a:avLst>
              <a:gd name="adj" fmla="val 2907"/>
            </a:avLst>
          </a:prstGeom>
          <a:solidFill>
            <a:srgbClr val="F6F6F6"/>
          </a:solidFill>
          <a:ln w="12700">
            <a:solidFill>
              <a:srgbClr val="333333"/>
            </a:solidFill>
            <a:prstDash val="solid"/>
          </a:ln>
        </p:spPr>
      </p:sp>
      <p:sp>
        <p:nvSpPr>
          <p:cNvPr id="30" name="Text 26"/>
          <p:cNvSpPr txBox="1"/>
          <p:nvPr/>
        </p:nvSpPr>
        <p:spPr>
          <a:xfrm>
            <a:off x="6638544" y="3163824"/>
            <a:ext cx="1280160" cy="421640"/>
          </a:xfrm>
          <a:prstGeom prst="rect">
            <a:avLst/>
          </a:prstGeom>
          <a:noFill/>
          <a:ln/>
        </p:spPr>
        <p:txBody>
          <a:bodyPr wrap="square" rtlCol="0" anchor="t"/>
          <a:lstStyle/>
          <a:p>
            <a:pPr indent="0" marL="0">
              <a:lnSpc>
                <a:spcPts val="1300"/>
              </a:lnSpc>
              <a:buNone/>
            </a:pPr>
            <a:r>
              <a:rPr lang="en-US" sz="1050" b="1" dirty="0">
                <a:solidFill>
                  <a:srgbClr val="212F38"/>
                </a:solidFill>
                <a:latin typeface="Montserrat" pitchFamily="34" charset="0"/>
                <a:ea typeface="Montserrat" pitchFamily="34" charset="-122"/>
                <a:cs typeface="Montserrat" pitchFamily="34" charset="-120"/>
              </a:rPr>
              <a:t>Subscription plans</a:t>
            </a:r>
            <a:endParaRPr lang="en-US" sz="1050" dirty="0"/>
          </a:p>
        </p:txBody>
      </p:sp>
      <p:sp>
        <p:nvSpPr>
          <p:cNvPr id="31" name="Text 27"/>
          <p:cNvSpPr txBox="1"/>
          <p:nvPr/>
        </p:nvSpPr>
        <p:spPr>
          <a:xfrm>
            <a:off x="6638544" y="3584448"/>
            <a:ext cx="1280160" cy="914400"/>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Voice and video channel fees</a:t>
            </a:r>
            <a:endParaRPr lang="en-US" sz="900" dirty="0"/>
          </a:p>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Agent / supervisor fees</a:t>
            </a:r>
            <a:endParaRPr lang="en-US" sz="900" dirty="0"/>
          </a:p>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Storage fees</a:t>
            </a:r>
            <a:endParaRPr lang="en-US" sz="900" dirty="0"/>
          </a:p>
        </p:txBody>
      </p:sp>
      <p:sp>
        <p:nvSpPr>
          <p:cNvPr id="32" name="Shape 28"/>
          <p:cNvSpPr/>
          <p:nvPr/>
        </p:nvSpPr>
        <p:spPr>
          <a:xfrm>
            <a:off x="8147304" y="3035808"/>
            <a:ext cx="1572768" cy="1572768"/>
          </a:xfrm>
          <a:prstGeom prst="roundRect">
            <a:avLst>
              <a:gd name="adj" fmla="val 2907"/>
            </a:avLst>
          </a:prstGeom>
          <a:solidFill>
            <a:srgbClr val="F6F6F6"/>
          </a:solidFill>
          <a:ln w="12700">
            <a:solidFill>
              <a:srgbClr val="333333"/>
            </a:solidFill>
            <a:prstDash val="solid"/>
          </a:ln>
        </p:spPr>
      </p:sp>
      <p:sp>
        <p:nvSpPr>
          <p:cNvPr id="33" name="Text 29"/>
          <p:cNvSpPr txBox="1"/>
          <p:nvPr/>
        </p:nvSpPr>
        <p:spPr>
          <a:xfrm>
            <a:off x="8311896" y="3163824"/>
            <a:ext cx="1280160" cy="365760"/>
          </a:xfrm>
          <a:prstGeom prst="rect">
            <a:avLst/>
          </a:prstGeom>
          <a:noFill/>
          <a:ln/>
        </p:spPr>
        <p:txBody>
          <a:bodyPr wrap="square" rtlCol="0" anchor="t"/>
          <a:lstStyle/>
          <a:p>
            <a:pPr indent="0" marL="0">
              <a:lnSpc>
                <a:spcPts val="1300"/>
              </a:lnSpc>
              <a:buNone/>
            </a:pPr>
            <a:r>
              <a:rPr lang="en-US" sz="1050" b="1" dirty="0">
                <a:solidFill>
                  <a:srgbClr val="212F38"/>
                </a:solidFill>
                <a:latin typeface="Montserrat" pitchFamily="34" charset="0"/>
                <a:ea typeface="Montserrat" pitchFamily="34" charset="-122"/>
                <a:cs typeface="Montserrat" pitchFamily="34" charset="-120"/>
              </a:rPr>
              <a:t>Customizations</a:t>
            </a:r>
            <a:endParaRPr lang="en-US" sz="1050" dirty="0"/>
          </a:p>
        </p:txBody>
      </p:sp>
      <p:sp>
        <p:nvSpPr>
          <p:cNvPr id="34" name="Text 30"/>
          <p:cNvSpPr txBox="1"/>
          <p:nvPr/>
        </p:nvSpPr>
        <p:spPr>
          <a:xfrm>
            <a:off x="8311896" y="3584448"/>
            <a:ext cx="1280160" cy="914400"/>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Activation and start-up fees</a:t>
            </a:r>
            <a:endParaRPr lang="en-US" sz="900" dirty="0"/>
          </a:p>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Development and integration</a:t>
            </a:r>
            <a:endParaRPr lang="en-US" sz="900" dirty="0"/>
          </a:p>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Upgrade fees</a:t>
            </a:r>
            <a:endParaRPr lang="en-US" sz="900" dirty="0"/>
          </a:p>
        </p:txBody>
      </p:sp>
      <p:sp>
        <p:nvSpPr>
          <p:cNvPr id="35" name="Shape 31"/>
          <p:cNvSpPr/>
          <p:nvPr/>
        </p:nvSpPr>
        <p:spPr>
          <a:xfrm>
            <a:off x="9820656" y="3035808"/>
            <a:ext cx="1572768" cy="1572768"/>
          </a:xfrm>
          <a:prstGeom prst="roundRect">
            <a:avLst>
              <a:gd name="adj" fmla="val 2907"/>
            </a:avLst>
          </a:prstGeom>
          <a:solidFill>
            <a:srgbClr val="F6F6F6"/>
          </a:solidFill>
          <a:ln w="12700">
            <a:solidFill>
              <a:srgbClr val="333333"/>
            </a:solidFill>
            <a:prstDash val="solid"/>
          </a:ln>
        </p:spPr>
      </p:sp>
      <p:sp>
        <p:nvSpPr>
          <p:cNvPr id="36" name="Text 32"/>
          <p:cNvSpPr txBox="1"/>
          <p:nvPr/>
        </p:nvSpPr>
        <p:spPr>
          <a:xfrm>
            <a:off x="9985248" y="3163824"/>
            <a:ext cx="1280160" cy="365760"/>
          </a:xfrm>
          <a:prstGeom prst="rect">
            <a:avLst/>
          </a:prstGeom>
          <a:noFill/>
          <a:ln/>
        </p:spPr>
        <p:txBody>
          <a:bodyPr wrap="square" rtlCol="0" anchor="t"/>
          <a:lstStyle/>
          <a:p>
            <a:pPr indent="0" marL="0">
              <a:lnSpc>
                <a:spcPts val="1300"/>
              </a:lnSpc>
              <a:buNone/>
            </a:pPr>
            <a:r>
              <a:rPr lang="en-US" sz="1050" b="1" dirty="0">
                <a:solidFill>
                  <a:srgbClr val="212F38"/>
                </a:solidFill>
                <a:latin typeface="Montserrat" pitchFamily="34" charset="0"/>
                <a:ea typeface="Montserrat" pitchFamily="34" charset="-122"/>
                <a:cs typeface="Montserrat" pitchFamily="34" charset="-120"/>
              </a:rPr>
              <a:t>Value added</a:t>
            </a:r>
            <a:endParaRPr lang="en-US" sz="1050" dirty="0"/>
          </a:p>
        </p:txBody>
      </p:sp>
      <p:sp>
        <p:nvSpPr>
          <p:cNvPr id="37" name="Text 33"/>
          <p:cNvSpPr txBox="1"/>
          <p:nvPr/>
        </p:nvSpPr>
        <p:spPr>
          <a:xfrm>
            <a:off x="9985248" y="3584448"/>
            <a:ext cx="1280160" cy="914400"/>
          </a:xfrm>
          <a:prstGeom prst="rect">
            <a:avLst/>
          </a:prstGeom>
          <a:noFill/>
          <a:ln/>
        </p:spPr>
        <p:txBody>
          <a:bodyPr wrap="square" rtlCol="0" anchor="t"/>
          <a:lstStyle/>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Third-party services</a:t>
            </a:r>
            <a:endParaRPr lang="en-US" sz="900" dirty="0"/>
          </a:p>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Speech engine fees</a:t>
            </a:r>
            <a:endParaRPr lang="en-US" sz="900" dirty="0"/>
          </a:p>
          <a:p>
            <a:pPr indent="0" marL="0">
              <a:lnSpc>
                <a:spcPts val="1250"/>
              </a:lnSpc>
              <a:buNone/>
            </a:pPr>
            <a:r>
              <a:rPr lang="en-US" sz="900" dirty="0">
                <a:solidFill>
                  <a:srgbClr val="4D5C6E"/>
                </a:solidFill>
                <a:latin typeface="Montserrat" pitchFamily="34" charset="0"/>
                <a:ea typeface="Montserrat" pitchFamily="34" charset="-122"/>
                <a:cs typeface="Montserrat" pitchFamily="34" charset="-120"/>
              </a:rPr>
              <a:t>Consultancy fees</a:t>
            </a:r>
            <a:endParaRPr lang="en-US" sz="900" dirty="0"/>
          </a:p>
        </p:txBody>
      </p:sp>
      <p:sp>
        <p:nvSpPr>
          <p:cNvPr id="38" name="Shape 34"/>
          <p:cNvSpPr/>
          <p:nvPr/>
        </p:nvSpPr>
        <p:spPr>
          <a:xfrm>
            <a:off x="548640" y="5084064"/>
            <a:ext cx="11091672" cy="914400"/>
          </a:xfrm>
          <a:prstGeom prst="roundRect">
            <a:avLst>
              <a:gd name="adj" fmla="val 6000"/>
            </a:avLst>
          </a:prstGeom>
          <a:solidFill>
            <a:srgbClr val="FF6D5F"/>
          </a:solidFill>
          <a:ln w="12700">
            <a:solidFill>
              <a:srgbClr val="FF6D5F"/>
            </a:solidFill>
            <a:prstDash val="solid"/>
          </a:ln>
        </p:spPr>
      </p:sp>
      <p:sp>
        <p:nvSpPr>
          <p:cNvPr id="39" name="Text 35"/>
          <p:cNvSpPr txBox="1"/>
          <p:nvPr/>
        </p:nvSpPr>
        <p:spPr>
          <a:xfrm>
            <a:off x="822960" y="5175504"/>
            <a:ext cx="10543032" cy="259080"/>
          </a:xfrm>
          <a:prstGeom prst="rect">
            <a:avLst/>
          </a:prstGeom>
          <a:noFill/>
          <a:ln/>
        </p:spPr>
        <p:txBody>
          <a:bodyPr wrap="square" rtlCol="0" anchor="ctr"/>
          <a:lstStyle/>
          <a:p>
            <a:pPr indent="0" marL="0">
              <a:lnSpc>
                <a:spcPts val="1320"/>
              </a:lnSpc>
              <a:buNone/>
            </a:pPr>
            <a:r>
              <a:rPr lang="en-US" sz="1100" b="1" dirty="0">
                <a:solidFill>
                  <a:srgbClr val="212F38"/>
                </a:solidFill>
                <a:latin typeface="Montserrat" pitchFamily="34" charset="0"/>
                <a:ea typeface="Montserrat" pitchFamily="34" charset="-122"/>
                <a:cs typeface="Montserrat" pitchFamily="34" charset="-120"/>
              </a:rPr>
              <a:t>Prove it before you buy it</a:t>
            </a:r>
            <a:endParaRPr lang="en-US" sz="1100" dirty="0"/>
          </a:p>
        </p:txBody>
      </p:sp>
      <p:sp>
        <p:nvSpPr>
          <p:cNvPr id="40" name="Text 36"/>
          <p:cNvSpPr txBox="1"/>
          <p:nvPr/>
        </p:nvSpPr>
        <p:spPr>
          <a:xfrm>
            <a:off x="822960" y="5434584"/>
            <a:ext cx="10543032" cy="447040"/>
          </a:xfrm>
          <a:prstGeom prst="rect">
            <a:avLst/>
          </a:prstGeom>
          <a:noFill/>
          <a:ln/>
        </p:spPr>
        <p:txBody>
          <a:bodyPr wrap="square" rtlCol="0" anchor="t"/>
          <a:lstStyle/>
          <a:p>
            <a:pPr indent="0" marL="0">
              <a:lnSpc>
                <a:spcPts val="1400"/>
              </a:lnSpc>
              <a:buNone/>
            </a:pPr>
            <a:r>
              <a:rPr lang="en-US" sz="1000" dirty="0">
                <a:solidFill>
                  <a:srgbClr val="212F38"/>
                </a:solidFill>
                <a:latin typeface="Montserrat" pitchFamily="34" charset="0"/>
                <a:ea typeface="Montserrat" pitchFamily="34" charset="-122"/>
                <a:cs typeface="Montserrat" pitchFamily="34" charset="-120"/>
              </a:rPr>
              <a:t>A full-function evaluation licence is available for every platform: complete, unrestricted functionality with limited capacity and duration, so the integration is proven in your own environment before a purchase order exists.</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ect">
            <a:avLst/>
          </a:prstGeom>
          <a:solidFill>
            <a:srgbClr val="FF6D5F"/>
          </a:solidFill>
          <a:ln/>
        </p:spPr>
      </p:sp>
      <p:sp>
        <p:nvSpPr>
          <p:cNvPr id="3" name="Text 1"/>
          <p:cNvSpPr txBox="1"/>
          <p:nvPr/>
        </p:nvSpPr>
        <p:spPr>
          <a:xfrm>
            <a:off x="777240" y="457200"/>
            <a:ext cx="10424160" cy="274320"/>
          </a:xfrm>
          <a:prstGeom prst="rect">
            <a:avLst/>
          </a:prstGeom>
          <a:noFill/>
          <a:ln/>
        </p:spPr>
        <p:txBody>
          <a:bodyPr wrap="square" rtlCol="0" anchor="ctr"/>
          <a:lstStyle/>
          <a:p>
            <a:pPr indent="0" marL="0">
              <a:buNone/>
            </a:pPr>
            <a:r>
              <a:rPr lang="en-US" sz="1100" b="1" spc="220" kern="0" dirty="0">
                <a:solidFill>
                  <a:srgbClr val="FF6D5F"/>
                </a:solidFill>
                <a:latin typeface="Montserrat" pitchFamily="34" charset="0"/>
                <a:ea typeface="Montserrat" pitchFamily="34" charset="-122"/>
                <a:cs typeface="Montserrat" pitchFamily="34" charset="-120"/>
              </a:rPr>
              <a:t>HOW WE ENGAGE</a:t>
            </a:r>
            <a:endParaRPr lang="en-US" sz="1100" dirty="0"/>
          </a:p>
        </p:txBody>
      </p:sp>
      <p:sp>
        <p:nvSpPr>
          <p:cNvPr id="4" name="Text 2"/>
          <p:cNvSpPr txBox="1"/>
          <p:nvPr/>
        </p:nvSpPr>
        <p:spPr>
          <a:xfrm>
            <a:off x="548640" y="731520"/>
            <a:ext cx="11091672" cy="496062"/>
          </a:xfrm>
          <a:prstGeom prst="rect">
            <a:avLst/>
          </a:prstGeom>
          <a:noFill/>
          <a:ln/>
        </p:spPr>
        <p:txBody>
          <a:bodyPr wrap="square" rtlCol="0" anchor="t"/>
          <a:lstStyle/>
          <a:p>
            <a:pPr indent="0" marL="0">
              <a:lnSpc>
                <a:spcPts val="3186"/>
              </a:lnSpc>
              <a:buNone/>
            </a:pPr>
            <a:r>
              <a:rPr lang="en-US" sz="2700" b="1" dirty="0">
                <a:solidFill>
                  <a:srgbClr val="FFFFFF"/>
                </a:solidFill>
                <a:latin typeface="Montserrat" pitchFamily="34" charset="0"/>
                <a:ea typeface="Montserrat" pitchFamily="34" charset="-122"/>
                <a:cs typeface="Montserrat" pitchFamily="34" charset="-120"/>
              </a:rPr>
              <a:t>Three ways to work with us</a:t>
            </a:r>
            <a:endParaRPr lang="en-US" sz="2700" dirty="0"/>
          </a:p>
        </p:txBody>
      </p:sp>
      <p:sp>
        <p:nvSpPr>
          <p:cNvPr id="5" name="Text 3"/>
          <p:cNvSpPr txBox="1"/>
          <p:nvPr/>
        </p:nvSpPr>
        <p:spPr>
          <a:xfrm>
            <a:off x="548640" y="1280160"/>
            <a:ext cx="11091672" cy="523240"/>
          </a:xfrm>
          <a:prstGeom prst="rect">
            <a:avLst/>
          </a:prstGeom>
          <a:noFill/>
          <a:ln/>
        </p:spPr>
        <p:txBody>
          <a:bodyPr wrap="square" rtlCol="0" anchor="ctr"/>
          <a:lstStyle/>
          <a:p>
            <a:pPr indent="0" marL="0">
              <a:lnSpc>
                <a:spcPts val="1700"/>
              </a:lnSpc>
              <a:buNone/>
            </a:pPr>
            <a:r>
              <a:rPr lang="en-US" sz="1250" dirty="0">
                <a:solidFill>
                  <a:srgbClr val="9FB0BE"/>
                </a:solidFill>
                <a:latin typeface="Montserrat" pitchFamily="34" charset="0"/>
                <a:ea typeface="Montserrat" pitchFamily="34" charset="-122"/>
                <a:cs typeface="Montserrat" pitchFamily="34" charset="-120"/>
              </a:rPr>
              <a:t>Roughly a third of our relationships are with other technology vendors rather than with end customers, and the platforms are built to be resold and embedded.</a:t>
            </a:r>
            <a:endParaRPr lang="en-US" sz="1250" dirty="0"/>
          </a:p>
        </p:txBody>
      </p:sp>
      <p:sp>
        <p:nvSpPr>
          <p:cNvPr id="6" name="Text 4"/>
          <p:cNvSpPr txBox="1"/>
          <p:nvPr/>
        </p:nvSpPr>
        <p:spPr>
          <a:xfrm>
            <a:off x="548640" y="6455664"/>
            <a:ext cx="8138160" cy="274320"/>
          </a:xfrm>
          <a:prstGeom prst="rect">
            <a:avLst/>
          </a:prstGeom>
          <a:noFill/>
          <a:ln/>
        </p:spPr>
        <p:txBody>
          <a:bodyPr wrap="square" rtlCol="0" anchor="ctr"/>
          <a:lstStyle/>
          <a:p>
            <a:pPr indent="0" marL="0">
              <a:buNone/>
            </a:pPr>
            <a:r>
              <a:rPr lang="en-US" sz="800" dirty="0">
                <a:solidFill>
                  <a:srgbClr val="6B7F8D"/>
                </a:solidFill>
                <a:latin typeface="Montserrat" pitchFamily="34" charset="0"/>
                <a:ea typeface="Montserrat" pitchFamily="34" charset="-122"/>
                <a:cs typeface="Montserrat" pitchFamily="34" charset="-120"/>
              </a:rPr>
              <a:t>Source: Interactive Powers partner programme; Genesys AppFoundry listing.</a:t>
            </a:r>
            <a:endParaRPr lang="en-US" sz="800" dirty="0"/>
          </a:p>
        </p:txBody>
      </p:sp>
      <p:sp>
        <p:nvSpPr>
          <p:cNvPr id="7" name="Text 5"/>
          <p:cNvSpPr txBox="1"/>
          <p:nvPr/>
        </p:nvSpPr>
        <p:spPr>
          <a:xfrm>
            <a:off x="8778240" y="6455664"/>
            <a:ext cx="2377440" cy="274320"/>
          </a:xfrm>
          <a:prstGeom prst="rect">
            <a:avLst/>
          </a:prstGeom>
          <a:noFill/>
          <a:ln/>
        </p:spPr>
        <p:txBody>
          <a:bodyPr wrap="square"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How we engage</a:t>
            </a:r>
            <a:endParaRPr lang="en-US" sz="800" dirty="0"/>
          </a:p>
        </p:txBody>
      </p:sp>
      <p:sp>
        <p:nvSpPr>
          <p:cNvPr id="8" name="Text 6"/>
          <p:cNvSpPr txBox="1"/>
          <p:nvPr/>
        </p:nvSpPr>
        <p:spPr>
          <a:xfrm>
            <a:off x="11137392" y="6455664"/>
            <a:ext cx="502920" cy="274320"/>
          </a:xfrm>
          <a:prstGeom prst="rect">
            <a:avLst/>
          </a:prstGeom>
          <a:noFill/>
          <a:ln/>
        </p:spPr>
        <p:txBody>
          <a:bodyPr wrap="square"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21</a:t>
            </a:r>
            <a:endParaRPr lang="en-US" sz="900" dirty="0"/>
          </a:p>
        </p:txBody>
      </p:sp>
      <p:sp>
        <p:nvSpPr>
          <p:cNvPr id="9" name="Shape 7"/>
          <p:cNvSpPr/>
          <p:nvPr/>
        </p:nvSpPr>
        <p:spPr>
          <a:xfrm>
            <a:off x="548640" y="2157984"/>
            <a:ext cx="3569208" cy="1975104"/>
          </a:xfrm>
          <a:prstGeom prst="roundRect">
            <a:avLst>
              <a:gd name="adj" fmla="val 2778"/>
            </a:avLst>
          </a:prstGeom>
          <a:solidFill>
            <a:srgbClr val="2E3D48"/>
          </a:solidFill>
          <a:ln w="12700">
            <a:solidFill>
              <a:srgbClr val="2E3D48"/>
            </a:solidFill>
            <a:prstDash val="solid"/>
          </a:ln>
        </p:spPr>
      </p:sp>
      <p:sp>
        <p:nvSpPr>
          <p:cNvPr id="10" name="Shape 8"/>
          <p:cNvSpPr/>
          <p:nvPr/>
        </p:nvSpPr>
        <p:spPr>
          <a:xfrm>
            <a:off x="804672" y="2414016"/>
            <a:ext cx="566928" cy="566928"/>
          </a:xfrm>
          <a:prstGeom prst="roundRect">
            <a:avLst>
              <a:gd name="adj" fmla="val 8065"/>
            </a:avLst>
          </a:prstGeom>
          <a:solidFill>
            <a:srgbClr val="FF6D5F"/>
          </a:solidFill>
          <a:ln w="12700">
            <a:solidFill>
              <a:srgbClr val="333333"/>
            </a:solidFill>
            <a:prstDash val="solid"/>
          </a:ln>
        </p:spPr>
      </p:sp>
      <p:pic>
        <p:nvPicPr>
          <p:cNvPr id="11" name="Image 0" descr="/root/corp2026/assets/icons/hero-briefcase_212F38.png">    </p:cNvPr>
          <p:cNvPicPr>
            <a:picLocks noChangeAspect="1"/>
          </p:cNvPicPr>
          <p:nvPr/>
        </p:nvPicPr>
        <p:blipFill>
          <a:blip r:embed="rId1"/>
          <a:stretch>
            <a:fillRect/>
          </a:stretch>
        </p:blipFill>
        <p:spPr>
          <a:xfrm>
            <a:off x="941869" y="2551213"/>
            <a:ext cx="292535" cy="292535"/>
          </a:xfrm>
          <a:prstGeom prst="rect">
            <a:avLst/>
          </a:prstGeom>
        </p:spPr>
      </p:pic>
      <p:sp>
        <p:nvSpPr>
          <p:cNvPr id="12" name="Text 9"/>
          <p:cNvSpPr txBox="1"/>
          <p:nvPr/>
        </p:nvSpPr>
        <p:spPr>
          <a:xfrm>
            <a:off x="1499616" y="2386584"/>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Direct</a:t>
            </a:r>
            <a:endParaRPr lang="en-US" sz="1250" dirty="0"/>
          </a:p>
        </p:txBody>
      </p:sp>
      <p:sp>
        <p:nvSpPr>
          <p:cNvPr id="13" name="Text 10"/>
          <p:cNvSpPr txBox="1"/>
          <p:nvPr/>
        </p:nvSpPr>
        <p:spPr>
          <a:xfrm>
            <a:off x="804672" y="3118104"/>
            <a:ext cx="3057144" cy="758952"/>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Licensed, provisioned, integrated and supported by IntPowers from Madrid or Miami, with an assigned account team.</a:t>
            </a:r>
            <a:endParaRPr lang="en-US" sz="1000" dirty="0"/>
          </a:p>
        </p:txBody>
      </p:sp>
      <p:sp>
        <p:nvSpPr>
          <p:cNvPr id="14" name="Shape 11"/>
          <p:cNvSpPr/>
          <p:nvPr/>
        </p:nvSpPr>
        <p:spPr>
          <a:xfrm>
            <a:off x="4309872" y="2157984"/>
            <a:ext cx="3569208" cy="1975104"/>
          </a:xfrm>
          <a:prstGeom prst="roundRect">
            <a:avLst>
              <a:gd name="adj" fmla="val 2778"/>
            </a:avLst>
          </a:prstGeom>
          <a:solidFill>
            <a:srgbClr val="2E3D48"/>
          </a:solidFill>
          <a:ln w="12700">
            <a:solidFill>
              <a:srgbClr val="2E3D48"/>
            </a:solidFill>
            <a:prstDash val="solid"/>
          </a:ln>
        </p:spPr>
      </p:sp>
      <p:sp>
        <p:nvSpPr>
          <p:cNvPr id="15" name="Shape 12"/>
          <p:cNvSpPr/>
          <p:nvPr/>
        </p:nvSpPr>
        <p:spPr>
          <a:xfrm>
            <a:off x="4565904" y="2414016"/>
            <a:ext cx="566928" cy="566928"/>
          </a:xfrm>
          <a:prstGeom prst="roundRect">
            <a:avLst>
              <a:gd name="adj" fmla="val 8065"/>
            </a:avLst>
          </a:prstGeom>
          <a:solidFill>
            <a:srgbClr val="FF6D5F"/>
          </a:solidFill>
          <a:ln w="12700">
            <a:solidFill>
              <a:srgbClr val="333333"/>
            </a:solidFill>
            <a:prstDash val="solid"/>
          </a:ln>
        </p:spPr>
      </p:sp>
      <p:pic>
        <p:nvPicPr>
          <p:cNvPr id="16" name="Image 1" descr="/root/corp2026/assets/icons/hero-users_212F38.png">    </p:cNvPr>
          <p:cNvPicPr>
            <a:picLocks noChangeAspect="1"/>
          </p:cNvPicPr>
          <p:nvPr/>
        </p:nvPicPr>
        <p:blipFill>
          <a:blip r:embed="rId2"/>
          <a:stretch>
            <a:fillRect/>
          </a:stretch>
        </p:blipFill>
        <p:spPr>
          <a:xfrm>
            <a:off x="4703101" y="2551213"/>
            <a:ext cx="292535" cy="292535"/>
          </a:xfrm>
          <a:prstGeom prst="rect">
            <a:avLst/>
          </a:prstGeom>
        </p:spPr>
      </p:pic>
      <p:sp>
        <p:nvSpPr>
          <p:cNvPr id="17" name="Text 13"/>
          <p:cNvSpPr txBox="1"/>
          <p:nvPr/>
        </p:nvSpPr>
        <p:spPr>
          <a:xfrm>
            <a:off x="5260848" y="2386584"/>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Through a technology partner</a:t>
            </a:r>
            <a:endParaRPr lang="en-US" sz="1250" dirty="0"/>
          </a:p>
        </p:txBody>
      </p:sp>
      <p:sp>
        <p:nvSpPr>
          <p:cNvPr id="18" name="Text 14"/>
          <p:cNvSpPr txBox="1"/>
          <p:nvPr/>
        </p:nvSpPr>
        <p:spPr>
          <a:xfrm>
            <a:off x="4565904" y="3118104"/>
            <a:ext cx="3057144" cy="758952"/>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More than 30 vendors and partners worldwide resell and integrate the platforms inside their own contact center offer.</a:t>
            </a:r>
            <a:endParaRPr lang="en-US" sz="1000" dirty="0"/>
          </a:p>
        </p:txBody>
      </p:sp>
      <p:sp>
        <p:nvSpPr>
          <p:cNvPr id="19" name="Shape 15"/>
          <p:cNvSpPr/>
          <p:nvPr/>
        </p:nvSpPr>
        <p:spPr>
          <a:xfrm>
            <a:off x="8071104" y="2157984"/>
            <a:ext cx="3569208" cy="1975104"/>
          </a:xfrm>
          <a:prstGeom prst="roundRect">
            <a:avLst>
              <a:gd name="adj" fmla="val 2778"/>
            </a:avLst>
          </a:prstGeom>
          <a:solidFill>
            <a:srgbClr val="2E3D48"/>
          </a:solidFill>
          <a:ln w="12700">
            <a:solidFill>
              <a:srgbClr val="2E3D48"/>
            </a:solidFill>
            <a:prstDash val="solid"/>
          </a:ln>
        </p:spPr>
      </p:sp>
      <p:sp>
        <p:nvSpPr>
          <p:cNvPr id="20" name="Shape 16"/>
          <p:cNvSpPr/>
          <p:nvPr/>
        </p:nvSpPr>
        <p:spPr>
          <a:xfrm>
            <a:off x="8327136" y="2414016"/>
            <a:ext cx="566928" cy="566928"/>
          </a:xfrm>
          <a:prstGeom prst="roundRect">
            <a:avLst>
              <a:gd name="adj" fmla="val 8065"/>
            </a:avLst>
          </a:prstGeom>
          <a:solidFill>
            <a:srgbClr val="FF6D5F"/>
          </a:solidFill>
          <a:ln w="12700">
            <a:solidFill>
              <a:srgbClr val="333333"/>
            </a:solidFill>
            <a:prstDash val="solid"/>
          </a:ln>
        </p:spPr>
      </p:sp>
      <p:pic>
        <p:nvPicPr>
          <p:cNvPr id="21" name="Image 2" descr="/root/corp2026/assets/icons/hero-building-storefront_212F38.png">    </p:cNvPr>
          <p:cNvPicPr>
            <a:picLocks noChangeAspect="1"/>
          </p:cNvPicPr>
          <p:nvPr/>
        </p:nvPicPr>
        <p:blipFill>
          <a:blip r:embed="rId3"/>
          <a:stretch>
            <a:fillRect/>
          </a:stretch>
        </p:blipFill>
        <p:spPr>
          <a:xfrm>
            <a:off x="8464333" y="2551213"/>
            <a:ext cx="292535" cy="292535"/>
          </a:xfrm>
          <a:prstGeom prst="rect">
            <a:avLst/>
          </a:prstGeom>
        </p:spPr>
      </p:pic>
      <p:sp>
        <p:nvSpPr>
          <p:cNvPr id="22" name="Text 17"/>
          <p:cNvSpPr txBox="1"/>
          <p:nvPr/>
        </p:nvSpPr>
        <p:spPr>
          <a:xfrm>
            <a:off x="9022080" y="2386584"/>
            <a:ext cx="2362200" cy="603504"/>
          </a:xfrm>
          <a:prstGeom prst="rect">
            <a:avLst/>
          </a:prstGeom>
          <a:noFill/>
          <a:ln/>
        </p:spPr>
        <p:txBody>
          <a:bodyPr wrap="square" rtlCol="0" anchor="ctr"/>
          <a:lstStyle/>
          <a:p>
            <a:pPr indent="0" marL="0">
              <a:lnSpc>
                <a:spcPts val="1450"/>
              </a:lnSpc>
              <a:buNone/>
            </a:pPr>
            <a:r>
              <a:rPr lang="en-US" sz="1250" b="1" dirty="0">
                <a:solidFill>
                  <a:srgbClr val="FFFFFF"/>
                </a:solidFill>
                <a:latin typeface="Montserrat" pitchFamily="34" charset="0"/>
                <a:ea typeface="Montserrat" pitchFamily="34" charset="-122"/>
                <a:cs typeface="Montserrat" pitchFamily="34" charset="-120"/>
              </a:rPr>
              <a:t>Through a marketplace</a:t>
            </a:r>
            <a:endParaRPr lang="en-US" sz="1250" dirty="0"/>
          </a:p>
        </p:txBody>
      </p:sp>
      <p:sp>
        <p:nvSpPr>
          <p:cNvPr id="23" name="Text 18"/>
          <p:cNvSpPr txBox="1"/>
          <p:nvPr/>
        </p:nvSpPr>
        <p:spPr>
          <a:xfrm>
            <a:off x="8327136" y="3118104"/>
            <a:ext cx="3057144" cy="758952"/>
          </a:xfrm>
          <a:prstGeom prst="rect">
            <a:avLst/>
          </a:prstGeom>
          <a:noFill/>
          <a:ln/>
        </p:spPr>
        <p:txBody>
          <a:bodyPr wrap="square" rtlCol="0" anchor="t"/>
          <a:lstStyle/>
          <a:p>
            <a:pPr indent="0" marL="0">
              <a:lnSpc>
                <a:spcPts val="1420"/>
              </a:lnSpc>
              <a:buNone/>
            </a:pPr>
            <a:r>
              <a:rPr lang="en-US" sz="1000" dirty="0">
                <a:solidFill>
                  <a:srgbClr val="9FB0BE"/>
                </a:solidFill>
                <a:latin typeface="Montserrat" pitchFamily="34" charset="0"/>
                <a:ea typeface="Montserrat" pitchFamily="34" charset="-122"/>
                <a:cs typeface="Montserrat" pitchFamily="34" charset="-120"/>
              </a:rPr>
              <a:t>Video RTC has been available on the Genesys Marketplace as an AppFoundry Premium Partner since 2019.</a:t>
            </a:r>
            <a:endParaRPr lang="en-US" sz="1000" dirty="0"/>
          </a:p>
        </p:txBody>
      </p:sp>
      <p:sp>
        <p:nvSpPr>
          <p:cNvPr id="24" name="Shape 19"/>
          <p:cNvSpPr/>
          <p:nvPr/>
        </p:nvSpPr>
        <p:spPr>
          <a:xfrm>
            <a:off x="548640" y="4370832"/>
            <a:ext cx="11091672" cy="1152144"/>
          </a:xfrm>
          <a:prstGeom prst="roundRect">
            <a:avLst>
              <a:gd name="adj" fmla="val 4762"/>
            </a:avLst>
          </a:prstGeom>
          <a:solidFill>
            <a:srgbClr val="2E3D48"/>
          </a:solidFill>
          <a:ln w="9525">
            <a:solidFill>
              <a:srgbClr val="2E3D48"/>
            </a:solidFill>
            <a:prstDash val="solid"/>
          </a:ln>
        </p:spPr>
      </p:sp>
      <p:sp>
        <p:nvSpPr>
          <p:cNvPr id="25" name="Text 20"/>
          <p:cNvSpPr txBox="1"/>
          <p:nvPr/>
        </p:nvSpPr>
        <p:spPr>
          <a:xfrm>
            <a:off x="822960" y="4462272"/>
            <a:ext cx="10543032" cy="259080"/>
          </a:xfrm>
          <a:prstGeom prst="rect">
            <a:avLst/>
          </a:prstGeom>
          <a:noFill/>
          <a:ln/>
        </p:spPr>
        <p:txBody>
          <a:bodyPr wrap="square" rtlCol="0" anchor="ctr"/>
          <a:lstStyle/>
          <a:p>
            <a:pPr indent="0" marL="0">
              <a:lnSpc>
                <a:spcPts val="1320"/>
              </a:lnSpc>
              <a:buNone/>
            </a:pPr>
            <a:r>
              <a:rPr lang="en-US" sz="1100" b="1" dirty="0">
                <a:solidFill>
                  <a:srgbClr val="FF6D5F"/>
                </a:solidFill>
                <a:latin typeface="Montserrat" pitchFamily="34" charset="0"/>
                <a:ea typeface="Montserrat" pitchFamily="34" charset="-122"/>
                <a:cs typeface="Montserrat" pitchFamily="34" charset="-120"/>
              </a:rPr>
              <a:t>What a partner actually gets</a:t>
            </a:r>
            <a:endParaRPr lang="en-US" sz="1100" dirty="0"/>
          </a:p>
        </p:txBody>
      </p:sp>
      <p:sp>
        <p:nvSpPr>
          <p:cNvPr id="26" name="Text 21"/>
          <p:cNvSpPr txBox="1"/>
          <p:nvPr/>
        </p:nvSpPr>
        <p:spPr>
          <a:xfrm>
            <a:off x="822960" y="4721352"/>
            <a:ext cx="10543032" cy="624840"/>
          </a:xfrm>
          <a:prstGeom prst="rect">
            <a:avLst/>
          </a:prstGeom>
          <a:noFill/>
          <a:ln/>
        </p:spPr>
        <p:txBody>
          <a:bodyPr wrap="square" rtlCol="0" anchor="t"/>
          <a:lstStyle/>
          <a:p>
            <a:pPr indent="0" marL="0">
              <a:lnSpc>
                <a:spcPts val="1400"/>
              </a:lnSpc>
              <a:buNone/>
            </a:pPr>
            <a:r>
              <a:rPr lang="en-US" sz="1000" dirty="0">
                <a:solidFill>
                  <a:srgbClr val="9FB0BE"/>
                </a:solidFill>
                <a:latin typeface="Montserrat" pitchFamily="34" charset="0"/>
                <a:ea typeface="Montserrat" pitchFamily="34" charset="-122"/>
                <a:cs typeface="Montserrat" pitchFamily="34" charset="-120"/>
              </a:rPr>
              <a:t>A Help Center where named engineers on both sides share a ticket, resolution content and timelines; a technical wiki with the full integration and configuration documentation; a full-function evaluation licence for proof of concept; and a protocol — SPLIT — designed from the start to be connected to somebody else’s contact center rather than to replace it.</a:t>
            </a:r>
            <a:endParaRPr lang="en-US" sz="1000" dirty="0"/>
          </a:p>
        </p:txBody>
      </p:sp>
      <p:sp>
        <p:nvSpPr>
          <p:cNvPr id="27" name="Text 22"/>
          <p:cNvSpPr txBox="1"/>
          <p:nvPr/>
        </p:nvSpPr>
        <p:spPr>
          <a:xfrm>
            <a:off x="548640" y="5779008"/>
            <a:ext cx="11091672" cy="262890"/>
          </a:xfrm>
          <a:prstGeom prst="rect">
            <a:avLst/>
          </a:prstGeom>
          <a:noFill/>
          <a:ln/>
        </p:spPr>
        <p:txBody>
          <a:bodyPr wrap="square" rtlCol="0" anchor="ctr"/>
          <a:lstStyle/>
          <a:p>
            <a:pPr indent="0" marL="0">
              <a:lnSpc>
                <a:spcPts val="1350"/>
              </a:lnSpc>
              <a:buNone/>
            </a:pPr>
            <a:r>
              <a:rPr lang="en-US" sz="1050" b="1" dirty="0">
                <a:solidFill>
                  <a:srgbClr val="FF6D5F"/>
                </a:solidFill>
                <a:latin typeface="Montserrat" pitchFamily="34" charset="0"/>
                <a:ea typeface="Montserrat" pitchFamily="34" charset="-122"/>
                <a:cs typeface="Montserrat" pitchFamily="34" charset="-120"/>
              </a:rPr>
              <a:t>70 businesses  ·  9 government and public bodies  ·  30 vendors and technology partners</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2377440" y="3291840"/>
            <a:ext cx="6766560" cy="6766560"/>
          </a:xfrm>
          <a:prstGeom prst="ellipse">
            <a:avLst/>
          </a:prstGeom>
          <a:solidFill>
            <a:srgbClr val="2E3D48"/>
          </a:solidFill>
          <a:ln w="12700">
            <a:solidFill>
              <a:srgbClr val="333333"/>
            </a:solidFill>
            <a:prstDash val="solid"/>
          </a:ln>
        </p:spPr>
      </p:sp>
      <p:sp>
        <p:nvSpPr>
          <p:cNvPr id="3" name="Shape 1"/>
          <p:cNvSpPr/>
          <p:nvPr/>
        </p:nvSpPr>
        <p:spPr>
          <a:xfrm>
            <a:off x="9006840" y="2011680"/>
            <a:ext cx="2743200" cy="2743200"/>
          </a:xfrm>
          <a:prstGeom prst="ellipse">
            <a:avLst/>
          </a:prstGeom>
          <a:solidFill>
            <a:srgbClr val="FF6D5F"/>
          </a:solidFill>
          <a:ln w="12700">
            <a:solidFill>
              <a:srgbClr val="333333"/>
            </a:solidFill>
            <a:prstDash val="solid"/>
          </a:ln>
        </p:spPr>
      </p:sp>
      <p:pic>
        <p:nvPicPr>
          <p:cNvPr id="4" name="Image 0" descr="assets/marks/mark_video-rtc.png">    </p:cNvPr>
          <p:cNvPicPr>
            <a:picLocks noChangeAspect="1"/>
          </p:cNvPicPr>
          <p:nvPr/>
        </p:nvPicPr>
        <p:blipFill>
          <a:blip r:embed="rId1"/>
          <a:stretch>
            <a:fillRect/>
          </a:stretch>
        </p:blipFill>
        <p:spPr>
          <a:xfrm>
            <a:off x="9354312" y="2359152"/>
            <a:ext cx="2048256" cy="2048256"/>
          </a:xfrm>
          <a:prstGeom prst="rect">
            <a:avLst/>
          </a:prstGeom>
        </p:spPr>
      </p:pic>
      <p:sp>
        <p:nvSpPr>
          <p:cNvPr id="5" name="Text 2"/>
          <p:cNvSpPr txBox="1"/>
          <p:nvPr/>
        </p:nvSpPr>
        <p:spPr>
          <a:xfrm>
            <a:off x="685800" y="1874520"/>
            <a:ext cx="8229600" cy="310896"/>
          </a:xfrm>
          <a:prstGeom prst="rect">
            <a:avLst/>
          </a:prstGeom>
          <a:noFill/>
          <a:ln/>
        </p:spPr>
        <p:txBody>
          <a:bodyPr wrap="square" rtlCol="0" anchor="ctr"/>
          <a:lstStyle/>
          <a:p>
            <a:pPr indent="0" marL="0">
              <a:buNone/>
            </a:pPr>
            <a:r>
              <a:rPr lang="en-US" sz="1200" b="1" spc="220" kern="0" dirty="0">
                <a:solidFill>
                  <a:srgbClr val="FF6D5F"/>
                </a:solidFill>
                <a:latin typeface="Montserrat" pitchFamily="34" charset="0"/>
                <a:ea typeface="Montserrat" pitchFamily="34" charset="-122"/>
                <a:cs typeface="Montserrat" pitchFamily="34" charset="-120"/>
              </a:rPr>
              <a:t>INTERACTIVE POWERS  ·  CORPORATE PRESENTATION 2026</a:t>
            </a:r>
            <a:endParaRPr lang="en-US" sz="1200" dirty="0"/>
          </a:p>
        </p:txBody>
      </p:sp>
      <p:sp>
        <p:nvSpPr>
          <p:cNvPr id="6" name="Text 3"/>
          <p:cNvSpPr txBox="1"/>
          <p:nvPr/>
        </p:nvSpPr>
        <p:spPr>
          <a:xfrm>
            <a:off x="685800" y="2267712"/>
            <a:ext cx="8046720" cy="1600200"/>
          </a:xfrm>
          <a:prstGeom prst="rect">
            <a:avLst/>
          </a:prstGeom>
          <a:noFill/>
          <a:ln/>
        </p:spPr>
        <p:txBody>
          <a:bodyPr wrap="square" rtlCol="0" anchor="t"/>
          <a:lstStyle/>
          <a:p>
            <a:pPr indent="0" marL="0">
              <a:lnSpc>
                <a:spcPts val="4600"/>
              </a:lnSpc>
              <a:buNone/>
            </a:pPr>
            <a:r>
              <a:rPr lang="en-US" sz="3800" b="1" dirty="0">
                <a:solidFill>
                  <a:srgbClr val="FFFFFF"/>
                </a:solidFill>
                <a:latin typeface="Montserrat" pitchFamily="34" charset="0"/>
                <a:ea typeface="Montserrat" pitchFamily="34" charset="-122"/>
                <a:cs typeface="Montserrat" pitchFamily="34" charset="-120"/>
              </a:rPr>
              <a:t>Add the channel</a:t>
            </a:r>
            <a:endParaRPr lang="en-US" sz="3800" dirty="0"/>
          </a:p>
          <a:p>
            <a:pPr indent="0" marL="0">
              <a:lnSpc>
                <a:spcPts val="4600"/>
              </a:lnSpc>
              <a:buNone/>
            </a:pPr>
            <a:r>
              <a:rPr lang="en-US" sz="3800" b="1" dirty="0">
                <a:solidFill>
                  <a:srgbClr val="FFFFFF"/>
                </a:solidFill>
                <a:latin typeface="Montserrat" pitchFamily="34" charset="0"/>
                <a:ea typeface="Montserrat" pitchFamily="34" charset="-122"/>
                <a:cs typeface="Montserrat" pitchFamily="34" charset="-120"/>
              </a:rPr>
              <a:t>your platform is missing.</a:t>
            </a:r>
            <a:endParaRPr lang="en-US" sz="3800" dirty="0"/>
          </a:p>
        </p:txBody>
      </p:sp>
      <p:sp>
        <p:nvSpPr>
          <p:cNvPr id="7" name="Text 4"/>
          <p:cNvSpPr txBox="1"/>
          <p:nvPr/>
        </p:nvSpPr>
        <p:spPr>
          <a:xfrm>
            <a:off x="685800" y="3968496"/>
            <a:ext cx="7772400" cy="658368"/>
          </a:xfrm>
          <a:prstGeom prst="rect">
            <a:avLst/>
          </a:prstGeom>
          <a:noFill/>
          <a:ln/>
        </p:spPr>
        <p:txBody>
          <a:bodyPr wrap="square" rtlCol="0" anchor="ctr"/>
          <a:lstStyle/>
          <a:p>
            <a:pPr indent="0" marL="0">
              <a:lnSpc>
                <a:spcPts val="1800"/>
              </a:lnSpc>
              <a:buNone/>
            </a:pPr>
            <a:r>
              <a:rPr lang="en-US" sz="1250" dirty="0">
                <a:solidFill>
                  <a:srgbClr val="9FB0BE"/>
                </a:solidFill>
                <a:latin typeface="Montserrat" pitchFamily="34" charset="0"/>
                <a:ea typeface="Montserrat" pitchFamily="34" charset="-122"/>
                <a:cs typeface="Montserrat" pitchFamily="34" charset="-120"/>
              </a:rPr>
              <a:t>Let us show you a video call that queues, routes, records and reports exactly like a phone call — on your own platform, with a full-function evaluation licence and no capacity games.</a:t>
            </a:r>
            <a:endParaRPr lang="en-US" sz="1250" dirty="0"/>
          </a:p>
        </p:txBody>
      </p:sp>
      <p:sp>
        <p:nvSpPr>
          <p:cNvPr id="8" name="Shape 5"/>
          <p:cNvSpPr/>
          <p:nvPr/>
        </p:nvSpPr>
        <p:spPr>
          <a:xfrm>
            <a:off x="685800" y="4754880"/>
            <a:ext cx="1965960" cy="512064"/>
          </a:xfrm>
          <a:prstGeom prst="roundRect">
            <a:avLst>
              <a:gd name="adj" fmla="val 14286"/>
            </a:avLst>
          </a:prstGeom>
          <a:solidFill>
            <a:srgbClr val="FF6D5F"/>
          </a:solidFill>
          <a:ln w="12700">
            <a:solidFill>
              <a:srgbClr val="333333"/>
            </a:solidFill>
            <a:prstDash val="solid"/>
          </a:ln>
        </p:spPr>
      </p:sp>
      <p:sp>
        <p:nvSpPr>
          <p:cNvPr id="9" name="Text 6"/>
          <p:cNvSpPr txBox="1"/>
          <p:nvPr/>
        </p:nvSpPr>
        <p:spPr>
          <a:xfrm>
            <a:off x="685800" y="4754880"/>
            <a:ext cx="1965960" cy="512064"/>
          </a:xfrm>
          <a:prstGeom prst="rect">
            <a:avLst/>
          </a:prstGeom>
          <a:noFill/>
          <a:ln/>
        </p:spPr>
        <p:txBody>
          <a:bodyPr wrap="square"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Talk to Sales</a:t>
            </a:r>
            <a:endParaRPr lang="en-US" sz="1200" dirty="0"/>
          </a:p>
        </p:txBody>
      </p:sp>
      <p:sp>
        <p:nvSpPr>
          <p:cNvPr id="10" name="Shape 7"/>
          <p:cNvSpPr/>
          <p:nvPr/>
        </p:nvSpPr>
        <p:spPr>
          <a:xfrm>
            <a:off x="2834640" y="4754880"/>
            <a:ext cx="2148840" cy="512064"/>
          </a:xfrm>
          <a:prstGeom prst="roundRect">
            <a:avLst>
              <a:gd name="adj" fmla="val 14286"/>
            </a:avLst>
          </a:prstGeom>
          <a:solidFill>
            <a:srgbClr val="2E3D48"/>
          </a:solidFill>
          <a:ln w="12700">
            <a:solidFill>
              <a:srgbClr val="333333"/>
            </a:solidFill>
            <a:prstDash val="solid"/>
          </a:ln>
        </p:spPr>
      </p:sp>
      <p:sp>
        <p:nvSpPr>
          <p:cNvPr id="11" name="Text 8"/>
          <p:cNvSpPr txBox="1"/>
          <p:nvPr/>
        </p:nvSpPr>
        <p:spPr>
          <a:xfrm>
            <a:off x="2834640" y="4754880"/>
            <a:ext cx="2148840" cy="512064"/>
          </a:xfrm>
          <a:prstGeom prst="rect">
            <a:avLst/>
          </a:prstGeom>
          <a:noFill/>
          <a:ln/>
        </p:spPr>
        <p:txBody>
          <a:bodyPr wrap="square"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Request a Demo</a:t>
            </a:r>
            <a:endParaRPr lang="en-US" sz="1200" dirty="0"/>
          </a:p>
        </p:txBody>
      </p:sp>
      <p:pic>
        <p:nvPicPr>
          <p:cNvPr id="12" name="Image 1" descr="assets/logo/logo_dark.png">    </p:cNvPr>
          <p:cNvPicPr>
            <a:picLocks noChangeAspect="1"/>
          </p:cNvPicPr>
          <p:nvPr/>
        </p:nvPicPr>
        <p:blipFill>
          <a:blip r:embed="rId2"/>
          <a:stretch>
            <a:fillRect/>
          </a:stretch>
        </p:blipFill>
        <p:spPr>
          <a:xfrm>
            <a:off x="685800" y="5760720"/>
            <a:ext cx="1920240" cy="632074"/>
          </a:xfrm>
          <a:prstGeom prst="rect">
            <a:avLst/>
          </a:prstGeom>
        </p:spPr>
      </p:pic>
      <p:sp>
        <p:nvSpPr>
          <p:cNvPr id="13" name="Text 9"/>
          <p:cNvSpPr txBox="1"/>
          <p:nvPr/>
        </p:nvSpPr>
        <p:spPr>
          <a:xfrm>
            <a:off x="3017520" y="5760720"/>
            <a:ext cx="5760720" cy="27432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Europe  </a:t>
            </a:r>
            <a:pPr indent="0" marL="0">
              <a:buNone/>
            </a:pPr>
            <a:r>
              <a:rPr lang="en-US" sz="1000" dirty="0">
                <a:solidFill>
                  <a:srgbClr val="6B7F8D"/>
                </a:solidFill>
                <a:latin typeface="Montserrat" pitchFamily="34" charset="0"/>
                <a:ea typeface="Montserrat" pitchFamily="34" charset="-122"/>
                <a:cs typeface="Montserrat" pitchFamily="34" charset="-120"/>
              </a:rPr>
              <a:t>Calle Núñez de Balboa 120, 28006 Madrid, Spain</a:t>
            </a:r>
            <a:endParaRPr lang="en-US" sz="1000" dirty="0"/>
          </a:p>
        </p:txBody>
      </p:sp>
      <p:sp>
        <p:nvSpPr>
          <p:cNvPr id="14" name="Text 10"/>
          <p:cNvSpPr txBox="1"/>
          <p:nvPr/>
        </p:nvSpPr>
        <p:spPr>
          <a:xfrm>
            <a:off x="3017520" y="6016752"/>
            <a:ext cx="5760720" cy="274320"/>
          </a:xfrm>
          <a:prstGeom prst="rect">
            <a:avLst/>
          </a:prstGeom>
          <a:noFill/>
          <a:ln/>
        </p:spPr>
        <p:txBody>
          <a:bodyPr wrap="square" rtlCol="0" anchor="ctr"/>
          <a:lstStyle/>
          <a:p>
            <a:pPr indent="0" marL="0">
              <a:buNone/>
            </a:pPr>
            <a:r>
              <a:rPr lang="en-US" sz="1000" b="1" dirty="0">
                <a:solidFill>
                  <a:srgbClr val="FFFFFF"/>
                </a:solidFill>
                <a:latin typeface="Montserrat" pitchFamily="34" charset="0"/>
                <a:ea typeface="Montserrat" pitchFamily="34" charset="-122"/>
                <a:cs typeface="Montserrat" pitchFamily="34" charset="-120"/>
              </a:rPr>
              <a:t>America  </a:t>
            </a:r>
            <a:pPr indent="0" marL="0">
              <a:buNone/>
            </a:pPr>
            <a:r>
              <a:rPr lang="en-US" sz="1000" dirty="0">
                <a:solidFill>
                  <a:srgbClr val="6B7F8D"/>
                </a:solidFill>
                <a:latin typeface="Montserrat" pitchFamily="34" charset="0"/>
                <a:ea typeface="Montserrat" pitchFamily="34" charset="-122"/>
                <a:cs typeface="Montserrat" pitchFamily="34" charset="-120"/>
              </a:rPr>
              <a:t>1001 Brickell Bay Drive, Suite 2700 PMB I6, Miami FL 33131, USA</a:t>
            </a:r>
            <a:endParaRPr lang="en-US" sz="1000" dirty="0"/>
          </a:p>
        </p:txBody>
      </p:sp>
      <p:sp>
        <p:nvSpPr>
          <p:cNvPr id="15" name="Text 11"/>
          <p:cNvSpPr txBox="1"/>
          <p:nvPr/>
        </p:nvSpPr>
        <p:spPr>
          <a:xfrm>
            <a:off x="3017520" y="6272784"/>
            <a:ext cx="5760720" cy="274320"/>
          </a:xfrm>
          <a:prstGeom prst="rect">
            <a:avLst/>
          </a:prstGeom>
          <a:noFill/>
          <a:ln/>
        </p:spPr>
        <p:txBody>
          <a:bodyPr wrap="square" rtlCol="0" anchor="ctr"/>
          <a:lstStyle/>
          <a:p>
            <a:pPr indent="0" marL="0">
              <a:buNone/>
            </a:pPr>
            <a:r>
              <a:rPr lang="en-US" sz="1000" dirty="0">
                <a:solidFill>
                  <a:srgbClr val="6B7F8D"/>
                </a:solidFill>
                <a:latin typeface="Montserrat" pitchFamily="34" charset="0"/>
                <a:ea typeface="Montserrat" pitchFamily="34" charset="-122"/>
                <a:cs typeface="Montserrat" pitchFamily="34" charset="-120"/>
              </a:rPr>
              <a:t>interactivepowers.com  ·  Streamline your business communications</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Interactive Powers,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Interactive Powers — Corporate Presentation 2026</dc:title>
  <dc:subject>Corporate presentation, 2026 edition</dc:subject>
  <dc:creator>Interactive Powers, LLC</dc:creator>
  <cp:lastModifiedBy>Interactive Powers, LLC</cp:lastModifiedBy>
  <cp:revision>1</cp:revision>
  <dcterms:created xsi:type="dcterms:W3CDTF">2026-09-01T02:35:22Z</dcterms:created>
  <dcterms:modified xsi:type="dcterms:W3CDTF">2026-09-01T02:35:22Z</dcterms:modified>
</cp:coreProperties>
</file>