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28"/>
    <p:sldId id="257" r:id="rId3"/>
    <p:sldId id="258" r:id="rId4"/>
    <p:sldId id="259" r:id="rId5"/>
    <p:sldId id="278" r:id="rId29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slide" Target="slides/slide2.xml"/><Relationship Id="rId29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tif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Relationship Id="rId9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Relationship Id="rId7" Type="http://schemas.openxmlformats.org/officeDocument/2006/relationships/image" Target="../media/image8.png"/><Relationship Id="rId8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Relationship Id="rId6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Relationship Id="rId7" Type="http://schemas.openxmlformats.org/officeDocument/2006/relationships/image" Target="../media/image2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smartiv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  ·  IVR CONVERSACIONAL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voz es la puerta de entrada, no un árbol de menús.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plataforma IVR de nivel operador y basada en estándares que resuelve lo que puede, entiende lo que no puede, y traspasa con todo el contexto a un agente humano — o a una videollamada — en la misma suite.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2.x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 W3C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Cientos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llamadas por servidor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6+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proveedores de ASR/TTS/NLU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Folleto de producto 2026  ·  Edición completa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94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SMART IVR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96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 PLATAFORMA DE VOZ AUTOMATIZADA</a:t>
            </a:r>
          </a:p>
        </p:txBody>
      </p:sp>
      <p:sp>
        <p:nvSpPr>
          <p:cNvPr id="98" name="TextBox 5"/>
          <p:cNvSpPr txBox="1"/>
          <p:nvPr/>
        </p:nvSpPr>
        <p:spPr>
          <a:xfrm>
            <a:off x="658367" y="1353311"/>
            <a:ext cx="56241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Un IVR de nivel operador que habla con el motor que tú elijas.</a:t>
            </a:r>
          </a:p>
        </p:txBody>
      </p:sp>
      <p:sp>
        <p:nvSpPr>
          <p:cNvPr id="99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Basado en estándares</a:t>
            </a:r>
          </a:p>
        </p:txBody>
      </p:sp>
      <p:sp>
        <p:nvSpPr>
          <p:cNvPr id="101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VoiceXML 2.0/2.1, MRCPv2 y SIP — abiertos, no propietarios.</a:t>
            </a:r>
          </a:p>
        </p:txBody>
      </p:sp>
      <p:sp>
        <p:nvSpPr>
          <p:cNvPr id="102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Voz agnóstica del proveedor</a:t>
            </a:r>
          </a:p>
        </p:txBody>
      </p:sp>
      <p:sp>
        <p:nvSpPr>
          <p:cNvPr id="104" name="TextBox 11"/>
          <p:cNvSpPr txBox="1"/>
          <p:nvPr/>
        </p:nvSpPr>
        <p:spPr>
          <a:xfrm>
            <a:off x="1024128" y="4306823"/>
            <a:ext cx="4709160" cy="37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Los conectores HTTP y MRCP conectan el proveedor de ASR, TTS y NLU en el que ya confías.</a:t>
            </a:r>
          </a:p>
        </p:txBody>
      </p:sp>
      <p:sp>
        <p:nvSpPr>
          <p:cNvPr id="105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Despliega donde quieras</a:t>
            </a:r>
          </a:p>
        </p:txBody>
      </p:sp>
      <p:sp>
        <p:nvSpPr>
          <p:cNvPr id="107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Bare metal, VMware, KVM, o AWS, Azure y Google Cloud.</a:t>
            </a:r>
          </a:p>
        </p:txBody>
      </p:sp>
      <p:sp>
        <p:nvSpPr>
          <p:cNvPr id="108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9" name="Group.tiff" descr="Group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1196" y="2403648"/>
            <a:ext cx="2548798" cy="2325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prometen voz con IA. Casi siempre, sigues pulsando 1.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IA conversacional es la promesa. En la práctica, se pide al comprador elegir entre un árbol heredado y rígido, una migración forzada a la nube de otro, o una reconstrucción completa en un nuevo lienzo bot-builder.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keymap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230428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«Pulsa 1» para los menús, para siempre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41248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árboles DTMF heredados siguen rígidos porque reconstruirlos se trata como un proyecto aparte y arriesgado.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1" name="Image 1" descr="icons/cloud_9FB0B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9432" y="230428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nube, lo tomas o lo dejas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99432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Microsoft está retirando el IVR Conversacional on-prem de Nuance — el soporte de mantenimiento termina en junio de 2026.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65008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5" name="Image 2" descr="icons/k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16" y="230428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7616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Cautiverio bot-builder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357616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Modernizar suele significar reconstruir todo el IVR desde cero dentro de un nuevo lienzo propietario.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48640" y="4434840"/>
            <a:ext cx="11091672" cy="1481328"/>
          </a:xfrm>
          <a:prstGeom prst="roundRect">
            <a:avLst>
              <a:gd name="adj" fmla="val 6173"/>
            </a:avLst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9" name="Image 3" descr="assets/marks/mark_smartiv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73168"/>
            <a:ext cx="804672" cy="8046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965960" y="47091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parte de la telefonía, no de un lienzo de chatbot.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965960" y="5120640"/>
            <a:ext cx="9281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B4A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motor VoiceXML basado en estándares con conectores abiertos de motores de voz y — desde agosto de 2026 — un AI Agent Gateway que convive con VoiceXML en lugar de sustituirlo, para que las aplicaciones existentes sigan funcionando.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Posicionamiento basado en las páginas públicas de capacidades y roadmap de los principales proveedores de IVR/CCaaS, revisadas en agosto de 2026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IVR de nivel operador que habla con el motor que elijas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es una plataforma IVR conversacional 100% software, empaquetada, compatible con VoiceXML 2.X con etiquetas extendidas, construida sobre un núcleo de estándares abiertos. Corre en tus propios servidores, en una máquina virtual o en la nube.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standar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Basado en estándares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 y 2.1 (W3C), MRCPv2 (RFC 6787) y SIP (RFC 3261 / 5552) — abiertos, no propietarios.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scal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Nivel operador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Arquitectura multi-tenant construida para procesar cientos de llamadas simultáneas por servidor.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integratio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Voz agnóstica del proveedor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conectores HTTP y MRCP conectan el proveedor de ASR, TTS y NLU en el que ya confías — no un jardín amurallado.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cloud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Despliega donde quieras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Bare metal, VMware, Proxmox y KVM, o AWS, Azure, Google Cloud y OVH — tú eliges.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2.0/2.1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Compatible con W3C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MRCPv2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 de voz RFC 6787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3261 / 5552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puerto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wiki.ivrpowers.com/en/smartivr/start, /resources/references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que la voz sea de verdad una puerta de entrada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un bot añadido delante del sistema telefónico. La capa de telefonía y la capa de conversación, diseñadas para funcionar como una sola.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8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Gobierna la telefonía de principio a fin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SIP, numeración DID, interconexión con PBX/CCaaS, barge-in y transferencia — de forma nativa, no añadidos después.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3" name="Image 1" descr="icons/rout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Traspasa con contexto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variables de llamada y el contexto de la conversación llegan hasta la cola de Web ACD y el escritorio del agente al escalar.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8" name="Image 2" descr="icons/sparkles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Convive con la nueva IA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AI Agent Gateway deja que una IA conectada gobierne la conversación mientras Smart IVR sigue gobernando la telefonía — sin reconstruir nada.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3" name="Image 3" descr="icons/integration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Voz agnóstica del proveedor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conecta cualquier motor de ASR, TTS o NLU compatible con MRCP o HTTP — Nuance, Verbio, Lumenvox, Google, Amazon, Azure.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 a un agente real por video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llamada que necesita una persona puede enrutarse a la cola de Web ACD de la misma suite — por voz, o cara a cara por video.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33" name="Image 5" descr="icons/stack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capa de telefonía, un proveedor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IVR, ACD y video corren todos sobre el mismo núcleo de estándares abiertos, no cosidos a partir de SKUs separados.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Puntos de entrada: cualquier operador o sistema VoIP mediante troncal SIP estándar — sin necesidad de teléfono ni app propietarios.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wiki.ivrpowers.com/en/smartivr/v2/faq, blog.ivrpowers.com (ago. 2026)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65" name="Layer.tiff" descr="Layer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51081" y="-24508"/>
            <a:ext cx="4071578" cy="2630584"/>
          </a:xfrm>
          <a:prstGeom prst="rect">
            <a:avLst/>
          </a:prstGeom>
          <a:ln w="12700">
            <a:miter lim="400000"/>
          </a:ln>
        </p:spPr>
      </p:pic>
      <p:sp>
        <p:nvSpPr>
          <p:cNvPr id="950" name="¿Sabías que puedes llevar las llamadas de tu empresa al sigu"/>
          <p:cNvSpPr txBox="1"/>
          <p:nvPr/>
        </p:nvSpPr>
        <p:spPr>
          <a:xfrm>
            <a:off x="540810" y="2946426"/>
            <a:ext cx="11110380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¿Sabías que puedes llevar las llamadas de tu empresa al siguiente</a:t>
            </a:r>
            <a:br>
              <a:rPr sz="2600"/>
            </a:br>
            <a:r>
              <a:rPr sz="2600">
                <a:latin typeface="Montserrat"/>
              </a:rPr>
              <a:t>nivel con Lenguaje Natural e Inteligencia Artificial?</a:t>
            </a:r>
          </a:p>
        </p:txBody>
      </p:sp>
      <p:sp>
        <p:nvSpPr>
          <p:cNvPr id="164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ontserrat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rPr>
                <a:latin typeface="Montserrat"/>
              </a:rPr>
              <a:t> Powers</a:t>
            </a:r>
          </a:p>
        </p:txBody>
      </p:sp>
      <p:sp>
        <p:nvSpPr>
          <p:cNvPr id="165" name="&lt;vxml&gt; version=&quot;2.x&quot;"/>
          <p:cNvSpPr txBox="1"/>
          <p:nvPr/>
        </p:nvSpPr>
        <p:spPr>
          <a:xfrm>
            <a:off x="4370389" y="4491122"/>
            <a:ext cx="3632961" cy="53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defTabSz="228600">
              <a:spcBef>
                <a:spcPts val="700"/>
              </a:spcBef>
              <a:defRPr sz="2800">
                <a:solidFill>
                  <a:srgbClr val="212F38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rPr>
                <a:solidFill>
                  <a:srgbClr val="64CE6D"/>
                </a:solidFill>
                <a:latin typeface="Montserrat"/>
              </a:rPr>
              <a:t>&lt;vxml&gt;</a:t>
            </a:r>
            <a:r>
              <a:rPr>
                <a:latin typeface="Montserrat"/>
              </a:rPr>
              <a:t> </a:t>
            </a:r>
            <a:r>
              <a:rPr>
                <a:solidFill>
                  <a:srgbClr val="0433FF"/>
                </a:solidFill>
                <a:latin typeface="Montserrat"/>
              </a:rPr>
              <a:t>version=</a:t>
            </a:r>
            <a:r>
              <a:rPr>
                <a:solidFill>
                  <a:srgbClr val="EB4C64"/>
                </a:solidFill>
                <a:latin typeface="Montserrat"/>
              </a:rPr>
              <a:t>"2.x"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AUTOSERVICIO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los menús de teclas a la conversación real, un solo motor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diálogo dirigido y el modo de lenguaje natural corren sobre el mismo motor VoiceXML, así que un flujo puede empezar como menú y evolucionar a conversación sin cambiar de plataforma.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450592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keym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567" y="2573487"/>
            <a:ext cx="266273" cy="26627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26464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Menús de diálogo dirigido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04672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Avisos por DTMF y basados en gramáticas, con control de flujo VoiceXML estándar de principio a fin.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4306824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450592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ai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751" y="2573487"/>
            <a:ext cx="266273" cy="26627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84648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Conversación de iniciativa mixta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562856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modo de lenguaje natural, mediante el elemento nativo &lt;nlu&gt;, deja que quien llama diga lo que quiere.</a:t>
            </a:r>
            <a:endParaRPr lang="en-US" sz="970" dirty="0"/>
          </a:p>
        </p:txBody>
      </p:sp>
      <p:sp>
        <p:nvSpPr>
          <p:cNvPr id="16" name="Shape 12"/>
          <p:cNvSpPr/>
          <p:nvPr/>
        </p:nvSpPr>
        <p:spPr>
          <a:xfrm>
            <a:off x="8065008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450592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lis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935" y="2573487"/>
            <a:ext cx="266273" cy="26627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42832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Contexto que se mantiene entre turnos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8321040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elemento &lt;data&gt; y las gramáticas de contexto de NLU mantienen el estado durante toda la conversación.</a:t>
            </a:r>
            <a:endParaRPr lang="en-US" sz="970" dirty="0"/>
          </a:p>
        </p:txBody>
      </p:sp>
      <p:sp>
        <p:nvSpPr>
          <p:cNvPr id="21" name="Shape 16"/>
          <p:cNvSpPr/>
          <p:nvPr/>
        </p:nvSpPr>
        <p:spPr>
          <a:xfrm>
            <a:off x="548640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04672" y="44439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micro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67" y="4566879"/>
            <a:ext cx="266273" cy="26627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26464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Barge-in activado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804672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Quien llama puede interrumpir un aviso en cualquier momento — comportamiento estándar de VoiceXML, respetado en todo el flujo.</a:t>
            </a:r>
            <a:endParaRPr lang="en-US" sz="970" dirty="0"/>
          </a:p>
        </p:txBody>
      </p:sp>
      <p:sp>
        <p:nvSpPr>
          <p:cNvPr id="26" name="Shape 20"/>
          <p:cNvSpPr/>
          <p:nvPr/>
        </p:nvSpPr>
        <p:spPr>
          <a:xfrm>
            <a:off x="4306824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62856" y="44439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8" name="Image 4" descr="icons/survey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51" y="4566879"/>
            <a:ext cx="266273" cy="26627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84648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Verificación por voz y DTMF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4562856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Pasos de verificación de identidad o confirmación de transacción antes de una acción sensible, en cualquiera de los dos modos de entrada.</a:t>
            </a:r>
            <a:endParaRPr lang="en-US" sz="970" dirty="0"/>
          </a:p>
        </p:txBody>
      </p:sp>
      <p:sp>
        <p:nvSpPr>
          <p:cNvPr id="31" name="Shape 24"/>
          <p:cNvSpPr/>
          <p:nvPr/>
        </p:nvSpPr>
        <p:spPr>
          <a:xfrm>
            <a:off x="8065008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21040" y="44439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3" name="Image 5" descr="icons/recor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935" y="4566879"/>
            <a:ext cx="266273" cy="26627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942832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y captura de transcripciones</a:t>
            </a:r>
            <a:endParaRPr lang="en-US" sz="1200" dirty="0"/>
          </a:p>
        </p:txBody>
      </p:sp>
      <p:sp>
        <p:nvSpPr>
          <p:cNvPr id="35" name="Text 27"/>
          <p:cNvSpPr/>
          <p:nvPr/>
        </p:nvSpPr>
        <p:spPr>
          <a:xfrm>
            <a:off x="8321040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sesiones NLU pueden grabar y recuperar la voz de quien llama para control de calidad, entrenamiento y resolución de disputas.</a:t>
            </a:r>
            <a:endParaRPr lang="en-US" sz="970" dirty="0"/>
          </a:p>
        </p:txBody>
      </p:sp>
      <p:sp>
        <p:nvSpPr>
          <p:cNvPr id="36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wiki.ivrpowers.com/en/smartivr/v2/changelog, /v2/use-cases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Autoservicio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MOTORES DE VOZ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Trae tu propio ASR, TTS y NLU — o usa el nuestro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6616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86384" y="19293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micro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057400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08176" y="1911096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408176" y="2203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Reconocimiento de voz, compatible con MRCP</a:t>
            </a:r>
            <a:endParaRPr lang="en-US" sz="860" dirty="0"/>
          </a:p>
        </p:txBody>
      </p:sp>
      <p:sp>
        <p:nvSpPr>
          <p:cNvPr id="10" name="Shape 7"/>
          <p:cNvSpPr/>
          <p:nvPr/>
        </p:nvSpPr>
        <p:spPr>
          <a:xfrm>
            <a:off x="786384" y="2651760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786384" y="2651760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Nuance</a:t>
            </a:r>
            <a:endParaRPr lang="en-US" sz="860" dirty="0"/>
          </a:p>
        </p:txBody>
      </p:sp>
      <p:sp>
        <p:nvSpPr>
          <p:cNvPr id="12" name="Shape 9"/>
          <p:cNvSpPr/>
          <p:nvPr/>
        </p:nvSpPr>
        <p:spPr>
          <a:xfrm>
            <a:off x="1525219" y="2651760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1525219" y="2651760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Loquendo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2406701" y="2651760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2406701" y="2651760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Lumenvox</a:t>
            </a:r>
            <a:endParaRPr lang="en-US" sz="860" dirty="0"/>
          </a:p>
        </p:txBody>
      </p:sp>
      <p:sp>
        <p:nvSpPr>
          <p:cNvPr id="16" name="Shape 13"/>
          <p:cNvSpPr/>
          <p:nvPr/>
        </p:nvSpPr>
        <p:spPr>
          <a:xfrm>
            <a:off x="786384" y="3035808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786384" y="3035808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Verbio</a:t>
            </a:r>
            <a:endParaRPr lang="en-US" sz="860" dirty="0"/>
          </a:p>
        </p:txBody>
      </p:sp>
      <p:sp>
        <p:nvSpPr>
          <p:cNvPr id="18" name="Text 15"/>
          <p:cNvSpPr/>
          <p:nvPr/>
        </p:nvSpPr>
        <p:spPr>
          <a:xfrm>
            <a:off x="786384" y="3456432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sitio corporativo también lista: Deepgram · Voci · Azure SR</a:t>
            </a:r>
            <a:endParaRPr lang="en-US" sz="840" dirty="0"/>
          </a:p>
        </p:txBody>
      </p:sp>
      <p:sp>
        <p:nvSpPr>
          <p:cNvPr id="19" name="Shape 16"/>
          <p:cNvSpPr/>
          <p:nvPr/>
        </p:nvSpPr>
        <p:spPr>
          <a:xfrm>
            <a:off x="4306824" y="1691640"/>
            <a:ext cx="356616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4544568" y="19293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1" name="Image 1" descr="icons/soun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584" y="2057400"/>
            <a:ext cx="256032" cy="2560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166360" y="1911096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TTS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5166360" y="2203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Texto a voz, por HTTP o MRCP</a:t>
            </a:r>
            <a:endParaRPr lang="en-US" sz="860" dirty="0"/>
          </a:p>
        </p:txBody>
      </p:sp>
      <p:sp>
        <p:nvSpPr>
          <p:cNvPr id="24" name="Shape 20"/>
          <p:cNvSpPr/>
          <p:nvPr/>
        </p:nvSpPr>
        <p:spPr>
          <a:xfrm>
            <a:off x="4544568" y="2651760"/>
            <a:ext cx="1289304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25" name="Text 21"/>
          <p:cNvSpPr/>
          <p:nvPr/>
        </p:nvSpPr>
        <p:spPr>
          <a:xfrm>
            <a:off x="4544568" y="2651760"/>
            <a:ext cx="1289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Flite (incluido)</a:t>
            </a:r>
            <a:endParaRPr lang="en-US" sz="860" dirty="0"/>
          </a:p>
        </p:txBody>
      </p:sp>
      <p:sp>
        <p:nvSpPr>
          <p:cNvPr id="26" name="Shape 22"/>
          <p:cNvSpPr/>
          <p:nvPr/>
        </p:nvSpPr>
        <p:spPr>
          <a:xfrm>
            <a:off x="5925312" y="2651760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27" name="Text 23"/>
          <p:cNvSpPr/>
          <p:nvPr/>
        </p:nvSpPr>
        <p:spPr>
          <a:xfrm>
            <a:off x="5925312" y="2651760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Mbrola</a:t>
            </a:r>
            <a:endParaRPr lang="en-US" sz="860" dirty="0"/>
          </a:p>
        </p:txBody>
      </p:sp>
      <p:sp>
        <p:nvSpPr>
          <p:cNvPr id="28" name="Shape 24"/>
          <p:cNvSpPr/>
          <p:nvPr/>
        </p:nvSpPr>
        <p:spPr>
          <a:xfrm>
            <a:off x="6664147" y="2651760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29" name="Text 25"/>
          <p:cNvSpPr/>
          <p:nvPr/>
        </p:nvSpPr>
        <p:spPr>
          <a:xfrm>
            <a:off x="6664147" y="2651760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Cepstral</a:t>
            </a:r>
            <a:endParaRPr lang="en-US" sz="860" dirty="0"/>
          </a:p>
        </p:txBody>
      </p:sp>
      <p:sp>
        <p:nvSpPr>
          <p:cNvPr id="30" name="Shape 26"/>
          <p:cNvSpPr/>
          <p:nvPr/>
        </p:nvSpPr>
        <p:spPr>
          <a:xfrm>
            <a:off x="4544568" y="3035808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1" name="Text 27"/>
          <p:cNvSpPr/>
          <p:nvPr/>
        </p:nvSpPr>
        <p:spPr>
          <a:xfrm>
            <a:off x="4544568" y="3035808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Loquendo</a:t>
            </a:r>
            <a:endParaRPr lang="en-US" sz="860" dirty="0"/>
          </a:p>
        </p:txBody>
      </p:sp>
      <p:sp>
        <p:nvSpPr>
          <p:cNvPr id="32" name="Shape 28"/>
          <p:cNvSpPr/>
          <p:nvPr/>
        </p:nvSpPr>
        <p:spPr>
          <a:xfrm>
            <a:off x="5426050" y="3035808"/>
            <a:ext cx="718718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3" name="Text 29"/>
          <p:cNvSpPr/>
          <p:nvPr/>
        </p:nvSpPr>
        <p:spPr>
          <a:xfrm>
            <a:off x="5426050" y="3035808"/>
            <a:ext cx="7187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Acapela</a:t>
            </a:r>
            <a:endParaRPr lang="en-US" sz="860" dirty="0"/>
          </a:p>
        </p:txBody>
      </p:sp>
      <p:sp>
        <p:nvSpPr>
          <p:cNvPr id="34" name="Shape 30"/>
          <p:cNvSpPr/>
          <p:nvPr/>
        </p:nvSpPr>
        <p:spPr>
          <a:xfrm>
            <a:off x="6236208" y="3035808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5" name="Text 31"/>
          <p:cNvSpPr/>
          <p:nvPr/>
        </p:nvSpPr>
        <p:spPr>
          <a:xfrm>
            <a:off x="6236208" y="3035808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Verbio</a:t>
            </a:r>
            <a:endParaRPr lang="en-US" sz="860" dirty="0"/>
          </a:p>
        </p:txBody>
      </p:sp>
      <p:sp>
        <p:nvSpPr>
          <p:cNvPr id="36" name="Shape 32"/>
          <p:cNvSpPr/>
          <p:nvPr/>
        </p:nvSpPr>
        <p:spPr>
          <a:xfrm>
            <a:off x="4544568" y="3419856"/>
            <a:ext cx="718718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7" name="Text 33"/>
          <p:cNvSpPr/>
          <p:nvPr/>
        </p:nvSpPr>
        <p:spPr>
          <a:xfrm>
            <a:off x="4544568" y="3419856"/>
            <a:ext cx="7187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Voxygen</a:t>
            </a:r>
            <a:endParaRPr lang="en-US" sz="860" dirty="0"/>
          </a:p>
        </p:txBody>
      </p:sp>
      <p:sp>
        <p:nvSpPr>
          <p:cNvPr id="38" name="Shape 34"/>
          <p:cNvSpPr/>
          <p:nvPr/>
        </p:nvSpPr>
        <p:spPr>
          <a:xfrm>
            <a:off x="5354726" y="3419856"/>
            <a:ext cx="647395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39" name="Text 35"/>
          <p:cNvSpPr/>
          <p:nvPr/>
        </p:nvSpPr>
        <p:spPr>
          <a:xfrm>
            <a:off x="5354726" y="3419856"/>
            <a:ext cx="6473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Nuance</a:t>
            </a:r>
            <a:endParaRPr lang="en-US" sz="860" dirty="0"/>
          </a:p>
        </p:txBody>
      </p:sp>
      <p:sp>
        <p:nvSpPr>
          <p:cNvPr id="40" name="Shape 36"/>
          <p:cNvSpPr/>
          <p:nvPr/>
        </p:nvSpPr>
        <p:spPr>
          <a:xfrm>
            <a:off x="6093562" y="3419856"/>
            <a:ext cx="790042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41" name="Text 37"/>
          <p:cNvSpPr/>
          <p:nvPr/>
        </p:nvSpPr>
        <p:spPr>
          <a:xfrm>
            <a:off x="6093562" y="3419856"/>
            <a:ext cx="79004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VoiceRSS</a:t>
            </a:r>
            <a:endParaRPr lang="en-US" sz="860" dirty="0"/>
          </a:p>
        </p:txBody>
      </p:sp>
      <p:sp>
        <p:nvSpPr>
          <p:cNvPr id="42" name="Text 38"/>
          <p:cNvSpPr/>
          <p:nvPr/>
        </p:nvSpPr>
        <p:spPr>
          <a:xfrm>
            <a:off x="4544568" y="3840480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v2.x añade APIs en la nube: Google · Amazon · Azure</a:t>
            </a:r>
            <a:endParaRPr lang="en-US" sz="840" dirty="0"/>
          </a:p>
        </p:txBody>
      </p:sp>
      <p:sp>
        <p:nvSpPr>
          <p:cNvPr id="43" name="Shape 39"/>
          <p:cNvSpPr/>
          <p:nvPr/>
        </p:nvSpPr>
        <p:spPr>
          <a:xfrm>
            <a:off x="8065008" y="1691640"/>
            <a:ext cx="356616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44" name="Shape 40"/>
          <p:cNvSpPr/>
          <p:nvPr/>
        </p:nvSpPr>
        <p:spPr>
          <a:xfrm>
            <a:off x="8302752" y="1929384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45" name="Image 2" descr="icons/ai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768" y="2057400"/>
            <a:ext cx="256032" cy="256032"/>
          </a:xfrm>
          <a:prstGeom prst="rect">
            <a:avLst/>
          </a:prstGeom>
        </p:spPr>
      </p:pic>
      <p:sp>
        <p:nvSpPr>
          <p:cNvPr id="46" name="Text 41"/>
          <p:cNvSpPr/>
          <p:nvPr/>
        </p:nvSpPr>
        <p:spPr>
          <a:xfrm>
            <a:off x="8924544" y="1911096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NLU / Diálogo</a:t>
            </a:r>
            <a:endParaRPr lang="en-US" sz="1400" dirty="0"/>
          </a:p>
        </p:txBody>
      </p:sp>
      <p:sp>
        <p:nvSpPr>
          <p:cNvPr id="47" name="Text 42"/>
          <p:cNvSpPr/>
          <p:nvPr/>
        </p:nvSpPr>
        <p:spPr>
          <a:xfrm>
            <a:off x="8924544" y="2203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Elemento &lt;nlu&gt; nativo, desde v2.2.0</a:t>
            </a:r>
            <a:endParaRPr lang="en-US" sz="860" dirty="0"/>
          </a:p>
        </p:txBody>
      </p:sp>
      <p:sp>
        <p:nvSpPr>
          <p:cNvPr id="48" name="Shape 43"/>
          <p:cNvSpPr/>
          <p:nvPr/>
        </p:nvSpPr>
        <p:spPr>
          <a:xfrm>
            <a:off x="8302752" y="2651760"/>
            <a:ext cx="1788566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49" name="Text 44"/>
          <p:cNvSpPr/>
          <p:nvPr/>
        </p:nvSpPr>
        <p:spPr>
          <a:xfrm>
            <a:off x="8302752" y="2651760"/>
            <a:ext cx="17885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 GRPC Speech API</a:t>
            </a:r>
            <a:endParaRPr lang="en-US" sz="860" dirty="0"/>
          </a:p>
        </p:txBody>
      </p:sp>
      <p:sp>
        <p:nvSpPr>
          <p:cNvPr id="50" name="Shape 45"/>
          <p:cNvSpPr/>
          <p:nvPr/>
        </p:nvSpPr>
        <p:spPr>
          <a:xfrm>
            <a:off x="8302752" y="3035808"/>
            <a:ext cx="1431950" cy="292608"/>
          </a:xfrm>
          <a:prstGeom prst="roundRect">
            <a:avLst>
              <a:gd name="adj" fmla="val 50000"/>
            </a:avLst>
          </a:prstGeom>
          <a:solidFill>
            <a:srgbClr val="EAF6DD"/>
          </a:solidFill>
          <a:ln/>
        </p:spPr>
        <p:txBody>
          <a:bodyPr/>
          <a:p/>
        </p:txBody>
      </p:sp>
      <p:sp>
        <p:nvSpPr>
          <p:cNvPr id="51" name="Text 46"/>
          <p:cNvSpPr/>
          <p:nvPr/>
        </p:nvSpPr>
        <p:spPr>
          <a:xfrm>
            <a:off x="8302752" y="3035808"/>
            <a:ext cx="143195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 Dialogflow</a:t>
            </a:r>
            <a:endParaRPr lang="en-US" sz="860" dirty="0"/>
          </a:p>
        </p:txBody>
      </p:sp>
      <p:sp>
        <p:nvSpPr>
          <p:cNvPr id="52" name="Text 47"/>
          <p:cNvSpPr/>
          <p:nvPr/>
        </p:nvSpPr>
        <p:spPr>
          <a:xfrm>
            <a:off x="8302752" y="3456432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 (2026) añade: Azure · AWS · Deepgram · Nuance · Verbio</a:t>
            </a:r>
            <a:endParaRPr lang="en-US" sz="840" dirty="0"/>
          </a:p>
        </p:txBody>
      </p:sp>
      <p:sp>
        <p:nvSpPr>
          <p:cNvPr id="53" name="Text 4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wiki.ivrpowers.com/en/smartivr/v1/asr/start, /v1/tts/start, /v2/faq, interactivepowers.com</a:t>
            </a:r>
            <a:endParaRPr lang="en-US" sz="800" dirty="0"/>
          </a:p>
        </p:txBody>
      </p:sp>
      <p:sp>
        <p:nvSpPr>
          <p:cNvPr id="54" name="Text 4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Motores de voz</a:t>
            </a:r>
            <a:endParaRPr lang="en-US" sz="800" dirty="0"/>
          </a:p>
        </p:txBody>
      </p:sp>
      <p:sp>
        <p:nvSpPr>
          <p:cNvPr id="55" name="Text 5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IA EN EL MOTOR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NLU nativo a un voicebot en producción, en cuatro pasos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elemento nativo &lt;nlu&gt; de VoiceXML llegó en la v2.2.0 (marzo de 2020) con soporte para Google GRPC Speech API, y se reforzó durante 2021–2022 con gramáticas de contexto, gestión de pausas y limpieza de sesiones. Un runbook documentado lleva un agente de Dialogflow desde el diseño hasta una troncal en producción.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04672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700" dirty="0"/>
          </a:p>
        </p:txBody>
      </p:sp>
      <p:pic>
        <p:nvPicPr>
          <p:cNvPr id="9" name="Image 0" descr="icons/doc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0320" y="2624328"/>
            <a:ext cx="384048" cy="38404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04672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Diseña el agente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04672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Construye un agente conversacional en Dialogflow, cubriendo intents, entidades y respuestas.</a:t>
            </a:r>
            <a:endParaRPr lang="en-US" sz="960" dirty="0"/>
          </a:p>
        </p:txBody>
      </p:sp>
      <p:sp>
        <p:nvSpPr>
          <p:cNvPr id="12" name="Shape 9"/>
          <p:cNvSpPr/>
          <p:nvPr/>
        </p:nvSpPr>
        <p:spPr>
          <a:xfrm>
            <a:off x="3392424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3648456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3648456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700" dirty="0"/>
          </a:p>
        </p:txBody>
      </p:sp>
      <p:pic>
        <p:nvPicPr>
          <p:cNvPr id="15" name="Image 1" descr="icons/send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104" y="2624328"/>
            <a:ext cx="384048" cy="38404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648456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 e importa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3648456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Empaqueta el agente en un ZIP y entrégaselo a IntPowers para importarlo al runbook.</a:t>
            </a:r>
            <a:endParaRPr lang="en-US" sz="960" dirty="0"/>
          </a:p>
        </p:txBody>
      </p:sp>
      <p:sp>
        <p:nvSpPr>
          <p:cNvPr id="18" name="Shape 14"/>
          <p:cNvSpPr/>
          <p:nvPr/>
        </p:nvSpPr>
        <p:spPr>
          <a:xfrm>
            <a:off x="6236208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9" name="Shape 15"/>
          <p:cNvSpPr/>
          <p:nvPr/>
        </p:nvSpPr>
        <p:spPr>
          <a:xfrm>
            <a:off x="6492240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0" name="Text 16"/>
          <p:cNvSpPr/>
          <p:nvPr/>
        </p:nvSpPr>
        <p:spPr>
          <a:xfrm>
            <a:off x="6492240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700" dirty="0"/>
          </a:p>
        </p:txBody>
      </p:sp>
      <p:pic>
        <p:nvPicPr>
          <p:cNvPr id="21" name="Image 2" descr="icons/k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888" y="2624328"/>
            <a:ext cx="384048" cy="3840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492240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Concede acceso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492240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 una cuenta de servicio de GCP con el rol Dialogflow API Client y genera una clave JSON.</a:t>
            </a:r>
            <a:endParaRPr lang="en-US" sz="960" dirty="0"/>
          </a:p>
        </p:txBody>
      </p:sp>
      <p:sp>
        <p:nvSpPr>
          <p:cNvPr id="24" name="Shape 19"/>
          <p:cNvSpPr/>
          <p:nvPr/>
        </p:nvSpPr>
        <p:spPr>
          <a:xfrm>
            <a:off x="9079992" y="23317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5" name="Shape 20"/>
          <p:cNvSpPr/>
          <p:nvPr/>
        </p:nvSpPr>
        <p:spPr>
          <a:xfrm>
            <a:off x="9336024" y="2587752"/>
            <a:ext cx="457200" cy="45720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6" name="Text 21"/>
          <p:cNvSpPr/>
          <p:nvPr/>
        </p:nvSpPr>
        <p:spPr>
          <a:xfrm>
            <a:off x="9336024" y="25877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700" dirty="0"/>
          </a:p>
        </p:txBody>
      </p:sp>
      <p:pic>
        <p:nvPicPr>
          <p:cNvPr id="27" name="Image 3" descr="icons/call_9FB0B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672" y="2624328"/>
            <a:ext cx="384048" cy="38404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336024" y="3264408"/>
            <a:ext cx="2157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 a producción en la troncal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9336024" y="3776472"/>
            <a:ext cx="215798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Envía el Project ID y las credenciales JSON a IntPowers para conectar el agente a una troncal SIP en producción.</a:t>
            </a:r>
            <a:endParaRPr lang="en-US" sz="960" dirty="0"/>
          </a:p>
        </p:txBody>
      </p:sp>
      <p:sp>
        <p:nvSpPr>
          <p:cNvPr id="30" name="Text 2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wiki.ivrpowers.com/en/smartivr/v1/voicebot-deployment, /v2/changelog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IA en el motor</a:t>
            </a:r>
            <a:endParaRPr lang="en-US" sz="800" dirty="0"/>
          </a:p>
        </p:txBody>
      </p:sp>
      <p:sp>
        <p:nvSpPr>
          <p:cNvPr id="32" name="Text 2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SALIENTE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Llamadas salientes y control de llamada, integrados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no es solo entrante. Las campañas salientes y el control de llamada a nivel de sistema corren sobre el mismo núcleo de estándares abiertos.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3566160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402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sen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9572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00837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Ficheros de llamada salientes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672" y="3611880"/>
            <a:ext cx="30540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ficheros .call nativos, depositados en el spool saliente, impulsan recordatorios, notificaciones y campañas proactivas — sin necesidad de un producto de marcador saliente aparte.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965960"/>
            <a:ext cx="3566160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2402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slider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239572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62856" y="300837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 de llamada directo, sin CCXML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62856" y="3611880"/>
            <a:ext cx="30540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aplicaciones VoiceXML acceden directamente a las variables y comandos de control de llamada nativos — transferir, colgar o ramificar la lógica sin CCXML.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965960"/>
            <a:ext cx="3566160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2402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glob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239572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21040" y="300837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estándar en todas partes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321040" y="3611880"/>
            <a:ext cx="30540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SIP de la RFC 3261 y la RFC 5552 dedicada, «SIP Interface to VoiceXML», mantienen las llamadas salientes y entrantes en el mismo protocolo abierto que el resto de la suite.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wiki.ivrpowers.com/en/smartivr/v2/use-cases, /resources/references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Saliente</a:t>
            </a:r>
            <a:endParaRPr lang="en-US" sz="800" dirty="0"/>
          </a:p>
        </p:txBody>
      </p:sp>
      <p:sp>
        <p:nvSpPr>
          <p:cNvPr id="23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sola consola para scripts, logs, licencias y estado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55648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doc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513" y="1900489"/>
            <a:ext cx="313822" cy="31382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82496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Editor de código VoiceXML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517904" y="2011680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Crea, edita y sube archivos .vxml, .php y .wav desde el navegador, con coloreado de sintaxis.</a:t>
            </a:r>
            <a:endParaRPr lang="en-US" sz="970" dirty="0"/>
          </a:p>
        </p:txBody>
      </p:sp>
      <p:sp>
        <p:nvSpPr>
          <p:cNvPr id="10" name="Shape 7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592824" y="1755648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window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65" y="1900489"/>
            <a:ext cx="313822" cy="31382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06056" y="1682496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Consola CLI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306056" y="2011680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de comando en línea para control y gestión, mediante sesión SSH — para comprobaciones rutinarias y diagnósticos más avanzados.</a:t>
            </a:r>
            <a:endParaRPr lang="en-US" sz="970" dirty="0"/>
          </a:p>
        </p:txBody>
      </p:sp>
      <p:sp>
        <p:nvSpPr>
          <p:cNvPr id="15" name="Shape 11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04672" y="3419856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char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513" y="3564697"/>
            <a:ext cx="313822" cy="31382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17904" y="3346704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Informes del sistema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517904" y="3675888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CDR search, Call Compare, Monthly Traffic, Daily Load, y logs y estadísticas de Telefonía / VoiceXML.</a:t>
            </a:r>
            <a:endParaRPr lang="en-US" sz="970" dirty="0"/>
          </a:p>
        </p:txBody>
      </p:sp>
      <p:sp>
        <p:nvSpPr>
          <p:cNvPr id="20" name="Shape 15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592824" y="3419856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shield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65" y="3564697"/>
            <a:ext cx="313822" cy="31382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06056" y="3346704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Visibilidad de Fail2Ban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306056" y="3675888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estado de la protección contra fuerza bruta se muestra directamente en el panel de administración, no escondido en un archivo de log.</a:t>
            </a:r>
            <a:endParaRPr lang="en-US" sz="970" dirty="0"/>
          </a:p>
        </p:txBody>
      </p:sp>
      <p:sp>
        <p:nvSpPr>
          <p:cNvPr id="25" name="Shape 19"/>
          <p:cNvSpPr/>
          <p:nvPr/>
        </p:nvSpPr>
        <p:spPr>
          <a:xfrm>
            <a:off x="548640" y="4791456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804672" y="5084064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13" y="5228905"/>
            <a:ext cx="313822" cy="31382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010912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Watchdog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1517904" y="5340096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tarea programada (cada 30 minutos por defecto) reinicia automáticamente los componentes con fallos.</a:t>
            </a:r>
            <a:endParaRPr lang="en-US" sz="970" dirty="0"/>
          </a:p>
        </p:txBody>
      </p:sp>
      <p:sp>
        <p:nvSpPr>
          <p:cNvPr id="30" name="Shape 23"/>
          <p:cNvSpPr/>
          <p:nvPr/>
        </p:nvSpPr>
        <p:spPr>
          <a:xfrm>
            <a:off x="6336792" y="4791456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592824" y="5084064"/>
            <a:ext cx="603504" cy="60350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k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665" y="5228905"/>
            <a:ext cx="313822" cy="31382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06056" y="5010912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Gestión de licencias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06056" y="5340096"/>
            <a:ext cx="4078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Número de canales, activación de ASR/TTS, tipo de licencia y caducidad — un solo bloque de configuración, un solo flujo de activación.</a:t>
            </a:r>
            <a:endParaRPr lang="en-US" sz="97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wiki.ivrpowers.com/en/smartivr/v1/configuration, /v1/gui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Administración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Medios cifrados, reforzado por defecto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lock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Medios cifrados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SRTP sobre la ruta de medios RTP, añadido mediante el módulo res_srtp en la v2.4.0.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shiel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Instalación reforzada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guía de SELinux y la protección contra fuerza bruta de Fail2Ban forman parte de la instalación documentada, no son un añadido de última hora.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warning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Protección contra fuerza bruta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estado de Fail2Ban es visible en el panel de administración, así los intentos de intrusión no pasan desapercibidos.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controlada por licencia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número de canales, la activación de ASR/TTS y la caducidad se aplican por licencia, en un solo bloque de configuración.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Watchdog autorreparador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IVR Watchdog reinicia los componentes con fallos según un horario, manteniendo el servicio resiliente sin nadie de guardia.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onprem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despliegue es un control de privacidad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instalaciones on-prem y virtualizadas mantienen el audio de las llamadas y los datos de la conversación dentro de tu propio perímetro.</a:t>
            </a:r>
            <a:endParaRPr lang="en-US" sz="980" dirty="0"/>
          </a:p>
        </p:txBody>
      </p:sp>
      <p:sp>
        <p:nvSpPr>
          <p:cNvPr id="35" name="Shape 27"/>
          <p:cNvSpPr/>
          <p:nvPr/>
        </p:nvSpPr>
        <p:spPr>
          <a:xfrm>
            <a:off x="548640" y="5779008"/>
            <a:ext cx="11091672" cy="566928"/>
          </a:xfrm>
          <a:prstGeom prst="roundRect">
            <a:avLst>
              <a:gd name="adj" fmla="val 16129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77900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instalaciones on-premises y virtualizadas mantienen el audio de las llamadas y los datos de la conversación dentro de tu propia infraestructura — para datos de voz regulados, a menudo el factor decisivo.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wiki.ivrpowers.com/en/smartivr/v2/changelog, /v1/installation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mismo motor, dondequiera que tenga que correr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mayoría de IVR conversacionales viven en un solo sitio: la nube del proveedor. Smart IVR no te ata a eso.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8" name="Image 0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92" y="230886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AWS, Azure, Google Cloud u OVH — instala el mismo paquete, o elige la opción gestionada y alojada en AWS.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3" name="Image 1" descr="icons/onprem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8476" y="23088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On-premises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648456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CentOS Linux en tu propio hardware, dentro de tu propio perímetro de red.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8" name="Image 2" descr="icons/serv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230886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Virtualizado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492240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VMware, Proxmox, KVM o Xen — encaja con el parque de virtualización que ya operas.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148840"/>
            <a:ext cx="640080" cy="640080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3" name="Image 3" descr="icons/swap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044" y="230886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Híbrido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336024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Corre el IVR en el borde, cerca de tu PBX, mientras el resto de la suite vive donde tenga que vivir.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548640" y="4407408"/>
            <a:ext cx="11091672" cy="1463040"/>
          </a:xfrm>
          <a:prstGeom prst="roundRect">
            <a:avLst>
              <a:gd name="adj" fmla="val 6250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55371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importa justo ahora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868680" y="4864608"/>
            <a:ext cx="104698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Microsoft está retirando el stack de IVR Conversacional on-premise de Nuance — las ventas de licencia empresarial se detuvieron en agosto de 2024, y el soporte de mantenimiento para instalaciones on-prem termina en junio de 2026. Quien no quiera verse forzado a un stack exclusivo de nube pública o solo por suscripción necesita un destino basado en estándares. Smart IVR está construido para serlo.</a:t>
            </a:r>
            <a:endParaRPr lang="en-US" sz="102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wiki.ivrpowers.com/en/smartivr/v2/faq, CX Today (retirada del on-prem de Nuance, revisado en agosto de 2026)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de nivel operador, autorreparación por diseño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92224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scalable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692" y="1952244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91056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Cientos de llamadas por servidor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591056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Concurrencia multi-tenant de nivel operador — la capacidad exacta depende del hardware y los códecs configurados.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548640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04672" y="3273552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bolt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" y="3433572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91056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Núcleo de motor moderno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591056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VoiceXML Engine se construye con C++11 desde la v2.2.0, para un runtime más ligero y rápido.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548640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04672" y="4754880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cloud_212F3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692" y="491490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91056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Preparado para escalar en AWS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591056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Empaquetado para desplegarse en AWS, así como en infraestructura privada y otras nubes públicas.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6336792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592824" y="1792224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rout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1952244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79208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Arquitectura multinodo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379208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posicionamiento de la compañía (ago. 2026) describe entre decenas y cientos de canales concurrentes repartidos entre nodos.</a:t>
            </a:r>
            <a:endParaRPr lang="en-US" sz="960" dirty="0"/>
          </a:p>
        </p:txBody>
      </p:sp>
      <p:sp>
        <p:nvSpPr>
          <p:cNvPr id="25" name="Shape 19"/>
          <p:cNvSpPr/>
          <p:nvPr/>
        </p:nvSpPr>
        <p:spPr>
          <a:xfrm>
            <a:off x="6336792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6592824" y="3273552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844" y="3433572"/>
            <a:ext cx="320040" cy="32004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79208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Watchdog autorreparador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7379208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componentes con fallos se reinician automáticamente según un horario — nadie tiene que darse cuenta antes.</a:t>
            </a:r>
            <a:endParaRPr lang="en-US" sz="960" dirty="0"/>
          </a:p>
        </p:txBody>
      </p:sp>
      <p:sp>
        <p:nvSpPr>
          <p:cNvPr id="30" name="Shape 23"/>
          <p:cNvSpPr/>
          <p:nvPr/>
        </p:nvSpPr>
        <p:spPr>
          <a:xfrm>
            <a:off x="6336792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592824" y="4754880"/>
            <a:ext cx="640080" cy="640080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standard_212F38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2844" y="4914900"/>
            <a:ext cx="320040" cy="32004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79208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Basado en estándares, no una caja negra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79208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VoiceXML, MRCP y SIP son estándares abiertos, lo que mantiene honestas la planificación de capacidad y la portabilidad entre proveedores.</a:t>
            </a:r>
            <a:endParaRPr lang="en-US" sz="960" dirty="0"/>
          </a:p>
        </p:txBody>
      </p:sp>
      <p:sp>
        <p:nvSpPr>
          <p:cNvPr id="35" name="Shape 27"/>
          <p:cNvSpPr/>
          <p:nvPr/>
        </p:nvSpPr>
        <p:spPr>
          <a:xfrm>
            <a:off x="548640" y="5806440"/>
            <a:ext cx="11091672" cy="548640"/>
          </a:xfrm>
          <a:prstGeom prst="roundRect">
            <a:avLst>
              <a:gd name="adj" fmla="val 16667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806440"/>
            <a:ext cx="1046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cifras exactas de puertos por servidor varían según el hardware, los códecs y la generación — pide a tu equipo de cuenta una hoja de dimensionamiento para tu perfil de tráfico.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wiki.ivrpowers.com/en/smartivr/v2/faq, blog.ivrpowers.com (ago. 2026)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motor basado en estándares, reforzado de forma continua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73936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7" name="Image 0" descr="icons/ai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1914388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Llega el NLU nativo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517904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517904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v2.2.0 · MAR 2020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1517904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elemento &lt;nlu&gt; de VoiceXML llega con soporte para Google GRPC Speech API — la primera etiqueta de lenguaje nativa del motor.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92824" y="1773936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4" name="Image 1" descr="icons/lock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276" y="1914388"/>
            <a:ext cx="304312" cy="3043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6056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Medios cifrados y gramáticas de contexto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306056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7306056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v2.4.0 · MAR 2021</a:t>
            </a:r>
            <a:endParaRPr lang="en-US" sz="760" dirty="0"/>
          </a:p>
        </p:txBody>
      </p:sp>
      <p:sp>
        <p:nvSpPr>
          <p:cNvPr id="18" name="Text 14"/>
          <p:cNvSpPr/>
          <p:nvPr/>
        </p:nvSpPr>
        <p:spPr>
          <a:xfrm>
            <a:off x="7306056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soporte de SRTP (res_srtp) y las gramáticas &lt;context&gt; para el reconocimiento NLU llegan en la misma versión.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804672" y="3438144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1" name="Image 2" descr="icons/call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4" y="3578596"/>
            <a:ext cx="304312" cy="3043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PJSIP y captura de voz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517904" y="3639312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19"/>
          <p:cNvSpPr/>
          <p:nvPr/>
        </p:nvSpPr>
        <p:spPr>
          <a:xfrm>
            <a:off x="1517904" y="3639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v2.5.0 · NOV 2021</a:t>
            </a:r>
            <a:endParaRPr lang="en-US" sz="760" dirty="0"/>
          </a:p>
        </p:txBody>
      </p:sp>
      <p:sp>
        <p:nvSpPr>
          <p:cNvPr id="25" name="Text 20"/>
          <p:cNvSpPr/>
          <p:nvPr/>
        </p:nvSpPr>
        <p:spPr>
          <a:xfrm>
            <a:off x="1517904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Soporte de PJSIP añadido junto con grabación y recuperación de la voz del usuario en NLU, para control de calidad y entrenamiento.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2"/>
          <p:cNvSpPr/>
          <p:nvPr/>
        </p:nvSpPr>
        <p:spPr>
          <a:xfrm>
            <a:off x="6592824" y="3438144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8" name="Image 3" descr="icons/sparkles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76" y="3578596"/>
            <a:ext cx="304312" cy="3043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06056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7306056" y="3639312"/>
            <a:ext cx="251460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7306056" y="363931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AGO 2026 · Posicionamiento de la compañía</a:t>
            </a:r>
            <a:endParaRPr lang="en-US" sz="760" dirty="0"/>
          </a:p>
        </p:txBody>
      </p:sp>
      <p:sp>
        <p:nvSpPr>
          <p:cNvPr id="32" name="Text 26"/>
          <p:cNvSpPr/>
          <p:nvPr/>
        </p:nvSpPr>
        <p:spPr>
          <a:xfrm>
            <a:off x="7306056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AI Agent conectado puede gobernar la lógica de la conversación mientras Smart IVR sigue gobernando la telefonía — conviviendo con las apps VoiceXML existentes, sin reconstruir nada.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548640" y="4828032"/>
            <a:ext cx="11091672" cy="1170432"/>
          </a:xfrm>
          <a:prstGeom prst="roundRect">
            <a:avLst>
              <a:gd name="adj" fmla="val 7813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34" name="Text 28"/>
          <p:cNvSpPr/>
          <p:nvPr/>
        </p:nvSpPr>
        <p:spPr>
          <a:xfrm>
            <a:off x="868680" y="495604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trayectoria de refuerzo, no solo de funciones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868680" y="5248656"/>
            <a:ext cx="10469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Caídas aleatorias del recolector de basura resueltas al compilar Spidermonkey thread-safe (2019) · una fuga de memoria del VoiceXML Engine cerrada (2020) · limpieza de sesiones NLU y gestión de pausas a mitad de frase mejoradas (2021). Pide a tu equipo de cuenta el roadmap más reciente, más allá del changelog técnico versionado.</a:t>
            </a:r>
            <a:endParaRPr lang="en-US" sz="96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wiki.ivrpowers.com/en/smartivr/v2/changelog (v2.0.0 – v2.7.0); blog.ivrpowers.com (ago. 2026)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es la puerta de entrada a tres productos más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A22"/>
          </a:solidFill>
          <a:ln w="19050">
            <a:solidFill>
              <a:srgbClr val="B2E88A"/>
            </a:solidFill>
            <a:prstDash val="solid"/>
          </a:ln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AUTOMATIZACIÓN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VoiceXML de nivel operador con motores de voz, que atiende la llamada antes de que haga falta una persona.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DISTRIBUCIÓN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Encola, enruta y distribuye voz y video al agente correcto, y gestiona su escritorio.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DE MEDIOS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Gateway híbrido SIP + WebRTC para navegadores, dispositivos móviles y kioscos, construido para alta disponibilidad.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GRABACIÓN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en HD, almacenamiento y archivo, con exportación para analítica y cumplimiento.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también se conecta a cualquier operador o PBX mediante troncal SIP estándar — así es como muchas organizaciones añaden automatización a un parque de voz que ya tienen estandarizado.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5760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alojamiento, monitorización y operación gestionada en las cuatro plataformas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 (platform documentation)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Estándares primero, para que encaje con lo que ya usas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91640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7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412" y="1832092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36192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Telefonía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41248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51560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 estándar hacia cualquier operador o sistema VoIP</a:t>
            </a:r>
            <a:endParaRPr lang="en-US" sz="940" dirty="0"/>
          </a:p>
        </p:txBody>
      </p:sp>
      <p:sp>
        <p:nvSpPr>
          <p:cNvPr id="11" name="Shape 8"/>
          <p:cNvSpPr/>
          <p:nvPr/>
        </p:nvSpPr>
        <p:spPr>
          <a:xfrm>
            <a:off x="841248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1051560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directo al control de llamada nativo desde VoiceXML — sin necesidad de CCXML</a:t>
            </a:r>
            <a:endParaRPr lang="en-US" sz="940" dirty="0"/>
          </a:p>
        </p:txBody>
      </p:sp>
      <p:sp>
        <p:nvSpPr>
          <p:cNvPr id="13" name="Shape 10"/>
          <p:cNvSpPr/>
          <p:nvPr/>
        </p:nvSpPr>
        <p:spPr>
          <a:xfrm>
            <a:off x="841248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1051560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Llamadas salientes mediante Call Files nativos</a:t>
            </a:r>
            <a:endParaRPr lang="en-US" sz="940" dirty="0"/>
          </a:p>
        </p:txBody>
      </p:sp>
      <p:sp>
        <p:nvSpPr>
          <p:cNvPr id="15" name="Shape 12"/>
          <p:cNvSpPr/>
          <p:nvPr/>
        </p:nvSpPr>
        <p:spPr>
          <a:xfrm>
            <a:off x="841248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1051560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de canales controlada por licencia, por servidor</a:t>
            </a:r>
            <a:endParaRPr lang="en-US" sz="940" dirty="0"/>
          </a:p>
        </p:txBody>
      </p:sp>
      <p:sp>
        <p:nvSpPr>
          <p:cNvPr id="17" name="Shape 14"/>
          <p:cNvSpPr/>
          <p:nvPr/>
        </p:nvSpPr>
        <p:spPr>
          <a:xfrm>
            <a:off x="4306824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81144" y="1691640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9" name="Image 1" descr="icons/standar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596" y="1832092"/>
            <a:ext cx="304312" cy="30431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294376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Estándares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4599432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4809744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 y 2.1, compatible con W3C y con etiquetas extendidas</a:t>
            </a:r>
            <a:endParaRPr lang="en-US" sz="940" dirty="0"/>
          </a:p>
        </p:txBody>
      </p:sp>
      <p:sp>
        <p:nvSpPr>
          <p:cNvPr id="23" name="Shape 19"/>
          <p:cNvSpPr/>
          <p:nvPr/>
        </p:nvSpPr>
        <p:spPr>
          <a:xfrm>
            <a:off x="4599432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4809744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MRCPv2 (RFC 6787) para el control de recursos ASR/TTS</a:t>
            </a:r>
            <a:endParaRPr lang="en-US" sz="940" dirty="0"/>
          </a:p>
        </p:txBody>
      </p:sp>
      <p:sp>
        <p:nvSpPr>
          <p:cNvPr id="25" name="Shape 21"/>
          <p:cNvSpPr/>
          <p:nvPr/>
        </p:nvSpPr>
        <p:spPr>
          <a:xfrm>
            <a:off x="4599432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6" name="Text 22"/>
          <p:cNvSpPr/>
          <p:nvPr/>
        </p:nvSpPr>
        <p:spPr>
          <a:xfrm>
            <a:off x="4809744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(RFC 3261) y «SIP Interface to VoiceXML» (RFC 5552)</a:t>
            </a:r>
            <a:endParaRPr lang="en-US" sz="940" dirty="0"/>
          </a:p>
        </p:txBody>
      </p:sp>
      <p:sp>
        <p:nvSpPr>
          <p:cNvPr id="27" name="Shape 23"/>
          <p:cNvSpPr/>
          <p:nvPr/>
        </p:nvSpPr>
        <p:spPr>
          <a:xfrm>
            <a:off x="4599432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28" name="Text 24"/>
          <p:cNvSpPr/>
          <p:nvPr/>
        </p:nvSpPr>
        <p:spPr>
          <a:xfrm>
            <a:off x="4809744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Scripting ECMA-262 dentro de las aplicaciones VoiceXML</a:t>
            </a:r>
            <a:endParaRPr lang="en-US" sz="940" dirty="0"/>
          </a:p>
        </p:txBody>
      </p:sp>
      <p:sp>
        <p:nvSpPr>
          <p:cNvPr id="29" name="Shape 25"/>
          <p:cNvSpPr/>
          <p:nvPr/>
        </p:nvSpPr>
        <p:spPr>
          <a:xfrm>
            <a:off x="8065008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8339328" y="1691640"/>
            <a:ext cx="585216" cy="585216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31" name="Image 2" descr="icons/ai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780" y="1832092"/>
            <a:ext cx="304312" cy="30431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052560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Voz e IA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8357616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34" name="Text 29"/>
          <p:cNvSpPr/>
          <p:nvPr/>
        </p:nvSpPr>
        <p:spPr>
          <a:xfrm>
            <a:off x="8567928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Conectores ASR / TTS / NLU agnósticos del proveedor (HTTP o MRCP)</a:t>
            </a:r>
            <a:endParaRPr lang="en-US" sz="940" dirty="0"/>
          </a:p>
        </p:txBody>
      </p:sp>
      <p:sp>
        <p:nvSpPr>
          <p:cNvPr id="35" name="Shape 30"/>
          <p:cNvSpPr/>
          <p:nvPr/>
        </p:nvSpPr>
        <p:spPr>
          <a:xfrm>
            <a:off x="8357616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36" name="Text 31"/>
          <p:cNvSpPr/>
          <p:nvPr/>
        </p:nvSpPr>
        <p:spPr>
          <a:xfrm>
            <a:off x="8567928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Runbook documentado de despliegue de voicebot con Dialogflow</a:t>
            </a:r>
            <a:endParaRPr lang="en-US" sz="940" dirty="0"/>
          </a:p>
        </p:txBody>
      </p:sp>
      <p:sp>
        <p:nvSpPr>
          <p:cNvPr id="37" name="Shape 32"/>
          <p:cNvSpPr/>
          <p:nvPr/>
        </p:nvSpPr>
        <p:spPr>
          <a:xfrm>
            <a:off x="8357616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38" name="Text 33"/>
          <p:cNvSpPr/>
          <p:nvPr/>
        </p:nvSpPr>
        <p:spPr>
          <a:xfrm>
            <a:off x="8567928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de convivencia del AI Agent Gateway, junto a VoiceXML</a:t>
            </a:r>
            <a:endParaRPr lang="en-US" sz="940" dirty="0"/>
          </a:p>
        </p:txBody>
      </p:sp>
      <p:sp>
        <p:nvSpPr>
          <p:cNvPr id="39" name="Shape 34"/>
          <p:cNvSpPr/>
          <p:nvPr/>
        </p:nvSpPr>
        <p:spPr>
          <a:xfrm>
            <a:off x="8357616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B2E88A"/>
          </a:solidFill>
          <a:ln/>
        </p:spPr>
        <p:txBody>
          <a:bodyPr/>
          <a:p/>
        </p:txBody>
      </p:sp>
      <p:sp>
        <p:nvSpPr>
          <p:cNvPr id="40" name="Text 35"/>
          <p:cNvSpPr/>
          <p:nvPr/>
        </p:nvSpPr>
        <p:spPr>
          <a:xfrm>
            <a:off x="8567928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4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Elemento &lt;nlu&gt; nativo para el estado de la conversación dentro del motor</a:t>
            </a:r>
            <a:endParaRPr lang="en-US" sz="940" dirty="0"/>
          </a:p>
        </p:txBody>
      </p:sp>
      <p:sp>
        <p:nvSpPr>
          <p:cNvPr id="41" name="Text 36"/>
          <p:cNvSpPr/>
          <p:nvPr/>
        </p:nvSpPr>
        <p:spPr>
          <a:xfrm>
            <a:off x="548640" y="566928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la plataforma habla SIP y VoiceXML estándar, Smart IVR puede colocarse delante de un contact center ya existente y asumir primero la capa de automatización.</a:t>
            </a:r>
            <a:endParaRPr lang="en-US" sz="1050" dirty="0"/>
          </a:p>
        </p:txBody>
      </p:sp>
      <p:sp>
        <p:nvSpPr>
          <p:cNvPr id="42" name="Text 3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wiki.ivrpowers.com/en/smartivr/v2/faq, /resources/references, /v2/use-cases</a:t>
            </a:r>
            <a:endParaRPr lang="en-US" sz="800" dirty="0"/>
          </a:p>
        </p:txBody>
      </p:sp>
      <p:sp>
        <p:nvSpPr>
          <p:cNvPr id="43" name="Text 3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800" dirty="0"/>
          </a:p>
        </p:txBody>
      </p:sp>
      <p:sp>
        <p:nvSpPr>
          <p:cNvPr id="44" name="Text 3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Gateway: misma telefonía, conversación distinta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Anunciado en agosto de 2026: Smart IVR divide el trabajo en dos, así que modernizar la conversación nunca implica reconstruir la telefonía que hay debajo.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271004"/>
            <a:ext cx="304312" cy="3043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gobierna la telefonía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troncal SIP, la numeración DID, la interconexión con PBX/CCaaS, el barge-in y la transferencia se quedan en la plataforma.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ai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271004"/>
            <a:ext cx="304312" cy="3043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AI Agent gobierna la conversación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decisiones de lógica de negocio y diálogo se delegan a un AI Agent conectado, integrado junto a VoiceXML.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swap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271004"/>
            <a:ext cx="304312" cy="304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 desmontar y sustituir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pasarela convive con las aplicaciones VoiceXML existentes, en lugar de exigir una reconstrucción.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187452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130552"/>
            <a:ext cx="585216" cy="585216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integration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2271004"/>
            <a:ext cx="304312" cy="304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770632"/>
            <a:ext cx="21579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misma capa de voz multiproveedor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337560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Google, Azure, AWS, Deepgram, Nuance y Verbio se conectan igual que siempre.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434840"/>
            <a:ext cx="11091672" cy="1417320"/>
          </a:xfrm>
          <a:prstGeom prst="roundRect">
            <a:avLst>
              <a:gd name="adj" fmla="val 6452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assets/marks/hero_smartiv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09160"/>
            <a:ext cx="822960" cy="8229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645152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voz de los agentes de IA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965960" y="4974336"/>
            <a:ext cx="9326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Así lo plantea la propia compañía, publicado el 1 de agosto de 2026: una capa de telefonía basada en estándares a la que una IA conversacional moderna puede conectarse de inmediato, sin forzar la reconstrucción de aplicaciones ya en producción. Las afirmaciones de certificación y capacidad ligadas a este anuncio deben confirmarse con tu equipo de cuenta antes de citarlas.</a:t>
            </a:r>
            <a:endParaRPr lang="en-US" sz="960" dirty="0"/>
          </a:p>
        </p:txBody>
      </p:sp>
      <p:sp>
        <p:nvSpPr>
          <p:cNvPr id="30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blog.ivrpowers.com, "Smart IVR is the Voice of AI Agents", 1 ago. 2026</a:t>
            </a:r>
            <a:endParaRPr lang="en-US" sz="800" dirty="0"/>
          </a:p>
        </p:txBody>
      </p:sp>
      <p:sp>
        <p:nvSpPr>
          <p:cNvPr id="31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SOLUCIONES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Cinco formas de resolverlo sin pasar por un agente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280160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7" name="Image 0" descr="icons/keymap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4752" y="1810512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94944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Menús de autoservicio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13232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Flujos de diálogo dirigido y de lenguaje natural que resuelven solicitudes rutinarias sin necesidad de un agente.</a:t>
            </a:r>
            <a:endParaRPr lang="en-US" sz="920" dirty="0"/>
          </a:p>
        </p:txBody>
      </p:sp>
      <p:sp>
        <p:nvSpPr>
          <p:cNvPr id="10" name="Shape 7"/>
          <p:cNvSpPr/>
          <p:nvPr/>
        </p:nvSpPr>
        <p:spPr>
          <a:xfrm>
            <a:off x="2798064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9584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2" name="Image 1" descr="icons/ai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1810512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44368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 de voicebot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2962656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runbook documentado de Dialogflow lleva un agente conversacional desde el diseño hasta una troncal en producción.</a:t>
            </a:r>
            <a:endParaRPr lang="en-US" sz="920" dirty="0"/>
          </a:p>
        </p:txBody>
      </p:sp>
      <p:sp>
        <p:nvSpPr>
          <p:cNvPr id="15" name="Shape 11"/>
          <p:cNvSpPr/>
          <p:nvPr/>
        </p:nvSpPr>
        <p:spPr>
          <a:xfrm>
            <a:off x="5047488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5779008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7" name="Image 2" descr="icons/send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81051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93792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Campañas salientes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212080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Call Files nativos impulsan recordatorios, notificaciones y campañas proactivas a escala.</a:t>
            </a:r>
            <a:endParaRPr lang="en-US" sz="920" dirty="0"/>
          </a:p>
        </p:txBody>
      </p:sp>
      <p:sp>
        <p:nvSpPr>
          <p:cNvPr id="20" name="Shape 15"/>
          <p:cNvSpPr/>
          <p:nvPr/>
        </p:nvSpPr>
        <p:spPr>
          <a:xfrm>
            <a:off x="7296912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028432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2" name="Image 3" descr="icons/survey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024" y="1810512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43216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Identidad y verificación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461504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Pasos de verificación por voz o DTMF antes de una transacción o transferencia sensible.</a:t>
            </a:r>
            <a:endParaRPr lang="en-US" sz="920" dirty="0"/>
          </a:p>
        </p:txBody>
      </p:sp>
      <p:sp>
        <p:nvSpPr>
          <p:cNvPr id="25" name="Shape 19"/>
          <p:cNvSpPr/>
          <p:nvPr/>
        </p:nvSpPr>
        <p:spPr>
          <a:xfrm>
            <a:off x="9546336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10277856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icons/route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2448" y="1810512"/>
            <a:ext cx="329184" cy="32918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92640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Escalado a una persona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9710928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Cualquier flujo puede traspasarse — con contexto — a la cola de Web ACD de la misma suite.</a:t>
            </a:r>
            <a:endParaRPr lang="en-US" sz="920" dirty="0"/>
          </a:p>
        </p:txBody>
      </p:sp>
      <p:sp>
        <p:nvSpPr>
          <p:cNvPr id="30" name="Shape 23"/>
          <p:cNvSpPr/>
          <p:nvPr/>
        </p:nvSpPr>
        <p:spPr>
          <a:xfrm>
            <a:off x="548640" y="4160520"/>
            <a:ext cx="11091672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" name="Text 24"/>
          <p:cNvSpPr/>
          <p:nvPr/>
        </p:nvSpPr>
        <p:spPr>
          <a:xfrm>
            <a:off x="868680" y="434340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terminan igual si hace falta</a:t>
            </a:r>
            <a:endParaRPr lang="en-US" sz="1300" dirty="0"/>
          </a:p>
        </p:txBody>
      </p:sp>
      <p:sp>
        <p:nvSpPr>
          <p:cNvPr id="32" name="Text 25"/>
          <p:cNvSpPr/>
          <p:nvPr/>
        </p:nvSpPr>
        <p:spPr>
          <a:xfrm>
            <a:off x="868680" y="4700016"/>
            <a:ext cx="10469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Quien llama y empieza en un menú de autoservicio, un voicebot o una llamada de campaña saliente está a un solo traspaso de una conversación en cola con un agente concreto — por voz o por video — en la misma suite, con el contexto de todo lo ocurrido antes de la transferencia. Cambia la puerta de entrada; no cambia el modelo de operación.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 (Solutions), wiki.ivrpowers.com/en</a:t>
            </a:r>
            <a:endParaRPr lang="en-US" sz="800" dirty="0"/>
          </a:p>
        </p:txBody>
      </p:sp>
      <p:sp>
        <p:nvSpPr>
          <p:cNvPr id="34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Soluciones</a:t>
            </a:r>
            <a:endParaRPr lang="en-US" sz="800" dirty="0"/>
          </a:p>
        </p:txBody>
      </p:sp>
      <p:sp>
        <p:nvSpPr>
          <p:cNvPr id="35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Smart IVR se separa de las plataformas bot-builder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280160"/>
            <a:ext cx="3456432" cy="4343400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280160"/>
            <a:ext cx="3547872" cy="4343400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371600"/>
            <a:ext cx="4434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3716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plataforma bot-builder típica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3716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Elección de motor de voz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19659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Bot builder propietario o de un solo proveedor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19659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ASR/TTS/NLU agnóstico del proveedor vía conectores MRCP/HTTP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5603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56032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nube, cada vez más forzado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56032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on-premises, virtualizado o híbrido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15468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a IA / voicebot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1546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Bloqueado tras el nivel de suscripción más alto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15468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Incluido — sin nivel de IA aparte que desbloquear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374904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Camino de adopción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374904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Reconstrucción dentro de un nuevo lienzo bot-builder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AI Agent Gateway convive con las apps VoiceXML existentes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34340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34340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comercial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3434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agente, al mes, más tarifas por sesión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3434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licencias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713232" y="49377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Traspaso a agentes humanos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9377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Producto o SKU aparte que integrar</a:t>
            </a:r>
            <a:endParaRPr lang="en-US" sz="960" dirty="0"/>
          </a:p>
        </p:txBody>
      </p:sp>
      <p:sp>
        <p:nvSpPr>
          <p:cNvPr id="30" name="Text 28"/>
          <p:cNvSpPr/>
          <p:nvPr/>
        </p:nvSpPr>
        <p:spPr>
          <a:xfrm>
            <a:off x="8366760" y="49377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Misma suite que Web ACD, Video RTC y Video REC</a:t>
            </a:r>
            <a:endParaRPr lang="en-US" sz="980" dirty="0"/>
          </a:p>
        </p:txBody>
      </p:sp>
      <p:sp>
        <p:nvSpPr>
          <p:cNvPr id="31" name="Text 29"/>
          <p:cNvSpPr/>
          <p:nvPr/>
        </p:nvSpPr>
        <p:spPr>
          <a:xfrm>
            <a:off x="548640" y="587044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«Una plataforma bot-builder típica» resume los patrones publicados en las páginas de capacidades y precios de Five9 IVA Studio, Genesys Cloud CX, NICE CXone, Nuance/Microsoft, Twilio Voice y Vonage, revisadas en agosto de 2026. Comparativas con proveedores concretos disponibles bajo petición.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Funcionando donde la llamada realmente importa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automatiza conversaciones telefónicas para bancos, aseguradoras, organismos públicos y proveedores de servicios en América Latina y Europa — organizaciones para las que una llamada es un expediente, no un ticket.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21792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Banco de Sabadell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28416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401568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Allianz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08192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181344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Generali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887968" y="1920240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961120" y="1920240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Ayuntamiento de Alzira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2615184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21792" y="2615184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AEELA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328416" y="2615184"/>
            <a:ext cx="2606040" cy="566928"/>
          </a:xfrm>
          <a:prstGeom prst="roundRect">
            <a:avLst>
              <a:gd name="adj" fmla="val 16129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401568" y="2615184"/>
            <a:ext cx="2459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Norvoz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4864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Clientes nominales por industria (base de casos de éxito publicados)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353312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1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207" y="3963375"/>
            <a:ext cx="266273" cy="266273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640080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40080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financieros</a:t>
            </a:r>
            <a:endParaRPr lang="en-US" sz="960" dirty="0"/>
          </a:p>
        </p:txBody>
      </p:sp>
      <p:sp>
        <p:nvSpPr>
          <p:cNvPr id="24" name="Shape 21"/>
          <p:cNvSpPr/>
          <p:nvPr/>
        </p:nvSpPr>
        <p:spPr>
          <a:xfrm>
            <a:off x="2798064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5" name="Shape 22"/>
          <p:cNvSpPr/>
          <p:nvPr/>
        </p:nvSpPr>
        <p:spPr>
          <a:xfrm>
            <a:off x="3602736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6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631" y="3963375"/>
            <a:ext cx="266273" cy="266273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2889504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2889504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Sector público</a:t>
            </a:r>
            <a:endParaRPr lang="en-US" sz="960" dirty="0"/>
          </a:p>
        </p:txBody>
      </p:sp>
      <p:sp>
        <p:nvSpPr>
          <p:cNvPr id="29" name="Shape 25"/>
          <p:cNvSpPr/>
          <p:nvPr/>
        </p:nvSpPr>
        <p:spPr>
          <a:xfrm>
            <a:off x="5047488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5852160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1" name="Image 2" descr="icons/bpo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055" y="3963375"/>
            <a:ext cx="266273" cy="266273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5138928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1400" dirty="0"/>
          </a:p>
        </p:txBody>
      </p:sp>
      <p:sp>
        <p:nvSpPr>
          <p:cNvPr id="33" name="Text 28"/>
          <p:cNvSpPr/>
          <p:nvPr/>
        </p:nvSpPr>
        <p:spPr>
          <a:xfrm>
            <a:off x="5138928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y servicios</a:t>
            </a:r>
            <a:endParaRPr lang="en-US" sz="960" dirty="0"/>
          </a:p>
        </p:txBody>
      </p:sp>
      <p:sp>
        <p:nvSpPr>
          <p:cNvPr id="34" name="Shape 29"/>
          <p:cNvSpPr/>
          <p:nvPr/>
        </p:nvSpPr>
        <p:spPr>
          <a:xfrm>
            <a:off x="7296912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5" name="Shape 30"/>
          <p:cNvSpPr/>
          <p:nvPr/>
        </p:nvSpPr>
        <p:spPr>
          <a:xfrm>
            <a:off x="8101584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6" name="Image 3" descr="icons/health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4479" y="3963375"/>
            <a:ext cx="266273" cy="266273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7388352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38" name="Text 32"/>
          <p:cNvSpPr/>
          <p:nvPr/>
        </p:nvSpPr>
        <p:spPr>
          <a:xfrm>
            <a:off x="7388352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Salud</a:t>
            </a:r>
            <a:endParaRPr lang="en-US" sz="960" dirty="0"/>
          </a:p>
        </p:txBody>
      </p:sp>
      <p:sp>
        <p:nvSpPr>
          <p:cNvPr id="39" name="Shape 33"/>
          <p:cNvSpPr/>
          <p:nvPr/>
        </p:nvSpPr>
        <p:spPr>
          <a:xfrm>
            <a:off x="9546336" y="3657600"/>
            <a:ext cx="2121408" cy="1508760"/>
          </a:xfrm>
          <a:prstGeom prst="roundRect">
            <a:avLst>
              <a:gd name="adj" fmla="val 606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40" name="Shape 34"/>
          <p:cNvSpPr/>
          <p:nvPr/>
        </p:nvSpPr>
        <p:spPr>
          <a:xfrm>
            <a:off x="10351008" y="3840480"/>
            <a:ext cx="512064" cy="512064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41" name="Image 4" descr="icons/signal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3903" y="3963375"/>
            <a:ext cx="266273" cy="266273"/>
          </a:xfrm>
          <a:prstGeom prst="rect">
            <a:avLst/>
          </a:prstGeom>
        </p:spPr>
      </p:pic>
      <p:sp>
        <p:nvSpPr>
          <p:cNvPr id="42" name="Text 35"/>
          <p:cNvSpPr/>
          <p:nvPr/>
        </p:nvSpPr>
        <p:spPr>
          <a:xfrm>
            <a:off x="9637776" y="440740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43" name="Text 36"/>
          <p:cNvSpPr/>
          <p:nvPr/>
        </p:nvSpPr>
        <p:spPr>
          <a:xfrm>
            <a:off x="9637776" y="4736592"/>
            <a:ext cx="1938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y utilities</a:t>
            </a:r>
            <a:endParaRPr lang="en-US" sz="960" dirty="0"/>
          </a:p>
        </p:txBody>
      </p:sp>
      <p:sp>
        <p:nvSpPr>
          <p:cNvPr id="44" name="Text 37"/>
          <p:cNvSpPr/>
          <p:nvPr/>
        </p:nvSpPr>
        <p:spPr>
          <a:xfrm>
            <a:off x="548640" y="559612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Recuento de clientes por industria según interactivepowers.com/en/success-cases. Valorado en G2 (ficha de Smart IVR). Resultados cuantificados de casos de éxito y referencias nominales disponibles bajo NDA a través de tu equipo de cuenta.</a:t>
            </a:r>
            <a:endParaRPr lang="en-US" sz="880" dirty="0"/>
          </a:p>
        </p:txBody>
      </p:sp>
      <p:sp>
        <p:nvSpPr>
          <p:cNvPr id="45" name="Text 3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interactivepowers.com/en/success-cases</a:t>
            </a:r>
            <a:endParaRPr lang="en-US" sz="800" dirty="0"/>
          </a:p>
        </p:txBody>
      </p:sp>
      <p:sp>
        <p:nvSpPr>
          <p:cNvPr id="46" name="Text 3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800" dirty="0"/>
          </a:p>
        </p:txBody>
      </p:sp>
      <p:sp>
        <p:nvSpPr>
          <p:cNvPr id="47" name="Text 4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puerto, con licencia disponible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se contrata por suscripción, por puerto, en cualquier modelo de despliegue — nube, on-premises o híbrido. Para sector público y entornos regulados que necesiten propiedad de la licencia, seguimos ofreciendo compra perpetua por puerto, con el mismo mantenimiento anual.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afford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2496312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extensiones se licencian por servidor, cotizadas al entregar el paquete binario — no un contador público por puesto.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refresh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2496312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Mantenimiento anual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Cubre nuevas versiones, actualizaciones y soporte — la ruta de actualización está incluida, no se revende.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tester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688" y="2496312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Prueba con funcionalidad completa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Funcionalidad completa, limitada a un puerto, para evaluar antes de comprometerte con la capacidad.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1472" y="2496312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basada en cotización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conversación con ventas en lugar de un checkout de autoservicio — a cambio de un coste predecible a largo plazo.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681728"/>
            <a:ext cx="11091672" cy="1207008"/>
          </a:xfrm>
          <a:prstGeom prst="roundRect">
            <a:avLst>
              <a:gd name="adj" fmla="val 7576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82803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esto en un horizonte de cinco años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68680" y="5138928"/>
            <a:ext cx="10469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puerto: pagas por capacidad de canal simultáneo, no por una licencia nominal atada a cada agente. El coste se ajusta al uso real del negocio en lugar de a una plantilla de nombres — con la IA incluida, no vendida aparte. Y si tu organización necesita propiedad de la licencia, la compra perpetua por puerto sigue disponible, con el mismo mantenimiento anual.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wiki.ivrpowers.com/en/smartivr/v2/faq (sección de licenciamiento)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 ·  IVR CONVERSACIONAL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Dale a quien te llama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puerta de entrada real.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Déjanos enseñarte una llamada resuelta, escalada y traspasada con contexto — sobre tu propio caso de uso, con una prueba de funcionalidad completa y sin tener que reconstruir nada en un bot-builder.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Hablar con Ventas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Solicitar una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IVR 2026 — Product Brochure</dc:title>
  <dc:subject>PptxGenJS Presentation</dc:subject>
  <dc:creator>Interactive Powers</dc:creator>
  <cp:lastModifiedBy>Interactive Powers</cp:lastModifiedBy>
  <cp:revision>1</cp:revision>
  <dcterms:created xsi:type="dcterms:W3CDTF">2026-08-18T23:39:15Z</dcterms:created>
  <dcterms:modified xsi:type="dcterms:W3CDTF">2026-08-18T23:39:15Z</dcterms:modified>
</cp:coreProperties>
</file>