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77" r:id="rId28"/>
    <p:sldId id="257" r:id="rId3"/>
    <p:sldId id="258" r:id="rId4"/>
    <p:sldId id="259" r:id="rId5"/>
    <p:sldId id="278" r:id="rId29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notesMasterIdLst>
    <p:notesMasterId r:id="rId2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3.xml"/><Relationship Id="rId4" Type="http://schemas.openxmlformats.org/officeDocument/2006/relationships/slide" Target="slides/slide4.xml"/><Relationship Id="rId5" Type="http://schemas.openxmlformats.org/officeDocument/2006/relationships/slide" Target="slides/slide5.xml"/><Relationship Id="rId6" Type="http://schemas.openxmlformats.org/officeDocument/2006/relationships/slide" Target="slides/slide7.xml"/><Relationship Id="rId7" Type="http://schemas.openxmlformats.org/officeDocument/2006/relationships/slide" Target="slides/slide8.xml"/><Relationship Id="rId8" Type="http://schemas.openxmlformats.org/officeDocument/2006/relationships/slide" Target="slides/slide9.xml"/><Relationship Id="rId9" Type="http://schemas.openxmlformats.org/officeDocument/2006/relationships/slide" Target="slides/slide10.xml"/><Relationship Id="rId10" Type="http://schemas.openxmlformats.org/officeDocument/2006/relationships/slide" Target="slides/slide11.xml"/><Relationship Id="rId11" Type="http://schemas.openxmlformats.org/officeDocument/2006/relationships/slide" Target="slides/slide12.xml"/><Relationship Id="rId12" Type="http://schemas.openxmlformats.org/officeDocument/2006/relationships/slide" Target="slides/slide13.xml"/><Relationship Id="rId13" Type="http://schemas.openxmlformats.org/officeDocument/2006/relationships/slide" Target="slides/slide14.xml"/><Relationship Id="rId14" Type="http://schemas.openxmlformats.org/officeDocument/2006/relationships/slide" Target="slides/slide15.xml"/><Relationship Id="rId15" Type="http://schemas.openxmlformats.org/officeDocument/2006/relationships/slide" Target="slides/slide16.xml"/><Relationship Id="rId16" Type="http://schemas.openxmlformats.org/officeDocument/2006/relationships/slide" Target="slides/slide17.xml"/><Relationship Id="rId17" Type="http://schemas.openxmlformats.org/officeDocument/2006/relationships/slide" Target="slides/slide18.xml"/><Relationship Id="rId18" Type="http://schemas.openxmlformats.org/officeDocument/2006/relationships/slide" Target="slides/slide19.xml"/><Relationship Id="rId19" Type="http://schemas.openxmlformats.org/officeDocument/2006/relationships/slide" Target="slides/slide20.xml"/><Relationship Id="rId20" Type="http://schemas.openxmlformats.org/officeDocument/2006/relationships/slide" Target="slides/slide21.xml"/><Relationship Id="rId21" Type="http://schemas.openxmlformats.org/officeDocument/2006/relationships/slide" Target="slides/slide22.xml"/><Relationship Id="rId22" Type="http://schemas.openxmlformats.org/officeDocument/2006/relationships/slide" Target="slides/slide23.xml"/><Relationship Id="rId23" Type="http://schemas.openxmlformats.org/officeDocument/2006/relationships/notesMaster" Target="notesMasters/notesMaster1.xml"/><Relationship Id="rId24" Type="http://schemas.openxmlformats.org/officeDocument/2006/relationships/presProps" Target="presProps.xml"/><Relationship Id="rId25" Type="http://schemas.openxmlformats.org/officeDocument/2006/relationships/viewProps" Target="viewProps.xml"/><Relationship Id="rId26" Type="http://schemas.openxmlformats.org/officeDocument/2006/relationships/theme" Target="theme/theme1.xml"/><Relationship Id="rId27" Type="http://schemas.openxmlformats.org/officeDocument/2006/relationships/tableStyles" Target="tableStyles.xml"/><Relationship Id="rId28" Type="http://schemas.openxmlformats.org/officeDocument/2006/relationships/slide" Target="slides/slide2.xml"/><Relationship Id="rId29" Type="http://schemas.openxmlformats.org/officeDocument/2006/relationships/slide" Target="slides/slide6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4.tiff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Relationship Id="rId7" Type="http://schemas.openxmlformats.org/officeDocument/2006/relationships/image" Target="../media/image1.png"/><Relationship Id="rId8" Type="http://schemas.openxmlformats.org/officeDocument/2006/relationships/image" Target="../media/image3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Relationship Id="rId7" Type="http://schemas.openxmlformats.org/officeDocument/2006/relationships/image" Target="../media/image4.png"/><Relationship Id="rId8" Type="http://schemas.openxmlformats.org/officeDocument/2006/relationships/image" Target="../media/image5.png"/><Relationship Id="rId9" Type="http://schemas.openxmlformats.org/officeDocument/2006/relationships/image" Target="../media/image6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5.png"/><Relationship Id="rId3" Type="http://schemas.openxmlformats.org/officeDocument/2006/relationships/image" Target="../media/image16.png"/><Relationship Id="rId4" Type="http://schemas.openxmlformats.org/officeDocument/2006/relationships/image" Target="../media/image17.png"/><Relationship Id="rId5" Type="http://schemas.openxmlformats.org/officeDocument/2006/relationships/image" Target="../media/image18.png"/><Relationship Id="rId6" Type="http://schemas.openxmlformats.org/officeDocument/2006/relationships/image" Target="../media/image19.png"/><Relationship Id="rId7" Type="http://schemas.openxmlformats.org/officeDocument/2006/relationships/image" Target="../media/image20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Relationship Id="rId9" Type="http://schemas.openxmlformats.org/officeDocument/2006/relationships/image" Target="../media/image7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Relationship Id="rId7" Type="http://schemas.openxmlformats.org/officeDocument/2006/relationships/image" Target="../media/image8.png"/><Relationship Id="rId8" Type="http://schemas.openxmlformats.org/officeDocument/2006/relationships/image" Target="../media/image5.png"/><Relationship Id="rId9" Type="http://schemas.openxmlformats.org/officeDocument/2006/relationships/image" Target="../media/image13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Relationship Id="rId9" Type="http://schemas.openxmlformats.org/officeDocument/2006/relationships/image" Target="../media/image9.png"/><Relationship Id="rId10" Type="http://schemas.openxmlformats.org/officeDocument/2006/relationships/image" Target="../media/image10.png"/><Relationship Id="rId11" Type="http://schemas.openxmlformats.org/officeDocument/2006/relationships/image" Target="../media/image4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Relationship Id="rId6" Type="http://schemas.openxmlformats.org/officeDocument/2006/relationships/image" Target="../media/image4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Relationship Id="rId7" Type="http://schemas.openxmlformats.org/officeDocument/2006/relationships/image" Target="../media/image2.png"/><Relationship Id="rId8" Type="http://schemas.openxmlformats.org/officeDocument/2006/relationships/image" Target="../media/image11.png"/><Relationship Id="rId9" Type="http://schemas.openxmlformats.org/officeDocument/2006/relationships/image" Target="../media/image12.pn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image" Target="../media/image-21-1.png"/><Relationship Id="rId2" Type="http://schemas.openxmlformats.org/officeDocument/2006/relationships/image" Target="../media/image-2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212F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138160" y="-2194560"/>
            <a:ext cx="6583680" cy="6583680"/>
          </a:xfrm>
          <a:prstGeom prst="ellipse">
            <a:avLst/>
          </a:prstGeom>
          <a:solidFill>
            <a:srgbClr val="2E3D48"/>
          </a:solidFill>
          <a:ln/>
        </p:spPr>
        <p:txBody>
          <a:bodyPr/>
          <a:p/>
        </p:txBody>
      </p:sp>
      <p:sp>
        <p:nvSpPr>
          <p:cNvPr id="3" name="Shape 1"/>
          <p:cNvSpPr/>
          <p:nvPr/>
        </p:nvSpPr>
        <p:spPr>
          <a:xfrm>
            <a:off x="9966960" y="3931920"/>
            <a:ext cx="3108960" cy="3108960"/>
          </a:xfrm>
          <a:prstGeom prst="ellipse">
            <a:avLst/>
          </a:prstGeom>
          <a:solidFill>
            <a:srgbClr val="37474F"/>
          </a:solidFill>
          <a:ln/>
        </p:spPr>
        <p:txBody>
          <a:bodyPr/>
          <a:p/>
        </p:txBody>
      </p:sp>
      <p:pic>
        <p:nvPicPr>
          <p:cNvPr id="4" name="Image 0" descr="assets/logo_corp_dar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5800" y="548640"/>
            <a:ext cx="2057400" cy="676656"/>
          </a:xfrm>
          <a:prstGeom prst="rect">
            <a:avLst/>
          </a:prstGeom>
        </p:spPr>
      </p:pic>
      <p:pic>
        <p:nvPicPr>
          <p:cNvPr id="5" name="Image 1" descr="assets/marks/hero_smartivr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81160" y="960120"/>
            <a:ext cx="2286000" cy="2286000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685800" y="2331720"/>
            <a:ext cx="8229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FF6D5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PLATFORM  ·  CONVERSATIONAL IVR</a:t>
            </a:r>
            <a:endParaRPr lang="en-US" sz="1200" dirty="0"/>
          </a:p>
        </p:txBody>
      </p:sp>
      <p:sp>
        <p:nvSpPr>
          <p:cNvPr id="7" name="Text 3"/>
          <p:cNvSpPr/>
          <p:nvPr/>
        </p:nvSpPr>
        <p:spPr>
          <a:xfrm>
            <a:off x="685800" y="2670048"/>
            <a:ext cx="841248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6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Smart IVR</a:t>
            </a:r>
            <a:endParaRPr lang="en-US" sz="5600" dirty="0"/>
          </a:p>
        </p:txBody>
      </p:sp>
      <p:sp>
        <p:nvSpPr>
          <p:cNvPr id="8" name="Text 4"/>
          <p:cNvSpPr/>
          <p:nvPr/>
        </p:nvSpPr>
        <p:spPr>
          <a:xfrm>
            <a:off x="685800" y="3822192"/>
            <a:ext cx="8412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rgbClr val="B2E88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Voice is the front door, not a phone tree.</a:t>
            </a:r>
            <a:endParaRPr lang="en-US" sz="2100" dirty="0"/>
          </a:p>
        </p:txBody>
      </p:sp>
      <p:sp>
        <p:nvSpPr>
          <p:cNvPr id="9" name="Text 5"/>
          <p:cNvSpPr/>
          <p:nvPr/>
        </p:nvSpPr>
        <p:spPr>
          <a:xfrm>
            <a:off x="685800" y="4434840"/>
            <a:ext cx="77724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 carrier-grade, standards-based IVR platform that resolves what it can, understands what it can't, and hands off with full context to a human agent — or a video call — on the same suite.</a:t>
            </a:r>
            <a:endParaRPr lang="en-US" sz="1250" dirty="0"/>
          </a:p>
        </p:txBody>
      </p:sp>
      <p:sp>
        <p:nvSpPr>
          <p:cNvPr id="10" name="Text 6"/>
          <p:cNvSpPr/>
          <p:nvPr/>
        </p:nvSpPr>
        <p:spPr>
          <a:xfrm>
            <a:off x="685800" y="5623560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VoiceXML 2.x</a:t>
            </a:r>
            <a:endParaRPr lang="en-US" sz="1500" dirty="0"/>
          </a:p>
        </p:txBody>
      </p:sp>
      <p:sp>
        <p:nvSpPr>
          <p:cNvPr id="11" name="Text 7"/>
          <p:cNvSpPr/>
          <p:nvPr/>
        </p:nvSpPr>
        <p:spPr>
          <a:xfrm>
            <a:off x="685800" y="5943600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B7F8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W3C standard</a:t>
            </a:r>
            <a:endParaRPr lang="en-US" sz="950" dirty="0"/>
          </a:p>
        </p:txBody>
      </p:sp>
      <p:sp>
        <p:nvSpPr>
          <p:cNvPr id="12" name="Text 8"/>
          <p:cNvSpPr/>
          <p:nvPr/>
        </p:nvSpPr>
        <p:spPr>
          <a:xfrm>
            <a:off x="2898648" y="5623560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Hundreds</a:t>
            </a:r>
            <a:endParaRPr lang="en-US" sz="1500" dirty="0"/>
          </a:p>
        </p:txBody>
      </p:sp>
      <p:sp>
        <p:nvSpPr>
          <p:cNvPr id="13" name="Text 9"/>
          <p:cNvSpPr/>
          <p:nvPr/>
        </p:nvSpPr>
        <p:spPr>
          <a:xfrm>
            <a:off x="2898648" y="5943600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B7F8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of calls per server</a:t>
            </a:r>
            <a:endParaRPr lang="en-US" sz="950" dirty="0"/>
          </a:p>
        </p:txBody>
      </p:sp>
      <p:sp>
        <p:nvSpPr>
          <p:cNvPr id="14" name="Text 10"/>
          <p:cNvSpPr/>
          <p:nvPr/>
        </p:nvSpPr>
        <p:spPr>
          <a:xfrm>
            <a:off x="5111496" y="5623560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6+</a:t>
            </a:r>
            <a:endParaRPr lang="en-US" sz="1500" dirty="0"/>
          </a:p>
        </p:txBody>
      </p:sp>
      <p:sp>
        <p:nvSpPr>
          <p:cNvPr id="15" name="Text 11"/>
          <p:cNvSpPr/>
          <p:nvPr/>
        </p:nvSpPr>
        <p:spPr>
          <a:xfrm>
            <a:off x="5111496" y="5943600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B7F8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ASR/TTS/NLU vendors</a:t>
            </a:r>
            <a:endParaRPr lang="en-US" sz="950" dirty="0"/>
          </a:p>
        </p:txBody>
      </p:sp>
      <p:sp>
        <p:nvSpPr>
          <p:cNvPr id="16" name="Text 12"/>
          <p:cNvSpPr/>
          <p:nvPr/>
        </p:nvSpPr>
        <p:spPr>
          <a:xfrm>
            <a:off x="7324344" y="5623560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Cloud / on-prem</a:t>
            </a:r>
            <a:endParaRPr lang="en-US" sz="1500" dirty="0"/>
          </a:p>
        </p:txBody>
      </p:sp>
      <p:sp>
        <p:nvSpPr>
          <p:cNvPr id="17" name="Text 13"/>
          <p:cNvSpPr/>
          <p:nvPr/>
        </p:nvSpPr>
        <p:spPr>
          <a:xfrm>
            <a:off x="7324344" y="5943600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B7F8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deployment</a:t>
            </a:r>
            <a:endParaRPr lang="en-US" sz="950" dirty="0"/>
          </a:p>
        </p:txBody>
      </p:sp>
      <p:sp>
        <p:nvSpPr>
          <p:cNvPr id="18" name="Text 14"/>
          <p:cNvSpPr/>
          <p:nvPr/>
        </p:nvSpPr>
        <p:spPr>
          <a:xfrm>
            <a:off x="685800" y="63550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i="1" dirty="0">
                <a:solidFill>
                  <a:srgbClr val="6B7F8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2026 Product Brochure  ·  Full edition</a:t>
            </a:r>
            <a:endParaRPr lang="en-US" sz="9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6F6"/>
        </a:solidFill>
      </p:bgPr>
    </p:bg>
    <p:spTree>
      <p:nvGrpSpPr>
        <p:cNvPr id="1" name=""/>
        <p:cNvGrpSpPr/>
        <p:nvPr/>
      </p:nvGrpSpPr>
      <p:grpSpPr/>
      <p:sp>
        <p:nvSpPr>
          <p:cNvPr id="94" name="TextBox 1"/>
          <p:cNvSpPr txBox="1"/>
          <p:nvPr/>
        </p:nvSpPr>
        <p:spPr>
          <a:xfrm>
            <a:off x="9265615" y="384047"/>
            <a:ext cx="2331721" cy="139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defRPr spc="220" sz="900">
                <a:solidFill>
                  <a:srgbClr val="4D5C6E"/>
                </a:solidFill>
                <a:latin typeface="Montserrat Thin Regular"/>
                <a:ea typeface="Montserrat Thin Regular"/>
                <a:cs typeface="Montserrat Thin Regular"/>
                <a:sym typeface="Montserrat Thin Regular"/>
              </a:defRPr>
            </a:lvl1pPr>
          </a:lstStyle>
          <a:p>
            <a:pPr/>
            <a:r>
              <a:t>SMART IVR</a:t>
            </a:r>
          </a:p>
        </p:txBody>
      </p:sp>
      <p:sp>
        <p:nvSpPr>
          <p:cNvPr id="95" name="TextBox 2"/>
          <p:cNvSpPr txBox="1"/>
          <p:nvPr/>
        </p:nvSpPr>
        <p:spPr>
          <a:xfrm>
            <a:off x="10957255" y="6355079"/>
            <a:ext cx="548641" cy="165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sz="1000">
                <a:solidFill>
                  <a:srgbClr val="4D5C6E"/>
                </a:solidFill>
                <a:latin typeface="Montserrat Thin Regular"/>
                <a:ea typeface="Montserrat Thin Regular"/>
                <a:cs typeface="Montserrat Thin Regular"/>
                <a:sym typeface="Montserrat Thin Regular"/>
              </a:defRPr>
            </a:lvl1pPr>
          </a:lstStyle>
          <a:p>
            <a:pPr/>
            <a:r>
              <a:t>02</a:t>
            </a:r>
          </a:p>
        </p:txBody>
      </p:sp>
      <p:sp>
        <p:nvSpPr>
          <p:cNvPr id="96" name="Rectangle 3"/>
          <p:cNvSpPr/>
          <p:nvPr/>
        </p:nvSpPr>
        <p:spPr>
          <a:xfrm>
            <a:off x="685799" y="777240"/>
            <a:ext cx="502921" cy="45721"/>
          </a:xfrm>
          <a:prstGeom prst="rect">
            <a:avLst/>
          </a:prstGeom>
          <a:solidFill>
            <a:srgbClr val="A2EA7E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97" name="TextBox 4"/>
          <p:cNvSpPr txBox="1"/>
          <p:nvPr/>
        </p:nvSpPr>
        <p:spPr>
          <a:xfrm>
            <a:off x="685800" y="960119"/>
            <a:ext cx="5029200" cy="177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spc="180" sz="1100">
                <a:solidFill>
                  <a:srgbClr val="4D5C6E"/>
                </a:solidFill>
                <a:latin typeface="Montserrat Thin Regular"/>
                <a:ea typeface="Montserrat Thin Regular"/>
                <a:cs typeface="Montserrat Thin Regular"/>
                <a:sym typeface="Montserrat Thin Regular"/>
              </a:defRPr>
            </a:lvl1pPr>
          </a:lstStyle>
          <a:p>
            <a:pPr/>
            <a:r>
              <a:t>THE AUTOMATED VOICE PLATFORM</a:t>
            </a:r>
          </a:p>
        </p:txBody>
      </p:sp>
      <p:sp>
        <p:nvSpPr>
          <p:cNvPr id="98" name="TextBox 5"/>
          <p:cNvSpPr txBox="1"/>
          <p:nvPr/>
        </p:nvSpPr>
        <p:spPr>
          <a:xfrm>
            <a:off x="658367" y="1353311"/>
            <a:ext cx="5624181" cy="7947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3100"/>
              </a:lnSpc>
              <a:defRPr sz="2700">
                <a:solidFill>
                  <a:srgbClr val="212F38"/>
                </a:solidFill>
                <a:latin typeface="Montserrat Thin Bold"/>
                <a:ea typeface="Montserrat Thin Bold"/>
                <a:cs typeface="Montserrat Thin Bold"/>
                <a:sym typeface="Montserrat Thin Bold"/>
              </a:defRPr>
            </a:lvl1pPr>
          </a:lstStyle>
          <a:p>
            <a:pPr/>
            <a:r>
              <a:t>A carrier-grade IVR that speaks any engine you choose.</a:t>
            </a:r>
          </a:p>
        </p:txBody>
      </p:sp>
      <p:sp>
        <p:nvSpPr>
          <p:cNvPr id="99" name="Rectangle 6"/>
          <p:cNvSpPr/>
          <p:nvPr/>
        </p:nvSpPr>
        <p:spPr>
          <a:xfrm>
            <a:off x="685799" y="3136392"/>
            <a:ext cx="201170" cy="45721"/>
          </a:xfrm>
          <a:prstGeom prst="rect">
            <a:avLst/>
          </a:prstGeom>
          <a:solidFill>
            <a:srgbClr val="A2EA7E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00" name="TextBox 7"/>
          <p:cNvSpPr txBox="1"/>
          <p:nvPr/>
        </p:nvSpPr>
        <p:spPr>
          <a:xfrm>
            <a:off x="1024127" y="2990088"/>
            <a:ext cx="4617722" cy="228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sz="1400">
                <a:solidFill>
                  <a:srgbClr val="212F38"/>
                </a:solidFill>
                <a:latin typeface="Montserrat Thin Medium"/>
                <a:ea typeface="Montserrat Thin Medium"/>
                <a:cs typeface="Montserrat Thin Medium"/>
                <a:sym typeface="Montserrat Thin Medium"/>
              </a:defRPr>
            </a:lvl1pPr>
          </a:lstStyle>
          <a:p>
            <a:pPr/>
            <a:r>
              <a:t>Standards-based</a:t>
            </a:r>
          </a:p>
        </p:txBody>
      </p:sp>
      <p:sp>
        <p:nvSpPr>
          <p:cNvPr id="101" name="TextBox 8"/>
          <p:cNvSpPr txBox="1"/>
          <p:nvPr/>
        </p:nvSpPr>
        <p:spPr>
          <a:xfrm>
            <a:off x="1024128" y="3319271"/>
            <a:ext cx="4709160" cy="1874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1500"/>
              </a:lnSpc>
              <a:defRPr sz="1100">
                <a:solidFill>
                  <a:srgbClr val="4D5C6E"/>
                </a:solidFill>
                <a:latin typeface="Montserrat Thin Regular"/>
                <a:ea typeface="Montserrat Thin Regular"/>
                <a:cs typeface="Montserrat Thin Regular"/>
                <a:sym typeface="Montserrat Thin Regular"/>
              </a:defRPr>
            </a:lvl1pPr>
          </a:lstStyle>
          <a:p>
            <a:pPr/>
            <a:r>
              <a:t>VoiceXML 2.0/2.1, MRCPv2 and SIP — open, not proprietary.</a:t>
            </a:r>
          </a:p>
        </p:txBody>
      </p:sp>
      <p:sp>
        <p:nvSpPr>
          <p:cNvPr id="102" name="Rectangle 9"/>
          <p:cNvSpPr/>
          <p:nvPr/>
        </p:nvSpPr>
        <p:spPr>
          <a:xfrm>
            <a:off x="685799" y="4123944"/>
            <a:ext cx="201170" cy="45721"/>
          </a:xfrm>
          <a:prstGeom prst="rect">
            <a:avLst/>
          </a:prstGeom>
          <a:solidFill>
            <a:srgbClr val="A2EA7E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03" name="TextBox 10"/>
          <p:cNvSpPr txBox="1"/>
          <p:nvPr/>
        </p:nvSpPr>
        <p:spPr>
          <a:xfrm>
            <a:off x="1024127" y="3977638"/>
            <a:ext cx="4617722" cy="228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sz="1400">
                <a:solidFill>
                  <a:srgbClr val="212F38"/>
                </a:solidFill>
                <a:latin typeface="Montserrat Thin Medium"/>
                <a:ea typeface="Montserrat Thin Medium"/>
                <a:cs typeface="Montserrat Thin Medium"/>
                <a:sym typeface="Montserrat Thin Medium"/>
              </a:defRPr>
            </a:lvl1pPr>
          </a:lstStyle>
          <a:p>
            <a:pPr/>
            <a:r>
              <a:t>Vendor-neutral speech</a:t>
            </a:r>
          </a:p>
        </p:txBody>
      </p:sp>
      <p:sp>
        <p:nvSpPr>
          <p:cNvPr id="104" name="TextBox 11"/>
          <p:cNvSpPr txBox="1"/>
          <p:nvPr/>
        </p:nvSpPr>
        <p:spPr>
          <a:xfrm>
            <a:off x="1024128" y="4306823"/>
            <a:ext cx="4709160" cy="3779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1500"/>
              </a:lnSpc>
              <a:defRPr sz="1100">
                <a:solidFill>
                  <a:srgbClr val="4D5C6E"/>
                </a:solidFill>
                <a:latin typeface="Montserrat Thin Regular"/>
                <a:ea typeface="Montserrat Thin Regular"/>
                <a:cs typeface="Montserrat Thin Regular"/>
                <a:sym typeface="Montserrat Thin Regular"/>
              </a:defRPr>
            </a:lvl1pPr>
          </a:lstStyle>
          <a:p>
            <a:pPr/>
            <a:r>
              <a:t>HTTP and MRCP connectors plug in the ASR, TTS and NLU vendor you already trust.</a:t>
            </a:r>
          </a:p>
        </p:txBody>
      </p:sp>
      <p:sp>
        <p:nvSpPr>
          <p:cNvPr id="105" name="Rectangle 12"/>
          <p:cNvSpPr/>
          <p:nvPr/>
        </p:nvSpPr>
        <p:spPr>
          <a:xfrm>
            <a:off x="685799" y="5111496"/>
            <a:ext cx="201170" cy="45721"/>
          </a:xfrm>
          <a:prstGeom prst="rect">
            <a:avLst/>
          </a:prstGeom>
          <a:solidFill>
            <a:srgbClr val="A2EA7E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06" name="TextBox 13"/>
          <p:cNvSpPr txBox="1"/>
          <p:nvPr/>
        </p:nvSpPr>
        <p:spPr>
          <a:xfrm>
            <a:off x="1024127" y="4965191"/>
            <a:ext cx="4617722" cy="228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sz="1400">
                <a:solidFill>
                  <a:srgbClr val="212F38"/>
                </a:solidFill>
                <a:latin typeface="Montserrat Thin Medium"/>
                <a:ea typeface="Montserrat Thin Medium"/>
                <a:cs typeface="Montserrat Thin Medium"/>
                <a:sym typeface="Montserrat Thin Medium"/>
              </a:defRPr>
            </a:lvl1pPr>
          </a:lstStyle>
          <a:p>
            <a:pPr/>
            <a:r>
              <a:t>Deploy anywhere</a:t>
            </a:r>
          </a:p>
        </p:txBody>
      </p:sp>
      <p:sp>
        <p:nvSpPr>
          <p:cNvPr id="107" name="TextBox 14"/>
          <p:cNvSpPr txBox="1"/>
          <p:nvPr/>
        </p:nvSpPr>
        <p:spPr>
          <a:xfrm>
            <a:off x="1024128" y="5294376"/>
            <a:ext cx="4709160" cy="1874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1500"/>
              </a:lnSpc>
              <a:defRPr sz="1100">
                <a:solidFill>
                  <a:srgbClr val="4D5C6E"/>
                </a:solidFill>
                <a:latin typeface="Montserrat Thin Regular"/>
                <a:ea typeface="Montserrat Thin Regular"/>
                <a:cs typeface="Montserrat Thin Regular"/>
                <a:sym typeface="Montserrat Thin Regular"/>
              </a:defRPr>
            </a:lvl1pPr>
          </a:lstStyle>
          <a:p>
            <a:pPr/>
            <a:r>
              <a:t>Bare metal, VMware, KVM, or AWS, Azure and Google Cloud.</a:t>
            </a:r>
          </a:p>
        </p:txBody>
      </p:sp>
      <p:sp>
        <p:nvSpPr>
          <p:cNvPr id="108" name="Rounded Rectangle 15"/>
          <p:cNvSpPr/>
          <p:nvPr/>
        </p:nvSpPr>
        <p:spPr>
          <a:xfrm>
            <a:off x="6613855" y="2151338"/>
            <a:ext cx="4983481" cy="2829644"/>
          </a:xfrm>
          <a:prstGeom prst="roundRect">
            <a:avLst>
              <a:gd name="adj" fmla="val 4500"/>
            </a:avLst>
          </a:prstGeom>
          <a:solidFill>
            <a:srgbClr val="FFFFFF"/>
          </a:solidFill>
          <a:ln w="12700">
            <a:miter lim="400000"/>
          </a:ln>
          <a:effectLst>
            <a:outerShdw sx="100000" sy="100000" kx="0" ky="0" algn="b" rotWithShape="0" blurRad="228600" dist="76200" dir="540000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pic>
        <p:nvPicPr>
          <p:cNvPr id="109" name="Group.tiff" descr="Group.tif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831196" y="2403648"/>
            <a:ext cx="2548798" cy="232502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212F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21208"/>
            <a:ext cx="118872" cy="118872"/>
          </a:xfrm>
          <a:prstGeom prst="roundRect">
            <a:avLst>
              <a:gd name="adj" fmla="val 23077"/>
            </a:avLst>
          </a:prstGeom>
          <a:solidFill>
            <a:srgbClr val="FF6D5F"/>
          </a:solidFill>
          <a:ln/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777240" y="457200"/>
            <a:ext cx="10424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FF6D5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THE GAP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731520"/>
            <a:ext cx="1109167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7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Everyone promises AI voice. Most still make you press 1.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548640" y="1298448"/>
            <a:ext cx="1109167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Conversational AI is the pitch. In practice, buyers are asked to choose between a rigid legacy tree, a forced move to someone else's cloud, or a rebuild inside a brand-new bot-builder canvas.</a:t>
            </a:r>
            <a:endParaRPr lang="en-US" sz="1250" dirty="0"/>
          </a:p>
        </p:txBody>
      </p:sp>
      <p:sp>
        <p:nvSpPr>
          <p:cNvPr id="6" name="Shape 4"/>
          <p:cNvSpPr/>
          <p:nvPr/>
        </p:nvSpPr>
        <p:spPr>
          <a:xfrm>
            <a:off x="548640" y="2011680"/>
            <a:ext cx="3566160" cy="2057400"/>
          </a:xfrm>
          <a:prstGeom prst="roundRect">
            <a:avLst>
              <a:gd name="adj" fmla="val 4444"/>
            </a:avLst>
          </a:prstGeom>
          <a:solidFill>
            <a:srgbClr val="1A252C"/>
          </a:solidFill>
          <a:ln/>
        </p:spPr>
        <p:txBody>
          <a:bodyPr/>
          <a:p/>
        </p:txBody>
      </p:sp>
      <p:pic>
        <p:nvPicPr>
          <p:cNvPr id="7" name="Image 0" descr="icons/keymap_9FB0BE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1248" y="2304288"/>
            <a:ext cx="457200" cy="45720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841248" y="2880360"/>
            <a:ext cx="298094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Press 1 for menus, forever</a:t>
            </a:r>
            <a:endParaRPr lang="en-US" sz="1300" dirty="0"/>
          </a:p>
        </p:txBody>
      </p:sp>
      <p:sp>
        <p:nvSpPr>
          <p:cNvPr id="9" name="Text 6"/>
          <p:cNvSpPr/>
          <p:nvPr/>
        </p:nvSpPr>
        <p:spPr>
          <a:xfrm>
            <a:off x="841248" y="3255264"/>
            <a:ext cx="298094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00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Legacy DTMF trees stay rigid because rebuilding them is treated as a separate, risky project.</a:t>
            </a:r>
            <a:endParaRPr lang="en-US" sz="1000" dirty="0"/>
          </a:p>
        </p:txBody>
      </p:sp>
      <p:sp>
        <p:nvSpPr>
          <p:cNvPr id="10" name="Shape 7"/>
          <p:cNvSpPr/>
          <p:nvPr/>
        </p:nvSpPr>
        <p:spPr>
          <a:xfrm>
            <a:off x="4306824" y="2011680"/>
            <a:ext cx="3566160" cy="2057400"/>
          </a:xfrm>
          <a:prstGeom prst="roundRect">
            <a:avLst>
              <a:gd name="adj" fmla="val 4444"/>
            </a:avLst>
          </a:prstGeom>
          <a:solidFill>
            <a:srgbClr val="1A252C"/>
          </a:solidFill>
          <a:ln/>
        </p:spPr>
        <p:txBody>
          <a:bodyPr/>
          <a:p/>
        </p:txBody>
      </p:sp>
      <p:pic>
        <p:nvPicPr>
          <p:cNvPr id="11" name="Image 1" descr="icons/cloud_9FB0BE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99432" y="2304288"/>
            <a:ext cx="457200" cy="45720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4599432" y="2880360"/>
            <a:ext cx="298094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Cloud-only, take it or leave it</a:t>
            </a:r>
            <a:endParaRPr lang="en-US" sz="1300" dirty="0"/>
          </a:p>
        </p:txBody>
      </p:sp>
      <p:sp>
        <p:nvSpPr>
          <p:cNvPr id="13" name="Text 9"/>
          <p:cNvSpPr/>
          <p:nvPr/>
        </p:nvSpPr>
        <p:spPr>
          <a:xfrm>
            <a:off x="4599432" y="3255264"/>
            <a:ext cx="298094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00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Nuance's on-prem Conversational IVR is being retired by Microsoft — sustaining support ends June 2026.</a:t>
            </a:r>
            <a:endParaRPr lang="en-US" sz="1000" dirty="0"/>
          </a:p>
        </p:txBody>
      </p:sp>
      <p:sp>
        <p:nvSpPr>
          <p:cNvPr id="14" name="Shape 10"/>
          <p:cNvSpPr/>
          <p:nvPr/>
        </p:nvSpPr>
        <p:spPr>
          <a:xfrm>
            <a:off x="8065008" y="2011680"/>
            <a:ext cx="3566160" cy="2057400"/>
          </a:xfrm>
          <a:prstGeom prst="roundRect">
            <a:avLst>
              <a:gd name="adj" fmla="val 4444"/>
            </a:avLst>
          </a:prstGeom>
          <a:solidFill>
            <a:srgbClr val="1A252C"/>
          </a:solidFill>
          <a:ln/>
        </p:spPr>
        <p:txBody>
          <a:bodyPr/>
          <a:p/>
        </p:txBody>
      </p:sp>
      <p:pic>
        <p:nvPicPr>
          <p:cNvPr id="15" name="Image 2" descr="icons/key_9FB0B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57616" y="2304288"/>
            <a:ext cx="457200" cy="457200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8357616" y="2880360"/>
            <a:ext cx="298094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Bot-builder lock-in</a:t>
            </a:r>
            <a:endParaRPr lang="en-US" sz="1300" dirty="0"/>
          </a:p>
        </p:txBody>
      </p:sp>
      <p:sp>
        <p:nvSpPr>
          <p:cNvPr id="17" name="Text 12"/>
          <p:cNvSpPr/>
          <p:nvPr/>
        </p:nvSpPr>
        <p:spPr>
          <a:xfrm>
            <a:off x="8357616" y="3255264"/>
            <a:ext cx="298094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00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Modernising often means rebuilding the whole IVR inside a new proprietary canvas, from zero.</a:t>
            </a:r>
            <a:endParaRPr lang="en-US" sz="1000" dirty="0"/>
          </a:p>
        </p:txBody>
      </p:sp>
      <p:sp>
        <p:nvSpPr>
          <p:cNvPr id="18" name="Shape 13"/>
          <p:cNvSpPr/>
          <p:nvPr/>
        </p:nvSpPr>
        <p:spPr>
          <a:xfrm>
            <a:off x="548640" y="4434840"/>
            <a:ext cx="11091672" cy="1481328"/>
          </a:xfrm>
          <a:prstGeom prst="roundRect">
            <a:avLst>
              <a:gd name="adj" fmla="val 6173"/>
            </a:avLst>
          </a:prstGeom>
          <a:solidFill>
            <a:srgbClr val="B2E88A"/>
          </a:solidFill>
          <a:ln/>
        </p:spPr>
        <p:txBody>
          <a:bodyPr/>
          <a:p/>
        </p:txBody>
      </p:sp>
      <p:pic>
        <p:nvPicPr>
          <p:cNvPr id="19" name="Image 3" descr="assets/marks/mark_smartivr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400" y="4773168"/>
            <a:ext cx="804672" cy="804672"/>
          </a:xfrm>
          <a:prstGeom prst="rect">
            <a:avLst/>
          </a:prstGeom>
        </p:spPr>
      </p:pic>
      <p:sp>
        <p:nvSpPr>
          <p:cNvPr id="20" name="Text 14"/>
          <p:cNvSpPr/>
          <p:nvPr/>
        </p:nvSpPr>
        <p:spPr>
          <a:xfrm>
            <a:off x="1965960" y="4709160"/>
            <a:ext cx="93268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Smart IVR starts from telephony, not a chatbot canvas.</a:t>
            </a:r>
            <a:endParaRPr lang="en-US" sz="1600" dirty="0"/>
          </a:p>
        </p:txBody>
      </p:sp>
      <p:sp>
        <p:nvSpPr>
          <p:cNvPr id="21" name="Text 15"/>
          <p:cNvSpPr/>
          <p:nvPr/>
        </p:nvSpPr>
        <p:spPr>
          <a:xfrm>
            <a:off x="1965960" y="5120640"/>
            <a:ext cx="92811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100" dirty="0">
                <a:solidFill>
                  <a:srgbClr val="2B4A1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 standards-based VoiceXML engine with open speech-engine connectors, and — as of August 2026 — an AI Agent Gateway that sits alongside VoiceXML rather than replacing it, so existing applications keep running.</a:t>
            </a:r>
            <a:endParaRPr lang="en-US" sz="1100" dirty="0"/>
          </a:p>
        </p:txBody>
      </p:sp>
      <p:sp>
        <p:nvSpPr>
          <p:cNvPr id="22" name="Text 16"/>
          <p:cNvSpPr/>
          <p:nvPr/>
        </p:nvSpPr>
        <p:spPr>
          <a:xfrm>
            <a:off x="548640" y="6455664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i="1" dirty="0">
                <a:solidFill>
                  <a:srgbClr val="6B7F8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Positioning based on published capability and roadmap pages of leading IVR/CCaaS vendors, reviewed August 2026</a:t>
            </a:r>
            <a:endParaRPr lang="en-US" sz="800" dirty="0"/>
          </a:p>
        </p:txBody>
      </p:sp>
      <p:sp>
        <p:nvSpPr>
          <p:cNvPr id="23" name="Text 17"/>
          <p:cNvSpPr/>
          <p:nvPr/>
        </p:nvSpPr>
        <p:spPr>
          <a:xfrm>
            <a:off x="8778240" y="6455664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6B7F8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The gap</a:t>
            </a:r>
            <a:endParaRPr lang="en-US" sz="800" dirty="0"/>
          </a:p>
        </p:txBody>
      </p:sp>
      <p:sp>
        <p:nvSpPr>
          <p:cNvPr id="24" name="Text 18"/>
          <p:cNvSpPr/>
          <p:nvPr/>
        </p:nvSpPr>
        <p:spPr>
          <a:xfrm>
            <a:off x="11320272" y="6455664"/>
            <a:ext cx="320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6F6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21208"/>
            <a:ext cx="118872" cy="118872"/>
          </a:xfrm>
          <a:prstGeom prst="roundRect">
            <a:avLst>
              <a:gd name="adj" fmla="val 23077"/>
            </a:avLst>
          </a:prstGeom>
          <a:solidFill>
            <a:srgbClr val="FF6D5F"/>
          </a:solidFill>
          <a:ln/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777240" y="457200"/>
            <a:ext cx="10424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THE PLATFORM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731520"/>
            <a:ext cx="1109167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7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 carrier-grade IVR that speaks any engine you choose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548640" y="1280160"/>
            <a:ext cx="1109167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Smart IVR is a software-based, 100% packaged conversational IVR platform, VoiceXML 2.X compliant with extended tags, built on an open-standards core. It runs on your own servers, on a virtual machine, or in the cloud.</a:t>
            </a:r>
            <a:endParaRPr lang="en-US" sz="1250" dirty="0"/>
          </a:p>
        </p:txBody>
      </p:sp>
      <p:sp>
        <p:nvSpPr>
          <p:cNvPr id="6" name="Shape 4"/>
          <p:cNvSpPr/>
          <p:nvPr/>
        </p:nvSpPr>
        <p:spPr>
          <a:xfrm>
            <a:off x="548640" y="2286000"/>
            <a:ext cx="2670048" cy="2377440"/>
          </a:xfrm>
          <a:prstGeom prst="roundRect">
            <a:avLst>
              <a:gd name="adj" fmla="val 3846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7" name="Shape 5"/>
          <p:cNvSpPr/>
          <p:nvPr/>
        </p:nvSpPr>
        <p:spPr>
          <a:xfrm>
            <a:off x="804672" y="2542032"/>
            <a:ext cx="621792" cy="621792"/>
          </a:xfrm>
          <a:prstGeom prst="ellipse">
            <a:avLst/>
          </a:prstGeom>
          <a:solidFill>
            <a:srgbClr val="EAF6DD"/>
          </a:solidFill>
          <a:ln/>
        </p:spPr>
        <p:txBody>
          <a:bodyPr/>
          <a:p/>
        </p:txBody>
      </p:sp>
      <p:pic>
        <p:nvPicPr>
          <p:cNvPr id="8" name="Image 0" descr="icons/standard_212F38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53902" y="2691262"/>
            <a:ext cx="323332" cy="323332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804672" y="3200400"/>
            <a:ext cx="215798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lnSpc>
                <a:spcPct val="110000"/>
              </a:lnSpc>
              <a:buNone/>
            </a:pPr>
            <a:r>
              <a:rPr lang="en-US" sz="125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Standards-based</a:t>
            </a:r>
            <a:endParaRPr lang="en-US" sz="1250" dirty="0"/>
          </a:p>
        </p:txBody>
      </p:sp>
      <p:sp>
        <p:nvSpPr>
          <p:cNvPr id="10" name="Text 7"/>
          <p:cNvSpPr/>
          <p:nvPr/>
        </p:nvSpPr>
        <p:spPr>
          <a:xfrm>
            <a:off x="804672" y="3767328"/>
            <a:ext cx="2157984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00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VoiceXML 2.0 and 2.1 (W3C), MRCPv2 (RFC 6787) and SIP (RFC 3261 / 5552) — open, not proprietary.</a:t>
            </a:r>
            <a:endParaRPr lang="en-US" sz="1000" dirty="0"/>
          </a:p>
        </p:txBody>
      </p:sp>
      <p:sp>
        <p:nvSpPr>
          <p:cNvPr id="11" name="Shape 8"/>
          <p:cNvSpPr/>
          <p:nvPr/>
        </p:nvSpPr>
        <p:spPr>
          <a:xfrm>
            <a:off x="3392424" y="2286000"/>
            <a:ext cx="2670048" cy="2377440"/>
          </a:xfrm>
          <a:prstGeom prst="roundRect">
            <a:avLst>
              <a:gd name="adj" fmla="val 3846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12" name="Shape 9"/>
          <p:cNvSpPr/>
          <p:nvPr/>
        </p:nvSpPr>
        <p:spPr>
          <a:xfrm>
            <a:off x="3648456" y="2542032"/>
            <a:ext cx="621792" cy="621792"/>
          </a:xfrm>
          <a:prstGeom prst="ellipse">
            <a:avLst/>
          </a:prstGeom>
          <a:solidFill>
            <a:srgbClr val="EAF6DD"/>
          </a:solidFill>
          <a:ln/>
        </p:spPr>
        <p:txBody>
          <a:bodyPr/>
          <a:p/>
        </p:txBody>
      </p:sp>
      <p:pic>
        <p:nvPicPr>
          <p:cNvPr id="13" name="Image 1" descr="icons/scalable_212F38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97686" y="2691262"/>
            <a:ext cx="323332" cy="323332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3648456" y="3200400"/>
            <a:ext cx="215798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lnSpc>
                <a:spcPct val="110000"/>
              </a:lnSpc>
              <a:buNone/>
            </a:pPr>
            <a:r>
              <a:rPr lang="en-US" sz="125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Carrier-grade</a:t>
            </a:r>
            <a:endParaRPr lang="en-US" sz="1250" dirty="0"/>
          </a:p>
        </p:txBody>
      </p:sp>
      <p:sp>
        <p:nvSpPr>
          <p:cNvPr id="15" name="Text 11"/>
          <p:cNvSpPr/>
          <p:nvPr/>
        </p:nvSpPr>
        <p:spPr>
          <a:xfrm>
            <a:off x="3648456" y="3767328"/>
            <a:ext cx="2157984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00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Multi-tenant architecture built to process hundreds of simultaneous calls per server.</a:t>
            </a:r>
            <a:endParaRPr lang="en-US" sz="1000" dirty="0"/>
          </a:p>
        </p:txBody>
      </p:sp>
      <p:sp>
        <p:nvSpPr>
          <p:cNvPr id="16" name="Shape 12"/>
          <p:cNvSpPr/>
          <p:nvPr/>
        </p:nvSpPr>
        <p:spPr>
          <a:xfrm>
            <a:off x="6236208" y="2286000"/>
            <a:ext cx="2670048" cy="2377440"/>
          </a:xfrm>
          <a:prstGeom prst="roundRect">
            <a:avLst>
              <a:gd name="adj" fmla="val 3846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17" name="Shape 13"/>
          <p:cNvSpPr/>
          <p:nvPr/>
        </p:nvSpPr>
        <p:spPr>
          <a:xfrm>
            <a:off x="6492240" y="2542032"/>
            <a:ext cx="621792" cy="621792"/>
          </a:xfrm>
          <a:prstGeom prst="ellipse">
            <a:avLst/>
          </a:prstGeom>
          <a:solidFill>
            <a:srgbClr val="EAF6DD"/>
          </a:solidFill>
          <a:ln/>
        </p:spPr>
        <p:txBody>
          <a:bodyPr/>
          <a:p/>
        </p:txBody>
      </p:sp>
      <p:pic>
        <p:nvPicPr>
          <p:cNvPr id="18" name="Image 2" descr="icons/integration_212F38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41470" y="2691262"/>
            <a:ext cx="323332" cy="323332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6492240" y="3200400"/>
            <a:ext cx="215798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lnSpc>
                <a:spcPct val="110000"/>
              </a:lnSpc>
              <a:buNone/>
            </a:pPr>
            <a:r>
              <a:rPr lang="en-US" sz="125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Vendor-neutral speech</a:t>
            </a:r>
            <a:endParaRPr lang="en-US" sz="1250" dirty="0"/>
          </a:p>
        </p:txBody>
      </p:sp>
      <p:sp>
        <p:nvSpPr>
          <p:cNvPr id="20" name="Text 15"/>
          <p:cNvSpPr/>
          <p:nvPr/>
        </p:nvSpPr>
        <p:spPr>
          <a:xfrm>
            <a:off x="6492240" y="3767328"/>
            <a:ext cx="2157984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00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HTTP and MRCP connectors plug in the ASR, TTS and NLU vendor you already trust — not a walled garden.</a:t>
            </a:r>
            <a:endParaRPr lang="en-US" sz="1000" dirty="0"/>
          </a:p>
        </p:txBody>
      </p:sp>
      <p:sp>
        <p:nvSpPr>
          <p:cNvPr id="21" name="Shape 16"/>
          <p:cNvSpPr/>
          <p:nvPr/>
        </p:nvSpPr>
        <p:spPr>
          <a:xfrm>
            <a:off x="9079992" y="2286000"/>
            <a:ext cx="2670048" cy="2377440"/>
          </a:xfrm>
          <a:prstGeom prst="roundRect">
            <a:avLst>
              <a:gd name="adj" fmla="val 3846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22" name="Shape 17"/>
          <p:cNvSpPr/>
          <p:nvPr/>
        </p:nvSpPr>
        <p:spPr>
          <a:xfrm>
            <a:off x="9336024" y="2542032"/>
            <a:ext cx="621792" cy="621792"/>
          </a:xfrm>
          <a:prstGeom prst="ellipse">
            <a:avLst/>
          </a:prstGeom>
          <a:solidFill>
            <a:srgbClr val="EAF6DD"/>
          </a:solidFill>
          <a:ln/>
        </p:spPr>
        <p:txBody>
          <a:bodyPr/>
          <a:p/>
        </p:txBody>
      </p:sp>
      <p:pic>
        <p:nvPicPr>
          <p:cNvPr id="23" name="Image 3" descr="icons/cloud_212F38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485254" y="2691262"/>
            <a:ext cx="323332" cy="323332"/>
          </a:xfrm>
          <a:prstGeom prst="rect">
            <a:avLst/>
          </a:prstGeom>
        </p:spPr>
      </p:pic>
      <p:sp>
        <p:nvSpPr>
          <p:cNvPr id="24" name="Text 18"/>
          <p:cNvSpPr/>
          <p:nvPr/>
        </p:nvSpPr>
        <p:spPr>
          <a:xfrm>
            <a:off x="9336024" y="3200400"/>
            <a:ext cx="215798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lnSpc>
                <a:spcPct val="110000"/>
              </a:lnSpc>
              <a:buNone/>
            </a:pPr>
            <a:r>
              <a:rPr lang="en-US" sz="125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Deploy anywhere</a:t>
            </a:r>
            <a:endParaRPr lang="en-US" sz="1250" dirty="0"/>
          </a:p>
        </p:txBody>
      </p:sp>
      <p:sp>
        <p:nvSpPr>
          <p:cNvPr id="25" name="Text 19"/>
          <p:cNvSpPr/>
          <p:nvPr/>
        </p:nvSpPr>
        <p:spPr>
          <a:xfrm>
            <a:off x="9336024" y="3767328"/>
            <a:ext cx="2157984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00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Bare metal, VMware, Proxmox and KVM, or AWS, Azure, Google Cloud and OVH — your choice.</a:t>
            </a:r>
            <a:endParaRPr lang="en-US" sz="1000" dirty="0"/>
          </a:p>
        </p:txBody>
      </p:sp>
      <p:sp>
        <p:nvSpPr>
          <p:cNvPr id="26" name="Text 20"/>
          <p:cNvSpPr/>
          <p:nvPr/>
        </p:nvSpPr>
        <p:spPr>
          <a:xfrm>
            <a:off x="548640" y="4892040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VoiceXML 2.0/2.1</a:t>
            </a:r>
            <a:endParaRPr lang="en-US" sz="1800" dirty="0"/>
          </a:p>
        </p:txBody>
      </p:sp>
      <p:sp>
        <p:nvSpPr>
          <p:cNvPr id="27" name="Text 21"/>
          <p:cNvSpPr/>
          <p:nvPr/>
        </p:nvSpPr>
        <p:spPr>
          <a:xfrm>
            <a:off x="548640" y="5303520"/>
            <a:ext cx="2743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W3C compliant</a:t>
            </a:r>
            <a:endParaRPr lang="en-US" sz="950" dirty="0"/>
          </a:p>
        </p:txBody>
      </p:sp>
      <p:sp>
        <p:nvSpPr>
          <p:cNvPr id="28" name="Text 22"/>
          <p:cNvSpPr/>
          <p:nvPr/>
        </p:nvSpPr>
        <p:spPr>
          <a:xfrm>
            <a:off x="3392424" y="4892040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MRCPv2</a:t>
            </a:r>
            <a:endParaRPr lang="en-US" sz="1800" dirty="0"/>
          </a:p>
        </p:txBody>
      </p:sp>
      <p:sp>
        <p:nvSpPr>
          <p:cNvPr id="29" name="Text 23"/>
          <p:cNvSpPr/>
          <p:nvPr/>
        </p:nvSpPr>
        <p:spPr>
          <a:xfrm>
            <a:off x="3392424" y="5303520"/>
            <a:ext cx="2743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RFC 6787 speech control</a:t>
            </a:r>
            <a:endParaRPr lang="en-US" sz="950" dirty="0"/>
          </a:p>
        </p:txBody>
      </p:sp>
      <p:sp>
        <p:nvSpPr>
          <p:cNvPr id="30" name="Text 24"/>
          <p:cNvSpPr/>
          <p:nvPr/>
        </p:nvSpPr>
        <p:spPr>
          <a:xfrm>
            <a:off x="6236208" y="4892040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SIP</a:t>
            </a:r>
            <a:endParaRPr lang="en-US" sz="1800" dirty="0"/>
          </a:p>
        </p:txBody>
      </p:sp>
      <p:sp>
        <p:nvSpPr>
          <p:cNvPr id="31" name="Text 25"/>
          <p:cNvSpPr/>
          <p:nvPr/>
        </p:nvSpPr>
        <p:spPr>
          <a:xfrm>
            <a:off x="6236208" y="5303520"/>
            <a:ext cx="2743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RFC 3261 / 5552</a:t>
            </a:r>
            <a:endParaRPr lang="en-US" sz="950" dirty="0"/>
          </a:p>
        </p:txBody>
      </p:sp>
      <p:sp>
        <p:nvSpPr>
          <p:cNvPr id="32" name="Text 26"/>
          <p:cNvSpPr/>
          <p:nvPr/>
        </p:nvSpPr>
        <p:spPr>
          <a:xfrm>
            <a:off x="9079992" y="4892040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Per port</a:t>
            </a:r>
            <a:endParaRPr lang="en-US" sz="1800" dirty="0"/>
          </a:p>
        </p:txBody>
      </p:sp>
      <p:sp>
        <p:nvSpPr>
          <p:cNvPr id="33" name="Text 27"/>
          <p:cNvSpPr/>
          <p:nvPr/>
        </p:nvSpPr>
        <p:spPr>
          <a:xfrm>
            <a:off x="9079992" y="5303520"/>
            <a:ext cx="2743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subscription or licence</a:t>
            </a:r>
            <a:endParaRPr lang="en-US" sz="950" dirty="0"/>
          </a:p>
        </p:txBody>
      </p:sp>
      <p:sp>
        <p:nvSpPr>
          <p:cNvPr id="34" name="Text 28"/>
          <p:cNvSpPr/>
          <p:nvPr/>
        </p:nvSpPr>
        <p:spPr>
          <a:xfrm>
            <a:off x="548640" y="6455664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i="1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Source: wiki.ivrpowers.com/en/smartivr/start, /resources/references</a:t>
            </a:r>
            <a:endParaRPr lang="en-US" sz="800" dirty="0"/>
          </a:p>
        </p:txBody>
      </p:sp>
      <p:sp>
        <p:nvSpPr>
          <p:cNvPr id="35" name="Text 29"/>
          <p:cNvSpPr/>
          <p:nvPr/>
        </p:nvSpPr>
        <p:spPr>
          <a:xfrm>
            <a:off x="8778240" y="6455664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The platform</a:t>
            </a:r>
            <a:endParaRPr lang="en-US" sz="800" dirty="0"/>
          </a:p>
        </p:txBody>
      </p:sp>
      <p:sp>
        <p:nvSpPr>
          <p:cNvPr id="36" name="Text 30"/>
          <p:cNvSpPr/>
          <p:nvPr/>
        </p:nvSpPr>
        <p:spPr>
          <a:xfrm>
            <a:off x="11320272" y="6455664"/>
            <a:ext cx="320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3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212F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21208"/>
            <a:ext cx="118872" cy="118872"/>
          </a:xfrm>
          <a:prstGeom prst="roundRect">
            <a:avLst>
              <a:gd name="adj" fmla="val 23077"/>
            </a:avLst>
          </a:prstGeom>
          <a:solidFill>
            <a:srgbClr val="FF6D5F"/>
          </a:solidFill>
          <a:ln/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777240" y="457200"/>
            <a:ext cx="10424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FF6D5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DIFFERENTIATOR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731520"/>
            <a:ext cx="1109167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7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What it means for voice to be a real front door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548640" y="1280160"/>
            <a:ext cx="1109167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Not a bot bolted in front of the phone system. The telephony layer and the conversation layer, designed to work as one.</a:t>
            </a:r>
            <a:endParaRPr lang="en-US" sz="1250" dirty="0"/>
          </a:p>
        </p:txBody>
      </p:sp>
      <p:sp>
        <p:nvSpPr>
          <p:cNvPr id="6" name="Shape 4"/>
          <p:cNvSpPr/>
          <p:nvPr/>
        </p:nvSpPr>
        <p:spPr>
          <a:xfrm>
            <a:off x="548640" y="1783080"/>
            <a:ext cx="3566160" cy="2084832"/>
          </a:xfrm>
          <a:prstGeom prst="roundRect">
            <a:avLst>
              <a:gd name="adj" fmla="val 4386"/>
            </a:avLst>
          </a:prstGeom>
          <a:solidFill>
            <a:srgbClr val="2E3D48"/>
          </a:solidFill>
          <a:ln/>
        </p:spPr>
        <p:txBody>
          <a:bodyPr/>
          <a:p/>
        </p:txBody>
      </p:sp>
      <p:sp>
        <p:nvSpPr>
          <p:cNvPr id="7" name="Shape 5"/>
          <p:cNvSpPr/>
          <p:nvPr/>
        </p:nvSpPr>
        <p:spPr>
          <a:xfrm>
            <a:off x="822960" y="2057400"/>
            <a:ext cx="566928" cy="566928"/>
          </a:xfrm>
          <a:prstGeom prst="ellipse">
            <a:avLst/>
          </a:prstGeom>
          <a:solidFill>
            <a:srgbClr val="B2E88A"/>
          </a:solidFill>
          <a:ln/>
        </p:spPr>
        <p:txBody>
          <a:bodyPr/>
          <a:p/>
        </p:txBody>
      </p:sp>
      <p:pic>
        <p:nvPicPr>
          <p:cNvPr id="8" name="Image 0" descr="icons/call_212F38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9023" y="2193463"/>
            <a:ext cx="294803" cy="294803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1517904" y="2075688"/>
            <a:ext cx="2322576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Owns telephony end to end</a:t>
            </a:r>
            <a:endParaRPr lang="en-US" sz="1250" dirty="0"/>
          </a:p>
        </p:txBody>
      </p:sp>
      <p:sp>
        <p:nvSpPr>
          <p:cNvPr id="10" name="Text 7"/>
          <p:cNvSpPr/>
          <p:nvPr/>
        </p:nvSpPr>
        <p:spPr>
          <a:xfrm>
            <a:off x="822960" y="2743200"/>
            <a:ext cx="3017520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100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SIP trunking, DID numbering, PBX/CCaaS interconnection, barge-in and transfer — natively, not bolted on.</a:t>
            </a:r>
            <a:endParaRPr lang="en-US" sz="1000" dirty="0"/>
          </a:p>
        </p:txBody>
      </p:sp>
      <p:sp>
        <p:nvSpPr>
          <p:cNvPr id="11" name="Shape 8"/>
          <p:cNvSpPr/>
          <p:nvPr/>
        </p:nvSpPr>
        <p:spPr>
          <a:xfrm>
            <a:off x="4306824" y="1783080"/>
            <a:ext cx="3566160" cy="2084832"/>
          </a:xfrm>
          <a:prstGeom prst="roundRect">
            <a:avLst>
              <a:gd name="adj" fmla="val 4386"/>
            </a:avLst>
          </a:prstGeom>
          <a:solidFill>
            <a:srgbClr val="2E3D48"/>
          </a:solidFill>
          <a:ln/>
        </p:spPr>
        <p:txBody>
          <a:bodyPr/>
          <a:p/>
        </p:txBody>
      </p:sp>
      <p:sp>
        <p:nvSpPr>
          <p:cNvPr id="12" name="Shape 9"/>
          <p:cNvSpPr/>
          <p:nvPr/>
        </p:nvSpPr>
        <p:spPr>
          <a:xfrm>
            <a:off x="4581144" y="2057400"/>
            <a:ext cx="566928" cy="566928"/>
          </a:xfrm>
          <a:prstGeom prst="ellipse">
            <a:avLst/>
          </a:prstGeom>
          <a:solidFill>
            <a:srgbClr val="B2E88A"/>
          </a:solidFill>
          <a:ln/>
        </p:spPr>
        <p:txBody>
          <a:bodyPr/>
          <a:p/>
        </p:txBody>
      </p:sp>
      <p:pic>
        <p:nvPicPr>
          <p:cNvPr id="13" name="Image 1" descr="icons/route_212F38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7207" y="2193463"/>
            <a:ext cx="294803" cy="294803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5276088" y="2075688"/>
            <a:ext cx="2322576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Hands off with context</a:t>
            </a:r>
            <a:endParaRPr lang="en-US" sz="1250" dirty="0"/>
          </a:p>
        </p:txBody>
      </p:sp>
      <p:sp>
        <p:nvSpPr>
          <p:cNvPr id="15" name="Text 11"/>
          <p:cNvSpPr/>
          <p:nvPr/>
        </p:nvSpPr>
        <p:spPr>
          <a:xfrm>
            <a:off x="4581144" y="2743200"/>
            <a:ext cx="3017520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100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Call variables and conversation context carry through to Web ACD's queue and agent desktop at escalation.</a:t>
            </a:r>
            <a:endParaRPr lang="en-US" sz="1000" dirty="0"/>
          </a:p>
        </p:txBody>
      </p:sp>
      <p:sp>
        <p:nvSpPr>
          <p:cNvPr id="16" name="Shape 12"/>
          <p:cNvSpPr/>
          <p:nvPr/>
        </p:nvSpPr>
        <p:spPr>
          <a:xfrm>
            <a:off x="8065008" y="1783080"/>
            <a:ext cx="3566160" cy="2084832"/>
          </a:xfrm>
          <a:prstGeom prst="roundRect">
            <a:avLst>
              <a:gd name="adj" fmla="val 4386"/>
            </a:avLst>
          </a:prstGeom>
          <a:solidFill>
            <a:srgbClr val="2E3D48"/>
          </a:solidFill>
          <a:ln/>
        </p:spPr>
        <p:txBody>
          <a:bodyPr/>
          <a:p/>
        </p:txBody>
      </p:sp>
      <p:sp>
        <p:nvSpPr>
          <p:cNvPr id="17" name="Shape 13"/>
          <p:cNvSpPr/>
          <p:nvPr/>
        </p:nvSpPr>
        <p:spPr>
          <a:xfrm>
            <a:off x="8339328" y="2057400"/>
            <a:ext cx="566928" cy="566928"/>
          </a:xfrm>
          <a:prstGeom prst="ellipse">
            <a:avLst/>
          </a:prstGeom>
          <a:solidFill>
            <a:srgbClr val="B2E88A"/>
          </a:solidFill>
          <a:ln/>
        </p:spPr>
        <p:txBody>
          <a:bodyPr/>
          <a:p/>
        </p:txBody>
      </p:sp>
      <p:pic>
        <p:nvPicPr>
          <p:cNvPr id="18" name="Image 2" descr="icons/sparkles_212F38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75391" y="2193463"/>
            <a:ext cx="294803" cy="294803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9034272" y="2075688"/>
            <a:ext cx="2322576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Coexists with new AI</a:t>
            </a:r>
            <a:endParaRPr lang="en-US" sz="1250" dirty="0"/>
          </a:p>
        </p:txBody>
      </p:sp>
      <p:sp>
        <p:nvSpPr>
          <p:cNvPr id="20" name="Text 15"/>
          <p:cNvSpPr/>
          <p:nvPr/>
        </p:nvSpPr>
        <p:spPr>
          <a:xfrm>
            <a:off x="8339328" y="2743200"/>
            <a:ext cx="3017520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100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The AI Agent Gateway lets a connected AI own conversation while Smart IVR keeps owning telephony — no rebuild.</a:t>
            </a:r>
            <a:endParaRPr lang="en-US" sz="1000" dirty="0"/>
          </a:p>
        </p:txBody>
      </p:sp>
      <p:sp>
        <p:nvSpPr>
          <p:cNvPr id="21" name="Shape 16"/>
          <p:cNvSpPr/>
          <p:nvPr/>
        </p:nvSpPr>
        <p:spPr>
          <a:xfrm>
            <a:off x="548640" y="4069080"/>
            <a:ext cx="3566160" cy="2084832"/>
          </a:xfrm>
          <a:prstGeom prst="roundRect">
            <a:avLst>
              <a:gd name="adj" fmla="val 4386"/>
            </a:avLst>
          </a:prstGeom>
          <a:solidFill>
            <a:srgbClr val="2E3D48"/>
          </a:solidFill>
          <a:ln/>
        </p:spPr>
        <p:txBody>
          <a:bodyPr/>
          <a:p/>
        </p:txBody>
      </p:sp>
      <p:sp>
        <p:nvSpPr>
          <p:cNvPr id="22" name="Shape 17"/>
          <p:cNvSpPr/>
          <p:nvPr/>
        </p:nvSpPr>
        <p:spPr>
          <a:xfrm>
            <a:off x="822960" y="4343400"/>
            <a:ext cx="566928" cy="566928"/>
          </a:xfrm>
          <a:prstGeom prst="ellipse">
            <a:avLst/>
          </a:prstGeom>
          <a:solidFill>
            <a:srgbClr val="B2E88A"/>
          </a:solidFill>
          <a:ln/>
        </p:spPr>
        <p:txBody>
          <a:bodyPr/>
          <a:p/>
        </p:txBody>
      </p:sp>
      <p:pic>
        <p:nvPicPr>
          <p:cNvPr id="23" name="Image 3" descr="icons/integration_212F38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9023" y="4479463"/>
            <a:ext cx="294803" cy="294803"/>
          </a:xfrm>
          <a:prstGeom prst="rect">
            <a:avLst/>
          </a:prstGeom>
        </p:spPr>
      </p:pic>
      <p:sp>
        <p:nvSpPr>
          <p:cNvPr id="24" name="Text 18"/>
          <p:cNvSpPr/>
          <p:nvPr/>
        </p:nvSpPr>
        <p:spPr>
          <a:xfrm>
            <a:off x="1517904" y="4361688"/>
            <a:ext cx="2322576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Vendor-neutral speech</a:t>
            </a:r>
            <a:endParaRPr lang="en-US" sz="1250" dirty="0"/>
          </a:p>
        </p:txBody>
      </p:sp>
      <p:sp>
        <p:nvSpPr>
          <p:cNvPr id="25" name="Text 19"/>
          <p:cNvSpPr/>
          <p:nvPr/>
        </p:nvSpPr>
        <p:spPr>
          <a:xfrm>
            <a:off x="822960" y="5029200"/>
            <a:ext cx="3017520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100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Any MRCP- or HTTP-compatible ASR, TTS or NLU engine plugs in — Nuance, Verbio, Lumenvox, Google, Amazon, Azure.</a:t>
            </a:r>
            <a:endParaRPr lang="en-US" sz="1000" dirty="0"/>
          </a:p>
        </p:txBody>
      </p:sp>
      <p:sp>
        <p:nvSpPr>
          <p:cNvPr id="26" name="Shape 20"/>
          <p:cNvSpPr/>
          <p:nvPr/>
        </p:nvSpPr>
        <p:spPr>
          <a:xfrm>
            <a:off x="4306824" y="4069080"/>
            <a:ext cx="3566160" cy="2084832"/>
          </a:xfrm>
          <a:prstGeom prst="roundRect">
            <a:avLst>
              <a:gd name="adj" fmla="val 4386"/>
            </a:avLst>
          </a:prstGeom>
          <a:solidFill>
            <a:srgbClr val="2E3D48"/>
          </a:solidFill>
          <a:ln/>
        </p:spPr>
        <p:txBody>
          <a:bodyPr/>
          <a:p/>
        </p:txBody>
      </p:sp>
      <p:sp>
        <p:nvSpPr>
          <p:cNvPr id="27" name="Shape 21"/>
          <p:cNvSpPr/>
          <p:nvPr/>
        </p:nvSpPr>
        <p:spPr>
          <a:xfrm>
            <a:off x="4581144" y="4343400"/>
            <a:ext cx="566928" cy="566928"/>
          </a:xfrm>
          <a:prstGeom prst="ellipse">
            <a:avLst/>
          </a:prstGeom>
          <a:solidFill>
            <a:srgbClr val="B2E88A"/>
          </a:solidFill>
          <a:ln/>
        </p:spPr>
        <p:txBody>
          <a:bodyPr/>
          <a:p/>
        </p:txBody>
      </p:sp>
      <p:pic>
        <p:nvPicPr>
          <p:cNvPr id="28" name="Image 4" descr="icons/cam_212F38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17207" y="4479463"/>
            <a:ext cx="294803" cy="294803"/>
          </a:xfrm>
          <a:prstGeom prst="rect">
            <a:avLst/>
          </a:prstGeom>
        </p:spPr>
      </p:pic>
      <p:sp>
        <p:nvSpPr>
          <p:cNvPr id="29" name="Text 22"/>
          <p:cNvSpPr/>
          <p:nvPr/>
        </p:nvSpPr>
        <p:spPr>
          <a:xfrm>
            <a:off x="5276088" y="4361688"/>
            <a:ext cx="2322576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Escalates to a real video agent</a:t>
            </a:r>
            <a:endParaRPr lang="en-US" sz="1250" dirty="0"/>
          </a:p>
        </p:txBody>
      </p:sp>
      <p:sp>
        <p:nvSpPr>
          <p:cNvPr id="30" name="Text 23"/>
          <p:cNvSpPr/>
          <p:nvPr/>
        </p:nvSpPr>
        <p:spPr>
          <a:xfrm>
            <a:off x="4581144" y="5029200"/>
            <a:ext cx="3017520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100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 call that needs a human can route into the same suite's Web ACD queue — voice, or face to face over video.</a:t>
            </a:r>
            <a:endParaRPr lang="en-US" sz="1000" dirty="0"/>
          </a:p>
        </p:txBody>
      </p:sp>
      <p:sp>
        <p:nvSpPr>
          <p:cNvPr id="31" name="Shape 24"/>
          <p:cNvSpPr/>
          <p:nvPr/>
        </p:nvSpPr>
        <p:spPr>
          <a:xfrm>
            <a:off x="8065008" y="4069080"/>
            <a:ext cx="3566160" cy="2084832"/>
          </a:xfrm>
          <a:prstGeom prst="roundRect">
            <a:avLst>
              <a:gd name="adj" fmla="val 4386"/>
            </a:avLst>
          </a:prstGeom>
          <a:solidFill>
            <a:srgbClr val="2E3D48"/>
          </a:solidFill>
          <a:ln/>
        </p:spPr>
        <p:txBody>
          <a:bodyPr/>
          <a:p/>
        </p:txBody>
      </p:sp>
      <p:sp>
        <p:nvSpPr>
          <p:cNvPr id="32" name="Shape 25"/>
          <p:cNvSpPr/>
          <p:nvPr/>
        </p:nvSpPr>
        <p:spPr>
          <a:xfrm>
            <a:off x="8339328" y="4343400"/>
            <a:ext cx="566928" cy="566928"/>
          </a:xfrm>
          <a:prstGeom prst="ellipse">
            <a:avLst/>
          </a:prstGeom>
          <a:solidFill>
            <a:srgbClr val="B2E88A"/>
          </a:solidFill>
          <a:ln/>
        </p:spPr>
        <p:txBody>
          <a:bodyPr/>
          <a:p/>
        </p:txBody>
      </p:sp>
      <p:pic>
        <p:nvPicPr>
          <p:cNvPr id="33" name="Image 5" descr="icons/stack_212F38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75391" y="4479463"/>
            <a:ext cx="294803" cy="294803"/>
          </a:xfrm>
          <a:prstGeom prst="rect">
            <a:avLst/>
          </a:prstGeom>
        </p:spPr>
      </p:pic>
      <p:sp>
        <p:nvSpPr>
          <p:cNvPr id="34" name="Text 26"/>
          <p:cNvSpPr/>
          <p:nvPr/>
        </p:nvSpPr>
        <p:spPr>
          <a:xfrm>
            <a:off x="9034272" y="4361688"/>
            <a:ext cx="2322576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One telephony layer, one vendor</a:t>
            </a:r>
            <a:endParaRPr lang="en-US" sz="1250" dirty="0"/>
          </a:p>
        </p:txBody>
      </p:sp>
      <p:sp>
        <p:nvSpPr>
          <p:cNvPr id="35" name="Text 27"/>
          <p:cNvSpPr/>
          <p:nvPr/>
        </p:nvSpPr>
        <p:spPr>
          <a:xfrm>
            <a:off x="8339328" y="5029200"/>
            <a:ext cx="3017520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100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IVR, ACD and video all run on the same open-standards core, not stitched together from separate SKUs.</a:t>
            </a:r>
            <a:endParaRPr lang="en-US" sz="1000" dirty="0"/>
          </a:p>
        </p:txBody>
      </p:sp>
      <p:sp>
        <p:nvSpPr>
          <p:cNvPr id="36" name="Text 28"/>
          <p:cNvSpPr/>
          <p:nvPr/>
        </p:nvSpPr>
        <p:spPr>
          <a:xfrm>
            <a:off x="548640" y="6144768"/>
            <a:ext cx="1109167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B2E88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Entry points: any carrier or VoIP system over standard SIP trunking — no proprietary handset or app required.</a:t>
            </a:r>
            <a:endParaRPr lang="en-US" sz="1050" dirty="0"/>
          </a:p>
        </p:txBody>
      </p:sp>
      <p:sp>
        <p:nvSpPr>
          <p:cNvPr id="37" name="Text 29"/>
          <p:cNvSpPr/>
          <p:nvPr/>
        </p:nvSpPr>
        <p:spPr>
          <a:xfrm>
            <a:off x="548640" y="6455664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i="1" dirty="0">
                <a:solidFill>
                  <a:srgbClr val="6B7F8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Source: wiki.ivrpowers.com/en/smartivr/v2/faq, blog.ivrpowers.com (Aug 2026)</a:t>
            </a:r>
            <a:endParaRPr lang="en-US" sz="800" dirty="0"/>
          </a:p>
        </p:txBody>
      </p:sp>
      <p:sp>
        <p:nvSpPr>
          <p:cNvPr id="38" name="Text 30"/>
          <p:cNvSpPr/>
          <p:nvPr/>
        </p:nvSpPr>
        <p:spPr>
          <a:xfrm>
            <a:off x="8778240" y="6455664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6B7F8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Differentiator</a:t>
            </a:r>
            <a:endParaRPr lang="en-US" sz="800" dirty="0"/>
          </a:p>
        </p:txBody>
      </p:sp>
      <p:sp>
        <p:nvSpPr>
          <p:cNvPr id="39" name="Text 31"/>
          <p:cNvSpPr/>
          <p:nvPr/>
        </p:nvSpPr>
        <p:spPr>
          <a:xfrm>
            <a:off x="11320272" y="6455664"/>
            <a:ext cx="320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165" name="Layer.tiff" descr="Layer.tiff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4151081" y="-24508"/>
            <a:ext cx="4071578" cy="2630584"/>
          </a:xfrm>
          <a:prstGeom prst="rect">
            <a:avLst/>
          </a:prstGeom>
          <a:ln w="12700">
            <a:miter lim="400000"/>
          </a:ln>
        </p:spPr>
      </p:pic>
      <p:sp>
        <p:nvSpPr>
          <p:cNvPr id="950" name="Did you know you can take your company's calls…"/>
          <p:cNvSpPr txBox="1"/>
          <p:nvPr/>
        </p:nvSpPr>
        <p:spPr>
          <a:xfrm>
            <a:off x="540810" y="2946426"/>
            <a:ext cx="11110380" cy="965148"/>
          </a:xfrm>
          <a:prstGeom prst="rect">
            <a:avLst/>
          </a:prstGeom>
        </p:spPr>
        <p:txBody>
          <a:bodyPr wrap="none" lIns="25373" tIns="25373" rIns="25373" bIns="25373" anchor="ctr">
            <a:noAutofit/>
          </a:bodyPr>
          <a:lstStyle/>
          <a:p>
            <a:pPr algn="ctr" defTabSz="228600">
              <a:defRPr sz="2600">
                <a:solidFill>
                  <a:srgbClr val="212F38"/>
                </a:solidFill>
                <a:latin typeface="Montserrat Thin Regular"/>
                <a:ea typeface="Montserrat Thin Regular"/>
                <a:cs typeface="Montserrat Thin Regular"/>
                <a:sym typeface="Montserrat Thin Regular"/>
              </a:defRPr>
            </a:pPr>
            <a:r>
              <a:rPr sz="2600">
                <a:latin typeface="Montserrat"/>
              </a:rPr>
              <a:t>Did you know you can take your company's calls</a:t>
            </a:r>
            <a:br>
              <a:rPr sz="2600"/>
            </a:br>
            <a:r>
              <a:rPr sz="2600">
                <a:latin typeface="Montserrat"/>
              </a:rPr>
              <a:t>to the next level with Natural Language and AI?</a:t>
            </a:r>
          </a:p>
        </p:txBody>
      </p:sp>
      <p:sp>
        <p:nvSpPr>
          <p:cNvPr id="164" name="Interactive Powers"/>
          <p:cNvSpPr txBox="1"/>
          <p:nvPr/>
        </p:nvSpPr>
        <p:spPr>
          <a:xfrm>
            <a:off x="600044" y="5927326"/>
            <a:ext cx="10974059" cy="318158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22836" tIns="22836" rIns="22836" bIns="22836">
            <a:normAutofit fontScale="100000" lnSpcReduction="0"/>
          </a:bodyPr>
          <a:lstStyle/>
          <a:p>
            <a:pPr algn="ctr" defTabSz="412750">
              <a:defRPr>
                <a:solidFill>
                  <a:srgbClr val="212F38"/>
                </a:solidFill>
                <a:latin typeface="MuseoSansRounded-900"/>
                <a:ea typeface="MuseoSansRounded-900"/>
                <a:cs typeface="MuseoSansRounded-900"/>
                <a:sym typeface="MuseoSansRounded-900"/>
              </a:defRPr>
            </a:pPr>
            <a:r>
              <a:rPr>
                <a:latin typeface="Montserrat"/>
                <a:ea typeface="MuseoSansRounded-100"/>
                <a:cs typeface="MuseoSansRounded-100"/>
                <a:sym typeface="MuseoSansRounded-100"/>
              </a:rPr>
              <a:t>Interactive</a:t>
            </a:r>
            <a:r>
              <a:rPr>
                <a:latin typeface="Montserrat"/>
              </a:rPr>
              <a:t> Powers</a:t>
            </a:r>
          </a:p>
        </p:txBody>
      </p:sp>
      <p:sp>
        <p:nvSpPr>
          <p:cNvPr id="165" name="&lt;vxml&gt; version=&quot;2.x&quot;"/>
          <p:cNvSpPr txBox="1"/>
          <p:nvPr/>
        </p:nvSpPr>
        <p:spPr>
          <a:xfrm>
            <a:off x="4370389" y="4491122"/>
            <a:ext cx="3632961" cy="5333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5373" tIns="25373" rIns="25373" bIns="25373" anchor="ctr">
            <a:spAutoFit/>
          </a:bodyPr>
          <a:lstStyle/>
          <a:p>
            <a:pPr defTabSz="228600">
              <a:spcBef>
                <a:spcPts val="700"/>
              </a:spcBef>
              <a:defRPr sz="2800">
                <a:solidFill>
                  <a:srgbClr val="212F38"/>
                </a:solidFill>
                <a:latin typeface="Avenir Medium"/>
                <a:ea typeface="Avenir Medium"/>
                <a:cs typeface="Avenir Medium"/>
                <a:sym typeface="Avenir Medium"/>
              </a:defRPr>
            </a:pPr>
            <a:r>
              <a:rPr>
                <a:solidFill>
                  <a:srgbClr val="64CE6D"/>
                </a:solidFill>
                <a:latin typeface="Montserrat"/>
              </a:rPr>
              <a:t>&lt;vxml&gt;</a:t>
            </a:r>
            <a:r>
              <a:rPr>
                <a:latin typeface="Montserrat"/>
              </a:rPr>
              <a:t> </a:t>
            </a:r>
            <a:r>
              <a:rPr>
                <a:solidFill>
                  <a:srgbClr val="0433FF"/>
                </a:solidFill>
                <a:latin typeface="Montserrat"/>
              </a:rPr>
              <a:t>version=</a:t>
            </a:r>
            <a:r>
              <a:rPr>
                <a:solidFill>
                  <a:srgbClr val="EB4C64"/>
                </a:solidFill>
                <a:latin typeface="Montserrat"/>
              </a:rPr>
              <a:t>"2.x"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6F6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21208"/>
            <a:ext cx="118872" cy="118872"/>
          </a:xfrm>
          <a:prstGeom prst="roundRect">
            <a:avLst>
              <a:gd name="adj" fmla="val 23077"/>
            </a:avLst>
          </a:prstGeom>
          <a:solidFill>
            <a:srgbClr val="FF6D5F"/>
          </a:solidFill>
          <a:ln/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777240" y="457200"/>
            <a:ext cx="10424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SELF-SERVICE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731520"/>
            <a:ext cx="1109167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7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From touch-tone menus to real conversation, one engine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548640" y="1280160"/>
            <a:ext cx="1109167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Directed-dialog and natural-language mode run on the same VoiceXML engine, so a flow can start as a menu and graduate into a conversation without changing platform.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548640" y="2212848"/>
            <a:ext cx="3566160" cy="1810512"/>
          </a:xfrm>
          <a:prstGeom prst="roundRect">
            <a:avLst>
              <a:gd name="adj" fmla="val 5051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7" name="Shape 5"/>
          <p:cNvSpPr/>
          <p:nvPr/>
        </p:nvSpPr>
        <p:spPr>
          <a:xfrm>
            <a:off x="804672" y="2450592"/>
            <a:ext cx="512064" cy="512064"/>
          </a:xfrm>
          <a:prstGeom prst="ellipse">
            <a:avLst/>
          </a:prstGeom>
          <a:solidFill>
            <a:srgbClr val="EAF6DD"/>
          </a:solidFill>
          <a:ln/>
        </p:spPr>
        <p:txBody>
          <a:bodyPr/>
          <a:p/>
        </p:txBody>
      </p:sp>
      <p:pic>
        <p:nvPicPr>
          <p:cNvPr id="8" name="Image 0" descr="icons/keymap_212F38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7567" y="2573487"/>
            <a:ext cx="266273" cy="266273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1426464" y="2450592"/>
            <a:ext cx="243230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2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Directed-dialog menus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804672" y="3072384"/>
            <a:ext cx="3054096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7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DTMF and grammar-based prompts, with standard VoiceXML flow control throughout.</a:t>
            </a:r>
            <a:endParaRPr lang="en-US" sz="970" dirty="0"/>
          </a:p>
        </p:txBody>
      </p:sp>
      <p:sp>
        <p:nvSpPr>
          <p:cNvPr id="11" name="Shape 8"/>
          <p:cNvSpPr/>
          <p:nvPr/>
        </p:nvSpPr>
        <p:spPr>
          <a:xfrm>
            <a:off x="4306824" y="2212848"/>
            <a:ext cx="3566160" cy="1810512"/>
          </a:xfrm>
          <a:prstGeom prst="roundRect">
            <a:avLst>
              <a:gd name="adj" fmla="val 5051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12" name="Shape 9"/>
          <p:cNvSpPr/>
          <p:nvPr/>
        </p:nvSpPr>
        <p:spPr>
          <a:xfrm>
            <a:off x="4562856" y="2450592"/>
            <a:ext cx="512064" cy="512064"/>
          </a:xfrm>
          <a:prstGeom prst="ellipse">
            <a:avLst/>
          </a:prstGeom>
          <a:solidFill>
            <a:srgbClr val="EAF6DD"/>
          </a:solidFill>
          <a:ln/>
        </p:spPr>
        <p:txBody>
          <a:bodyPr/>
          <a:p/>
        </p:txBody>
      </p:sp>
      <p:pic>
        <p:nvPicPr>
          <p:cNvPr id="13" name="Image 1" descr="icons/ai_212F38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5751" y="2573487"/>
            <a:ext cx="266273" cy="266273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5184648" y="2450592"/>
            <a:ext cx="243230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2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Mixed-initiative conversation</a:t>
            </a:r>
            <a:endParaRPr lang="en-US" sz="1200" dirty="0"/>
          </a:p>
        </p:txBody>
      </p:sp>
      <p:sp>
        <p:nvSpPr>
          <p:cNvPr id="15" name="Text 11"/>
          <p:cNvSpPr/>
          <p:nvPr/>
        </p:nvSpPr>
        <p:spPr>
          <a:xfrm>
            <a:off x="4562856" y="3072384"/>
            <a:ext cx="3054096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7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Natural-language mode via the native &lt;nlu&gt; element lets callers say what they want.</a:t>
            </a:r>
            <a:endParaRPr lang="en-US" sz="970" dirty="0"/>
          </a:p>
        </p:txBody>
      </p:sp>
      <p:sp>
        <p:nvSpPr>
          <p:cNvPr id="16" name="Shape 12"/>
          <p:cNvSpPr/>
          <p:nvPr/>
        </p:nvSpPr>
        <p:spPr>
          <a:xfrm>
            <a:off x="8065008" y="2212848"/>
            <a:ext cx="3566160" cy="1810512"/>
          </a:xfrm>
          <a:prstGeom prst="roundRect">
            <a:avLst>
              <a:gd name="adj" fmla="val 5051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17" name="Shape 13"/>
          <p:cNvSpPr/>
          <p:nvPr/>
        </p:nvSpPr>
        <p:spPr>
          <a:xfrm>
            <a:off x="8321040" y="2450592"/>
            <a:ext cx="512064" cy="512064"/>
          </a:xfrm>
          <a:prstGeom prst="ellipse">
            <a:avLst/>
          </a:prstGeom>
          <a:solidFill>
            <a:srgbClr val="EAF6DD"/>
          </a:solidFill>
          <a:ln/>
        </p:spPr>
        <p:txBody>
          <a:bodyPr/>
          <a:p/>
        </p:txBody>
      </p:sp>
      <p:pic>
        <p:nvPicPr>
          <p:cNvPr id="18" name="Image 2" descr="icons/list_212F38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43935" y="2573487"/>
            <a:ext cx="266273" cy="266273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8942832" y="2450592"/>
            <a:ext cx="243230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2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Context carried across turns</a:t>
            </a:r>
            <a:endParaRPr lang="en-US" sz="1200" dirty="0"/>
          </a:p>
        </p:txBody>
      </p:sp>
      <p:sp>
        <p:nvSpPr>
          <p:cNvPr id="20" name="Text 15"/>
          <p:cNvSpPr/>
          <p:nvPr/>
        </p:nvSpPr>
        <p:spPr>
          <a:xfrm>
            <a:off x="8321040" y="3072384"/>
            <a:ext cx="3054096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7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The &lt;data&gt; element and NLU context grammars keep state through a whole conversation.</a:t>
            </a:r>
            <a:endParaRPr lang="en-US" sz="970" dirty="0"/>
          </a:p>
        </p:txBody>
      </p:sp>
      <p:sp>
        <p:nvSpPr>
          <p:cNvPr id="21" name="Shape 16"/>
          <p:cNvSpPr/>
          <p:nvPr/>
        </p:nvSpPr>
        <p:spPr>
          <a:xfrm>
            <a:off x="548640" y="4206240"/>
            <a:ext cx="3566160" cy="1810512"/>
          </a:xfrm>
          <a:prstGeom prst="roundRect">
            <a:avLst>
              <a:gd name="adj" fmla="val 5051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22" name="Shape 17"/>
          <p:cNvSpPr/>
          <p:nvPr/>
        </p:nvSpPr>
        <p:spPr>
          <a:xfrm>
            <a:off x="804672" y="4443984"/>
            <a:ext cx="512064" cy="512064"/>
          </a:xfrm>
          <a:prstGeom prst="ellipse">
            <a:avLst/>
          </a:prstGeom>
          <a:solidFill>
            <a:srgbClr val="EAF6DD"/>
          </a:solidFill>
          <a:ln/>
        </p:spPr>
        <p:txBody>
          <a:bodyPr/>
          <a:p/>
        </p:txBody>
      </p:sp>
      <p:pic>
        <p:nvPicPr>
          <p:cNvPr id="23" name="Image 3" descr="icons/micro_212F38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7567" y="4566879"/>
            <a:ext cx="266273" cy="266273"/>
          </a:xfrm>
          <a:prstGeom prst="rect">
            <a:avLst/>
          </a:prstGeom>
        </p:spPr>
      </p:pic>
      <p:sp>
        <p:nvSpPr>
          <p:cNvPr id="24" name="Text 18"/>
          <p:cNvSpPr/>
          <p:nvPr/>
        </p:nvSpPr>
        <p:spPr>
          <a:xfrm>
            <a:off x="1426464" y="4443984"/>
            <a:ext cx="243230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2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Barge-in enabled</a:t>
            </a:r>
            <a:endParaRPr lang="en-US" sz="1200" dirty="0"/>
          </a:p>
        </p:txBody>
      </p:sp>
      <p:sp>
        <p:nvSpPr>
          <p:cNvPr id="25" name="Text 19"/>
          <p:cNvSpPr/>
          <p:nvPr/>
        </p:nvSpPr>
        <p:spPr>
          <a:xfrm>
            <a:off x="804672" y="5065776"/>
            <a:ext cx="3054096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7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Callers can interrupt a prompt at any point — standard VoiceXML behaviour, honoured throughout.</a:t>
            </a:r>
            <a:endParaRPr lang="en-US" sz="970" dirty="0"/>
          </a:p>
        </p:txBody>
      </p:sp>
      <p:sp>
        <p:nvSpPr>
          <p:cNvPr id="26" name="Shape 20"/>
          <p:cNvSpPr/>
          <p:nvPr/>
        </p:nvSpPr>
        <p:spPr>
          <a:xfrm>
            <a:off x="4306824" y="4206240"/>
            <a:ext cx="3566160" cy="1810512"/>
          </a:xfrm>
          <a:prstGeom prst="roundRect">
            <a:avLst>
              <a:gd name="adj" fmla="val 5051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27" name="Shape 21"/>
          <p:cNvSpPr/>
          <p:nvPr/>
        </p:nvSpPr>
        <p:spPr>
          <a:xfrm>
            <a:off x="4562856" y="4443984"/>
            <a:ext cx="512064" cy="512064"/>
          </a:xfrm>
          <a:prstGeom prst="ellipse">
            <a:avLst/>
          </a:prstGeom>
          <a:solidFill>
            <a:srgbClr val="EAF6DD"/>
          </a:solidFill>
          <a:ln/>
        </p:spPr>
        <p:txBody>
          <a:bodyPr/>
          <a:p/>
        </p:txBody>
      </p:sp>
      <p:pic>
        <p:nvPicPr>
          <p:cNvPr id="28" name="Image 4" descr="icons/survey_212F38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85751" y="4566879"/>
            <a:ext cx="266273" cy="266273"/>
          </a:xfrm>
          <a:prstGeom prst="rect">
            <a:avLst/>
          </a:prstGeom>
        </p:spPr>
      </p:pic>
      <p:sp>
        <p:nvSpPr>
          <p:cNvPr id="29" name="Text 22"/>
          <p:cNvSpPr/>
          <p:nvPr/>
        </p:nvSpPr>
        <p:spPr>
          <a:xfrm>
            <a:off x="5184648" y="4443984"/>
            <a:ext cx="243230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2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Speech and DTMF verification</a:t>
            </a:r>
            <a:endParaRPr lang="en-US" sz="1200" dirty="0"/>
          </a:p>
        </p:txBody>
      </p:sp>
      <p:sp>
        <p:nvSpPr>
          <p:cNvPr id="30" name="Text 23"/>
          <p:cNvSpPr/>
          <p:nvPr/>
        </p:nvSpPr>
        <p:spPr>
          <a:xfrm>
            <a:off x="4562856" y="5065776"/>
            <a:ext cx="3054096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7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Identity or transaction-confirmation steps ahead of a sensitive action, in either input mode.</a:t>
            </a:r>
            <a:endParaRPr lang="en-US" sz="970" dirty="0"/>
          </a:p>
        </p:txBody>
      </p:sp>
      <p:sp>
        <p:nvSpPr>
          <p:cNvPr id="31" name="Shape 24"/>
          <p:cNvSpPr/>
          <p:nvPr/>
        </p:nvSpPr>
        <p:spPr>
          <a:xfrm>
            <a:off x="8065008" y="4206240"/>
            <a:ext cx="3566160" cy="1810512"/>
          </a:xfrm>
          <a:prstGeom prst="roundRect">
            <a:avLst>
              <a:gd name="adj" fmla="val 5051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32" name="Shape 25"/>
          <p:cNvSpPr/>
          <p:nvPr/>
        </p:nvSpPr>
        <p:spPr>
          <a:xfrm>
            <a:off x="8321040" y="4443984"/>
            <a:ext cx="512064" cy="512064"/>
          </a:xfrm>
          <a:prstGeom prst="ellipse">
            <a:avLst/>
          </a:prstGeom>
          <a:solidFill>
            <a:srgbClr val="EAF6DD"/>
          </a:solidFill>
          <a:ln/>
        </p:spPr>
        <p:txBody>
          <a:bodyPr/>
          <a:p/>
        </p:txBody>
      </p:sp>
      <p:pic>
        <p:nvPicPr>
          <p:cNvPr id="33" name="Image 5" descr="icons/record_212F38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43935" y="4566879"/>
            <a:ext cx="266273" cy="266273"/>
          </a:xfrm>
          <a:prstGeom prst="rect">
            <a:avLst/>
          </a:prstGeom>
        </p:spPr>
      </p:pic>
      <p:sp>
        <p:nvSpPr>
          <p:cNvPr id="34" name="Text 26"/>
          <p:cNvSpPr/>
          <p:nvPr/>
        </p:nvSpPr>
        <p:spPr>
          <a:xfrm>
            <a:off x="8942832" y="4443984"/>
            <a:ext cx="243230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2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Recording &amp; transcript capture</a:t>
            </a:r>
            <a:endParaRPr lang="en-US" sz="1200" dirty="0"/>
          </a:p>
        </p:txBody>
      </p:sp>
      <p:sp>
        <p:nvSpPr>
          <p:cNvPr id="35" name="Text 27"/>
          <p:cNvSpPr/>
          <p:nvPr/>
        </p:nvSpPr>
        <p:spPr>
          <a:xfrm>
            <a:off x="8321040" y="5065776"/>
            <a:ext cx="3054096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7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NLU sessions can record and retrieve caller speech for QA, training and dispute resolution.</a:t>
            </a:r>
            <a:endParaRPr lang="en-US" sz="970" dirty="0"/>
          </a:p>
        </p:txBody>
      </p:sp>
      <p:sp>
        <p:nvSpPr>
          <p:cNvPr id="36" name="Text 28"/>
          <p:cNvSpPr/>
          <p:nvPr/>
        </p:nvSpPr>
        <p:spPr>
          <a:xfrm>
            <a:off x="548640" y="6455664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i="1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Source: wiki.ivrpowers.com/en/smartivr/v2/changelog, /v2/use-cases</a:t>
            </a:r>
            <a:endParaRPr lang="en-US" sz="800" dirty="0"/>
          </a:p>
        </p:txBody>
      </p:sp>
      <p:sp>
        <p:nvSpPr>
          <p:cNvPr id="37" name="Text 29"/>
          <p:cNvSpPr/>
          <p:nvPr/>
        </p:nvSpPr>
        <p:spPr>
          <a:xfrm>
            <a:off x="8778240" y="6455664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Self-service</a:t>
            </a:r>
            <a:endParaRPr lang="en-US" sz="800" dirty="0"/>
          </a:p>
        </p:txBody>
      </p:sp>
      <p:sp>
        <p:nvSpPr>
          <p:cNvPr id="38" name="Text 30"/>
          <p:cNvSpPr/>
          <p:nvPr/>
        </p:nvSpPr>
        <p:spPr>
          <a:xfrm>
            <a:off x="11320272" y="6455664"/>
            <a:ext cx="320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6F6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21208"/>
            <a:ext cx="118872" cy="118872"/>
          </a:xfrm>
          <a:prstGeom prst="roundRect">
            <a:avLst>
              <a:gd name="adj" fmla="val 23077"/>
            </a:avLst>
          </a:prstGeom>
          <a:solidFill>
            <a:srgbClr val="FF6D5F"/>
          </a:solidFill>
          <a:ln/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777240" y="457200"/>
            <a:ext cx="10424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SPEECH ENGINES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731520"/>
            <a:ext cx="1109167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7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Bring your own ASR, TTS and NLU — or use ours</a:t>
            </a:r>
            <a:endParaRPr lang="en-US" sz="2700" dirty="0"/>
          </a:p>
        </p:txBody>
      </p:sp>
      <p:sp>
        <p:nvSpPr>
          <p:cNvPr id="5" name="Shape 3"/>
          <p:cNvSpPr/>
          <p:nvPr/>
        </p:nvSpPr>
        <p:spPr>
          <a:xfrm>
            <a:off x="548640" y="1691640"/>
            <a:ext cx="3566160" cy="3429000"/>
          </a:xfrm>
          <a:prstGeom prst="roundRect">
            <a:avLst>
              <a:gd name="adj" fmla="val 2667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786384" y="1929384"/>
            <a:ext cx="512064" cy="512064"/>
          </a:xfrm>
          <a:prstGeom prst="ellipse">
            <a:avLst/>
          </a:prstGeom>
          <a:solidFill>
            <a:srgbClr val="EAF6DD"/>
          </a:solidFill>
          <a:ln/>
        </p:spPr>
        <p:txBody>
          <a:bodyPr/>
          <a:p/>
        </p:txBody>
      </p:sp>
      <p:pic>
        <p:nvPicPr>
          <p:cNvPr id="7" name="Image 0" descr="icons/micro_212F38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2057400"/>
            <a:ext cx="256032" cy="256032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408176" y="1911096"/>
            <a:ext cx="24688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ASR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1408176" y="2203704"/>
            <a:ext cx="2468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60" i="1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Speech recognition, MRCP-compliant</a:t>
            </a:r>
            <a:endParaRPr lang="en-US" sz="860" dirty="0"/>
          </a:p>
        </p:txBody>
      </p:sp>
      <p:sp>
        <p:nvSpPr>
          <p:cNvPr id="10" name="Shape 7"/>
          <p:cNvSpPr/>
          <p:nvPr/>
        </p:nvSpPr>
        <p:spPr>
          <a:xfrm>
            <a:off x="786384" y="2651760"/>
            <a:ext cx="647395" cy="292608"/>
          </a:xfrm>
          <a:prstGeom prst="roundRect">
            <a:avLst>
              <a:gd name="adj" fmla="val 50000"/>
            </a:avLst>
          </a:prstGeom>
          <a:solidFill>
            <a:srgbClr val="EAF6DD"/>
          </a:solidFill>
          <a:ln/>
        </p:spPr>
        <p:txBody>
          <a:bodyPr/>
          <a:p/>
        </p:txBody>
      </p:sp>
      <p:sp>
        <p:nvSpPr>
          <p:cNvPr id="11" name="Text 8"/>
          <p:cNvSpPr/>
          <p:nvPr/>
        </p:nvSpPr>
        <p:spPr>
          <a:xfrm>
            <a:off x="786384" y="2651760"/>
            <a:ext cx="64739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6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Nuance</a:t>
            </a:r>
            <a:endParaRPr lang="en-US" sz="860" dirty="0"/>
          </a:p>
        </p:txBody>
      </p:sp>
      <p:sp>
        <p:nvSpPr>
          <p:cNvPr id="12" name="Shape 9"/>
          <p:cNvSpPr/>
          <p:nvPr/>
        </p:nvSpPr>
        <p:spPr>
          <a:xfrm>
            <a:off x="1525219" y="2651760"/>
            <a:ext cx="790042" cy="292608"/>
          </a:xfrm>
          <a:prstGeom prst="roundRect">
            <a:avLst>
              <a:gd name="adj" fmla="val 50000"/>
            </a:avLst>
          </a:prstGeom>
          <a:solidFill>
            <a:srgbClr val="EAF6DD"/>
          </a:solidFill>
          <a:ln/>
        </p:spPr>
        <p:txBody>
          <a:bodyPr/>
          <a:p/>
        </p:txBody>
      </p:sp>
      <p:sp>
        <p:nvSpPr>
          <p:cNvPr id="13" name="Text 10"/>
          <p:cNvSpPr/>
          <p:nvPr/>
        </p:nvSpPr>
        <p:spPr>
          <a:xfrm>
            <a:off x="1525219" y="2651760"/>
            <a:ext cx="79004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6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Loquendo</a:t>
            </a:r>
            <a:endParaRPr lang="en-US" sz="860" dirty="0"/>
          </a:p>
        </p:txBody>
      </p:sp>
      <p:sp>
        <p:nvSpPr>
          <p:cNvPr id="14" name="Shape 11"/>
          <p:cNvSpPr/>
          <p:nvPr/>
        </p:nvSpPr>
        <p:spPr>
          <a:xfrm>
            <a:off x="2406701" y="2651760"/>
            <a:ext cx="790042" cy="292608"/>
          </a:xfrm>
          <a:prstGeom prst="roundRect">
            <a:avLst>
              <a:gd name="adj" fmla="val 50000"/>
            </a:avLst>
          </a:prstGeom>
          <a:solidFill>
            <a:srgbClr val="EAF6DD"/>
          </a:solidFill>
          <a:ln/>
        </p:spPr>
        <p:txBody>
          <a:bodyPr/>
          <a:p/>
        </p:txBody>
      </p:sp>
      <p:sp>
        <p:nvSpPr>
          <p:cNvPr id="15" name="Text 12"/>
          <p:cNvSpPr/>
          <p:nvPr/>
        </p:nvSpPr>
        <p:spPr>
          <a:xfrm>
            <a:off x="2406701" y="2651760"/>
            <a:ext cx="79004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6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Lumenvox</a:t>
            </a:r>
            <a:endParaRPr lang="en-US" sz="860" dirty="0"/>
          </a:p>
        </p:txBody>
      </p:sp>
      <p:sp>
        <p:nvSpPr>
          <p:cNvPr id="16" name="Shape 13"/>
          <p:cNvSpPr/>
          <p:nvPr/>
        </p:nvSpPr>
        <p:spPr>
          <a:xfrm>
            <a:off x="786384" y="3035808"/>
            <a:ext cx="647395" cy="292608"/>
          </a:xfrm>
          <a:prstGeom prst="roundRect">
            <a:avLst>
              <a:gd name="adj" fmla="val 50000"/>
            </a:avLst>
          </a:prstGeom>
          <a:solidFill>
            <a:srgbClr val="EAF6DD"/>
          </a:solidFill>
          <a:ln/>
        </p:spPr>
        <p:txBody>
          <a:bodyPr/>
          <a:p/>
        </p:txBody>
      </p:sp>
      <p:sp>
        <p:nvSpPr>
          <p:cNvPr id="17" name="Text 14"/>
          <p:cNvSpPr/>
          <p:nvPr/>
        </p:nvSpPr>
        <p:spPr>
          <a:xfrm>
            <a:off x="786384" y="3035808"/>
            <a:ext cx="64739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6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Verbio</a:t>
            </a:r>
            <a:endParaRPr lang="en-US" sz="860" dirty="0"/>
          </a:p>
        </p:txBody>
      </p:sp>
      <p:sp>
        <p:nvSpPr>
          <p:cNvPr id="18" name="Text 15"/>
          <p:cNvSpPr/>
          <p:nvPr/>
        </p:nvSpPr>
        <p:spPr>
          <a:xfrm>
            <a:off x="786384" y="3456432"/>
            <a:ext cx="309067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840" i="1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Corporate site also lists: Deepgram · Voci · Azure SR</a:t>
            </a:r>
            <a:endParaRPr lang="en-US" sz="840" dirty="0"/>
          </a:p>
        </p:txBody>
      </p:sp>
      <p:sp>
        <p:nvSpPr>
          <p:cNvPr id="19" name="Shape 16"/>
          <p:cNvSpPr/>
          <p:nvPr/>
        </p:nvSpPr>
        <p:spPr>
          <a:xfrm>
            <a:off x="4306824" y="1691640"/>
            <a:ext cx="3566160" cy="3429000"/>
          </a:xfrm>
          <a:prstGeom prst="roundRect">
            <a:avLst>
              <a:gd name="adj" fmla="val 2667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20" name="Shape 17"/>
          <p:cNvSpPr/>
          <p:nvPr/>
        </p:nvSpPr>
        <p:spPr>
          <a:xfrm>
            <a:off x="4544568" y="1929384"/>
            <a:ext cx="512064" cy="512064"/>
          </a:xfrm>
          <a:prstGeom prst="ellipse">
            <a:avLst/>
          </a:prstGeom>
          <a:solidFill>
            <a:srgbClr val="EAF6DD"/>
          </a:solidFill>
          <a:ln/>
        </p:spPr>
        <p:txBody>
          <a:bodyPr/>
          <a:p/>
        </p:txBody>
      </p:sp>
      <p:pic>
        <p:nvPicPr>
          <p:cNvPr id="21" name="Image 1" descr="icons/sound_212F38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2584" y="2057400"/>
            <a:ext cx="256032" cy="256032"/>
          </a:xfrm>
          <a:prstGeom prst="rect">
            <a:avLst/>
          </a:prstGeom>
        </p:spPr>
      </p:pic>
      <p:sp>
        <p:nvSpPr>
          <p:cNvPr id="22" name="Text 18"/>
          <p:cNvSpPr/>
          <p:nvPr/>
        </p:nvSpPr>
        <p:spPr>
          <a:xfrm>
            <a:off x="5166360" y="1911096"/>
            <a:ext cx="24688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TTS</a:t>
            </a:r>
            <a:endParaRPr lang="en-US" sz="1400" dirty="0"/>
          </a:p>
        </p:txBody>
      </p:sp>
      <p:sp>
        <p:nvSpPr>
          <p:cNvPr id="23" name="Text 19"/>
          <p:cNvSpPr/>
          <p:nvPr/>
        </p:nvSpPr>
        <p:spPr>
          <a:xfrm>
            <a:off x="5166360" y="2203704"/>
            <a:ext cx="2468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60" i="1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Text-to-speech, HTTP or MRCP</a:t>
            </a:r>
            <a:endParaRPr lang="en-US" sz="860" dirty="0"/>
          </a:p>
        </p:txBody>
      </p:sp>
      <p:sp>
        <p:nvSpPr>
          <p:cNvPr id="24" name="Shape 20"/>
          <p:cNvSpPr/>
          <p:nvPr/>
        </p:nvSpPr>
        <p:spPr>
          <a:xfrm>
            <a:off x="4544568" y="2651760"/>
            <a:ext cx="1289304" cy="292608"/>
          </a:xfrm>
          <a:prstGeom prst="roundRect">
            <a:avLst>
              <a:gd name="adj" fmla="val 50000"/>
            </a:avLst>
          </a:prstGeom>
          <a:solidFill>
            <a:srgbClr val="EAF6DD"/>
          </a:solidFill>
          <a:ln/>
        </p:spPr>
        <p:txBody>
          <a:bodyPr/>
          <a:p/>
        </p:txBody>
      </p:sp>
      <p:sp>
        <p:nvSpPr>
          <p:cNvPr id="25" name="Text 21"/>
          <p:cNvSpPr/>
          <p:nvPr/>
        </p:nvSpPr>
        <p:spPr>
          <a:xfrm>
            <a:off x="4544568" y="2651760"/>
            <a:ext cx="128930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6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Flite (bundled)</a:t>
            </a:r>
            <a:endParaRPr lang="en-US" sz="860" dirty="0"/>
          </a:p>
        </p:txBody>
      </p:sp>
      <p:sp>
        <p:nvSpPr>
          <p:cNvPr id="26" name="Shape 22"/>
          <p:cNvSpPr/>
          <p:nvPr/>
        </p:nvSpPr>
        <p:spPr>
          <a:xfrm>
            <a:off x="5925312" y="2651760"/>
            <a:ext cx="647395" cy="292608"/>
          </a:xfrm>
          <a:prstGeom prst="roundRect">
            <a:avLst>
              <a:gd name="adj" fmla="val 50000"/>
            </a:avLst>
          </a:prstGeom>
          <a:solidFill>
            <a:srgbClr val="EAF6DD"/>
          </a:solidFill>
          <a:ln/>
        </p:spPr>
        <p:txBody>
          <a:bodyPr/>
          <a:p/>
        </p:txBody>
      </p:sp>
      <p:sp>
        <p:nvSpPr>
          <p:cNvPr id="27" name="Text 23"/>
          <p:cNvSpPr/>
          <p:nvPr/>
        </p:nvSpPr>
        <p:spPr>
          <a:xfrm>
            <a:off x="5925312" y="2651760"/>
            <a:ext cx="64739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6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Mbrola</a:t>
            </a:r>
            <a:endParaRPr lang="en-US" sz="860" dirty="0"/>
          </a:p>
        </p:txBody>
      </p:sp>
      <p:sp>
        <p:nvSpPr>
          <p:cNvPr id="28" name="Shape 24"/>
          <p:cNvSpPr/>
          <p:nvPr/>
        </p:nvSpPr>
        <p:spPr>
          <a:xfrm>
            <a:off x="6664147" y="2651760"/>
            <a:ext cx="790042" cy="292608"/>
          </a:xfrm>
          <a:prstGeom prst="roundRect">
            <a:avLst>
              <a:gd name="adj" fmla="val 50000"/>
            </a:avLst>
          </a:prstGeom>
          <a:solidFill>
            <a:srgbClr val="EAF6DD"/>
          </a:solidFill>
          <a:ln/>
        </p:spPr>
        <p:txBody>
          <a:bodyPr/>
          <a:p/>
        </p:txBody>
      </p:sp>
      <p:sp>
        <p:nvSpPr>
          <p:cNvPr id="29" name="Text 25"/>
          <p:cNvSpPr/>
          <p:nvPr/>
        </p:nvSpPr>
        <p:spPr>
          <a:xfrm>
            <a:off x="6664147" y="2651760"/>
            <a:ext cx="79004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6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Cepstral</a:t>
            </a:r>
            <a:endParaRPr lang="en-US" sz="860" dirty="0"/>
          </a:p>
        </p:txBody>
      </p:sp>
      <p:sp>
        <p:nvSpPr>
          <p:cNvPr id="30" name="Shape 26"/>
          <p:cNvSpPr/>
          <p:nvPr/>
        </p:nvSpPr>
        <p:spPr>
          <a:xfrm>
            <a:off x="4544568" y="3035808"/>
            <a:ext cx="790042" cy="292608"/>
          </a:xfrm>
          <a:prstGeom prst="roundRect">
            <a:avLst>
              <a:gd name="adj" fmla="val 50000"/>
            </a:avLst>
          </a:prstGeom>
          <a:solidFill>
            <a:srgbClr val="EAF6DD"/>
          </a:solidFill>
          <a:ln/>
        </p:spPr>
        <p:txBody>
          <a:bodyPr/>
          <a:p/>
        </p:txBody>
      </p:sp>
      <p:sp>
        <p:nvSpPr>
          <p:cNvPr id="31" name="Text 27"/>
          <p:cNvSpPr/>
          <p:nvPr/>
        </p:nvSpPr>
        <p:spPr>
          <a:xfrm>
            <a:off x="4544568" y="3035808"/>
            <a:ext cx="79004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6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Loquendo</a:t>
            </a:r>
            <a:endParaRPr lang="en-US" sz="860" dirty="0"/>
          </a:p>
        </p:txBody>
      </p:sp>
      <p:sp>
        <p:nvSpPr>
          <p:cNvPr id="32" name="Shape 28"/>
          <p:cNvSpPr/>
          <p:nvPr/>
        </p:nvSpPr>
        <p:spPr>
          <a:xfrm>
            <a:off x="5426050" y="3035808"/>
            <a:ext cx="718718" cy="292608"/>
          </a:xfrm>
          <a:prstGeom prst="roundRect">
            <a:avLst>
              <a:gd name="adj" fmla="val 50000"/>
            </a:avLst>
          </a:prstGeom>
          <a:solidFill>
            <a:srgbClr val="EAF6DD"/>
          </a:solidFill>
          <a:ln/>
        </p:spPr>
        <p:txBody>
          <a:bodyPr/>
          <a:p/>
        </p:txBody>
      </p:sp>
      <p:sp>
        <p:nvSpPr>
          <p:cNvPr id="33" name="Text 29"/>
          <p:cNvSpPr/>
          <p:nvPr/>
        </p:nvSpPr>
        <p:spPr>
          <a:xfrm>
            <a:off x="5426050" y="3035808"/>
            <a:ext cx="71871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6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Acapela</a:t>
            </a:r>
            <a:endParaRPr lang="en-US" sz="860" dirty="0"/>
          </a:p>
        </p:txBody>
      </p:sp>
      <p:sp>
        <p:nvSpPr>
          <p:cNvPr id="34" name="Shape 30"/>
          <p:cNvSpPr/>
          <p:nvPr/>
        </p:nvSpPr>
        <p:spPr>
          <a:xfrm>
            <a:off x="6236208" y="3035808"/>
            <a:ext cx="647395" cy="292608"/>
          </a:xfrm>
          <a:prstGeom prst="roundRect">
            <a:avLst>
              <a:gd name="adj" fmla="val 50000"/>
            </a:avLst>
          </a:prstGeom>
          <a:solidFill>
            <a:srgbClr val="EAF6DD"/>
          </a:solidFill>
          <a:ln/>
        </p:spPr>
        <p:txBody>
          <a:bodyPr/>
          <a:p/>
        </p:txBody>
      </p:sp>
      <p:sp>
        <p:nvSpPr>
          <p:cNvPr id="35" name="Text 31"/>
          <p:cNvSpPr/>
          <p:nvPr/>
        </p:nvSpPr>
        <p:spPr>
          <a:xfrm>
            <a:off x="6236208" y="3035808"/>
            <a:ext cx="64739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6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Verbio</a:t>
            </a:r>
            <a:endParaRPr lang="en-US" sz="860" dirty="0"/>
          </a:p>
        </p:txBody>
      </p:sp>
      <p:sp>
        <p:nvSpPr>
          <p:cNvPr id="36" name="Shape 32"/>
          <p:cNvSpPr/>
          <p:nvPr/>
        </p:nvSpPr>
        <p:spPr>
          <a:xfrm>
            <a:off x="4544568" y="3419856"/>
            <a:ext cx="718718" cy="292608"/>
          </a:xfrm>
          <a:prstGeom prst="roundRect">
            <a:avLst>
              <a:gd name="adj" fmla="val 50000"/>
            </a:avLst>
          </a:prstGeom>
          <a:solidFill>
            <a:srgbClr val="EAF6DD"/>
          </a:solidFill>
          <a:ln/>
        </p:spPr>
        <p:txBody>
          <a:bodyPr/>
          <a:p/>
        </p:txBody>
      </p:sp>
      <p:sp>
        <p:nvSpPr>
          <p:cNvPr id="37" name="Text 33"/>
          <p:cNvSpPr/>
          <p:nvPr/>
        </p:nvSpPr>
        <p:spPr>
          <a:xfrm>
            <a:off x="4544568" y="3419856"/>
            <a:ext cx="71871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6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Voxygen</a:t>
            </a:r>
            <a:endParaRPr lang="en-US" sz="860" dirty="0"/>
          </a:p>
        </p:txBody>
      </p:sp>
      <p:sp>
        <p:nvSpPr>
          <p:cNvPr id="38" name="Shape 34"/>
          <p:cNvSpPr/>
          <p:nvPr/>
        </p:nvSpPr>
        <p:spPr>
          <a:xfrm>
            <a:off x="5354726" y="3419856"/>
            <a:ext cx="647395" cy="292608"/>
          </a:xfrm>
          <a:prstGeom prst="roundRect">
            <a:avLst>
              <a:gd name="adj" fmla="val 50000"/>
            </a:avLst>
          </a:prstGeom>
          <a:solidFill>
            <a:srgbClr val="EAF6DD"/>
          </a:solidFill>
          <a:ln/>
        </p:spPr>
        <p:txBody>
          <a:bodyPr/>
          <a:p/>
        </p:txBody>
      </p:sp>
      <p:sp>
        <p:nvSpPr>
          <p:cNvPr id="39" name="Text 35"/>
          <p:cNvSpPr/>
          <p:nvPr/>
        </p:nvSpPr>
        <p:spPr>
          <a:xfrm>
            <a:off x="5354726" y="3419856"/>
            <a:ext cx="64739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6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Nuance</a:t>
            </a:r>
            <a:endParaRPr lang="en-US" sz="860" dirty="0"/>
          </a:p>
        </p:txBody>
      </p:sp>
      <p:sp>
        <p:nvSpPr>
          <p:cNvPr id="40" name="Shape 36"/>
          <p:cNvSpPr/>
          <p:nvPr/>
        </p:nvSpPr>
        <p:spPr>
          <a:xfrm>
            <a:off x="6093562" y="3419856"/>
            <a:ext cx="790042" cy="292608"/>
          </a:xfrm>
          <a:prstGeom prst="roundRect">
            <a:avLst>
              <a:gd name="adj" fmla="val 50000"/>
            </a:avLst>
          </a:prstGeom>
          <a:solidFill>
            <a:srgbClr val="EAF6DD"/>
          </a:solidFill>
          <a:ln/>
        </p:spPr>
        <p:txBody>
          <a:bodyPr/>
          <a:p/>
        </p:txBody>
      </p:sp>
      <p:sp>
        <p:nvSpPr>
          <p:cNvPr id="41" name="Text 37"/>
          <p:cNvSpPr/>
          <p:nvPr/>
        </p:nvSpPr>
        <p:spPr>
          <a:xfrm>
            <a:off x="6093562" y="3419856"/>
            <a:ext cx="79004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6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VoiceRSS</a:t>
            </a:r>
            <a:endParaRPr lang="en-US" sz="860" dirty="0"/>
          </a:p>
        </p:txBody>
      </p:sp>
      <p:sp>
        <p:nvSpPr>
          <p:cNvPr id="42" name="Text 38"/>
          <p:cNvSpPr/>
          <p:nvPr/>
        </p:nvSpPr>
        <p:spPr>
          <a:xfrm>
            <a:off x="4544568" y="3840480"/>
            <a:ext cx="309067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840" i="1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v2.x adds cloud APIs: Google · Amazon · Azure</a:t>
            </a:r>
            <a:endParaRPr lang="en-US" sz="840" dirty="0"/>
          </a:p>
        </p:txBody>
      </p:sp>
      <p:sp>
        <p:nvSpPr>
          <p:cNvPr id="43" name="Shape 39"/>
          <p:cNvSpPr/>
          <p:nvPr/>
        </p:nvSpPr>
        <p:spPr>
          <a:xfrm>
            <a:off x="8065008" y="1691640"/>
            <a:ext cx="3566160" cy="3429000"/>
          </a:xfrm>
          <a:prstGeom prst="roundRect">
            <a:avLst>
              <a:gd name="adj" fmla="val 2667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44" name="Shape 40"/>
          <p:cNvSpPr/>
          <p:nvPr/>
        </p:nvSpPr>
        <p:spPr>
          <a:xfrm>
            <a:off x="8302752" y="1929384"/>
            <a:ext cx="512064" cy="512064"/>
          </a:xfrm>
          <a:prstGeom prst="ellipse">
            <a:avLst/>
          </a:prstGeom>
          <a:solidFill>
            <a:srgbClr val="EAF6DD"/>
          </a:solidFill>
          <a:ln/>
        </p:spPr>
        <p:txBody>
          <a:bodyPr/>
          <a:p/>
        </p:txBody>
      </p:sp>
      <p:pic>
        <p:nvPicPr>
          <p:cNvPr id="45" name="Image 2" descr="icons/ai_212F38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30768" y="2057400"/>
            <a:ext cx="256032" cy="256032"/>
          </a:xfrm>
          <a:prstGeom prst="rect">
            <a:avLst/>
          </a:prstGeom>
        </p:spPr>
      </p:pic>
      <p:sp>
        <p:nvSpPr>
          <p:cNvPr id="46" name="Text 41"/>
          <p:cNvSpPr/>
          <p:nvPr/>
        </p:nvSpPr>
        <p:spPr>
          <a:xfrm>
            <a:off x="8924544" y="1911096"/>
            <a:ext cx="24688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NLU / Dialog</a:t>
            </a:r>
            <a:endParaRPr lang="en-US" sz="1400" dirty="0"/>
          </a:p>
        </p:txBody>
      </p:sp>
      <p:sp>
        <p:nvSpPr>
          <p:cNvPr id="47" name="Text 42"/>
          <p:cNvSpPr/>
          <p:nvPr/>
        </p:nvSpPr>
        <p:spPr>
          <a:xfrm>
            <a:off x="8924544" y="2203704"/>
            <a:ext cx="2468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60" i="1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Native &lt;nlu&gt; element, since v2.2.0</a:t>
            </a:r>
            <a:endParaRPr lang="en-US" sz="860" dirty="0"/>
          </a:p>
        </p:txBody>
      </p:sp>
      <p:sp>
        <p:nvSpPr>
          <p:cNvPr id="48" name="Shape 43"/>
          <p:cNvSpPr/>
          <p:nvPr/>
        </p:nvSpPr>
        <p:spPr>
          <a:xfrm>
            <a:off x="8302752" y="2651760"/>
            <a:ext cx="1788566" cy="292608"/>
          </a:xfrm>
          <a:prstGeom prst="roundRect">
            <a:avLst>
              <a:gd name="adj" fmla="val 50000"/>
            </a:avLst>
          </a:prstGeom>
          <a:solidFill>
            <a:srgbClr val="EAF6DD"/>
          </a:solidFill>
          <a:ln/>
        </p:spPr>
        <p:txBody>
          <a:bodyPr/>
          <a:p/>
        </p:txBody>
      </p:sp>
      <p:sp>
        <p:nvSpPr>
          <p:cNvPr id="49" name="Text 44"/>
          <p:cNvSpPr/>
          <p:nvPr/>
        </p:nvSpPr>
        <p:spPr>
          <a:xfrm>
            <a:off x="8302752" y="2651760"/>
            <a:ext cx="178856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6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Google GRPC Speech API</a:t>
            </a:r>
            <a:endParaRPr lang="en-US" sz="860" dirty="0"/>
          </a:p>
        </p:txBody>
      </p:sp>
      <p:sp>
        <p:nvSpPr>
          <p:cNvPr id="50" name="Shape 45"/>
          <p:cNvSpPr/>
          <p:nvPr/>
        </p:nvSpPr>
        <p:spPr>
          <a:xfrm>
            <a:off x="8302752" y="3035808"/>
            <a:ext cx="1431950" cy="292608"/>
          </a:xfrm>
          <a:prstGeom prst="roundRect">
            <a:avLst>
              <a:gd name="adj" fmla="val 50000"/>
            </a:avLst>
          </a:prstGeom>
          <a:solidFill>
            <a:srgbClr val="EAF6DD"/>
          </a:solidFill>
          <a:ln/>
        </p:spPr>
        <p:txBody>
          <a:bodyPr/>
          <a:p/>
        </p:txBody>
      </p:sp>
      <p:sp>
        <p:nvSpPr>
          <p:cNvPr id="51" name="Text 46"/>
          <p:cNvSpPr/>
          <p:nvPr/>
        </p:nvSpPr>
        <p:spPr>
          <a:xfrm>
            <a:off x="8302752" y="3035808"/>
            <a:ext cx="143195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6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Google Dialogflow</a:t>
            </a:r>
            <a:endParaRPr lang="en-US" sz="860" dirty="0"/>
          </a:p>
        </p:txBody>
      </p:sp>
      <p:sp>
        <p:nvSpPr>
          <p:cNvPr id="52" name="Text 47"/>
          <p:cNvSpPr/>
          <p:nvPr/>
        </p:nvSpPr>
        <p:spPr>
          <a:xfrm>
            <a:off x="8302752" y="3456432"/>
            <a:ext cx="309067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840" i="1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AI Agent Gateway (2026) adds: Azure · AWS · Deepgram · Nuance · Verbio</a:t>
            </a:r>
            <a:endParaRPr lang="en-US" sz="840" dirty="0"/>
          </a:p>
        </p:txBody>
      </p:sp>
      <p:sp>
        <p:nvSpPr>
          <p:cNvPr id="53" name="Text 48"/>
          <p:cNvSpPr/>
          <p:nvPr/>
        </p:nvSpPr>
        <p:spPr>
          <a:xfrm>
            <a:off x="548640" y="6455664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i="1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Source: wiki.ivrpowers.com/en/smartivr/v1/asr/start, /v1/tts/start, /v2/faq, interactivepowers.com</a:t>
            </a:r>
            <a:endParaRPr lang="en-US" sz="800" dirty="0"/>
          </a:p>
        </p:txBody>
      </p:sp>
      <p:sp>
        <p:nvSpPr>
          <p:cNvPr id="54" name="Text 49"/>
          <p:cNvSpPr/>
          <p:nvPr/>
        </p:nvSpPr>
        <p:spPr>
          <a:xfrm>
            <a:off x="8778240" y="6455664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Speech engines</a:t>
            </a:r>
            <a:endParaRPr lang="en-US" sz="800" dirty="0"/>
          </a:p>
        </p:txBody>
      </p:sp>
      <p:sp>
        <p:nvSpPr>
          <p:cNvPr id="55" name="Text 50"/>
          <p:cNvSpPr/>
          <p:nvPr/>
        </p:nvSpPr>
        <p:spPr>
          <a:xfrm>
            <a:off x="11320272" y="6455664"/>
            <a:ext cx="320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212F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21208"/>
            <a:ext cx="118872" cy="118872"/>
          </a:xfrm>
          <a:prstGeom prst="roundRect">
            <a:avLst>
              <a:gd name="adj" fmla="val 23077"/>
            </a:avLst>
          </a:prstGeom>
          <a:solidFill>
            <a:srgbClr val="FF6D5F"/>
          </a:solidFill>
          <a:ln/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777240" y="457200"/>
            <a:ext cx="10424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FF6D5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AI ON THE ENGINE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731520"/>
            <a:ext cx="1109167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7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From native NLU to a live voicebot, four steps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548640" y="1298448"/>
            <a:ext cx="1109167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115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The native &lt;nlu&gt; VoiceXML element shipped in v2.2.0 (March 2020) with Google GRPC Speech API support, and was hardened through 2021–2022 with context grammars, pause handling and session cleanup. A documented runbook takes a Dialogflow agent from design to a live trunk.</a:t>
            </a:r>
            <a:endParaRPr lang="en-US" sz="1150" dirty="0"/>
          </a:p>
        </p:txBody>
      </p:sp>
      <p:sp>
        <p:nvSpPr>
          <p:cNvPr id="6" name="Shape 4"/>
          <p:cNvSpPr/>
          <p:nvPr/>
        </p:nvSpPr>
        <p:spPr>
          <a:xfrm>
            <a:off x="548640" y="2331720"/>
            <a:ext cx="2670048" cy="2331720"/>
          </a:xfrm>
          <a:prstGeom prst="roundRect">
            <a:avLst>
              <a:gd name="adj" fmla="val 3922"/>
            </a:avLst>
          </a:prstGeom>
          <a:solidFill>
            <a:srgbClr val="2E3D48"/>
          </a:solidFill>
          <a:ln/>
        </p:spPr>
        <p:txBody>
          <a:bodyPr/>
          <a:p/>
        </p:txBody>
      </p:sp>
      <p:sp>
        <p:nvSpPr>
          <p:cNvPr id="7" name="Shape 5"/>
          <p:cNvSpPr/>
          <p:nvPr/>
        </p:nvSpPr>
        <p:spPr>
          <a:xfrm>
            <a:off x="804672" y="2587752"/>
            <a:ext cx="457200" cy="457200"/>
          </a:xfrm>
          <a:prstGeom prst="ellipse">
            <a:avLst/>
          </a:prstGeom>
          <a:solidFill>
            <a:srgbClr val="B2E88A"/>
          </a:solidFill>
          <a:ln/>
        </p:spPr>
        <p:txBody>
          <a:bodyPr/>
          <a:p/>
        </p:txBody>
      </p:sp>
      <p:sp>
        <p:nvSpPr>
          <p:cNvPr id="8" name="Text 6"/>
          <p:cNvSpPr/>
          <p:nvPr/>
        </p:nvSpPr>
        <p:spPr>
          <a:xfrm>
            <a:off x="804672" y="258775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</a:t>
            </a:r>
            <a:endParaRPr lang="en-US" sz="1700" dirty="0"/>
          </a:p>
        </p:txBody>
      </p:sp>
      <p:pic>
        <p:nvPicPr>
          <p:cNvPr id="9" name="Image 0" descr="icons/doc_9FB0B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60320" y="2624328"/>
            <a:ext cx="384048" cy="384048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804672" y="3264408"/>
            <a:ext cx="215798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lnSpc>
                <a:spcPct val="110000"/>
              </a:lnSpc>
              <a:buNone/>
            </a:pPr>
            <a:r>
              <a:rPr lang="en-US" sz="12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Design the agent</a:t>
            </a:r>
            <a:endParaRPr lang="en-US" sz="1250" dirty="0"/>
          </a:p>
        </p:txBody>
      </p:sp>
      <p:sp>
        <p:nvSpPr>
          <p:cNvPr id="11" name="Text 8"/>
          <p:cNvSpPr/>
          <p:nvPr/>
        </p:nvSpPr>
        <p:spPr>
          <a:xfrm>
            <a:off x="804672" y="3776472"/>
            <a:ext cx="2157984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6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Build a conversational agent in Dialogflow, covering intents, entities and responses.</a:t>
            </a:r>
            <a:endParaRPr lang="en-US" sz="960" dirty="0"/>
          </a:p>
        </p:txBody>
      </p:sp>
      <p:sp>
        <p:nvSpPr>
          <p:cNvPr id="12" name="Shape 9"/>
          <p:cNvSpPr/>
          <p:nvPr/>
        </p:nvSpPr>
        <p:spPr>
          <a:xfrm>
            <a:off x="3392424" y="2331720"/>
            <a:ext cx="2670048" cy="2331720"/>
          </a:xfrm>
          <a:prstGeom prst="roundRect">
            <a:avLst>
              <a:gd name="adj" fmla="val 3922"/>
            </a:avLst>
          </a:prstGeom>
          <a:solidFill>
            <a:srgbClr val="2E3D48"/>
          </a:solidFill>
          <a:ln/>
        </p:spPr>
        <p:txBody>
          <a:bodyPr/>
          <a:p/>
        </p:txBody>
      </p:sp>
      <p:sp>
        <p:nvSpPr>
          <p:cNvPr id="13" name="Shape 10"/>
          <p:cNvSpPr/>
          <p:nvPr/>
        </p:nvSpPr>
        <p:spPr>
          <a:xfrm>
            <a:off x="3648456" y="2587752"/>
            <a:ext cx="457200" cy="457200"/>
          </a:xfrm>
          <a:prstGeom prst="ellipse">
            <a:avLst/>
          </a:prstGeom>
          <a:solidFill>
            <a:srgbClr val="B2E88A"/>
          </a:solidFill>
          <a:ln/>
        </p:spPr>
        <p:txBody>
          <a:bodyPr/>
          <a:p/>
        </p:txBody>
      </p:sp>
      <p:sp>
        <p:nvSpPr>
          <p:cNvPr id="14" name="Text 11"/>
          <p:cNvSpPr/>
          <p:nvPr/>
        </p:nvSpPr>
        <p:spPr>
          <a:xfrm>
            <a:off x="3648456" y="258775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2</a:t>
            </a:r>
            <a:endParaRPr lang="en-US" sz="1700" dirty="0"/>
          </a:p>
        </p:txBody>
      </p:sp>
      <p:pic>
        <p:nvPicPr>
          <p:cNvPr id="15" name="Image 1" descr="icons/send_9FB0B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4104" y="2624328"/>
            <a:ext cx="384048" cy="384048"/>
          </a:xfrm>
          <a:prstGeom prst="rect">
            <a:avLst/>
          </a:prstGeom>
        </p:spPr>
      </p:pic>
      <p:sp>
        <p:nvSpPr>
          <p:cNvPr id="16" name="Text 12"/>
          <p:cNvSpPr/>
          <p:nvPr/>
        </p:nvSpPr>
        <p:spPr>
          <a:xfrm>
            <a:off x="3648456" y="3264408"/>
            <a:ext cx="215798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lnSpc>
                <a:spcPct val="110000"/>
              </a:lnSpc>
              <a:buNone/>
            </a:pPr>
            <a:r>
              <a:rPr lang="en-US" sz="12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Export &amp; import</a:t>
            </a:r>
            <a:endParaRPr lang="en-US" sz="1250" dirty="0"/>
          </a:p>
        </p:txBody>
      </p:sp>
      <p:sp>
        <p:nvSpPr>
          <p:cNvPr id="17" name="Text 13"/>
          <p:cNvSpPr/>
          <p:nvPr/>
        </p:nvSpPr>
        <p:spPr>
          <a:xfrm>
            <a:off x="3648456" y="3776472"/>
            <a:ext cx="2157984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6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Package the agent as a ZIP and hand it to IntPowers to import into the runbook.</a:t>
            </a:r>
            <a:endParaRPr lang="en-US" sz="960" dirty="0"/>
          </a:p>
        </p:txBody>
      </p:sp>
      <p:sp>
        <p:nvSpPr>
          <p:cNvPr id="18" name="Shape 14"/>
          <p:cNvSpPr/>
          <p:nvPr/>
        </p:nvSpPr>
        <p:spPr>
          <a:xfrm>
            <a:off x="6236208" y="2331720"/>
            <a:ext cx="2670048" cy="2331720"/>
          </a:xfrm>
          <a:prstGeom prst="roundRect">
            <a:avLst>
              <a:gd name="adj" fmla="val 3922"/>
            </a:avLst>
          </a:prstGeom>
          <a:solidFill>
            <a:srgbClr val="2E3D48"/>
          </a:solidFill>
          <a:ln/>
        </p:spPr>
        <p:txBody>
          <a:bodyPr/>
          <a:p/>
        </p:txBody>
      </p:sp>
      <p:sp>
        <p:nvSpPr>
          <p:cNvPr id="19" name="Shape 15"/>
          <p:cNvSpPr/>
          <p:nvPr/>
        </p:nvSpPr>
        <p:spPr>
          <a:xfrm>
            <a:off x="6492240" y="2587752"/>
            <a:ext cx="457200" cy="457200"/>
          </a:xfrm>
          <a:prstGeom prst="ellipse">
            <a:avLst/>
          </a:prstGeom>
          <a:solidFill>
            <a:srgbClr val="B2E88A"/>
          </a:solidFill>
          <a:ln/>
        </p:spPr>
        <p:txBody>
          <a:bodyPr/>
          <a:p/>
        </p:txBody>
      </p:sp>
      <p:sp>
        <p:nvSpPr>
          <p:cNvPr id="20" name="Text 16"/>
          <p:cNvSpPr/>
          <p:nvPr/>
        </p:nvSpPr>
        <p:spPr>
          <a:xfrm>
            <a:off x="6492240" y="258775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3</a:t>
            </a:r>
            <a:endParaRPr lang="en-US" sz="1700" dirty="0"/>
          </a:p>
        </p:txBody>
      </p:sp>
      <p:pic>
        <p:nvPicPr>
          <p:cNvPr id="21" name="Image 2" descr="icons/key_9FB0B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47888" y="2624328"/>
            <a:ext cx="384048" cy="384048"/>
          </a:xfrm>
          <a:prstGeom prst="rect">
            <a:avLst/>
          </a:prstGeom>
        </p:spPr>
      </p:pic>
      <p:sp>
        <p:nvSpPr>
          <p:cNvPr id="22" name="Text 17"/>
          <p:cNvSpPr/>
          <p:nvPr/>
        </p:nvSpPr>
        <p:spPr>
          <a:xfrm>
            <a:off x="6492240" y="3264408"/>
            <a:ext cx="215798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lnSpc>
                <a:spcPct val="110000"/>
              </a:lnSpc>
              <a:buNone/>
            </a:pPr>
            <a:r>
              <a:rPr lang="en-US" sz="12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Grant access</a:t>
            </a:r>
            <a:endParaRPr lang="en-US" sz="1250" dirty="0"/>
          </a:p>
        </p:txBody>
      </p:sp>
      <p:sp>
        <p:nvSpPr>
          <p:cNvPr id="23" name="Text 18"/>
          <p:cNvSpPr/>
          <p:nvPr/>
        </p:nvSpPr>
        <p:spPr>
          <a:xfrm>
            <a:off x="6492240" y="3776472"/>
            <a:ext cx="2157984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6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Create a GCP service account with the Dialogflow API Client role and generate a JSON key.</a:t>
            </a:r>
            <a:endParaRPr lang="en-US" sz="960" dirty="0"/>
          </a:p>
        </p:txBody>
      </p:sp>
      <p:sp>
        <p:nvSpPr>
          <p:cNvPr id="24" name="Shape 19"/>
          <p:cNvSpPr/>
          <p:nvPr/>
        </p:nvSpPr>
        <p:spPr>
          <a:xfrm>
            <a:off x="9079992" y="2331720"/>
            <a:ext cx="2670048" cy="2331720"/>
          </a:xfrm>
          <a:prstGeom prst="roundRect">
            <a:avLst>
              <a:gd name="adj" fmla="val 3922"/>
            </a:avLst>
          </a:prstGeom>
          <a:solidFill>
            <a:srgbClr val="2E3D48"/>
          </a:solidFill>
          <a:ln/>
        </p:spPr>
        <p:txBody>
          <a:bodyPr/>
          <a:p/>
        </p:txBody>
      </p:sp>
      <p:sp>
        <p:nvSpPr>
          <p:cNvPr id="25" name="Shape 20"/>
          <p:cNvSpPr/>
          <p:nvPr/>
        </p:nvSpPr>
        <p:spPr>
          <a:xfrm>
            <a:off x="9336024" y="2587752"/>
            <a:ext cx="457200" cy="457200"/>
          </a:xfrm>
          <a:prstGeom prst="ellipse">
            <a:avLst/>
          </a:prstGeom>
          <a:solidFill>
            <a:srgbClr val="B2E88A"/>
          </a:solidFill>
          <a:ln/>
        </p:spPr>
        <p:txBody>
          <a:bodyPr/>
          <a:p/>
        </p:txBody>
      </p:sp>
      <p:sp>
        <p:nvSpPr>
          <p:cNvPr id="26" name="Text 21"/>
          <p:cNvSpPr/>
          <p:nvPr/>
        </p:nvSpPr>
        <p:spPr>
          <a:xfrm>
            <a:off x="9336024" y="258775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4</a:t>
            </a:r>
            <a:endParaRPr lang="en-US" sz="1700" dirty="0"/>
          </a:p>
        </p:txBody>
      </p:sp>
      <p:pic>
        <p:nvPicPr>
          <p:cNvPr id="27" name="Image 3" descr="icons/call_9FB0B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91672" y="2624328"/>
            <a:ext cx="384048" cy="384048"/>
          </a:xfrm>
          <a:prstGeom prst="rect">
            <a:avLst/>
          </a:prstGeom>
        </p:spPr>
      </p:pic>
      <p:sp>
        <p:nvSpPr>
          <p:cNvPr id="28" name="Text 22"/>
          <p:cNvSpPr/>
          <p:nvPr/>
        </p:nvSpPr>
        <p:spPr>
          <a:xfrm>
            <a:off x="9336024" y="3264408"/>
            <a:ext cx="215798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lnSpc>
                <a:spcPct val="110000"/>
              </a:lnSpc>
              <a:buNone/>
            </a:pPr>
            <a:r>
              <a:rPr lang="en-US" sz="12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Go live on the trunk</a:t>
            </a:r>
            <a:endParaRPr lang="en-US" sz="1250" dirty="0"/>
          </a:p>
        </p:txBody>
      </p:sp>
      <p:sp>
        <p:nvSpPr>
          <p:cNvPr id="29" name="Text 23"/>
          <p:cNvSpPr/>
          <p:nvPr/>
        </p:nvSpPr>
        <p:spPr>
          <a:xfrm>
            <a:off x="9336024" y="3776472"/>
            <a:ext cx="2157984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6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Send the Project ID and JSON credentials to IntPowers to wire the agent into a live SIP trunk.</a:t>
            </a:r>
            <a:endParaRPr lang="en-US" sz="960" dirty="0"/>
          </a:p>
        </p:txBody>
      </p:sp>
      <p:sp>
        <p:nvSpPr>
          <p:cNvPr id="30" name="Text 24"/>
          <p:cNvSpPr/>
          <p:nvPr/>
        </p:nvSpPr>
        <p:spPr>
          <a:xfrm>
            <a:off x="548640" y="6455664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i="1" dirty="0">
                <a:solidFill>
                  <a:srgbClr val="6B7F8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Source: wiki.ivrpowers.com/en/smartivr/v1/voicebot-deployment, /v2/changelog</a:t>
            </a:r>
            <a:endParaRPr lang="en-US" sz="800" dirty="0"/>
          </a:p>
        </p:txBody>
      </p:sp>
      <p:sp>
        <p:nvSpPr>
          <p:cNvPr id="31" name="Text 25"/>
          <p:cNvSpPr/>
          <p:nvPr/>
        </p:nvSpPr>
        <p:spPr>
          <a:xfrm>
            <a:off x="8778240" y="6455664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6B7F8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AI on the engine</a:t>
            </a:r>
            <a:endParaRPr lang="en-US" sz="800" dirty="0"/>
          </a:p>
        </p:txBody>
      </p:sp>
      <p:sp>
        <p:nvSpPr>
          <p:cNvPr id="32" name="Text 26"/>
          <p:cNvSpPr/>
          <p:nvPr/>
        </p:nvSpPr>
        <p:spPr>
          <a:xfrm>
            <a:off x="11320272" y="6455664"/>
            <a:ext cx="320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6F6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21208"/>
            <a:ext cx="118872" cy="118872"/>
          </a:xfrm>
          <a:prstGeom prst="roundRect">
            <a:avLst>
              <a:gd name="adj" fmla="val 23077"/>
            </a:avLst>
          </a:prstGeom>
          <a:solidFill>
            <a:srgbClr val="FF6D5F"/>
          </a:solidFill>
          <a:ln/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777240" y="457200"/>
            <a:ext cx="10424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OUTBOUND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731520"/>
            <a:ext cx="1109167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7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Outbound calling and call control, built in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548640" y="1280160"/>
            <a:ext cx="110916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Smart IVR isn't only inbound. Outbound campaigns and system-level call control run on the same open-standards core.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548640" y="1965960"/>
            <a:ext cx="3566160" cy="2834640"/>
          </a:xfrm>
          <a:prstGeom prst="roundRect">
            <a:avLst>
              <a:gd name="adj" fmla="val 3226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7" name="Shape 5"/>
          <p:cNvSpPr/>
          <p:nvPr/>
        </p:nvSpPr>
        <p:spPr>
          <a:xfrm>
            <a:off x="804672" y="2240280"/>
            <a:ext cx="621792" cy="621792"/>
          </a:xfrm>
          <a:prstGeom prst="ellipse">
            <a:avLst/>
          </a:prstGeom>
          <a:solidFill>
            <a:srgbClr val="EAF6DD"/>
          </a:solidFill>
          <a:ln/>
        </p:spPr>
        <p:txBody>
          <a:bodyPr/>
          <a:p/>
        </p:txBody>
      </p:sp>
      <p:pic>
        <p:nvPicPr>
          <p:cNvPr id="8" name="Image 0" descr="icons/send_212F38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0120" y="2395728"/>
            <a:ext cx="310896" cy="310896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804672" y="3008376"/>
            <a:ext cx="305409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lnSpc>
                <a:spcPct val="110000"/>
              </a:lnSpc>
              <a:buNone/>
            </a:pPr>
            <a:r>
              <a:rPr lang="en-US" sz="13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Outbound Call Files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804672" y="3611880"/>
            <a:ext cx="3054096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100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Native .call files dropped into the outgoing spool drive reminders, notifications and proactive outreach — no separate outbound dialer product required.</a:t>
            </a:r>
            <a:endParaRPr lang="en-US" sz="1000" dirty="0"/>
          </a:p>
        </p:txBody>
      </p:sp>
      <p:sp>
        <p:nvSpPr>
          <p:cNvPr id="11" name="Shape 8"/>
          <p:cNvSpPr/>
          <p:nvPr/>
        </p:nvSpPr>
        <p:spPr>
          <a:xfrm>
            <a:off x="4306824" y="1965960"/>
            <a:ext cx="3566160" cy="2834640"/>
          </a:xfrm>
          <a:prstGeom prst="roundRect">
            <a:avLst>
              <a:gd name="adj" fmla="val 3226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12" name="Shape 9"/>
          <p:cNvSpPr/>
          <p:nvPr/>
        </p:nvSpPr>
        <p:spPr>
          <a:xfrm>
            <a:off x="4562856" y="2240280"/>
            <a:ext cx="621792" cy="621792"/>
          </a:xfrm>
          <a:prstGeom prst="ellipse">
            <a:avLst/>
          </a:prstGeom>
          <a:solidFill>
            <a:srgbClr val="EAF6DD"/>
          </a:solidFill>
          <a:ln/>
        </p:spPr>
        <p:txBody>
          <a:bodyPr/>
          <a:p/>
        </p:txBody>
      </p:sp>
      <p:pic>
        <p:nvPicPr>
          <p:cNvPr id="13" name="Image 1" descr="icons/sliders_212F38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8304" y="2395728"/>
            <a:ext cx="310896" cy="310896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4562856" y="3008376"/>
            <a:ext cx="305409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lnSpc>
                <a:spcPct val="110000"/>
              </a:lnSpc>
              <a:buNone/>
            </a:pPr>
            <a:r>
              <a:rPr lang="en-US" sz="13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Direct call control, no CCXML</a:t>
            </a:r>
            <a:endParaRPr lang="en-US" sz="1300" dirty="0"/>
          </a:p>
        </p:txBody>
      </p:sp>
      <p:sp>
        <p:nvSpPr>
          <p:cNvPr id="15" name="Text 11"/>
          <p:cNvSpPr/>
          <p:nvPr/>
        </p:nvSpPr>
        <p:spPr>
          <a:xfrm>
            <a:off x="4562856" y="3611880"/>
            <a:ext cx="3054096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100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VoiceXML applications reach native call-control variables and commands directly — transfer, hang up or branch logic without CCXML.</a:t>
            </a:r>
            <a:endParaRPr lang="en-US" sz="1000" dirty="0"/>
          </a:p>
        </p:txBody>
      </p:sp>
      <p:sp>
        <p:nvSpPr>
          <p:cNvPr id="16" name="Shape 12"/>
          <p:cNvSpPr/>
          <p:nvPr/>
        </p:nvSpPr>
        <p:spPr>
          <a:xfrm>
            <a:off x="8065008" y="1965960"/>
            <a:ext cx="3566160" cy="2834640"/>
          </a:xfrm>
          <a:prstGeom prst="roundRect">
            <a:avLst>
              <a:gd name="adj" fmla="val 3226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17" name="Shape 13"/>
          <p:cNvSpPr/>
          <p:nvPr/>
        </p:nvSpPr>
        <p:spPr>
          <a:xfrm>
            <a:off x="8321040" y="2240280"/>
            <a:ext cx="621792" cy="621792"/>
          </a:xfrm>
          <a:prstGeom prst="ellipse">
            <a:avLst/>
          </a:prstGeom>
          <a:solidFill>
            <a:srgbClr val="EAF6DD"/>
          </a:solidFill>
          <a:ln/>
        </p:spPr>
        <p:txBody>
          <a:bodyPr/>
          <a:p/>
        </p:txBody>
      </p:sp>
      <p:pic>
        <p:nvPicPr>
          <p:cNvPr id="18" name="Image 2" descr="icons/globe_212F38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76488" y="2395728"/>
            <a:ext cx="310896" cy="310896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8321040" y="3008376"/>
            <a:ext cx="305409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lnSpc>
                <a:spcPct val="110000"/>
              </a:lnSpc>
              <a:buNone/>
            </a:pPr>
            <a:r>
              <a:rPr lang="en-US" sz="13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SIP-standard everywhere</a:t>
            </a:r>
            <a:endParaRPr lang="en-US" sz="1300" dirty="0"/>
          </a:p>
        </p:txBody>
      </p:sp>
      <p:sp>
        <p:nvSpPr>
          <p:cNvPr id="20" name="Text 15"/>
          <p:cNvSpPr/>
          <p:nvPr/>
        </p:nvSpPr>
        <p:spPr>
          <a:xfrm>
            <a:off x="8321040" y="3611880"/>
            <a:ext cx="3054096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100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RFC 3261 SIP and the dedicated RFC 5552 "SIP Interface to VoiceXML" keep outbound and inbound calls on the same open protocol as the rest of the suite.</a:t>
            </a:r>
            <a:endParaRPr lang="en-US" sz="1000" dirty="0"/>
          </a:p>
        </p:txBody>
      </p:sp>
      <p:sp>
        <p:nvSpPr>
          <p:cNvPr id="21" name="Text 16"/>
          <p:cNvSpPr/>
          <p:nvPr/>
        </p:nvSpPr>
        <p:spPr>
          <a:xfrm>
            <a:off x="548640" y="6455664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i="1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Source: wiki.ivrpowers.com/en/smartivr/v2/use-cases, /resources/references</a:t>
            </a:r>
            <a:endParaRPr lang="en-US" sz="800" dirty="0"/>
          </a:p>
        </p:txBody>
      </p:sp>
      <p:sp>
        <p:nvSpPr>
          <p:cNvPr id="22" name="Text 17"/>
          <p:cNvSpPr/>
          <p:nvPr/>
        </p:nvSpPr>
        <p:spPr>
          <a:xfrm>
            <a:off x="8778240" y="6455664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Outbound</a:t>
            </a:r>
            <a:endParaRPr lang="en-US" sz="800" dirty="0"/>
          </a:p>
        </p:txBody>
      </p:sp>
      <p:sp>
        <p:nvSpPr>
          <p:cNvPr id="23" name="Text 18"/>
          <p:cNvSpPr/>
          <p:nvPr/>
        </p:nvSpPr>
        <p:spPr>
          <a:xfrm>
            <a:off x="11320272" y="6455664"/>
            <a:ext cx="320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6F6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21208"/>
            <a:ext cx="118872" cy="118872"/>
          </a:xfrm>
          <a:prstGeom prst="roundRect">
            <a:avLst>
              <a:gd name="adj" fmla="val 23077"/>
            </a:avLst>
          </a:prstGeom>
          <a:solidFill>
            <a:srgbClr val="FF6D5F"/>
          </a:solidFill>
          <a:ln/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777240" y="457200"/>
            <a:ext cx="10424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ADMINISTRATION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731520"/>
            <a:ext cx="1109167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7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One console for scripts, logs, licences and health</a:t>
            </a:r>
            <a:endParaRPr lang="en-US" sz="2700" dirty="0"/>
          </a:p>
        </p:txBody>
      </p:sp>
      <p:sp>
        <p:nvSpPr>
          <p:cNvPr id="5" name="Shape 3"/>
          <p:cNvSpPr/>
          <p:nvPr/>
        </p:nvSpPr>
        <p:spPr>
          <a:xfrm>
            <a:off x="548640" y="1463040"/>
            <a:ext cx="5303520" cy="1481328"/>
          </a:xfrm>
          <a:prstGeom prst="roundRect">
            <a:avLst>
              <a:gd name="adj" fmla="val 6173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804672" y="1755648"/>
            <a:ext cx="603504" cy="603504"/>
          </a:xfrm>
          <a:prstGeom prst="ellipse">
            <a:avLst/>
          </a:prstGeom>
          <a:solidFill>
            <a:srgbClr val="EAF6DD"/>
          </a:solidFill>
          <a:ln/>
        </p:spPr>
        <p:txBody>
          <a:bodyPr/>
          <a:p/>
        </p:txBody>
      </p:sp>
      <p:pic>
        <p:nvPicPr>
          <p:cNvPr id="7" name="Image 0" descr="icons/doc_212F38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49513" y="1900489"/>
            <a:ext cx="313822" cy="313822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517904" y="1682496"/>
            <a:ext cx="407822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VoiceXML code editor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1517904" y="2011680"/>
            <a:ext cx="4078224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7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Create, edit and upload .vxml, .php and .wav files in the browser, with syntax colouring.</a:t>
            </a:r>
            <a:endParaRPr lang="en-US" sz="970" dirty="0"/>
          </a:p>
        </p:txBody>
      </p:sp>
      <p:sp>
        <p:nvSpPr>
          <p:cNvPr id="10" name="Shape 7"/>
          <p:cNvSpPr/>
          <p:nvPr/>
        </p:nvSpPr>
        <p:spPr>
          <a:xfrm>
            <a:off x="6336792" y="1463040"/>
            <a:ext cx="5303520" cy="1481328"/>
          </a:xfrm>
          <a:prstGeom prst="roundRect">
            <a:avLst>
              <a:gd name="adj" fmla="val 6173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11" name="Shape 8"/>
          <p:cNvSpPr/>
          <p:nvPr/>
        </p:nvSpPr>
        <p:spPr>
          <a:xfrm>
            <a:off x="6592824" y="1755648"/>
            <a:ext cx="603504" cy="603504"/>
          </a:xfrm>
          <a:prstGeom prst="ellipse">
            <a:avLst/>
          </a:prstGeom>
          <a:solidFill>
            <a:srgbClr val="EAF6DD"/>
          </a:solidFill>
          <a:ln/>
        </p:spPr>
        <p:txBody>
          <a:bodyPr/>
          <a:p/>
        </p:txBody>
      </p:sp>
      <p:pic>
        <p:nvPicPr>
          <p:cNvPr id="12" name="Image 1" descr="icons/window_212F38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37665" y="1900489"/>
            <a:ext cx="313822" cy="313822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7306056" y="1682496"/>
            <a:ext cx="407822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CLI console access</a:t>
            </a:r>
            <a:endParaRPr lang="en-US" sz="1200" dirty="0"/>
          </a:p>
        </p:txBody>
      </p:sp>
      <p:sp>
        <p:nvSpPr>
          <p:cNvPr id="14" name="Text 10"/>
          <p:cNvSpPr/>
          <p:nvPr/>
        </p:nvSpPr>
        <p:spPr>
          <a:xfrm>
            <a:off x="7306056" y="2011680"/>
            <a:ext cx="4078224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7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SSH access to the command-line console for control and management — routine checks and deeper diagnostics alike.</a:t>
            </a:r>
            <a:endParaRPr lang="en-US" sz="970" dirty="0"/>
          </a:p>
        </p:txBody>
      </p:sp>
      <p:sp>
        <p:nvSpPr>
          <p:cNvPr id="15" name="Shape 11"/>
          <p:cNvSpPr/>
          <p:nvPr/>
        </p:nvSpPr>
        <p:spPr>
          <a:xfrm>
            <a:off x="548640" y="3127248"/>
            <a:ext cx="5303520" cy="1481328"/>
          </a:xfrm>
          <a:prstGeom prst="roundRect">
            <a:avLst>
              <a:gd name="adj" fmla="val 6173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16" name="Shape 12"/>
          <p:cNvSpPr/>
          <p:nvPr/>
        </p:nvSpPr>
        <p:spPr>
          <a:xfrm>
            <a:off x="804672" y="3419856"/>
            <a:ext cx="603504" cy="603504"/>
          </a:xfrm>
          <a:prstGeom prst="ellipse">
            <a:avLst/>
          </a:prstGeom>
          <a:solidFill>
            <a:srgbClr val="EAF6DD"/>
          </a:solidFill>
          <a:ln/>
        </p:spPr>
        <p:txBody>
          <a:bodyPr/>
          <a:p/>
        </p:txBody>
      </p:sp>
      <p:pic>
        <p:nvPicPr>
          <p:cNvPr id="17" name="Image 2" descr="icons/chart_212F38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9513" y="3564697"/>
            <a:ext cx="313822" cy="313822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1517904" y="3346704"/>
            <a:ext cx="407822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System reports</a:t>
            </a:r>
            <a:endParaRPr lang="en-US" sz="1200" dirty="0"/>
          </a:p>
        </p:txBody>
      </p:sp>
      <p:sp>
        <p:nvSpPr>
          <p:cNvPr id="19" name="Text 14"/>
          <p:cNvSpPr/>
          <p:nvPr/>
        </p:nvSpPr>
        <p:spPr>
          <a:xfrm>
            <a:off x="1517904" y="3675888"/>
            <a:ext cx="4078224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7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CDR search, Call Compare, Monthly Traffic, Daily Load, and Telephony / VoiceXML logs and statistics.</a:t>
            </a:r>
            <a:endParaRPr lang="en-US" sz="970" dirty="0"/>
          </a:p>
        </p:txBody>
      </p:sp>
      <p:sp>
        <p:nvSpPr>
          <p:cNvPr id="20" name="Shape 15"/>
          <p:cNvSpPr/>
          <p:nvPr/>
        </p:nvSpPr>
        <p:spPr>
          <a:xfrm>
            <a:off x="6336792" y="3127248"/>
            <a:ext cx="5303520" cy="1481328"/>
          </a:xfrm>
          <a:prstGeom prst="roundRect">
            <a:avLst>
              <a:gd name="adj" fmla="val 6173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21" name="Shape 16"/>
          <p:cNvSpPr/>
          <p:nvPr/>
        </p:nvSpPr>
        <p:spPr>
          <a:xfrm>
            <a:off x="6592824" y="3419856"/>
            <a:ext cx="603504" cy="603504"/>
          </a:xfrm>
          <a:prstGeom prst="ellipse">
            <a:avLst/>
          </a:prstGeom>
          <a:solidFill>
            <a:srgbClr val="EAF6DD"/>
          </a:solidFill>
          <a:ln/>
        </p:spPr>
        <p:txBody>
          <a:bodyPr/>
          <a:p/>
        </p:txBody>
      </p:sp>
      <p:pic>
        <p:nvPicPr>
          <p:cNvPr id="22" name="Image 3" descr="icons/shield_212F38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37665" y="3564697"/>
            <a:ext cx="313822" cy="313822"/>
          </a:xfrm>
          <a:prstGeom prst="rect">
            <a:avLst/>
          </a:prstGeom>
        </p:spPr>
      </p:pic>
      <p:sp>
        <p:nvSpPr>
          <p:cNvPr id="23" name="Text 17"/>
          <p:cNvSpPr/>
          <p:nvPr/>
        </p:nvSpPr>
        <p:spPr>
          <a:xfrm>
            <a:off x="7306056" y="3346704"/>
            <a:ext cx="407822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Fail2Ban visibility</a:t>
            </a:r>
            <a:endParaRPr lang="en-US" sz="1200" dirty="0"/>
          </a:p>
        </p:txBody>
      </p:sp>
      <p:sp>
        <p:nvSpPr>
          <p:cNvPr id="24" name="Text 18"/>
          <p:cNvSpPr/>
          <p:nvPr/>
        </p:nvSpPr>
        <p:spPr>
          <a:xfrm>
            <a:off x="7306056" y="3675888"/>
            <a:ext cx="4078224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7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Brute-force protection status is surfaced directly in the admin panel, not buried in a log file.</a:t>
            </a:r>
            <a:endParaRPr lang="en-US" sz="970" dirty="0"/>
          </a:p>
        </p:txBody>
      </p:sp>
      <p:sp>
        <p:nvSpPr>
          <p:cNvPr id="25" name="Shape 19"/>
          <p:cNvSpPr/>
          <p:nvPr/>
        </p:nvSpPr>
        <p:spPr>
          <a:xfrm>
            <a:off x="548640" y="4791456"/>
            <a:ext cx="5303520" cy="1481328"/>
          </a:xfrm>
          <a:prstGeom prst="roundRect">
            <a:avLst>
              <a:gd name="adj" fmla="val 6173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26" name="Shape 20"/>
          <p:cNvSpPr/>
          <p:nvPr/>
        </p:nvSpPr>
        <p:spPr>
          <a:xfrm>
            <a:off x="804672" y="5084064"/>
            <a:ext cx="603504" cy="603504"/>
          </a:xfrm>
          <a:prstGeom prst="ellipse">
            <a:avLst/>
          </a:prstGeom>
          <a:solidFill>
            <a:srgbClr val="EAF6DD"/>
          </a:solidFill>
          <a:ln/>
        </p:spPr>
        <p:txBody>
          <a:bodyPr/>
          <a:p/>
        </p:txBody>
      </p:sp>
      <p:pic>
        <p:nvPicPr>
          <p:cNvPr id="27" name="Image 4" descr="icons/refresh_212F38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9513" y="5228905"/>
            <a:ext cx="313822" cy="313822"/>
          </a:xfrm>
          <a:prstGeom prst="rect">
            <a:avLst/>
          </a:prstGeom>
        </p:spPr>
      </p:pic>
      <p:sp>
        <p:nvSpPr>
          <p:cNvPr id="28" name="Text 21"/>
          <p:cNvSpPr/>
          <p:nvPr/>
        </p:nvSpPr>
        <p:spPr>
          <a:xfrm>
            <a:off x="1517904" y="5010912"/>
            <a:ext cx="407822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IVR Watchdog</a:t>
            </a:r>
            <a:endParaRPr lang="en-US" sz="1200" dirty="0"/>
          </a:p>
        </p:txBody>
      </p:sp>
      <p:sp>
        <p:nvSpPr>
          <p:cNvPr id="29" name="Text 22"/>
          <p:cNvSpPr/>
          <p:nvPr/>
        </p:nvSpPr>
        <p:spPr>
          <a:xfrm>
            <a:off x="1517904" y="5340096"/>
            <a:ext cx="4078224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7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 scheduled job (every 30 minutes by default) restarts failed components automatically.</a:t>
            </a:r>
            <a:endParaRPr lang="en-US" sz="970" dirty="0"/>
          </a:p>
        </p:txBody>
      </p:sp>
      <p:sp>
        <p:nvSpPr>
          <p:cNvPr id="30" name="Shape 23"/>
          <p:cNvSpPr/>
          <p:nvPr/>
        </p:nvSpPr>
        <p:spPr>
          <a:xfrm>
            <a:off x="6336792" y="4791456"/>
            <a:ext cx="5303520" cy="1481328"/>
          </a:xfrm>
          <a:prstGeom prst="roundRect">
            <a:avLst>
              <a:gd name="adj" fmla="val 6173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31" name="Shape 24"/>
          <p:cNvSpPr/>
          <p:nvPr/>
        </p:nvSpPr>
        <p:spPr>
          <a:xfrm>
            <a:off x="6592824" y="5084064"/>
            <a:ext cx="603504" cy="603504"/>
          </a:xfrm>
          <a:prstGeom prst="ellipse">
            <a:avLst/>
          </a:prstGeom>
          <a:solidFill>
            <a:srgbClr val="EAF6DD"/>
          </a:solidFill>
          <a:ln/>
        </p:spPr>
        <p:txBody>
          <a:bodyPr/>
          <a:p/>
        </p:txBody>
      </p:sp>
      <p:pic>
        <p:nvPicPr>
          <p:cNvPr id="32" name="Image 5" descr="icons/key_212F38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37665" y="5228905"/>
            <a:ext cx="313822" cy="313822"/>
          </a:xfrm>
          <a:prstGeom prst="rect">
            <a:avLst/>
          </a:prstGeom>
        </p:spPr>
      </p:pic>
      <p:sp>
        <p:nvSpPr>
          <p:cNvPr id="33" name="Text 25"/>
          <p:cNvSpPr/>
          <p:nvPr/>
        </p:nvSpPr>
        <p:spPr>
          <a:xfrm>
            <a:off x="7306056" y="5010912"/>
            <a:ext cx="407822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License management</a:t>
            </a:r>
            <a:endParaRPr lang="en-US" sz="1200" dirty="0"/>
          </a:p>
        </p:txBody>
      </p:sp>
      <p:sp>
        <p:nvSpPr>
          <p:cNvPr id="34" name="Text 26"/>
          <p:cNvSpPr/>
          <p:nvPr/>
        </p:nvSpPr>
        <p:spPr>
          <a:xfrm>
            <a:off x="7306056" y="5340096"/>
            <a:ext cx="4078224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7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Channel count, ASR/TTS enablement, licence type and expiry — one config block, one activation flow.</a:t>
            </a:r>
            <a:endParaRPr lang="en-US" sz="970" dirty="0"/>
          </a:p>
        </p:txBody>
      </p:sp>
      <p:sp>
        <p:nvSpPr>
          <p:cNvPr id="35" name="Text 27"/>
          <p:cNvSpPr/>
          <p:nvPr/>
        </p:nvSpPr>
        <p:spPr>
          <a:xfrm>
            <a:off x="548640" y="6455664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i="1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Source: wiki.ivrpowers.com/en/smartivr/v1/configuration, /v1/gui</a:t>
            </a:r>
            <a:endParaRPr lang="en-US" sz="800" dirty="0"/>
          </a:p>
        </p:txBody>
      </p:sp>
      <p:sp>
        <p:nvSpPr>
          <p:cNvPr id="36" name="Text 28"/>
          <p:cNvSpPr/>
          <p:nvPr/>
        </p:nvSpPr>
        <p:spPr>
          <a:xfrm>
            <a:off x="8778240" y="6455664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Administration</a:t>
            </a:r>
            <a:endParaRPr lang="en-US" sz="800" dirty="0"/>
          </a:p>
        </p:txBody>
      </p:sp>
      <p:sp>
        <p:nvSpPr>
          <p:cNvPr id="37" name="Text 29"/>
          <p:cNvSpPr/>
          <p:nvPr/>
        </p:nvSpPr>
        <p:spPr>
          <a:xfrm>
            <a:off x="11320272" y="6455664"/>
            <a:ext cx="320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9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6F6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21208"/>
            <a:ext cx="118872" cy="118872"/>
          </a:xfrm>
          <a:prstGeom prst="roundRect">
            <a:avLst>
              <a:gd name="adj" fmla="val 23077"/>
            </a:avLst>
          </a:prstGeom>
          <a:solidFill>
            <a:srgbClr val="FF6D5F"/>
          </a:solidFill>
          <a:ln/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777240" y="457200"/>
            <a:ext cx="10424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SECURITY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731520"/>
            <a:ext cx="1109167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7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Encrypted media, hardened by default</a:t>
            </a:r>
            <a:endParaRPr lang="en-US" sz="2700" dirty="0"/>
          </a:p>
        </p:txBody>
      </p:sp>
      <p:sp>
        <p:nvSpPr>
          <p:cNvPr id="5" name="Shape 3"/>
          <p:cNvSpPr/>
          <p:nvPr/>
        </p:nvSpPr>
        <p:spPr>
          <a:xfrm>
            <a:off x="548640" y="1371600"/>
            <a:ext cx="3566160" cy="2084832"/>
          </a:xfrm>
          <a:prstGeom prst="roundRect">
            <a:avLst>
              <a:gd name="adj" fmla="val 4386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822960" y="1645920"/>
            <a:ext cx="566928" cy="566928"/>
          </a:xfrm>
          <a:prstGeom prst="ellipse">
            <a:avLst/>
          </a:prstGeom>
          <a:solidFill>
            <a:srgbClr val="EAF6DD"/>
          </a:solidFill>
          <a:ln/>
        </p:spPr>
        <p:txBody>
          <a:bodyPr/>
          <a:p/>
        </p:txBody>
      </p:sp>
      <p:pic>
        <p:nvPicPr>
          <p:cNvPr id="7" name="Image 0" descr="icons/lockB_212F38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9023" y="1781983"/>
            <a:ext cx="294803" cy="294803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517904" y="1645920"/>
            <a:ext cx="232257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Encrypted media</a:t>
            </a:r>
            <a:endParaRPr lang="en-US" sz="1250" dirty="0"/>
          </a:p>
        </p:txBody>
      </p:sp>
      <p:sp>
        <p:nvSpPr>
          <p:cNvPr id="9" name="Text 6"/>
          <p:cNvSpPr/>
          <p:nvPr/>
        </p:nvSpPr>
        <p:spPr>
          <a:xfrm>
            <a:off x="822960" y="2340864"/>
            <a:ext cx="3017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98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SRTP over the RTP media path, added via the res_srtp module in v2.4.0.</a:t>
            </a:r>
            <a:endParaRPr lang="en-US" sz="980" dirty="0"/>
          </a:p>
        </p:txBody>
      </p:sp>
      <p:sp>
        <p:nvSpPr>
          <p:cNvPr id="10" name="Shape 7"/>
          <p:cNvSpPr/>
          <p:nvPr/>
        </p:nvSpPr>
        <p:spPr>
          <a:xfrm>
            <a:off x="4306824" y="1371600"/>
            <a:ext cx="3566160" cy="2084832"/>
          </a:xfrm>
          <a:prstGeom prst="roundRect">
            <a:avLst>
              <a:gd name="adj" fmla="val 4386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11" name="Shape 8"/>
          <p:cNvSpPr/>
          <p:nvPr/>
        </p:nvSpPr>
        <p:spPr>
          <a:xfrm>
            <a:off x="4581144" y="1645920"/>
            <a:ext cx="566928" cy="566928"/>
          </a:xfrm>
          <a:prstGeom prst="ellipse">
            <a:avLst/>
          </a:prstGeom>
          <a:solidFill>
            <a:srgbClr val="EAF6DD"/>
          </a:solidFill>
          <a:ln/>
        </p:spPr>
        <p:txBody>
          <a:bodyPr/>
          <a:p/>
        </p:txBody>
      </p:sp>
      <p:pic>
        <p:nvPicPr>
          <p:cNvPr id="12" name="Image 1" descr="icons/shield_212F38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7207" y="1781983"/>
            <a:ext cx="294803" cy="294803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5276088" y="1645920"/>
            <a:ext cx="232257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Hardened install path</a:t>
            </a:r>
            <a:endParaRPr lang="en-US" sz="1250" dirty="0"/>
          </a:p>
        </p:txBody>
      </p:sp>
      <p:sp>
        <p:nvSpPr>
          <p:cNvPr id="14" name="Text 10"/>
          <p:cNvSpPr/>
          <p:nvPr/>
        </p:nvSpPr>
        <p:spPr>
          <a:xfrm>
            <a:off x="4581144" y="2340864"/>
            <a:ext cx="3017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98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SELinux guidance and Fail2Ban brute-force protection are part of the documented install, not an afterthought.</a:t>
            </a:r>
            <a:endParaRPr lang="en-US" sz="980" dirty="0"/>
          </a:p>
        </p:txBody>
      </p:sp>
      <p:sp>
        <p:nvSpPr>
          <p:cNvPr id="15" name="Shape 11"/>
          <p:cNvSpPr/>
          <p:nvPr/>
        </p:nvSpPr>
        <p:spPr>
          <a:xfrm>
            <a:off x="8065008" y="1371600"/>
            <a:ext cx="3566160" cy="2084832"/>
          </a:xfrm>
          <a:prstGeom prst="roundRect">
            <a:avLst>
              <a:gd name="adj" fmla="val 4386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16" name="Shape 12"/>
          <p:cNvSpPr/>
          <p:nvPr/>
        </p:nvSpPr>
        <p:spPr>
          <a:xfrm>
            <a:off x="8339328" y="1645920"/>
            <a:ext cx="566928" cy="566928"/>
          </a:xfrm>
          <a:prstGeom prst="ellipse">
            <a:avLst/>
          </a:prstGeom>
          <a:solidFill>
            <a:srgbClr val="EAF6DD"/>
          </a:solidFill>
          <a:ln/>
        </p:spPr>
        <p:txBody>
          <a:bodyPr/>
          <a:p/>
        </p:txBody>
      </p:sp>
      <p:pic>
        <p:nvPicPr>
          <p:cNvPr id="17" name="Image 2" descr="icons/warning_212F38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75391" y="1781983"/>
            <a:ext cx="294803" cy="294803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9034272" y="1645920"/>
            <a:ext cx="232257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Brute-force protection</a:t>
            </a:r>
            <a:endParaRPr lang="en-US" sz="1250" dirty="0"/>
          </a:p>
        </p:txBody>
      </p:sp>
      <p:sp>
        <p:nvSpPr>
          <p:cNvPr id="19" name="Text 14"/>
          <p:cNvSpPr/>
          <p:nvPr/>
        </p:nvSpPr>
        <p:spPr>
          <a:xfrm>
            <a:off x="8339328" y="2340864"/>
            <a:ext cx="3017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98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Fail2Ban status is visible in the admin panel, so intrusion attempts don't go unnoticed.</a:t>
            </a:r>
            <a:endParaRPr lang="en-US" sz="980" dirty="0"/>
          </a:p>
        </p:txBody>
      </p:sp>
      <p:sp>
        <p:nvSpPr>
          <p:cNvPr id="20" name="Shape 15"/>
          <p:cNvSpPr/>
          <p:nvPr/>
        </p:nvSpPr>
        <p:spPr>
          <a:xfrm>
            <a:off x="548640" y="3657600"/>
            <a:ext cx="3566160" cy="2084832"/>
          </a:xfrm>
          <a:prstGeom prst="roundRect">
            <a:avLst>
              <a:gd name="adj" fmla="val 4386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21" name="Shape 16"/>
          <p:cNvSpPr/>
          <p:nvPr/>
        </p:nvSpPr>
        <p:spPr>
          <a:xfrm>
            <a:off x="822960" y="3931920"/>
            <a:ext cx="566928" cy="566928"/>
          </a:xfrm>
          <a:prstGeom prst="ellipse">
            <a:avLst/>
          </a:prstGeom>
          <a:solidFill>
            <a:srgbClr val="EAF6DD"/>
          </a:solidFill>
          <a:ln/>
        </p:spPr>
        <p:txBody>
          <a:bodyPr/>
          <a:p/>
        </p:txBody>
      </p:sp>
      <p:pic>
        <p:nvPicPr>
          <p:cNvPr id="22" name="Image 3" descr="icons/key_212F38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9023" y="4067983"/>
            <a:ext cx="294803" cy="294803"/>
          </a:xfrm>
          <a:prstGeom prst="rect">
            <a:avLst/>
          </a:prstGeom>
        </p:spPr>
      </p:pic>
      <p:sp>
        <p:nvSpPr>
          <p:cNvPr id="23" name="Text 17"/>
          <p:cNvSpPr/>
          <p:nvPr/>
        </p:nvSpPr>
        <p:spPr>
          <a:xfrm>
            <a:off x="1517904" y="3931920"/>
            <a:ext cx="232257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License-gated capacity</a:t>
            </a:r>
            <a:endParaRPr lang="en-US" sz="1250" dirty="0"/>
          </a:p>
        </p:txBody>
      </p:sp>
      <p:sp>
        <p:nvSpPr>
          <p:cNvPr id="24" name="Text 18"/>
          <p:cNvSpPr/>
          <p:nvPr/>
        </p:nvSpPr>
        <p:spPr>
          <a:xfrm>
            <a:off x="822960" y="4626864"/>
            <a:ext cx="3017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98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Channel count, ASR/TTS enablement and expiry are enforced per licence, in one configuration block.</a:t>
            </a:r>
            <a:endParaRPr lang="en-US" sz="980" dirty="0"/>
          </a:p>
        </p:txBody>
      </p:sp>
      <p:sp>
        <p:nvSpPr>
          <p:cNvPr id="25" name="Shape 19"/>
          <p:cNvSpPr/>
          <p:nvPr/>
        </p:nvSpPr>
        <p:spPr>
          <a:xfrm>
            <a:off x="4306824" y="3657600"/>
            <a:ext cx="3566160" cy="2084832"/>
          </a:xfrm>
          <a:prstGeom prst="roundRect">
            <a:avLst>
              <a:gd name="adj" fmla="val 4386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26" name="Shape 20"/>
          <p:cNvSpPr/>
          <p:nvPr/>
        </p:nvSpPr>
        <p:spPr>
          <a:xfrm>
            <a:off x="4581144" y="3931920"/>
            <a:ext cx="566928" cy="566928"/>
          </a:xfrm>
          <a:prstGeom prst="ellipse">
            <a:avLst/>
          </a:prstGeom>
          <a:solidFill>
            <a:srgbClr val="EAF6DD"/>
          </a:solidFill>
          <a:ln/>
        </p:spPr>
        <p:txBody>
          <a:bodyPr/>
          <a:p/>
        </p:txBody>
      </p:sp>
      <p:pic>
        <p:nvPicPr>
          <p:cNvPr id="27" name="Image 4" descr="icons/refresh_212F38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17207" y="4067983"/>
            <a:ext cx="294803" cy="294803"/>
          </a:xfrm>
          <a:prstGeom prst="rect">
            <a:avLst/>
          </a:prstGeom>
        </p:spPr>
      </p:pic>
      <p:sp>
        <p:nvSpPr>
          <p:cNvPr id="28" name="Text 21"/>
          <p:cNvSpPr/>
          <p:nvPr/>
        </p:nvSpPr>
        <p:spPr>
          <a:xfrm>
            <a:off x="5276088" y="3931920"/>
            <a:ext cx="232257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Self-healing watchdog</a:t>
            </a:r>
            <a:endParaRPr lang="en-US" sz="1250" dirty="0"/>
          </a:p>
        </p:txBody>
      </p:sp>
      <p:sp>
        <p:nvSpPr>
          <p:cNvPr id="29" name="Text 22"/>
          <p:cNvSpPr/>
          <p:nvPr/>
        </p:nvSpPr>
        <p:spPr>
          <a:xfrm>
            <a:off x="4581144" y="4626864"/>
            <a:ext cx="3017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98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The IVR Watchdog restarts failed components on a schedule, keeping the service resilient without a human on call.</a:t>
            </a:r>
            <a:endParaRPr lang="en-US" sz="980" dirty="0"/>
          </a:p>
        </p:txBody>
      </p:sp>
      <p:sp>
        <p:nvSpPr>
          <p:cNvPr id="30" name="Shape 23"/>
          <p:cNvSpPr/>
          <p:nvPr/>
        </p:nvSpPr>
        <p:spPr>
          <a:xfrm>
            <a:off x="8065008" y="3657600"/>
            <a:ext cx="3566160" cy="2084832"/>
          </a:xfrm>
          <a:prstGeom prst="roundRect">
            <a:avLst>
              <a:gd name="adj" fmla="val 4386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31" name="Shape 24"/>
          <p:cNvSpPr/>
          <p:nvPr/>
        </p:nvSpPr>
        <p:spPr>
          <a:xfrm>
            <a:off x="8339328" y="3931920"/>
            <a:ext cx="566928" cy="566928"/>
          </a:xfrm>
          <a:prstGeom prst="ellipse">
            <a:avLst/>
          </a:prstGeom>
          <a:solidFill>
            <a:srgbClr val="EAF6DD"/>
          </a:solidFill>
          <a:ln/>
        </p:spPr>
        <p:txBody>
          <a:bodyPr/>
          <a:p/>
        </p:txBody>
      </p:sp>
      <p:pic>
        <p:nvPicPr>
          <p:cNvPr id="32" name="Image 5" descr="icons/onprem_212F38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475391" y="4067983"/>
            <a:ext cx="294803" cy="294803"/>
          </a:xfrm>
          <a:prstGeom prst="rect">
            <a:avLst/>
          </a:prstGeom>
        </p:spPr>
      </p:pic>
      <p:sp>
        <p:nvSpPr>
          <p:cNvPr id="33" name="Text 25"/>
          <p:cNvSpPr/>
          <p:nvPr/>
        </p:nvSpPr>
        <p:spPr>
          <a:xfrm>
            <a:off x="9034272" y="3931920"/>
            <a:ext cx="232257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Deployment is a privacy control</a:t>
            </a:r>
            <a:endParaRPr lang="en-US" sz="1250" dirty="0"/>
          </a:p>
        </p:txBody>
      </p:sp>
      <p:sp>
        <p:nvSpPr>
          <p:cNvPr id="34" name="Text 26"/>
          <p:cNvSpPr/>
          <p:nvPr/>
        </p:nvSpPr>
        <p:spPr>
          <a:xfrm>
            <a:off x="8339328" y="4626864"/>
            <a:ext cx="3017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98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On-prem and virtualized installs keep call audio and conversation data inside your own perimeter.</a:t>
            </a:r>
            <a:endParaRPr lang="en-US" sz="980" dirty="0"/>
          </a:p>
        </p:txBody>
      </p:sp>
      <p:sp>
        <p:nvSpPr>
          <p:cNvPr id="35" name="Shape 27"/>
          <p:cNvSpPr/>
          <p:nvPr/>
        </p:nvSpPr>
        <p:spPr>
          <a:xfrm>
            <a:off x="548640" y="5779008"/>
            <a:ext cx="11091672" cy="566928"/>
          </a:xfrm>
          <a:prstGeom prst="roundRect">
            <a:avLst>
              <a:gd name="adj" fmla="val 16129"/>
            </a:avLst>
          </a:prstGeom>
          <a:solidFill>
            <a:srgbClr val="EDEFF1"/>
          </a:solidFill>
          <a:ln/>
        </p:spPr>
        <p:txBody>
          <a:bodyPr/>
          <a:p/>
        </p:txBody>
      </p:sp>
      <p:sp>
        <p:nvSpPr>
          <p:cNvPr id="36" name="Text 28"/>
          <p:cNvSpPr/>
          <p:nvPr/>
        </p:nvSpPr>
        <p:spPr>
          <a:xfrm>
            <a:off x="868680" y="5779008"/>
            <a:ext cx="104698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On-premises and virtualized installations keep call audio and conversation data inside your own infrastructure — for regulated voice data, often the deciding factor.</a:t>
            </a:r>
            <a:endParaRPr lang="en-US" sz="1000" dirty="0"/>
          </a:p>
        </p:txBody>
      </p:sp>
      <p:sp>
        <p:nvSpPr>
          <p:cNvPr id="37" name="Text 29"/>
          <p:cNvSpPr/>
          <p:nvPr/>
        </p:nvSpPr>
        <p:spPr>
          <a:xfrm>
            <a:off x="548640" y="6455664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i="1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Source: wiki.ivrpowers.com/en/smartivr/v2/changelog, /v1/installation</a:t>
            </a:r>
            <a:endParaRPr lang="en-US" sz="800" dirty="0"/>
          </a:p>
        </p:txBody>
      </p:sp>
      <p:sp>
        <p:nvSpPr>
          <p:cNvPr id="38" name="Text 30"/>
          <p:cNvSpPr/>
          <p:nvPr/>
        </p:nvSpPr>
        <p:spPr>
          <a:xfrm>
            <a:off x="8778240" y="6455664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Security</a:t>
            </a:r>
            <a:endParaRPr lang="en-US" sz="800" dirty="0"/>
          </a:p>
        </p:txBody>
      </p:sp>
      <p:sp>
        <p:nvSpPr>
          <p:cNvPr id="39" name="Text 31"/>
          <p:cNvSpPr/>
          <p:nvPr/>
        </p:nvSpPr>
        <p:spPr>
          <a:xfrm>
            <a:off x="11320272" y="6455664"/>
            <a:ext cx="320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212F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21208"/>
            <a:ext cx="118872" cy="118872"/>
          </a:xfrm>
          <a:prstGeom prst="roundRect">
            <a:avLst>
              <a:gd name="adj" fmla="val 23077"/>
            </a:avLst>
          </a:prstGeom>
          <a:solidFill>
            <a:srgbClr val="FF6D5F"/>
          </a:solidFill>
          <a:ln/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777240" y="457200"/>
            <a:ext cx="10424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FF6D5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DEPLOYMENT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731520"/>
            <a:ext cx="1109167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7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The same engine, wherever it has to run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548640" y="1298448"/>
            <a:ext cx="110916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Most conversational-IVR platforms sold today exist in exactly one place: the vendor's cloud. Smart IVR does not force that choice.</a:t>
            </a:r>
            <a:endParaRPr lang="en-US" sz="1250" dirty="0"/>
          </a:p>
        </p:txBody>
      </p:sp>
      <p:sp>
        <p:nvSpPr>
          <p:cNvPr id="6" name="Shape 4"/>
          <p:cNvSpPr/>
          <p:nvPr/>
        </p:nvSpPr>
        <p:spPr>
          <a:xfrm>
            <a:off x="548640" y="1874520"/>
            <a:ext cx="2670048" cy="2212848"/>
          </a:xfrm>
          <a:prstGeom prst="roundRect">
            <a:avLst>
              <a:gd name="adj" fmla="val 4132"/>
            </a:avLst>
          </a:prstGeom>
          <a:solidFill>
            <a:srgbClr val="2E3D48"/>
          </a:solidFill>
          <a:ln/>
        </p:spPr>
        <p:txBody>
          <a:bodyPr/>
          <a:p/>
        </p:txBody>
      </p:sp>
      <p:sp>
        <p:nvSpPr>
          <p:cNvPr id="7" name="Shape 5"/>
          <p:cNvSpPr/>
          <p:nvPr/>
        </p:nvSpPr>
        <p:spPr>
          <a:xfrm>
            <a:off x="804672" y="2148840"/>
            <a:ext cx="640080" cy="640080"/>
          </a:xfrm>
          <a:prstGeom prst="ellipse">
            <a:avLst/>
          </a:prstGeom>
          <a:solidFill>
            <a:srgbClr val="B2E88A"/>
          </a:solidFill>
          <a:ln/>
        </p:spPr>
        <p:txBody>
          <a:bodyPr/>
          <a:p/>
        </p:txBody>
      </p:sp>
      <p:pic>
        <p:nvPicPr>
          <p:cNvPr id="8" name="Image 0" descr="icons/cloud_212F38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64692" y="2308860"/>
            <a:ext cx="320040" cy="320040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804672" y="2898648"/>
            <a:ext cx="2157984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Cloud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804672" y="3264408"/>
            <a:ext cx="2157984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8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AWS, Azure, Google Cloud or OVH — install the same package, or take the AWS-hosted and managed option.</a:t>
            </a:r>
            <a:endParaRPr lang="en-US" sz="980" dirty="0"/>
          </a:p>
        </p:txBody>
      </p:sp>
      <p:sp>
        <p:nvSpPr>
          <p:cNvPr id="11" name="Shape 8"/>
          <p:cNvSpPr/>
          <p:nvPr/>
        </p:nvSpPr>
        <p:spPr>
          <a:xfrm>
            <a:off x="3392424" y="1874520"/>
            <a:ext cx="2670048" cy="2212848"/>
          </a:xfrm>
          <a:prstGeom prst="roundRect">
            <a:avLst>
              <a:gd name="adj" fmla="val 4132"/>
            </a:avLst>
          </a:prstGeom>
          <a:solidFill>
            <a:srgbClr val="2E3D48"/>
          </a:solidFill>
          <a:ln/>
        </p:spPr>
        <p:txBody>
          <a:bodyPr/>
          <a:p/>
        </p:txBody>
      </p:sp>
      <p:sp>
        <p:nvSpPr>
          <p:cNvPr id="12" name="Shape 9"/>
          <p:cNvSpPr/>
          <p:nvPr/>
        </p:nvSpPr>
        <p:spPr>
          <a:xfrm>
            <a:off x="3648456" y="2148840"/>
            <a:ext cx="640080" cy="640080"/>
          </a:xfrm>
          <a:prstGeom prst="ellipse">
            <a:avLst/>
          </a:prstGeom>
          <a:solidFill>
            <a:srgbClr val="B2E88A"/>
          </a:solidFill>
          <a:ln/>
        </p:spPr>
        <p:txBody>
          <a:bodyPr/>
          <a:p/>
        </p:txBody>
      </p:sp>
      <p:pic>
        <p:nvPicPr>
          <p:cNvPr id="13" name="Image 1" descr="icons/onprem_212F38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808476" y="2308860"/>
            <a:ext cx="320040" cy="320040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3648456" y="2898648"/>
            <a:ext cx="2157984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On-premises</a:t>
            </a:r>
            <a:endParaRPr lang="en-US" sz="1400" dirty="0"/>
          </a:p>
        </p:txBody>
      </p:sp>
      <p:sp>
        <p:nvSpPr>
          <p:cNvPr id="15" name="Text 11"/>
          <p:cNvSpPr/>
          <p:nvPr/>
        </p:nvSpPr>
        <p:spPr>
          <a:xfrm>
            <a:off x="3648456" y="3264408"/>
            <a:ext cx="2157984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8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CentOS Linux on your own hardware, inside your own network perimeter.</a:t>
            </a:r>
            <a:endParaRPr lang="en-US" sz="980" dirty="0"/>
          </a:p>
        </p:txBody>
      </p:sp>
      <p:sp>
        <p:nvSpPr>
          <p:cNvPr id="16" name="Shape 12"/>
          <p:cNvSpPr/>
          <p:nvPr/>
        </p:nvSpPr>
        <p:spPr>
          <a:xfrm>
            <a:off x="6236208" y="1874520"/>
            <a:ext cx="2670048" cy="2212848"/>
          </a:xfrm>
          <a:prstGeom prst="roundRect">
            <a:avLst>
              <a:gd name="adj" fmla="val 4132"/>
            </a:avLst>
          </a:prstGeom>
          <a:solidFill>
            <a:srgbClr val="2E3D48"/>
          </a:solidFill>
          <a:ln/>
        </p:spPr>
        <p:txBody>
          <a:bodyPr/>
          <a:p/>
        </p:txBody>
      </p:sp>
      <p:sp>
        <p:nvSpPr>
          <p:cNvPr id="17" name="Shape 13"/>
          <p:cNvSpPr/>
          <p:nvPr/>
        </p:nvSpPr>
        <p:spPr>
          <a:xfrm>
            <a:off x="6492240" y="2148840"/>
            <a:ext cx="640080" cy="640080"/>
          </a:xfrm>
          <a:prstGeom prst="ellipse">
            <a:avLst/>
          </a:prstGeom>
          <a:solidFill>
            <a:srgbClr val="B2E88A"/>
          </a:solidFill>
          <a:ln/>
        </p:spPr>
        <p:txBody>
          <a:bodyPr/>
          <a:p/>
        </p:txBody>
      </p:sp>
      <p:pic>
        <p:nvPicPr>
          <p:cNvPr id="18" name="Image 2" descr="icons/server_212F38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52260" y="2308860"/>
            <a:ext cx="320040" cy="320040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6492240" y="2898648"/>
            <a:ext cx="2157984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Virtualized</a:t>
            </a:r>
            <a:endParaRPr lang="en-US" sz="1400" dirty="0"/>
          </a:p>
        </p:txBody>
      </p:sp>
      <p:sp>
        <p:nvSpPr>
          <p:cNvPr id="20" name="Text 15"/>
          <p:cNvSpPr/>
          <p:nvPr/>
        </p:nvSpPr>
        <p:spPr>
          <a:xfrm>
            <a:off x="6492240" y="3264408"/>
            <a:ext cx="2157984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8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VMware, Proxmox, KVM or Xen — fits the virtualization estate you already operate.</a:t>
            </a:r>
            <a:endParaRPr lang="en-US" sz="980" dirty="0"/>
          </a:p>
        </p:txBody>
      </p:sp>
      <p:sp>
        <p:nvSpPr>
          <p:cNvPr id="21" name="Shape 16"/>
          <p:cNvSpPr/>
          <p:nvPr/>
        </p:nvSpPr>
        <p:spPr>
          <a:xfrm>
            <a:off x="9079992" y="1874520"/>
            <a:ext cx="2670048" cy="2212848"/>
          </a:xfrm>
          <a:prstGeom prst="roundRect">
            <a:avLst>
              <a:gd name="adj" fmla="val 4132"/>
            </a:avLst>
          </a:prstGeom>
          <a:solidFill>
            <a:srgbClr val="2E3D48"/>
          </a:solidFill>
          <a:ln/>
        </p:spPr>
        <p:txBody>
          <a:bodyPr/>
          <a:p/>
        </p:txBody>
      </p:sp>
      <p:sp>
        <p:nvSpPr>
          <p:cNvPr id="22" name="Shape 17"/>
          <p:cNvSpPr/>
          <p:nvPr/>
        </p:nvSpPr>
        <p:spPr>
          <a:xfrm>
            <a:off x="9336024" y="2148840"/>
            <a:ext cx="640080" cy="640080"/>
          </a:xfrm>
          <a:prstGeom prst="ellipse">
            <a:avLst/>
          </a:prstGeom>
          <a:solidFill>
            <a:srgbClr val="B2E88A"/>
          </a:solidFill>
          <a:ln/>
        </p:spPr>
        <p:txBody>
          <a:bodyPr/>
          <a:p/>
        </p:txBody>
      </p:sp>
      <p:pic>
        <p:nvPicPr>
          <p:cNvPr id="23" name="Image 3" descr="icons/swap_212F38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96044" y="2308860"/>
            <a:ext cx="320040" cy="320040"/>
          </a:xfrm>
          <a:prstGeom prst="rect">
            <a:avLst/>
          </a:prstGeom>
        </p:spPr>
      </p:pic>
      <p:sp>
        <p:nvSpPr>
          <p:cNvPr id="24" name="Text 18"/>
          <p:cNvSpPr/>
          <p:nvPr/>
        </p:nvSpPr>
        <p:spPr>
          <a:xfrm>
            <a:off x="9336024" y="2898648"/>
            <a:ext cx="2157984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Hybrid</a:t>
            </a:r>
            <a:endParaRPr lang="en-US" sz="1400" dirty="0"/>
          </a:p>
        </p:txBody>
      </p:sp>
      <p:sp>
        <p:nvSpPr>
          <p:cNvPr id="25" name="Text 19"/>
          <p:cNvSpPr/>
          <p:nvPr/>
        </p:nvSpPr>
        <p:spPr>
          <a:xfrm>
            <a:off x="9336024" y="3264408"/>
            <a:ext cx="2157984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8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Run the IVR at the edge, close to your PBX, while the rest of the suite lives wherever it needs to.</a:t>
            </a:r>
            <a:endParaRPr lang="en-US" sz="980" dirty="0"/>
          </a:p>
        </p:txBody>
      </p:sp>
      <p:sp>
        <p:nvSpPr>
          <p:cNvPr id="26" name="Shape 20"/>
          <p:cNvSpPr/>
          <p:nvPr/>
        </p:nvSpPr>
        <p:spPr>
          <a:xfrm>
            <a:off x="548640" y="4407408"/>
            <a:ext cx="11091672" cy="1463040"/>
          </a:xfrm>
          <a:prstGeom prst="roundRect">
            <a:avLst>
              <a:gd name="adj" fmla="val 6250"/>
            </a:avLst>
          </a:prstGeom>
          <a:solidFill>
            <a:srgbClr val="1A252C"/>
          </a:solidFill>
          <a:ln/>
        </p:spPr>
        <p:txBody>
          <a:bodyPr/>
          <a:p/>
        </p:txBody>
      </p:sp>
      <p:sp>
        <p:nvSpPr>
          <p:cNvPr id="27" name="Text 21"/>
          <p:cNvSpPr/>
          <p:nvPr/>
        </p:nvSpPr>
        <p:spPr>
          <a:xfrm>
            <a:off x="868680" y="4553712"/>
            <a:ext cx="104241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B2E88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Why it matters right now</a:t>
            </a:r>
            <a:endParaRPr lang="en-US" sz="1250" dirty="0"/>
          </a:p>
        </p:txBody>
      </p:sp>
      <p:sp>
        <p:nvSpPr>
          <p:cNvPr id="28" name="Text 22"/>
          <p:cNvSpPr/>
          <p:nvPr/>
        </p:nvSpPr>
        <p:spPr>
          <a:xfrm>
            <a:off x="868680" y="4864608"/>
            <a:ext cx="10469880" cy="8778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102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Microsoft is retiring Nuance's on-premise Conversational IVR stack — enterprise licence sales stopped in August 2024, and sustaining support for on-prem installs ends in June 2026. Buyers who don't want to be forced onto a public-cloud-only or subscription-only stack need a standards-based landing spot. Smart IVR is built to be one.</a:t>
            </a:r>
            <a:endParaRPr lang="en-US" sz="1020" dirty="0"/>
          </a:p>
        </p:txBody>
      </p:sp>
      <p:sp>
        <p:nvSpPr>
          <p:cNvPr id="29" name="Text 23"/>
          <p:cNvSpPr/>
          <p:nvPr/>
        </p:nvSpPr>
        <p:spPr>
          <a:xfrm>
            <a:off x="548640" y="6455664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i="1" dirty="0">
                <a:solidFill>
                  <a:srgbClr val="6B7F8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Source: wiki.ivrpowers.com/en/smartivr/v2/faq, CX Today (Nuance on-prem retirement, reviewed Aug 2026)</a:t>
            </a:r>
            <a:endParaRPr lang="en-US" sz="800" dirty="0"/>
          </a:p>
        </p:txBody>
      </p:sp>
      <p:sp>
        <p:nvSpPr>
          <p:cNvPr id="30" name="Text 24"/>
          <p:cNvSpPr/>
          <p:nvPr/>
        </p:nvSpPr>
        <p:spPr>
          <a:xfrm>
            <a:off x="8778240" y="6455664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6B7F8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Deployment</a:t>
            </a:r>
            <a:endParaRPr lang="en-US" sz="800" dirty="0"/>
          </a:p>
        </p:txBody>
      </p:sp>
      <p:sp>
        <p:nvSpPr>
          <p:cNvPr id="31" name="Text 25"/>
          <p:cNvSpPr/>
          <p:nvPr/>
        </p:nvSpPr>
        <p:spPr>
          <a:xfrm>
            <a:off x="11320272" y="6455664"/>
            <a:ext cx="320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11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6F6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21208"/>
            <a:ext cx="118872" cy="118872"/>
          </a:xfrm>
          <a:prstGeom prst="roundRect">
            <a:avLst>
              <a:gd name="adj" fmla="val 23077"/>
            </a:avLst>
          </a:prstGeom>
          <a:solidFill>
            <a:srgbClr val="FF6D5F"/>
          </a:solidFill>
          <a:ln/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777240" y="457200"/>
            <a:ext cx="10424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SCALE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731520"/>
            <a:ext cx="1109167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7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Carrier-grade capacity, self-healing by design</a:t>
            </a:r>
            <a:endParaRPr lang="en-US" sz="2700" dirty="0"/>
          </a:p>
        </p:txBody>
      </p:sp>
      <p:sp>
        <p:nvSpPr>
          <p:cNvPr id="5" name="Shape 3"/>
          <p:cNvSpPr/>
          <p:nvPr/>
        </p:nvSpPr>
        <p:spPr>
          <a:xfrm>
            <a:off x="548640" y="1463040"/>
            <a:ext cx="5303520" cy="1316736"/>
          </a:xfrm>
          <a:prstGeom prst="roundRect">
            <a:avLst>
              <a:gd name="adj" fmla="val 6944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804672" y="1792224"/>
            <a:ext cx="640080" cy="640080"/>
          </a:xfrm>
          <a:prstGeom prst="ellipse">
            <a:avLst/>
          </a:prstGeom>
          <a:solidFill>
            <a:srgbClr val="EAF6DD"/>
          </a:solidFill>
          <a:ln/>
        </p:spPr>
        <p:txBody>
          <a:bodyPr/>
          <a:p/>
        </p:txBody>
      </p:sp>
      <p:pic>
        <p:nvPicPr>
          <p:cNvPr id="7" name="Image 0" descr="icons/scalable_212F38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64692" y="1952244"/>
            <a:ext cx="320040" cy="32004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591056" y="1682496"/>
            <a:ext cx="40050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Hundreds of calls per server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1591056" y="2048256"/>
            <a:ext cx="400507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6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Multi-tenant, carrier-grade concurrency — exact capacity depends on hardware and codecs configured.</a:t>
            </a:r>
            <a:endParaRPr lang="en-US" sz="960" dirty="0"/>
          </a:p>
        </p:txBody>
      </p:sp>
      <p:sp>
        <p:nvSpPr>
          <p:cNvPr id="10" name="Shape 7"/>
          <p:cNvSpPr/>
          <p:nvPr/>
        </p:nvSpPr>
        <p:spPr>
          <a:xfrm>
            <a:off x="548640" y="2944368"/>
            <a:ext cx="5303520" cy="1316736"/>
          </a:xfrm>
          <a:prstGeom prst="roundRect">
            <a:avLst>
              <a:gd name="adj" fmla="val 6944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11" name="Shape 8"/>
          <p:cNvSpPr/>
          <p:nvPr/>
        </p:nvSpPr>
        <p:spPr>
          <a:xfrm>
            <a:off x="804672" y="3273552"/>
            <a:ext cx="640080" cy="640080"/>
          </a:xfrm>
          <a:prstGeom prst="ellipse">
            <a:avLst/>
          </a:prstGeom>
          <a:solidFill>
            <a:srgbClr val="EAF6DD"/>
          </a:solidFill>
          <a:ln/>
        </p:spPr>
        <p:txBody>
          <a:bodyPr/>
          <a:p/>
        </p:txBody>
      </p:sp>
      <p:pic>
        <p:nvPicPr>
          <p:cNvPr id="12" name="Image 1" descr="icons/bolt_212F38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4692" y="3433572"/>
            <a:ext cx="320040" cy="320040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1591056" y="3163824"/>
            <a:ext cx="40050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Modern engine core</a:t>
            </a:r>
            <a:endParaRPr lang="en-US" sz="1200" dirty="0"/>
          </a:p>
        </p:txBody>
      </p:sp>
      <p:sp>
        <p:nvSpPr>
          <p:cNvPr id="14" name="Text 10"/>
          <p:cNvSpPr/>
          <p:nvPr/>
        </p:nvSpPr>
        <p:spPr>
          <a:xfrm>
            <a:off x="1591056" y="3529584"/>
            <a:ext cx="400507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6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The VoiceXML Engine has been built with C++11 since v2.2.0, for a leaner, faster runtime.</a:t>
            </a:r>
            <a:endParaRPr lang="en-US" sz="960" dirty="0"/>
          </a:p>
        </p:txBody>
      </p:sp>
      <p:sp>
        <p:nvSpPr>
          <p:cNvPr id="15" name="Shape 11"/>
          <p:cNvSpPr/>
          <p:nvPr/>
        </p:nvSpPr>
        <p:spPr>
          <a:xfrm>
            <a:off x="548640" y="4425696"/>
            <a:ext cx="5303520" cy="1316736"/>
          </a:xfrm>
          <a:prstGeom prst="roundRect">
            <a:avLst>
              <a:gd name="adj" fmla="val 6944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16" name="Shape 12"/>
          <p:cNvSpPr/>
          <p:nvPr/>
        </p:nvSpPr>
        <p:spPr>
          <a:xfrm>
            <a:off x="804672" y="4754880"/>
            <a:ext cx="640080" cy="640080"/>
          </a:xfrm>
          <a:prstGeom prst="ellipse">
            <a:avLst/>
          </a:prstGeom>
          <a:solidFill>
            <a:srgbClr val="EAF6DD"/>
          </a:solidFill>
          <a:ln/>
        </p:spPr>
        <p:txBody>
          <a:bodyPr/>
          <a:p/>
        </p:txBody>
      </p:sp>
      <p:pic>
        <p:nvPicPr>
          <p:cNvPr id="17" name="Image 2" descr="icons/cloud_212F38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64692" y="4914900"/>
            <a:ext cx="320040" cy="320040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1591056" y="4645152"/>
            <a:ext cx="40050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Built for AWS scale-out</a:t>
            </a:r>
            <a:endParaRPr lang="en-US" sz="1200" dirty="0"/>
          </a:p>
        </p:txBody>
      </p:sp>
      <p:sp>
        <p:nvSpPr>
          <p:cNvPr id="19" name="Text 14"/>
          <p:cNvSpPr/>
          <p:nvPr/>
        </p:nvSpPr>
        <p:spPr>
          <a:xfrm>
            <a:off x="1591056" y="5010912"/>
            <a:ext cx="400507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6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Packaged for deployment across AWS as well as private infrastructure and other public clouds.</a:t>
            </a:r>
            <a:endParaRPr lang="en-US" sz="960" dirty="0"/>
          </a:p>
        </p:txBody>
      </p:sp>
      <p:sp>
        <p:nvSpPr>
          <p:cNvPr id="20" name="Shape 15"/>
          <p:cNvSpPr/>
          <p:nvPr/>
        </p:nvSpPr>
        <p:spPr>
          <a:xfrm>
            <a:off x="6336792" y="1463040"/>
            <a:ext cx="5303520" cy="1316736"/>
          </a:xfrm>
          <a:prstGeom prst="roundRect">
            <a:avLst>
              <a:gd name="adj" fmla="val 6944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21" name="Shape 16"/>
          <p:cNvSpPr/>
          <p:nvPr/>
        </p:nvSpPr>
        <p:spPr>
          <a:xfrm>
            <a:off x="6592824" y="1792224"/>
            <a:ext cx="640080" cy="640080"/>
          </a:xfrm>
          <a:prstGeom prst="ellipse">
            <a:avLst/>
          </a:prstGeom>
          <a:solidFill>
            <a:srgbClr val="EAF6DD"/>
          </a:solidFill>
          <a:ln/>
        </p:spPr>
        <p:txBody>
          <a:bodyPr/>
          <a:p/>
        </p:txBody>
      </p:sp>
      <p:pic>
        <p:nvPicPr>
          <p:cNvPr id="22" name="Image 3" descr="icons/route_212F38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52844" y="1952244"/>
            <a:ext cx="320040" cy="320040"/>
          </a:xfrm>
          <a:prstGeom prst="rect">
            <a:avLst/>
          </a:prstGeom>
        </p:spPr>
      </p:pic>
      <p:sp>
        <p:nvSpPr>
          <p:cNvPr id="23" name="Text 17"/>
          <p:cNvSpPr/>
          <p:nvPr/>
        </p:nvSpPr>
        <p:spPr>
          <a:xfrm>
            <a:off x="7379208" y="1682496"/>
            <a:ext cx="40050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Multi-node architecture</a:t>
            </a:r>
            <a:endParaRPr lang="en-US" sz="1200" dirty="0"/>
          </a:p>
        </p:txBody>
      </p:sp>
      <p:sp>
        <p:nvSpPr>
          <p:cNvPr id="24" name="Text 18"/>
          <p:cNvSpPr/>
          <p:nvPr/>
        </p:nvSpPr>
        <p:spPr>
          <a:xfrm>
            <a:off x="7379208" y="2048256"/>
            <a:ext cx="400507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6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Company positioning (Aug 2026) describes tens to hundreds of concurrent channels across nodes.</a:t>
            </a:r>
            <a:endParaRPr lang="en-US" sz="960" dirty="0"/>
          </a:p>
        </p:txBody>
      </p:sp>
      <p:sp>
        <p:nvSpPr>
          <p:cNvPr id="25" name="Shape 19"/>
          <p:cNvSpPr/>
          <p:nvPr/>
        </p:nvSpPr>
        <p:spPr>
          <a:xfrm>
            <a:off x="6336792" y="2944368"/>
            <a:ext cx="5303520" cy="1316736"/>
          </a:xfrm>
          <a:prstGeom prst="roundRect">
            <a:avLst>
              <a:gd name="adj" fmla="val 6944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26" name="Shape 20"/>
          <p:cNvSpPr/>
          <p:nvPr/>
        </p:nvSpPr>
        <p:spPr>
          <a:xfrm>
            <a:off x="6592824" y="3273552"/>
            <a:ext cx="640080" cy="640080"/>
          </a:xfrm>
          <a:prstGeom prst="ellipse">
            <a:avLst/>
          </a:prstGeom>
          <a:solidFill>
            <a:srgbClr val="EAF6DD"/>
          </a:solidFill>
          <a:ln/>
        </p:spPr>
        <p:txBody>
          <a:bodyPr/>
          <a:p/>
        </p:txBody>
      </p:sp>
      <p:pic>
        <p:nvPicPr>
          <p:cNvPr id="27" name="Image 4" descr="icons/refresh_212F38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52844" y="3433572"/>
            <a:ext cx="320040" cy="320040"/>
          </a:xfrm>
          <a:prstGeom prst="rect">
            <a:avLst/>
          </a:prstGeom>
        </p:spPr>
      </p:pic>
      <p:sp>
        <p:nvSpPr>
          <p:cNvPr id="28" name="Text 21"/>
          <p:cNvSpPr/>
          <p:nvPr/>
        </p:nvSpPr>
        <p:spPr>
          <a:xfrm>
            <a:off x="7379208" y="3163824"/>
            <a:ext cx="40050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Self-healing watchdog</a:t>
            </a:r>
            <a:endParaRPr lang="en-US" sz="1200" dirty="0"/>
          </a:p>
        </p:txBody>
      </p:sp>
      <p:sp>
        <p:nvSpPr>
          <p:cNvPr id="29" name="Text 22"/>
          <p:cNvSpPr/>
          <p:nvPr/>
        </p:nvSpPr>
        <p:spPr>
          <a:xfrm>
            <a:off x="7379208" y="3529584"/>
            <a:ext cx="400507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6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Failed components are restarted automatically on a schedule — no human has to notice first.</a:t>
            </a:r>
            <a:endParaRPr lang="en-US" sz="960" dirty="0"/>
          </a:p>
        </p:txBody>
      </p:sp>
      <p:sp>
        <p:nvSpPr>
          <p:cNvPr id="30" name="Shape 23"/>
          <p:cNvSpPr/>
          <p:nvPr/>
        </p:nvSpPr>
        <p:spPr>
          <a:xfrm>
            <a:off x="6336792" y="4425696"/>
            <a:ext cx="5303520" cy="1316736"/>
          </a:xfrm>
          <a:prstGeom prst="roundRect">
            <a:avLst>
              <a:gd name="adj" fmla="val 6944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31" name="Shape 24"/>
          <p:cNvSpPr/>
          <p:nvPr/>
        </p:nvSpPr>
        <p:spPr>
          <a:xfrm>
            <a:off x="6592824" y="4754880"/>
            <a:ext cx="640080" cy="640080"/>
          </a:xfrm>
          <a:prstGeom prst="ellipse">
            <a:avLst/>
          </a:prstGeom>
          <a:solidFill>
            <a:srgbClr val="EAF6DD"/>
          </a:solidFill>
          <a:ln/>
        </p:spPr>
        <p:txBody>
          <a:bodyPr/>
          <a:p/>
        </p:txBody>
      </p:sp>
      <p:pic>
        <p:nvPicPr>
          <p:cNvPr id="32" name="Image 5" descr="icons/standard_212F38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752844" y="4914900"/>
            <a:ext cx="320040" cy="320040"/>
          </a:xfrm>
          <a:prstGeom prst="rect">
            <a:avLst/>
          </a:prstGeom>
        </p:spPr>
      </p:pic>
      <p:sp>
        <p:nvSpPr>
          <p:cNvPr id="33" name="Text 25"/>
          <p:cNvSpPr/>
          <p:nvPr/>
        </p:nvSpPr>
        <p:spPr>
          <a:xfrm>
            <a:off x="7379208" y="4645152"/>
            <a:ext cx="40050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Standards-based, not black-box</a:t>
            </a:r>
            <a:endParaRPr lang="en-US" sz="1200" dirty="0"/>
          </a:p>
        </p:txBody>
      </p:sp>
      <p:sp>
        <p:nvSpPr>
          <p:cNvPr id="34" name="Text 26"/>
          <p:cNvSpPr/>
          <p:nvPr/>
        </p:nvSpPr>
        <p:spPr>
          <a:xfrm>
            <a:off x="7379208" y="5010912"/>
            <a:ext cx="400507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6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VoiceXML, MRCP and SIP are open standards, which keeps capacity planning and vendor portability honest.</a:t>
            </a:r>
            <a:endParaRPr lang="en-US" sz="960" dirty="0"/>
          </a:p>
        </p:txBody>
      </p:sp>
      <p:sp>
        <p:nvSpPr>
          <p:cNvPr id="35" name="Shape 27"/>
          <p:cNvSpPr/>
          <p:nvPr/>
        </p:nvSpPr>
        <p:spPr>
          <a:xfrm>
            <a:off x="548640" y="5806440"/>
            <a:ext cx="11091672" cy="548640"/>
          </a:xfrm>
          <a:prstGeom prst="roundRect">
            <a:avLst>
              <a:gd name="adj" fmla="val 16667"/>
            </a:avLst>
          </a:prstGeom>
          <a:solidFill>
            <a:srgbClr val="EDEFF1"/>
          </a:solidFill>
          <a:ln/>
        </p:spPr>
        <p:txBody>
          <a:bodyPr/>
          <a:p/>
        </p:txBody>
      </p:sp>
      <p:sp>
        <p:nvSpPr>
          <p:cNvPr id="36" name="Text 28"/>
          <p:cNvSpPr/>
          <p:nvPr/>
        </p:nvSpPr>
        <p:spPr>
          <a:xfrm>
            <a:off x="868680" y="5806440"/>
            <a:ext cx="104698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Exact port-per-server figures vary by hardware, codecs and generation — ask your account team for a sizing worksheet against your traffic profile.</a:t>
            </a:r>
            <a:endParaRPr lang="en-US" sz="1000" dirty="0"/>
          </a:p>
        </p:txBody>
      </p:sp>
      <p:sp>
        <p:nvSpPr>
          <p:cNvPr id="37" name="Text 29"/>
          <p:cNvSpPr/>
          <p:nvPr/>
        </p:nvSpPr>
        <p:spPr>
          <a:xfrm>
            <a:off x="548640" y="6455664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i="1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Source: wiki.ivrpowers.com/en/smartivr/v2/faq, blog.ivrpowers.com (Aug 2026)</a:t>
            </a:r>
            <a:endParaRPr lang="en-US" sz="800" dirty="0"/>
          </a:p>
        </p:txBody>
      </p:sp>
      <p:sp>
        <p:nvSpPr>
          <p:cNvPr id="38" name="Text 30"/>
          <p:cNvSpPr/>
          <p:nvPr/>
        </p:nvSpPr>
        <p:spPr>
          <a:xfrm>
            <a:off x="8778240" y="6455664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Scale</a:t>
            </a:r>
            <a:endParaRPr lang="en-US" sz="800" dirty="0"/>
          </a:p>
        </p:txBody>
      </p:sp>
      <p:sp>
        <p:nvSpPr>
          <p:cNvPr id="39" name="Text 31"/>
          <p:cNvSpPr/>
          <p:nvPr/>
        </p:nvSpPr>
        <p:spPr>
          <a:xfrm>
            <a:off x="11320272" y="6455664"/>
            <a:ext cx="320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12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212F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21208"/>
            <a:ext cx="118872" cy="118872"/>
          </a:xfrm>
          <a:prstGeom prst="roundRect">
            <a:avLst>
              <a:gd name="adj" fmla="val 23077"/>
            </a:avLst>
          </a:prstGeom>
          <a:solidFill>
            <a:srgbClr val="FF6D5F"/>
          </a:solidFill>
          <a:ln/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777240" y="457200"/>
            <a:ext cx="10424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FF6D5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RELEASE TRACK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731520"/>
            <a:ext cx="1109167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7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 standards-based engine, continuously hardened</a:t>
            </a:r>
            <a:endParaRPr lang="en-US" sz="2700" dirty="0"/>
          </a:p>
        </p:txBody>
      </p:sp>
      <p:sp>
        <p:nvSpPr>
          <p:cNvPr id="5" name="Shape 3"/>
          <p:cNvSpPr/>
          <p:nvPr/>
        </p:nvSpPr>
        <p:spPr>
          <a:xfrm>
            <a:off x="548640" y="1463040"/>
            <a:ext cx="5303520" cy="1481328"/>
          </a:xfrm>
          <a:prstGeom prst="roundRect">
            <a:avLst>
              <a:gd name="adj" fmla="val 6173"/>
            </a:avLst>
          </a:prstGeom>
          <a:solidFill>
            <a:srgbClr val="2E3D48"/>
          </a:solidFill>
          <a:ln/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804672" y="1773936"/>
            <a:ext cx="585216" cy="585216"/>
          </a:xfrm>
          <a:prstGeom prst="ellipse">
            <a:avLst/>
          </a:prstGeom>
          <a:solidFill>
            <a:srgbClr val="B2E88A"/>
          </a:solidFill>
          <a:ln/>
        </p:spPr>
        <p:txBody>
          <a:bodyPr/>
          <a:p/>
        </p:txBody>
      </p:sp>
      <p:pic>
        <p:nvPicPr>
          <p:cNvPr id="7" name="Image 0" descr="icons/ai_212F38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45124" y="1914388"/>
            <a:ext cx="304312" cy="304312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517904" y="1627632"/>
            <a:ext cx="407822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2000"/>
              </a:lnSpc>
              <a:buNone/>
            </a:pPr>
            <a:r>
              <a:rPr lang="en-US" sz="12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Native NLU arrives</a:t>
            </a:r>
            <a:endParaRPr lang="en-US" sz="1250" dirty="0"/>
          </a:p>
        </p:txBody>
      </p:sp>
      <p:sp>
        <p:nvSpPr>
          <p:cNvPr id="9" name="Shape 6"/>
          <p:cNvSpPr/>
          <p:nvPr/>
        </p:nvSpPr>
        <p:spPr>
          <a:xfrm>
            <a:off x="1517904" y="1975104"/>
            <a:ext cx="1623060" cy="256032"/>
          </a:xfrm>
          <a:prstGeom prst="roundRect">
            <a:avLst>
              <a:gd name="adj" fmla="val 50000"/>
            </a:avLst>
          </a:prstGeom>
          <a:solidFill>
            <a:srgbClr val="FF6D5F"/>
          </a:solidFill>
          <a:ln/>
        </p:spPr>
        <p:txBody>
          <a:bodyPr/>
          <a:p/>
        </p:txBody>
      </p:sp>
      <p:sp>
        <p:nvSpPr>
          <p:cNvPr id="10" name="Text 7"/>
          <p:cNvSpPr/>
          <p:nvPr/>
        </p:nvSpPr>
        <p:spPr>
          <a:xfrm>
            <a:off x="1517904" y="1975104"/>
            <a:ext cx="16230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6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v2.2.0 · MAR 2020</a:t>
            </a:r>
            <a:endParaRPr lang="en-US" sz="760" dirty="0"/>
          </a:p>
        </p:txBody>
      </p:sp>
      <p:sp>
        <p:nvSpPr>
          <p:cNvPr id="11" name="Text 8"/>
          <p:cNvSpPr/>
          <p:nvPr/>
        </p:nvSpPr>
        <p:spPr>
          <a:xfrm>
            <a:off x="1517904" y="2304288"/>
            <a:ext cx="407822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The VoiceXML &lt;nlu&gt; element ships with Google GRPC Speech API support — the engine's first native language tag.</a:t>
            </a:r>
            <a:endParaRPr lang="en-US" sz="900" dirty="0"/>
          </a:p>
        </p:txBody>
      </p:sp>
      <p:sp>
        <p:nvSpPr>
          <p:cNvPr id="12" name="Shape 9"/>
          <p:cNvSpPr/>
          <p:nvPr/>
        </p:nvSpPr>
        <p:spPr>
          <a:xfrm>
            <a:off x="6336792" y="1463040"/>
            <a:ext cx="5303520" cy="1481328"/>
          </a:xfrm>
          <a:prstGeom prst="roundRect">
            <a:avLst>
              <a:gd name="adj" fmla="val 6173"/>
            </a:avLst>
          </a:prstGeom>
          <a:solidFill>
            <a:srgbClr val="2E3D48"/>
          </a:solidFill>
          <a:ln/>
        </p:spPr>
        <p:txBody>
          <a:bodyPr/>
          <a:p/>
        </p:txBody>
      </p:sp>
      <p:sp>
        <p:nvSpPr>
          <p:cNvPr id="13" name="Shape 10"/>
          <p:cNvSpPr/>
          <p:nvPr/>
        </p:nvSpPr>
        <p:spPr>
          <a:xfrm>
            <a:off x="6592824" y="1773936"/>
            <a:ext cx="585216" cy="585216"/>
          </a:xfrm>
          <a:prstGeom prst="ellipse">
            <a:avLst/>
          </a:prstGeom>
          <a:solidFill>
            <a:srgbClr val="B2E88A"/>
          </a:solidFill>
          <a:ln/>
        </p:spPr>
        <p:txBody>
          <a:bodyPr/>
          <a:p/>
        </p:txBody>
      </p:sp>
      <p:pic>
        <p:nvPicPr>
          <p:cNvPr id="14" name="Image 1" descr="icons/lockB_212F38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33276" y="1914388"/>
            <a:ext cx="304312" cy="304312"/>
          </a:xfrm>
          <a:prstGeom prst="rect">
            <a:avLst/>
          </a:prstGeom>
        </p:spPr>
      </p:pic>
      <p:sp>
        <p:nvSpPr>
          <p:cNvPr id="15" name="Text 11"/>
          <p:cNvSpPr/>
          <p:nvPr/>
        </p:nvSpPr>
        <p:spPr>
          <a:xfrm>
            <a:off x="7306056" y="1627632"/>
            <a:ext cx="407822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2000"/>
              </a:lnSpc>
              <a:buNone/>
            </a:pPr>
            <a:r>
              <a:rPr lang="en-US" sz="12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Encrypted media &amp; context grammars</a:t>
            </a:r>
            <a:endParaRPr lang="en-US" sz="1250" dirty="0"/>
          </a:p>
        </p:txBody>
      </p:sp>
      <p:sp>
        <p:nvSpPr>
          <p:cNvPr id="16" name="Shape 12"/>
          <p:cNvSpPr/>
          <p:nvPr/>
        </p:nvSpPr>
        <p:spPr>
          <a:xfrm>
            <a:off x="7306056" y="1975104"/>
            <a:ext cx="1623060" cy="256032"/>
          </a:xfrm>
          <a:prstGeom prst="roundRect">
            <a:avLst>
              <a:gd name="adj" fmla="val 50000"/>
            </a:avLst>
          </a:prstGeom>
          <a:solidFill>
            <a:srgbClr val="FF6D5F"/>
          </a:solidFill>
          <a:ln/>
        </p:spPr>
        <p:txBody>
          <a:bodyPr/>
          <a:p/>
        </p:txBody>
      </p:sp>
      <p:sp>
        <p:nvSpPr>
          <p:cNvPr id="17" name="Text 13"/>
          <p:cNvSpPr/>
          <p:nvPr/>
        </p:nvSpPr>
        <p:spPr>
          <a:xfrm>
            <a:off x="7306056" y="1975104"/>
            <a:ext cx="16230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6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v2.4.0 · MAR 2021</a:t>
            </a:r>
            <a:endParaRPr lang="en-US" sz="760" dirty="0"/>
          </a:p>
        </p:txBody>
      </p:sp>
      <p:sp>
        <p:nvSpPr>
          <p:cNvPr id="18" name="Text 14"/>
          <p:cNvSpPr/>
          <p:nvPr/>
        </p:nvSpPr>
        <p:spPr>
          <a:xfrm>
            <a:off x="7306056" y="2304288"/>
            <a:ext cx="407822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SRTP support (res_srtp) and &lt;context&gt; grammars for NLU recognition land in the same release.</a:t>
            </a:r>
            <a:endParaRPr lang="en-US" sz="900" dirty="0"/>
          </a:p>
        </p:txBody>
      </p:sp>
      <p:sp>
        <p:nvSpPr>
          <p:cNvPr id="19" name="Shape 15"/>
          <p:cNvSpPr/>
          <p:nvPr/>
        </p:nvSpPr>
        <p:spPr>
          <a:xfrm>
            <a:off x="548640" y="3127248"/>
            <a:ext cx="5303520" cy="1481328"/>
          </a:xfrm>
          <a:prstGeom prst="roundRect">
            <a:avLst>
              <a:gd name="adj" fmla="val 6173"/>
            </a:avLst>
          </a:prstGeom>
          <a:solidFill>
            <a:srgbClr val="2E3D48"/>
          </a:solidFill>
          <a:ln/>
        </p:spPr>
        <p:txBody>
          <a:bodyPr/>
          <a:p/>
        </p:txBody>
      </p:sp>
      <p:sp>
        <p:nvSpPr>
          <p:cNvPr id="20" name="Shape 16"/>
          <p:cNvSpPr/>
          <p:nvPr/>
        </p:nvSpPr>
        <p:spPr>
          <a:xfrm>
            <a:off x="804672" y="3438144"/>
            <a:ext cx="585216" cy="585216"/>
          </a:xfrm>
          <a:prstGeom prst="ellipse">
            <a:avLst/>
          </a:prstGeom>
          <a:solidFill>
            <a:srgbClr val="B2E88A"/>
          </a:solidFill>
          <a:ln/>
        </p:spPr>
        <p:txBody>
          <a:bodyPr/>
          <a:p/>
        </p:txBody>
      </p:sp>
      <p:pic>
        <p:nvPicPr>
          <p:cNvPr id="21" name="Image 2" descr="icons/call_212F38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5124" y="3578596"/>
            <a:ext cx="304312" cy="304312"/>
          </a:xfrm>
          <a:prstGeom prst="rect">
            <a:avLst/>
          </a:prstGeom>
        </p:spPr>
      </p:pic>
      <p:sp>
        <p:nvSpPr>
          <p:cNvPr id="22" name="Text 17"/>
          <p:cNvSpPr/>
          <p:nvPr/>
        </p:nvSpPr>
        <p:spPr>
          <a:xfrm>
            <a:off x="1517904" y="3291840"/>
            <a:ext cx="407822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2000"/>
              </a:lnSpc>
              <a:buNone/>
            </a:pPr>
            <a:r>
              <a:rPr lang="en-US" sz="12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PJSIP &amp; voice capture</a:t>
            </a:r>
            <a:endParaRPr lang="en-US" sz="1250" dirty="0"/>
          </a:p>
        </p:txBody>
      </p:sp>
      <p:sp>
        <p:nvSpPr>
          <p:cNvPr id="23" name="Shape 18"/>
          <p:cNvSpPr/>
          <p:nvPr/>
        </p:nvSpPr>
        <p:spPr>
          <a:xfrm>
            <a:off x="1517904" y="3639312"/>
            <a:ext cx="1623060" cy="256032"/>
          </a:xfrm>
          <a:prstGeom prst="roundRect">
            <a:avLst>
              <a:gd name="adj" fmla="val 50000"/>
            </a:avLst>
          </a:prstGeom>
          <a:solidFill>
            <a:srgbClr val="FF6D5F"/>
          </a:solidFill>
          <a:ln/>
        </p:spPr>
        <p:txBody>
          <a:bodyPr/>
          <a:p/>
        </p:txBody>
      </p:sp>
      <p:sp>
        <p:nvSpPr>
          <p:cNvPr id="24" name="Text 19"/>
          <p:cNvSpPr/>
          <p:nvPr/>
        </p:nvSpPr>
        <p:spPr>
          <a:xfrm>
            <a:off x="1517904" y="3639312"/>
            <a:ext cx="16230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6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v2.5.0 · NOV 2021</a:t>
            </a:r>
            <a:endParaRPr lang="en-US" sz="760" dirty="0"/>
          </a:p>
        </p:txBody>
      </p:sp>
      <p:sp>
        <p:nvSpPr>
          <p:cNvPr id="25" name="Text 20"/>
          <p:cNvSpPr/>
          <p:nvPr/>
        </p:nvSpPr>
        <p:spPr>
          <a:xfrm>
            <a:off x="1517904" y="3968496"/>
            <a:ext cx="407822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PJSIP support added alongside recording and retrieval of NLU user voice, for QA and training.</a:t>
            </a:r>
            <a:endParaRPr lang="en-US" sz="900" dirty="0"/>
          </a:p>
        </p:txBody>
      </p:sp>
      <p:sp>
        <p:nvSpPr>
          <p:cNvPr id="26" name="Shape 21"/>
          <p:cNvSpPr/>
          <p:nvPr/>
        </p:nvSpPr>
        <p:spPr>
          <a:xfrm>
            <a:off x="6336792" y="3127248"/>
            <a:ext cx="5303520" cy="1481328"/>
          </a:xfrm>
          <a:prstGeom prst="roundRect">
            <a:avLst>
              <a:gd name="adj" fmla="val 6173"/>
            </a:avLst>
          </a:prstGeom>
          <a:solidFill>
            <a:srgbClr val="2E3D48"/>
          </a:solidFill>
          <a:ln/>
        </p:spPr>
        <p:txBody>
          <a:bodyPr/>
          <a:p/>
        </p:txBody>
      </p:sp>
      <p:sp>
        <p:nvSpPr>
          <p:cNvPr id="27" name="Shape 22"/>
          <p:cNvSpPr/>
          <p:nvPr/>
        </p:nvSpPr>
        <p:spPr>
          <a:xfrm>
            <a:off x="6592824" y="3438144"/>
            <a:ext cx="585216" cy="585216"/>
          </a:xfrm>
          <a:prstGeom prst="ellipse">
            <a:avLst/>
          </a:prstGeom>
          <a:solidFill>
            <a:srgbClr val="B2E88A"/>
          </a:solidFill>
          <a:ln/>
        </p:spPr>
        <p:txBody>
          <a:bodyPr/>
          <a:p/>
        </p:txBody>
      </p:sp>
      <p:pic>
        <p:nvPicPr>
          <p:cNvPr id="28" name="Image 3" descr="icons/sparkles_212F38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33276" y="3578596"/>
            <a:ext cx="304312" cy="304312"/>
          </a:xfrm>
          <a:prstGeom prst="rect">
            <a:avLst/>
          </a:prstGeom>
        </p:spPr>
      </p:pic>
      <p:sp>
        <p:nvSpPr>
          <p:cNvPr id="29" name="Text 23"/>
          <p:cNvSpPr/>
          <p:nvPr/>
        </p:nvSpPr>
        <p:spPr>
          <a:xfrm>
            <a:off x="7306056" y="3291840"/>
            <a:ext cx="407822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2000"/>
              </a:lnSpc>
              <a:buNone/>
            </a:pPr>
            <a:r>
              <a:rPr lang="en-US" sz="12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AI Agent Gateway</a:t>
            </a:r>
            <a:endParaRPr lang="en-US" sz="1250" dirty="0"/>
          </a:p>
        </p:txBody>
      </p:sp>
      <p:sp>
        <p:nvSpPr>
          <p:cNvPr id="30" name="Shape 24"/>
          <p:cNvSpPr/>
          <p:nvPr/>
        </p:nvSpPr>
        <p:spPr>
          <a:xfrm>
            <a:off x="7306056" y="3639312"/>
            <a:ext cx="2514600" cy="256032"/>
          </a:xfrm>
          <a:prstGeom prst="roundRect">
            <a:avLst>
              <a:gd name="adj" fmla="val 50000"/>
            </a:avLst>
          </a:prstGeom>
          <a:solidFill>
            <a:srgbClr val="FF6D5F"/>
          </a:solidFill>
          <a:ln/>
        </p:spPr>
        <p:txBody>
          <a:bodyPr/>
          <a:p/>
        </p:txBody>
      </p:sp>
      <p:sp>
        <p:nvSpPr>
          <p:cNvPr id="31" name="Text 25"/>
          <p:cNvSpPr/>
          <p:nvPr/>
        </p:nvSpPr>
        <p:spPr>
          <a:xfrm>
            <a:off x="7306056" y="3639312"/>
            <a:ext cx="2514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6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AUG 2026 · Company positioning</a:t>
            </a:r>
            <a:endParaRPr lang="en-US" sz="760" dirty="0"/>
          </a:p>
        </p:txBody>
      </p:sp>
      <p:sp>
        <p:nvSpPr>
          <p:cNvPr id="32" name="Text 26"/>
          <p:cNvSpPr/>
          <p:nvPr/>
        </p:nvSpPr>
        <p:spPr>
          <a:xfrm>
            <a:off x="7306056" y="3968496"/>
            <a:ext cx="407822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 connected AI Agent can own conversation logic while Smart IVR keeps owning telephony — coexisting with existing VoiceXML apps, no rebuild.</a:t>
            </a:r>
            <a:endParaRPr lang="en-US" sz="900" dirty="0"/>
          </a:p>
        </p:txBody>
      </p:sp>
      <p:sp>
        <p:nvSpPr>
          <p:cNvPr id="33" name="Shape 27"/>
          <p:cNvSpPr/>
          <p:nvPr/>
        </p:nvSpPr>
        <p:spPr>
          <a:xfrm>
            <a:off x="548640" y="4828032"/>
            <a:ext cx="11091672" cy="1170432"/>
          </a:xfrm>
          <a:prstGeom prst="roundRect">
            <a:avLst>
              <a:gd name="adj" fmla="val 7813"/>
            </a:avLst>
          </a:prstGeom>
          <a:solidFill>
            <a:srgbClr val="1A252C"/>
          </a:solidFill>
          <a:ln/>
        </p:spPr>
        <p:txBody>
          <a:bodyPr/>
          <a:p/>
        </p:txBody>
      </p:sp>
      <p:sp>
        <p:nvSpPr>
          <p:cNvPr id="34" name="Text 28"/>
          <p:cNvSpPr/>
          <p:nvPr/>
        </p:nvSpPr>
        <p:spPr>
          <a:xfrm>
            <a:off x="868680" y="4956048"/>
            <a:ext cx="10424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B2E88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 track record of hardening, not just features</a:t>
            </a:r>
            <a:endParaRPr lang="en-US" sz="1150" dirty="0"/>
          </a:p>
        </p:txBody>
      </p:sp>
      <p:sp>
        <p:nvSpPr>
          <p:cNvPr id="35" name="Text 29"/>
          <p:cNvSpPr/>
          <p:nvPr/>
        </p:nvSpPr>
        <p:spPr>
          <a:xfrm>
            <a:off x="868680" y="5248656"/>
            <a:ext cx="1046988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6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Random garbage-collector crashes fixed by compiling Spidermonkey thread-safe (2019) · a VoiceXML Engine memory leak closed (2020) · NLU session-cleanup and mid-phrase pause handling improved (2021). Ask your account team for the latest roadmap beyond the versioned technical changelog.</a:t>
            </a:r>
            <a:endParaRPr lang="en-US" sz="960" dirty="0"/>
          </a:p>
        </p:txBody>
      </p:sp>
      <p:sp>
        <p:nvSpPr>
          <p:cNvPr id="36" name="Text 30"/>
          <p:cNvSpPr/>
          <p:nvPr/>
        </p:nvSpPr>
        <p:spPr>
          <a:xfrm>
            <a:off x="548640" y="6455664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i="1" dirty="0">
                <a:solidFill>
                  <a:srgbClr val="6B7F8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Source: wiki.ivrpowers.com/en/smartivr/v2/changelog (v2.0.0 – v2.7.0); blog.ivrpowers.com (Aug 2026)</a:t>
            </a:r>
            <a:endParaRPr lang="en-US" sz="800" dirty="0"/>
          </a:p>
        </p:txBody>
      </p:sp>
      <p:sp>
        <p:nvSpPr>
          <p:cNvPr id="37" name="Text 31"/>
          <p:cNvSpPr/>
          <p:nvPr/>
        </p:nvSpPr>
        <p:spPr>
          <a:xfrm>
            <a:off x="8778240" y="6455664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6B7F8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Release track</a:t>
            </a:r>
            <a:endParaRPr lang="en-US" sz="800" dirty="0"/>
          </a:p>
        </p:txBody>
      </p:sp>
      <p:sp>
        <p:nvSpPr>
          <p:cNvPr id="38" name="Text 32"/>
          <p:cNvSpPr/>
          <p:nvPr/>
        </p:nvSpPr>
        <p:spPr>
          <a:xfrm>
            <a:off x="11320272" y="6455664"/>
            <a:ext cx="320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13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212F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21208"/>
            <a:ext cx="118872" cy="118872"/>
          </a:xfrm>
          <a:prstGeom prst="roundRect">
            <a:avLst>
              <a:gd name="adj" fmla="val 23077"/>
            </a:avLst>
          </a:prstGeom>
          <a:solidFill>
            <a:srgbClr val="FF6D5F"/>
          </a:solidFill>
          <a:ln/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777240" y="457200"/>
            <a:ext cx="10424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FF6D5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THE SUITE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731520"/>
            <a:ext cx="1109167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7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Smart IVR is the front door to three more products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548640" y="1298448"/>
            <a:ext cx="110916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Each platform stands alone and speaks standard protocols — but bought together they behave as one system, with no integration project in between.</a:t>
            </a:r>
            <a:endParaRPr lang="en-US" sz="1250" dirty="0"/>
          </a:p>
        </p:txBody>
      </p:sp>
      <p:sp>
        <p:nvSpPr>
          <p:cNvPr id="6" name="Shape 4"/>
          <p:cNvSpPr/>
          <p:nvPr/>
        </p:nvSpPr>
        <p:spPr>
          <a:xfrm>
            <a:off x="548640" y="1920240"/>
            <a:ext cx="2670048" cy="2834640"/>
          </a:xfrm>
          <a:prstGeom prst="roundRect">
            <a:avLst>
              <a:gd name="adj" fmla="val 3425"/>
            </a:avLst>
          </a:prstGeom>
          <a:solidFill>
            <a:srgbClr val="2E3A22"/>
          </a:solidFill>
          <a:ln w="19050">
            <a:solidFill>
              <a:srgbClr val="B2E88A"/>
            </a:solidFill>
            <a:prstDash val="solid"/>
          </a:ln>
        </p:spPr>
        <p:txBody>
          <a:bodyPr/>
          <a:p/>
        </p:txBody>
      </p:sp>
      <p:pic>
        <p:nvPicPr>
          <p:cNvPr id="7" name="Image 0" descr="assets/marks/hero_smartiv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26464" y="2194560"/>
            <a:ext cx="914400" cy="91440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731520" y="3218688"/>
            <a:ext cx="230428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Smart IVR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731520" y="3529584"/>
            <a:ext cx="230428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100" kern="0" dirty="0">
                <a:solidFill>
                  <a:srgbClr val="B2E88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AUTOMATION LAYER</a:t>
            </a:r>
            <a:endParaRPr lang="en-US" sz="850" dirty="0"/>
          </a:p>
        </p:txBody>
      </p:sp>
      <p:sp>
        <p:nvSpPr>
          <p:cNvPr id="10" name="Text 7"/>
          <p:cNvSpPr/>
          <p:nvPr/>
        </p:nvSpPr>
        <p:spPr>
          <a:xfrm>
            <a:off x="768096" y="3858768"/>
            <a:ext cx="223113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5000"/>
              </a:lnSpc>
              <a:buNone/>
            </a:pPr>
            <a:r>
              <a:rPr lang="en-US" sz="95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Carrier-grade VoiceXML IVR with speech engines, handling the call before a human is needed.</a:t>
            </a:r>
            <a:endParaRPr lang="en-US" sz="950" dirty="0"/>
          </a:p>
        </p:txBody>
      </p:sp>
      <p:sp>
        <p:nvSpPr>
          <p:cNvPr id="11" name="Shape 8"/>
          <p:cNvSpPr/>
          <p:nvPr/>
        </p:nvSpPr>
        <p:spPr>
          <a:xfrm>
            <a:off x="3392424" y="1920240"/>
            <a:ext cx="2670048" cy="2834640"/>
          </a:xfrm>
          <a:prstGeom prst="roundRect">
            <a:avLst>
              <a:gd name="adj" fmla="val 3425"/>
            </a:avLst>
          </a:prstGeom>
          <a:solidFill>
            <a:srgbClr val="2E3D48"/>
          </a:solidFill>
          <a:ln/>
        </p:spPr>
        <p:txBody>
          <a:bodyPr/>
          <a:p/>
        </p:txBody>
      </p:sp>
      <p:pic>
        <p:nvPicPr>
          <p:cNvPr id="12" name="Image 1" descr="assets/marks/hero_webac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0248" y="2194560"/>
            <a:ext cx="914400" cy="914400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3575304" y="3218688"/>
            <a:ext cx="230428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Web ACD</a:t>
            </a:r>
            <a:endParaRPr lang="en-US" sz="1400" dirty="0"/>
          </a:p>
        </p:txBody>
      </p:sp>
      <p:sp>
        <p:nvSpPr>
          <p:cNvPr id="14" name="Text 10"/>
          <p:cNvSpPr/>
          <p:nvPr/>
        </p:nvSpPr>
        <p:spPr>
          <a:xfrm>
            <a:off x="3575304" y="3529584"/>
            <a:ext cx="230428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100" kern="0" dirty="0">
                <a:solidFill>
                  <a:srgbClr val="B2E88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DISTRIBUTION LAYER</a:t>
            </a:r>
            <a:endParaRPr lang="en-US" sz="850" dirty="0"/>
          </a:p>
        </p:txBody>
      </p:sp>
      <p:sp>
        <p:nvSpPr>
          <p:cNvPr id="15" name="Text 11"/>
          <p:cNvSpPr/>
          <p:nvPr/>
        </p:nvSpPr>
        <p:spPr>
          <a:xfrm>
            <a:off x="3611880" y="3858768"/>
            <a:ext cx="223113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5000"/>
              </a:lnSpc>
              <a:buNone/>
            </a:pPr>
            <a:r>
              <a:rPr lang="en-US" sz="95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Queues, routes and distributes voice and video to the right agent, and runs their desktop.</a:t>
            </a:r>
            <a:endParaRPr lang="en-US" sz="950" dirty="0"/>
          </a:p>
        </p:txBody>
      </p:sp>
      <p:sp>
        <p:nvSpPr>
          <p:cNvPr id="16" name="Shape 12"/>
          <p:cNvSpPr/>
          <p:nvPr/>
        </p:nvSpPr>
        <p:spPr>
          <a:xfrm>
            <a:off x="6236208" y="1920240"/>
            <a:ext cx="2670048" cy="2834640"/>
          </a:xfrm>
          <a:prstGeom prst="roundRect">
            <a:avLst>
              <a:gd name="adj" fmla="val 3425"/>
            </a:avLst>
          </a:prstGeom>
          <a:solidFill>
            <a:srgbClr val="2E3D48"/>
          </a:solidFill>
          <a:ln/>
        </p:spPr>
        <p:txBody>
          <a:bodyPr/>
          <a:p/>
        </p:txBody>
      </p:sp>
      <p:pic>
        <p:nvPicPr>
          <p:cNvPr id="17" name="Image 2" descr="assets/marks/hero_videortc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14032" y="2194560"/>
            <a:ext cx="914400" cy="914400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6419088" y="3218688"/>
            <a:ext cx="230428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Video RTC</a:t>
            </a:r>
            <a:endParaRPr lang="en-US" sz="1400" dirty="0"/>
          </a:p>
        </p:txBody>
      </p:sp>
      <p:sp>
        <p:nvSpPr>
          <p:cNvPr id="19" name="Text 14"/>
          <p:cNvSpPr/>
          <p:nvPr/>
        </p:nvSpPr>
        <p:spPr>
          <a:xfrm>
            <a:off x="6419088" y="3529584"/>
            <a:ext cx="230428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100" kern="0" dirty="0">
                <a:solidFill>
                  <a:srgbClr val="B2E88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MEDIA GATEWAY</a:t>
            </a:r>
            <a:endParaRPr lang="en-US" sz="850" dirty="0"/>
          </a:p>
        </p:txBody>
      </p:sp>
      <p:sp>
        <p:nvSpPr>
          <p:cNvPr id="20" name="Text 15"/>
          <p:cNvSpPr/>
          <p:nvPr/>
        </p:nvSpPr>
        <p:spPr>
          <a:xfrm>
            <a:off x="6455664" y="3858768"/>
            <a:ext cx="223113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5000"/>
              </a:lnSpc>
              <a:buNone/>
            </a:pPr>
            <a:r>
              <a:rPr lang="en-US" sz="95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Hybrid SIP + WebRTC gateway for browsers, mobile devices and kiosks, built for high availability.</a:t>
            </a:r>
            <a:endParaRPr lang="en-US" sz="950" dirty="0"/>
          </a:p>
        </p:txBody>
      </p:sp>
      <p:sp>
        <p:nvSpPr>
          <p:cNvPr id="21" name="Shape 16"/>
          <p:cNvSpPr/>
          <p:nvPr/>
        </p:nvSpPr>
        <p:spPr>
          <a:xfrm>
            <a:off x="9079992" y="1920240"/>
            <a:ext cx="2670048" cy="2834640"/>
          </a:xfrm>
          <a:prstGeom prst="roundRect">
            <a:avLst>
              <a:gd name="adj" fmla="val 3425"/>
            </a:avLst>
          </a:prstGeom>
          <a:solidFill>
            <a:srgbClr val="2E3D48"/>
          </a:solidFill>
          <a:ln/>
        </p:spPr>
        <p:txBody>
          <a:bodyPr/>
          <a:p/>
        </p:txBody>
      </p:sp>
      <p:pic>
        <p:nvPicPr>
          <p:cNvPr id="22" name="Image 3" descr="assets/marks/hero_videorec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57816" y="2194560"/>
            <a:ext cx="914400" cy="914400"/>
          </a:xfrm>
          <a:prstGeom prst="rect">
            <a:avLst/>
          </a:prstGeom>
        </p:spPr>
      </p:pic>
      <p:sp>
        <p:nvSpPr>
          <p:cNvPr id="23" name="Text 17"/>
          <p:cNvSpPr/>
          <p:nvPr/>
        </p:nvSpPr>
        <p:spPr>
          <a:xfrm>
            <a:off x="9262872" y="3218688"/>
            <a:ext cx="230428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Video REC</a:t>
            </a:r>
            <a:endParaRPr lang="en-US" sz="1400" dirty="0"/>
          </a:p>
        </p:txBody>
      </p:sp>
      <p:sp>
        <p:nvSpPr>
          <p:cNvPr id="24" name="Text 18"/>
          <p:cNvSpPr/>
          <p:nvPr/>
        </p:nvSpPr>
        <p:spPr>
          <a:xfrm>
            <a:off x="9262872" y="3529584"/>
            <a:ext cx="230428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100" kern="0" dirty="0">
                <a:solidFill>
                  <a:srgbClr val="B2E88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RECORDING LAYER</a:t>
            </a:r>
            <a:endParaRPr lang="en-US" sz="850" dirty="0"/>
          </a:p>
        </p:txBody>
      </p:sp>
      <p:sp>
        <p:nvSpPr>
          <p:cNvPr id="25" name="Text 19"/>
          <p:cNvSpPr/>
          <p:nvPr/>
        </p:nvSpPr>
        <p:spPr>
          <a:xfrm>
            <a:off x="9299448" y="3858768"/>
            <a:ext cx="223113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5000"/>
              </a:lnSpc>
              <a:buNone/>
            </a:pPr>
            <a:r>
              <a:rPr lang="en-US" sz="95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HD video recording, storage and archive, with export for analytics and compliance.</a:t>
            </a:r>
            <a:endParaRPr lang="en-US" sz="950" dirty="0"/>
          </a:p>
        </p:txBody>
      </p:sp>
      <p:sp>
        <p:nvSpPr>
          <p:cNvPr id="26" name="Text 20"/>
          <p:cNvSpPr/>
          <p:nvPr/>
        </p:nvSpPr>
        <p:spPr>
          <a:xfrm>
            <a:off x="548640" y="5074920"/>
            <a:ext cx="1109167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05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Smart IVR also connects to any carrier or PBX over standard SIP trunking — which is how many organisations add automation to a voice estate they've already standardised on.</a:t>
            </a:r>
            <a:endParaRPr lang="en-US" sz="1050" dirty="0"/>
          </a:p>
        </p:txBody>
      </p:sp>
      <p:sp>
        <p:nvSpPr>
          <p:cNvPr id="27" name="Text 21"/>
          <p:cNvSpPr/>
          <p:nvPr/>
        </p:nvSpPr>
        <p:spPr>
          <a:xfrm>
            <a:off x="548640" y="5760720"/>
            <a:ext cx="1109167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B2E88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Cloud Services · hosting, monitoring and managed operation across all four platforms</a:t>
            </a:r>
            <a:endParaRPr lang="en-US" sz="1050" dirty="0"/>
          </a:p>
        </p:txBody>
      </p:sp>
      <p:sp>
        <p:nvSpPr>
          <p:cNvPr id="28" name="Text 22"/>
          <p:cNvSpPr/>
          <p:nvPr/>
        </p:nvSpPr>
        <p:spPr>
          <a:xfrm>
            <a:off x="548640" y="6455664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i="1" dirty="0">
                <a:solidFill>
                  <a:srgbClr val="6B7F8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Source: wiki.ivrpowers.com/en (platform documentation)</a:t>
            </a:r>
            <a:endParaRPr lang="en-US" sz="800" dirty="0"/>
          </a:p>
        </p:txBody>
      </p:sp>
      <p:sp>
        <p:nvSpPr>
          <p:cNvPr id="29" name="Text 23"/>
          <p:cNvSpPr/>
          <p:nvPr/>
        </p:nvSpPr>
        <p:spPr>
          <a:xfrm>
            <a:off x="8778240" y="6455664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6B7F8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The suite</a:t>
            </a:r>
            <a:endParaRPr lang="en-US" sz="800" dirty="0"/>
          </a:p>
        </p:txBody>
      </p:sp>
      <p:sp>
        <p:nvSpPr>
          <p:cNvPr id="30" name="Text 24"/>
          <p:cNvSpPr/>
          <p:nvPr/>
        </p:nvSpPr>
        <p:spPr>
          <a:xfrm>
            <a:off x="11320272" y="6455664"/>
            <a:ext cx="320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14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212F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21208"/>
            <a:ext cx="118872" cy="118872"/>
          </a:xfrm>
          <a:prstGeom prst="roundRect">
            <a:avLst>
              <a:gd name="adj" fmla="val 23077"/>
            </a:avLst>
          </a:prstGeom>
          <a:solidFill>
            <a:srgbClr val="FF6D5F"/>
          </a:solidFill>
          <a:ln/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777240" y="457200"/>
            <a:ext cx="10424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FF6D5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INTEROPERABILITY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731520"/>
            <a:ext cx="1109167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7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Standards first, so it fits what you already run</a:t>
            </a:r>
            <a:endParaRPr lang="en-US" sz="2700" dirty="0"/>
          </a:p>
        </p:txBody>
      </p:sp>
      <p:sp>
        <p:nvSpPr>
          <p:cNvPr id="5" name="Shape 3"/>
          <p:cNvSpPr/>
          <p:nvPr/>
        </p:nvSpPr>
        <p:spPr>
          <a:xfrm>
            <a:off x="548640" y="1417320"/>
            <a:ext cx="3566160" cy="3977640"/>
          </a:xfrm>
          <a:prstGeom prst="roundRect">
            <a:avLst>
              <a:gd name="adj" fmla="val 2564"/>
            </a:avLst>
          </a:prstGeom>
          <a:solidFill>
            <a:srgbClr val="2E3D48"/>
          </a:solidFill>
          <a:ln/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822960" y="1691640"/>
            <a:ext cx="585216" cy="585216"/>
          </a:xfrm>
          <a:prstGeom prst="ellipse">
            <a:avLst/>
          </a:prstGeom>
          <a:solidFill>
            <a:srgbClr val="B2E88A"/>
          </a:solidFill>
          <a:ln/>
        </p:spPr>
        <p:txBody>
          <a:bodyPr/>
          <a:p/>
        </p:txBody>
      </p:sp>
      <p:pic>
        <p:nvPicPr>
          <p:cNvPr id="7" name="Image 0" descr="icons/call_212F38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3412" y="1832092"/>
            <a:ext cx="304312" cy="304312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536192" y="1691640"/>
            <a:ext cx="2304288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Telephony</a:t>
            </a:r>
            <a:endParaRPr lang="en-US" sz="1400" dirty="0"/>
          </a:p>
        </p:txBody>
      </p:sp>
      <p:sp>
        <p:nvSpPr>
          <p:cNvPr id="9" name="Shape 6"/>
          <p:cNvSpPr/>
          <p:nvPr/>
        </p:nvSpPr>
        <p:spPr>
          <a:xfrm>
            <a:off x="841248" y="2542032"/>
            <a:ext cx="82296" cy="82296"/>
          </a:xfrm>
          <a:prstGeom prst="roundRect">
            <a:avLst>
              <a:gd name="adj" fmla="val 22222"/>
            </a:avLst>
          </a:prstGeom>
          <a:solidFill>
            <a:srgbClr val="B2E88A"/>
          </a:solidFill>
          <a:ln/>
        </p:spPr>
        <p:txBody>
          <a:bodyPr/>
          <a:p/>
        </p:txBody>
      </p:sp>
      <p:sp>
        <p:nvSpPr>
          <p:cNvPr id="10" name="Text 7"/>
          <p:cNvSpPr/>
          <p:nvPr/>
        </p:nvSpPr>
        <p:spPr>
          <a:xfrm>
            <a:off x="1051560" y="2459736"/>
            <a:ext cx="277063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2000"/>
              </a:lnSpc>
              <a:buNone/>
            </a:pPr>
            <a:r>
              <a:rPr lang="en-US" sz="94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Standard SIP trunking to any carrier or VoIP system</a:t>
            </a:r>
            <a:endParaRPr lang="en-US" sz="940" dirty="0"/>
          </a:p>
        </p:txBody>
      </p:sp>
      <p:sp>
        <p:nvSpPr>
          <p:cNvPr id="11" name="Shape 8"/>
          <p:cNvSpPr/>
          <p:nvPr/>
        </p:nvSpPr>
        <p:spPr>
          <a:xfrm>
            <a:off x="841248" y="3255264"/>
            <a:ext cx="82296" cy="82296"/>
          </a:xfrm>
          <a:prstGeom prst="roundRect">
            <a:avLst>
              <a:gd name="adj" fmla="val 22222"/>
            </a:avLst>
          </a:prstGeom>
          <a:solidFill>
            <a:srgbClr val="B2E88A"/>
          </a:solidFill>
          <a:ln/>
        </p:spPr>
        <p:txBody>
          <a:bodyPr/>
          <a:p/>
        </p:txBody>
      </p:sp>
      <p:sp>
        <p:nvSpPr>
          <p:cNvPr id="12" name="Text 9"/>
          <p:cNvSpPr/>
          <p:nvPr/>
        </p:nvSpPr>
        <p:spPr>
          <a:xfrm>
            <a:off x="1051560" y="3172968"/>
            <a:ext cx="277063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2000"/>
              </a:lnSpc>
              <a:buNone/>
            </a:pPr>
            <a:r>
              <a:rPr lang="en-US" sz="94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Direct native call-control access from VoiceXML — no CCXML required</a:t>
            </a:r>
            <a:endParaRPr lang="en-US" sz="940" dirty="0"/>
          </a:p>
        </p:txBody>
      </p:sp>
      <p:sp>
        <p:nvSpPr>
          <p:cNvPr id="13" name="Shape 10"/>
          <p:cNvSpPr/>
          <p:nvPr/>
        </p:nvSpPr>
        <p:spPr>
          <a:xfrm>
            <a:off x="841248" y="3968496"/>
            <a:ext cx="82296" cy="82296"/>
          </a:xfrm>
          <a:prstGeom prst="roundRect">
            <a:avLst>
              <a:gd name="adj" fmla="val 22222"/>
            </a:avLst>
          </a:prstGeom>
          <a:solidFill>
            <a:srgbClr val="B2E88A"/>
          </a:solidFill>
          <a:ln/>
        </p:spPr>
        <p:txBody>
          <a:bodyPr/>
          <a:p/>
        </p:txBody>
      </p:sp>
      <p:sp>
        <p:nvSpPr>
          <p:cNvPr id="14" name="Text 11"/>
          <p:cNvSpPr/>
          <p:nvPr/>
        </p:nvSpPr>
        <p:spPr>
          <a:xfrm>
            <a:off x="1051560" y="3886200"/>
            <a:ext cx="277063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2000"/>
              </a:lnSpc>
              <a:buNone/>
            </a:pPr>
            <a:r>
              <a:rPr lang="en-US" sz="94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Outbound calling via native Call Files</a:t>
            </a:r>
            <a:endParaRPr lang="en-US" sz="940" dirty="0"/>
          </a:p>
        </p:txBody>
      </p:sp>
      <p:sp>
        <p:nvSpPr>
          <p:cNvPr id="15" name="Shape 12"/>
          <p:cNvSpPr/>
          <p:nvPr/>
        </p:nvSpPr>
        <p:spPr>
          <a:xfrm>
            <a:off x="841248" y="4681728"/>
            <a:ext cx="82296" cy="82296"/>
          </a:xfrm>
          <a:prstGeom prst="roundRect">
            <a:avLst>
              <a:gd name="adj" fmla="val 22222"/>
            </a:avLst>
          </a:prstGeom>
          <a:solidFill>
            <a:srgbClr val="B2E88A"/>
          </a:solidFill>
          <a:ln/>
        </p:spPr>
        <p:txBody>
          <a:bodyPr/>
          <a:p/>
        </p:txBody>
      </p:sp>
      <p:sp>
        <p:nvSpPr>
          <p:cNvPr id="16" name="Text 13"/>
          <p:cNvSpPr/>
          <p:nvPr/>
        </p:nvSpPr>
        <p:spPr>
          <a:xfrm>
            <a:off x="1051560" y="4599432"/>
            <a:ext cx="277063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2000"/>
              </a:lnSpc>
              <a:buNone/>
            </a:pPr>
            <a:r>
              <a:rPr lang="en-US" sz="94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Licence-gated channel capacity, per server</a:t>
            </a:r>
            <a:endParaRPr lang="en-US" sz="940" dirty="0"/>
          </a:p>
        </p:txBody>
      </p:sp>
      <p:sp>
        <p:nvSpPr>
          <p:cNvPr id="17" name="Shape 14"/>
          <p:cNvSpPr/>
          <p:nvPr/>
        </p:nvSpPr>
        <p:spPr>
          <a:xfrm>
            <a:off x="4306824" y="1417320"/>
            <a:ext cx="3566160" cy="3977640"/>
          </a:xfrm>
          <a:prstGeom prst="roundRect">
            <a:avLst>
              <a:gd name="adj" fmla="val 2564"/>
            </a:avLst>
          </a:prstGeom>
          <a:solidFill>
            <a:srgbClr val="2E3D48"/>
          </a:solidFill>
          <a:ln/>
        </p:spPr>
        <p:txBody>
          <a:bodyPr/>
          <a:p/>
        </p:txBody>
      </p:sp>
      <p:sp>
        <p:nvSpPr>
          <p:cNvPr id="18" name="Shape 15"/>
          <p:cNvSpPr/>
          <p:nvPr/>
        </p:nvSpPr>
        <p:spPr>
          <a:xfrm>
            <a:off x="4581144" y="1691640"/>
            <a:ext cx="585216" cy="585216"/>
          </a:xfrm>
          <a:prstGeom prst="ellipse">
            <a:avLst/>
          </a:prstGeom>
          <a:solidFill>
            <a:srgbClr val="B2E88A"/>
          </a:solidFill>
          <a:ln/>
        </p:spPr>
        <p:txBody>
          <a:bodyPr/>
          <a:p/>
        </p:txBody>
      </p:sp>
      <p:pic>
        <p:nvPicPr>
          <p:cNvPr id="19" name="Image 1" descr="icons/standard_212F38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21596" y="1832092"/>
            <a:ext cx="304312" cy="304312"/>
          </a:xfrm>
          <a:prstGeom prst="rect">
            <a:avLst/>
          </a:prstGeom>
        </p:spPr>
      </p:pic>
      <p:sp>
        <p:nvSpPr>
          <p:cNvPr id="20" name="Text 16"/>
          <p:cNvSpPr/>
          <p:nvPr/>
        </p:nvSpPr>
        <p:spPr>
          <a:xfrm>
            <a:off x="5294376" y="1691640"/>
            <a:ext cx="2304288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Standards</a:t>
            </a:r>
            <a:endParaRPr lang="en-US" sz="1400" dirty="0"/>
          </a:p>
        </p:txBody>
      </p:sp>
      <p:sp>
        <p:nvSpPr>
          <p:cNvPr id="21" name="Shape 17"/>
          <p:cNvSpPr/>
          <p:nvPr/>
        </p:nvSpPr>
        <p:spPr>
          <a:xfrm>
            <a:off x="4599432" y="2542032"/>
            <a:ext cx="82296" cy="82296"/>
          </a:xfrm>
          <a:prstGeom prst="roundRect">
            <a:avLst>
              <a:gd name="adj" fmla="val 22222"/>
            </a:avLst>
          </a:prstGeom>
          <a:solidFill>
            <a:srgbClr val="B2E88A"/>
          </a:solidFill>
          <a:ln/>
        </p:spPr>
        <p:txBody>
          <a:bodyPr/>
          <a:p/>
        </p:txBody>
      </p:sp>
      <p:sp>
        <p:nvSpPr>
          <p:cNvPr id="22" name="Text 18"/>
          <p:cNvSpPr/>
          <p:nvPr/>
        </p:nvSpPr>
        <p:spPr>
          <a:xfrm>
            <a:off x="4809744" y="2459736"/>
            <a:ext cx="277063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2000"/>
              </a:lnSpc>
              <a:buNone/>
            </a:pPr>
            <a:r>
              <a:rPr lang="en-US" sz="94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VoiceXML 2.0 and 2.1, W3C-compliant with extended tags</a:t>
            </a:r>
            <a:endParaRPr lang="en-US" sz="940" dirty="0"/>
          </a:p>
        </p:txBody>
      </p:sp>
      <p:sp>
        <p:nvSpPr>
          <p:cNvPr id="23" name="Shape 19"/>
          <p:cNvSpPr/>
          <p:nvPr/>
        </p:nvSpPr>
        <p:spPr>
          <a:xfrm>
            <a:off x="4599432" y="3255264"/>
            <a:ext cx="82296" cy="82296"/>
          </a:xfrm>
          <a:prstGeom prst="roundRect">
            <a:avLst>
              <a:gd name="adj" fmla="val 22222"/>
            </a:avLst>
          </a:prstGeom>
          <a:solidFill>
            <a:srgbClr val="B2E88A"/>
          </a:solidFill>
          <a:ln/>
        </p:spPr>
        <p:txBody>
          <a:bodyPr/>
          <a:p/>
        </p:txBody>
      </p:sp>
      <p:sp>
        <p:nvSpPr>
          <p:cNvPr id="24" name="Text 20"/>
          <p:cNvSpPr/>
          <p:nvPr/>
        </p:nvSpPr>
        <p:spPr>
          <a:xfrm>
            <a:off x="4809744" y="3172968"/>
            <a:ext cx="277063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2000"/>
              </a:lnSpc>
              <a:buNone/>
            </a:pPr>
            <a:r>
              <a:rPr lang="en-US" sz="94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MRCPv2 (RFC 6787) for ASR/TTS resource control</a:t>
            </a:r>
            <a:endParaRPr lang="en-US" sz="940" dirty="0"/>
          </a:p>
        </p:txBody>
      </p:sp>
      <p:sp>
        <p:nvSpPr>
          <p:cNvPr id="25" name="Shape 21"/>
          <p:cNvSpPr/>
          <p:nvPr/>
        </p:nvSpPr>
        <p:spPr>
          <a:xfrm>
            <a:off x="4599432" y="3968496"/>
            <a:ext cx="82296" cy="82296"/>
          </a:xfrm>
          <a:prstGeom prst="roundRect">
            <a:avLst>
              <a:gd name="adj" fmla="val 22222"/>
            </a:avLst>
          </a:prstGeom>
          <a:solidFill>
            <a:srgbClr val="B2E88A"/>
          </a:solidFill>
          <a:ln/>
        </p:spPr>
        <p:txBody>
          <a:bodyPr/>
          <a:p/>
        </p:txBody>
      </p:sp>
      <p:sp>
        <p:nvSpPr>
          <p:cNvPr id="26" name="Text 22"/>
          <p:cNvSpPr/>
          <p:nvPr/>
        </p:nvSpPr>
        <p:spPr>
          <a:xfrm>
            <a:off x="4809744" y="3886200"/>
            <a:ext cx="277063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2000"/>
              </a:lnSpc>
              <a:buNone/>
            </a:pPr>
            <a:r>
              <a:rPr lang="en-US" sz="94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SIP (RFC 3261) and "SIP Interface to VoiceXML" (RFC 5552)</a:t>
            </a:r>
            <a:endParaRPr lang="en-US" sz="940" dirty="0"/>
          </a:p>
        </p:txBody>
      </p:sp>
      <p:sp>
        <p:nvSpPr>
          <p:cNvPr id="27" name="Shape 23"/>
          <p:cNvSpPr/>
          <p:nvPr/>
        </p:nvSpPr>
        <p:spPr>
          <a:xfrm>
            <a:off x="4599432" y="4681728"/>
            <a:ext cx="82296" cy="82296"/>
          </a:xfrm>
          <a:prstGeom prst="roundRect">
            <a:avLst>
              <a:gd name="adj" fmla="val 22222"/>
            </a:avLst>
          </a:prstGeom>
          <a:solidFill>
            <a:srgbClr val="B2E88A"/>
          </a:solidFill>
          <a:ln/>
        </p:spPr>
        <p:txBody>
          <a:bodyPr/>
          <a:p/>
        </p:txBody>
      </p:sp>
      <p:sp>
        <p:nvSpPr>
          <p:cNvPr id="28" name="Text 24"/>
          <p:cNvSpPr/>
          <p:nvPr/>
        </p:nvSpPr>
        <p:spPr>
          <a:xfrm>
            <a:off x="4809744" y="4599432"/>
            <a:ext cx="277063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2000"/>
              </a:lnSpc>
              <a:buNone/>
            </a:pPr>
            <a:r>
              <a:rPr lang="en-US" sz="94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ECMA-262 scripting inside VoiceXML applications</a:t>
            </a:r>
            <a:endParaRPr lang="en-US" sz="940" dirty="0"/>
          </a:p>
        </p:txBody>
      </p:sp>
      <p:sp>
        <p:nvSpPr>
          <p:cNvPr id="29" name="Shape 25"/>
          <p:cNvSpPr/>
          <p:nvPr/>
        </p:nvSpPr>
        <p:spPr>
          <a:xfrm>
            <a:off x="8065008" y="1417320"/>
            <a:ext cx="3566160" cy="3977640"/>
          </a:xfrm>
          <a:prstGeom prst="roundRect">
            <a:avLst>
              <a:gd name="adj" fmla="val 2564"/>
            </a:avLst>
          </a:prstGeom>
          <a:solidFill>
            <a:srgbClr val="2E3D48"/>
          </a:solidFill>
          <a:ln/>
        </p:spPr>
        <p:txBody>
          <a:bodyPr/>
          <a:p/>
        </p:txBody>
      </p:sp>
      <p:sp>
        <p:nvSpPr>
          <p:cNvPr id="30" name="Shape 26"/>
          <p:cNvSpPr/>
          <p:nvPr/>
        </p:nvSpPr>
        <p:spPr>
          <a:xfrm>
            <a:off x="8339328" y="1691640"/>
            <a:ext cx="585216" cy="585216"/>
          </a:xfrm>
          <a:prstGeom prst="ellipse">
            <a:avLst/>
          </a:prstGeom>
          <a:solidFill>
            <a:srgbClr val="B2E88A"/>
          </a:solidFill>
          <a:ln/>
        </p:spPr>
        <p:txBody>
          <a:bodyPr/>
          <a:p/>
        </p:txBody>
      </p:sp>
      <p:pic>
        <p:nvPicPr>
          <p:cNvPr id="31" name="Image 2" descr="icons/ai_212F38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79780" y="1832092"/>
            <a:ext cx="304312" cy="304312"/>
          </a:xfrm>
          <a:prstGeom prst="rect">
            <a:avLst/>
          </a:prstGeom>
        </p:spPr>
      </p:pic>
      <p:sp>
        <p:nvSpPr>
          <p:cNvPr id="32" name="Text 27"/>
          <p:cNvSpPr/>
          <p:nvPr/>
        </p:nvSpPr>
        <p:spPr>
          <a:xfrm>
            <a:off x="9052560" y="1691640"/>
            <a:ext cx="2304288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Speech &amp; AI</a:t>
            </a:r>
            <a:endParaRPr lang="en-US" sz="1400" dirty="0"/>
          </a:p>
        </p:txBody>
      </p:sp>
      <p:sp>
        <p:nvSpPr>
          <p:cNvPr id="33" name="Shape 28"/>
          <p:cNvSpPr/>
          <p:nvPr/>
        </p:nvSpPr>
        <p:spPr>
          <a:xfrm>
            <a:off x="8357616" y="2542032"/>
            <a:ext cx="82296" cy="82296"/>
          </a:xfrm>
          <a:prstGeom prst="roundRect">
            <a:avLst>
              <a:gd name="adj" fmla="val 22222"/>
            </a:avLst>
          </a:prstGeom>
          <a:solidFill>
            <a:srgbClr val="B2E88A"/>
          </a:solidFill>
          <a:ln/>
        </p:spPr>
        <p:txBody>
          <a:bodyPr/>
          <a:p/>
        </p:txBody>
      </p:sp>
      <p:sp>
        <p:nvSpPr>
          <p:cNvPr id="34" name="Text 29"/>
          <p:cNvSpPr/>
          <p:nvPr/>
        </p:nvSpPr>
        <p:spPr>
          <a:xfrm>
            <a:off x="8567928" y="2459736"/>
            <a:ext cx="277063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2000"/>
              </a:lnSpc>
              <a:buNone/>
            </a:pPr>
            <a:r>
              <a:rPr lang="en-US" sz="94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Vendor-neutral ASR / TTS / NLU connectors (HTTP or MRCP)</a:t>
            </a:r>
            <a:endParaRPr lang="en-US" sz="940" dirty="0"/>
          </a:p>
        </p:txBody>
      </p:sp>
      <p:sp>
        <p:nvSpPr>
          <p:cNvPr id="35" name="Shape 30"/>
          <p:cNvSpPr/>
          <p:nvPr/>
        </p:nvSpPr>
        <p:spPr>
          <a:xfrm>
            <a:off x="8357616" y="3255264"/>
            <a:ext cx="82296" cy="82296"/>
          </a:xfrm>
          <a:prstGeom prst="roundRect">
            <a:avLst>
              <a:gd name="adj" fmla="val 22222"/>
            </a:avLst>
          </a:prstGeom>
          <a:solidFill>
            <a:srgbClr val="B2E88A"/>
          </a:solidFill>
          <a:ln/>
        </p:spPr>
        <p:txBody>
          <a:bodyPr/>
          <a:p/>
        </p:txBody>
      </p:sp>
      <p:sp>
        <p:nvSpPr>
          <p:cNvPr id="36" name="Text 31"/>
          <p:cNvSpPr/>
          <p:nvPr/>
        </p:nvSpPr>
        <p:spPr>
          <a:xfrm>
            <a:off x="8567928" y="3172968"/>
            <a:ext cx="277063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2000"/>
              </a:lnSpc>
              <a:buNone/>
            </a:pPr>
            <a:r>
              <a:rPr lang="en-US" sz="94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Documented Dialogflow voicebot deployment runbook</a:t>
            </a:r>
            <a:endParaRPr lang="en-US" sz="940" dirty="0"/>
          </a:p>
        </p:txBody>
      </p:sp>
      <p:sp>
        <p:nvSpPr>
          <p:cNvPr id="37" name="Shape 32"/>
          <p:cNvSpPr/>
          <p:nvPr/>
        </p:nvSpPr>
        <p:spPr>
          <a:xfrm>
            <a:off x="8357616" y="3968496"/>
            <a:ext cx="82296" cy="82296"/>
          </a:xfrm>
          <a:prstGeom prst="roundRect">
            <a:avLst>
              <a:gd name="adj" fmla="val 22222"/>
            </a:avLst>
          </a:prstGeom>
          <a:solidFill>
            <a:srgbClr val="B2E88A"/>
          </a:solidFill>
          <a:ln/>
        </p:spPr>
        <p:txBody>
          <a:bodyPr/>
          <a:p/>
        </p:txBody>
      </p:sp>
      <p:sp>
        <p:nvSpPr>
          <p:cNvPr id="38" name="Text 33"/>
          <p:cNvSpPr/>
          <p:nvPr/>
        </p:nvSpPr>
        <p:spPr>
          <a:xfrm>
            <a:off x="8567928" y="3886200"/>
            <a:ext cx="277063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2000"/>
              </a:lnSpc>
              <a:buNone/>
            </a:pPr>
            <a:r>
              <a:rPr lang="en-US" sz="94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AI Agent Gateway coexistence model, alongside VoiceXML</a:t>
            </a:r>
            <a:endParaRPr lang="en-US" sz="940" dirty="0"/>
          </a:p>
        </p:txBody>
      </p:sp>
      <p:sp>
        <p:nvSpPr>
          <p:cNvPr id="39" name="Shape 34"/>
          <p:cNvSpPr/>
          <p:nvPr/>
        </p:nvSpPr>
        <p:spPr>
          <a:xfrm>
            <a:off x="8357616" y="4681728"/>
            <a:ext cx="82296" cy="82296"/>
          </a:xfrm>
          <a:prstGeom prst="roundRect">
            <a:avLst>
              <a:gd name="adj" fmla="val 22222"/>
            </a:avLst>
          </a:prstGeom>
          <a:solidFill>
            <a:srgbClr val="B2E88A"/>
          </a:solidFill>
          <a:ln/>
        </p:spPr>
        <p:txBody>
          <a:bodyPr/>
          <a:p/>
        </p:txBody>
      </p:sp>
      <p:sp>
        <p:nvSpPr>
          <p:cNvPr id="40" name="Text 35"/>
          <p:cNvSpPr/>
          <p:nvPr/>
        </p:nvSpPr>
        <p:spPr>
          <a:xfrm>
            <a:off x="8567928" y="4599432"/>
            <a:ext cx="277063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2000"/>
              </a:lnSpc>
              <a:buNone/>
            </a:pPr>
            <a:r>
              <a:rPr lang="en-US" sz="94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Native &lt;nlu&gt; element for in-engine conversation state</a:t>
            </a:r>
            <a:endParaRPr lang="en-US" sz="940" dirty="0"/>
          </a:p>
        </p:txBody>
      </p:sp>
      <p:sp>
        <p:nvSpPr>
          <p:cNvPr id="41" name="Text 36"/>
          <p:cNvSpPr/>
          <p:nvPr/>
        </p:nvSpPr>
        <p:spPr>
          <a:xfrm>
            <a:off x="548640" y="5669280"/>
            <a:ext cx="1109167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B2E88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Because the platform speaks standard SIP and VoiceXML, Smart IVR can sit in front of an incumbent contact center and take on the automation layer first.</a:t>
            </a:r>
            <a:endParaRPr lang="en-US" sz="1050" dirty="0"/>
          </a:p>
        </p:txBody>
      </p:sp>
      <p:sp>
        <p:nvSpPr>
          <p:cNvPr id="42" name="Text 37"/>
          <p:cNvSpPr/>
          <p:nvPr/>
        </p:nvSpPr>
        <p:spPr>
          <a:xfrm>
            <a:off x="548640" y="6455664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i="1" dirty="0">
                <a:solidFill>
                  <a:srgbClr val="6B7F8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Source: wiki.ivrpowers.com/en/smartivr/v2/faq, /resources/references, /v2/use-cases</a:t>
            </a:r>
            <a:endParaRPr lang="en-US" sz="800" dirty="0"/>
          </a:p>
        </p:txBody>
      </p:sp>
      <p:sp>
        <p:nvSpPr>
          <p:cNvPr id="43" name="Text 38"/>
          <p:cNvSpPr/>
          <p:nvPr/>
        </p:nvSpPr>
        <p:spPr>
          <a:xfrm>
            <a:off x="8778240" y="6455664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6B7F8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Interoperability</a:t>
            </a:r>
            <a:endParaRPr lang="en-US" sz="800" dirty="0"/>
          </a:p>
        </p:txBody>
      </p:sp>
      <p:sp>
        <p:nvSpPr>
          <p:cNvPr id="44" name="Text 39"/>
          <p:cNvSpPr/>
          <p:nvPr/>
        </p:nvSpPr>
        <p:spPr>
          <a:xfrm>
            <a:off x="11320272" y="6455664"/>
            <a:ext cx="320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15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6F6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21208"/>
            <a:ext cx="118872" cy="118872"/>
          </a:xfrm>
          <a:prstGeom prst="roundRect">
            <a:avLst>
              <a:gd name="adj" fmla="val 23077"/>
            </a:avLst>
          </a:prstGeom>
          <a:solidFill>
            <a:srgbClr val="FF6D5F"/>
          </a:solidFill>
          <a:ln/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777240" y="457200"/>
            <a:ext cx="10424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AI AGENT GATEWAY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731520"/>
            <a:ext cx="1109167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7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AI Agent Gateway: telephony stays, conversation evolves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548640" y="1280160"/>
            <a:ext cx="1109167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Announced August 2026: Smart IVR splits the job in two, so modernising the conversation never means rebuilding the telephony underneath it.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548640" y="1874520"/>
            <a:ext cx="2670048" cy="22860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7" name="Shape 5"/>
          <p:cNvSpPr/>
          <p:nvPr/>
        </p:nvSpPr>
        <p:spPr>
          <a:xfrm>
            <a:off x="804672" y="2130552"/>
            <a:ext cx="585216" cy="585216"/>
          </a:xfrm>
          <a:prstGeom prst="ellipse">
            <a:avLst/>
          </a:prstGeom>
          <a:solidFill>
            <a:srgbClr val="EAF6DD"/>
          </a:solidFill>
          <a:ln/>
        </p:spPr>
        <p:txBody>
          <a:bodyPr/>
          <a:p/>
        </p:txBody>
      </p:sp>
      <p:pic>
        <p:nvPicPr>
          <p:cNvPr id="8" name="Image 0" descr="icons/call_212F38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45124" y="2271004"/>
            <a:ext cx="304312" cy="304312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804672" y="2770632"/>
            <a:ext cx="2157984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lnSpc>
                <a:spcPct val="110000"/>
              </a:lnSpc>
              <a:buNone/>
            </a:pPr>
            <a:r>
              <a:rPr lang="en-US" sz="125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Smart IVR owns telephony</a:t>
            </a:r>
            <a:endParaRPr lang="en-US" sz="1250" dirty="0"/>
          </a:p>
        </p:txBody>
      </p:sp>
      <p:sp>
        <p:nvSpPr>
          <p:cNvPr id="10" name="Text 7"/>
          <p:cNvSpPr/>
          <p:nvPr/>
        </p:nvSpPr>
        <p:spPr>
          <a:xfrm>
            <a:off x="804672" y="3337560"/>
            <a:ext cx="2157984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6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SIP trunking, DID numbering, PBX/CCaaS interconnection, barge-in and transfer stay with the platform.</a:t>
            </a:r>
            <a:endParaRPr lang="en-US" sz="960" dirty="0"/>
          </a:p>
        </p:txBody>
      </p:sp>
      <p:sp>
        <p:nvSpPr>
          <p:cNvPr id="11" name="Shape 8"/>
          <p:cNvSpPr/>
          <p:nvPr/>
        </p:nvSpPr>
        <p:spPr>
          <a:xfrm>
            <a:off x="3392424" y="1874520"/>
            <a:ext cx="2670048" cy="22860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12" name="Shape 9"/>
          <p:cNvSpPr/>
          <p:nvPr/>
        </p:nvSpPr>
        <p:spPr>
          <a:xfrm>
            <a:off x="3648456" y="2130552"/>
            <a:ext cx="585216" cy="585216"/>
          </a:xfrm>
          <a:prstGeom prst="ellipse">
            <a:avLst/>
          </a:prstGeom>
          <a:solidFill>
            <a:srgbClr val="EAF6DD"/>
          </a:solidFill>
          <a:ln/>
        </p:spPr>
        <p:txBody>
          <a:bodyPr/>
          <a:p/>
        </p:txBody>
      </p:sp>
      <p:pic>
        <p:nvPicPr>
          <p:cNvPr id="13" name="Image 1" descr="icons/ai_212F38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8908" y="2271004"/>
            <a:ext cx="304312" cy="304312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3648456" y="2770632"/>
            <a:ext cx="2157984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lnSpc>
                <a:spcPct val="110000"/>
              </a:lnSpc>
              <a:buNone/>
            </a:pPr>
            <a:r>
              <a:rPr lang="en-US" sz="125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An AI Agent owns conversation</a:t>
            </a:r>
            <a:endParaRPr lang="en-US" sz="1250" dirty="0"/>
          </a:p>
        </p:txBody>
      </p:sp>
      <p:sp>
        <p:nvSpPr>
          <p:cNvPr id="15" name="Text 11"/>
          <p:cNvSpPr/>
          <p:nvPr/>
        </p:nvSpPr>
        <p:spPr>
          <a:xfrm>
            <a:off x="3648456" y="3337560"/>
            <a:ext cx="2157984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6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Business-logic and dialogue decisions are delegated to a connected AI Agent, wired in alongside VoiceXML.</a:t>
            </a:r>
            <a:endParaRPr lang="en-US" sz="960" dirty="0"/>
          </a:p>
        </p:txBody>
      </p:sp>
      <p:sp>
        <p:nvSpPr>
          <p:cNvPr id="16" name="Shape 12"/>
          <p:cNvSpPr/>
          <p:nvPr/>
        </p:nvSpPr>
        <p:spPr>
          <a:xfrm>
            <a:off x="6236208" y="1874520"/>
            <a:ext cx="2670048" cy="22860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17" name="Shape 13"/>
          <p:cNvSpPr/>
          <p:nvPr/>
        </p:nvSpPr>
        <p:spPr>
          <a:xfrm>
            <a:off x="6492240" y="2130552"/>
            <a:ext cx="585216" cy="585216"/>
          </a:xfrm>
          <a:prstGeom prst="ellipse">
            <a:avLst/>
          </a:prstGeom>
          <a:solidFill>
            <a:srgbClr val="EAF6DD"/>
          </a:solidFill>
          <a:ln/>
        </p:spPr>
        <p:txBody>
          <a:bodyPr/>
          <a:p/>
        </p:txBody>
      </p:sp>
      <p:pic>
        <p:nvPicPr>
          <p:cNvPr id="18" name="Image 2" descr="icons/swap_212F38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32692" y="2271004"/>
            <a:ext cx="304312" cy="304312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6492240" y="2770632"/>
            <a:ext cx="2157984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lnSpc>
                <a:spcPct val="110000"/>
              </a:lnSpc>
              <a:buNone/>
            </a:pPr>
            <a:r>
              <a:rPr lang="en-US" sz="125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No rip and replace</a:t>
            </a:r>
            <a:endParaRPr lang="en-US" sz="1250" dirty="0"/>
          </a:p>
        </p:txBody>
      </p:sp>
      <p:sp>
        <p:nvSpPr>
          <p:cNvPr id="20" name="Text 15"/>
          <p:cNvSpPr/>
          <p:nvPr/>
        </p:nvSpPr>
        <p:spPr>
          <a:xfrm>
            <a:off x="6492240" y="3337560"/>
            <a:ext cx="2157984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6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The gateway coexists with existing VoiceXML applications rather than requiring a rebuild.</a:t>
            </a:r>
            <a:endParaRPr lang="en-US" sz="960" dirty="0"/>
          </a:p>
        </p:txBody>
      </p:sp>
      <p:sp>
        <p:nvSpPr>
          <p:cNvPr id="21" name="Shape 16"/>
          <p:cNvSpPr/>
          <p:nvPr/>
        </p:nvSpPr>
        <p:spPr>
          <a:xfrm>
            <a:off x="9079992" y="1874520"/>
            <a:ext cx="2670048" cy="22860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22" name="Shape 17"/>
          <p:cNvSpPr/>
          <p:nvPr/>
        </p:nvSpPr>
        <p:spPr>
          <a:xfrm>
            <a:off x="9336024" y="2130552"/>
            <a:ext cx="585216" cy="585216"/>
          </a:xfrm>
          <a:prstGeom prst="ellipse">
            <a:avLst/>
          </a:prstGeom>
          <a:solidFill>
            <a:srgbClr val="EAF6DD"/>
          </a:solidFill>
          <a:ln/>
        </p:spPr>
        <p:txBody>
          <a:bodyPr/>
          <a:p/>
        </p:txBody>
      </p:sp>
      <p:pic>
        <p:nvPicPr>
          <p:cNvPr id="23" name="Image 3" descr="icons/integration_212F38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76476" y="2271004"/>
            <a:ext cx="304312" cy="304312"/>
          </a:xfrm>
          <a:prstGeom prst="rect">
            <a:avLst/>
          </a:prstGeom>
        </p:spPr>
      </p:pic>
      <p:sp>
        <p:nvSpPr>
          <p:cNvPr id="24" name="Text 18"/>
          <p:cNvSpPr/>
          <p:nvPr/>
        </p:nvSpPr>
        <p:spPr>
          <a:xfrm>
            <a:off x="9336024" y="2770632"/>
            <a:ext cx="2157984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lnSpc>
                <a:spcPct val="110000"/>
              </a:lnSpc>
              <a:buNone/>
            </a:pPr>
            <a:r>
              <a:rPr lang="en-US" sz="125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Same multi-vendor speech layer</a:t>
            </a:r>
            <a:endParaRPr lang="en-US" sz="1250" dirty="0"/>
          </a:p>
        </p:txBody>
      </p:sp>
      <p:sp>
        <p:nvSpPr>
          <p:cNvPr id="25" name="Text 19"/>
          <p:cNvSpPr/>
          <p:nvPr/>
        </p:nvSpPr>
        <p:spPr>
          <a:xfrm>
            <a:off x="9336024" y="3337560"/>
            <a:ext cx="2157984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6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Google, Azure, AWS, Deepgram, Nuance and Verbio connect the same way they always have.</a:t>
            </a:r>
            <a:endParaRPr lang="en-US" sz="960" dirty="0"/>
          </a:p>
        </p:txBody>
      </p:sp>
      <p:sp>
        <p:nvSpPr>
          <p:cNvPr id="26" name="Shape 20"/>
          <p:cNvSpPr/>
          <p:nvPr/>
        </p:nvSpPr>
        <p:spPr>
          <a:xfrm>
            <a:off x="548640" y="4434840"/>
            <a:ext cx="11091672" cy="1417320"/>
          </a:xfrm>
          <a:prstGeom prst="roundRect">
            <a:avLst>
              <a:gd name="adj" fmla="val 6452"/>
            </a:avLst>
          </a:prstGeom>
          <a:solidFill>
            <a:srgbClr val="212F38"/>
          </a:solidFill>
          <a:ln/>
        </p:spPr>
        <p:txBody>
          <a:bodyPr/>
          <a:p/>
        </p:txBody>
      </p:sp>
      <p:pic>
        <p:nvPicPr>
          <p:cNvPr id="27" name="Image 4" descr="assets/marks/hero_smartivr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400" y="4709160"/>
            <a:ext cx="822960" cy="822960"/>
          </a:xfrm>
          <a:prstGeom prst="rect">
            <a:avLst/>
          </a:prstGeom>
        </p:spPr>
      </p:pic>
      <p:sp>
        <p:nvSpPr>
          <p:cNvPr id="28" name="Text 21"/>
          <p:cNvSpPr/>
          <p:nvPr/>
        </p:nvSpPr>
        <p:spPr>
          <a:xfrm>
            <a:off x="1965960" y="4645152"/>
            <a:ext cx="93268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The voice of AI agents</a:t>
            </a:r>
            <a:endParaRPr lang="en-US" sz="1300" dirty="0"/>
          </a:p>
        </p:txBody>
      </p:sp>
      <p:sp>
        <p:nvSpPr>
          <p:cNvPr id="29" name="Text 22"/>
          <p:cNvSpPr/>
          <p:nvPr/>
        </p:nvSpPr>
        <p:spPr>
          <a:xfrm>
            <a:off x="1965960" y="4974336"/>
            <a:ext cx="932688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6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That's the company's own framing, published 1 August 2026: a standards-based telephony layer that a modern conversational AI can plug into immediately, without forcing a rebuild of applications already in production. Certification and capacity claims tied to this announcement should be confirmed with your account team before quoting.</a:t>
            </a:r>
            <a:endParaRPr lang="en-US" sz="960" dirty="0"/>
          </a:p>
        </p:txBody>
      </p:sp>
      <p:sp>
        <p:nvSpPr>
          <p:cNvPr id="30" name="Text 23"/>
          <p:cNvSpPr/>
          <p:nvPr/>
        </p:nvSpPr>
        <p:spPr>
          <a:xfrm>
            <a:off x="548640" y="6455664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i="1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Source: blog.ivrpowers.com, "Smart IVR is the Voice of AI Agents", 1 Aug 2026</a:t>
            </a:r>
            <a:endParaRPr lang="en-US" sz="800" dirty="0"/>
          </a:p>
        </p:txBody>
      </p:sp>
      <p:sp>
        <p:nvSpPr>
          <p:cNvPr id="31" name="Text 24"/>
          <p:cNvSpPr/>
          <p:nvPr/>
        </p:nvSpPr>
        <p:spPr>
          <a:xfrm>
            <a:off x="8778240" y="6455664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AI Agent Gateway</a:t>
            </a:r>
            <a:endParaRPr lang="en-US" sz="800" dirty="0"/>
          </a:p>
        </p:txBody>
      </p:sp>
      <p:sp>
        <p:nvSpPr>
          <p:cNvPr id="32" name="Text 25"/>
          <p:cNvSpPr/>
          <p:nvPr/>
        </p:nvSpPr>
        <p:spPr>
          <a:xfrm>
            <a:off x="11320272" y="6455664"/>
            <a:ext cx="320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16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6F6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21208"/>
            <a:ext cx="118872" cy="118872"/>
          </a:xfrm>
          <a:prstGeom prst="roundRect">
            <a:avLst>
              <a:gd name="adj" fmla="val 23077"/>
            </a:avLst>
          </a:prstGeom>
          <a:solidFill>
            <a:srgbClr val="FF6D5F"/>
          </a:solidFill>
          <a:ln/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777240" y="457200"/>
            <a:ext cx="10424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SOLUTIONS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731520"/>
            <a:ext cx="1109167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7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Five ways to resolve things before an agent has to</a:t>
            </a:r>
            <a:endParaRPr lang="en-US" sz="2700" dirty="0"/>
          </a:p>
        </p:txBody>
      </p:sp>
      <p:sp>
        <p:nvSpPr>
          <p:cNvPr id="5" name="Shape 3"/>
          <p:cNvSpPr/>
          <p:nvPr/>
        </p:nvSpPr>
        <p:spPr>
          <a:xfrm>
            <a:off x="548640" y="1371600"/>
            <a:ext cx="2121408" cy="2487168"/>
          </a:xfrm>
          <a:prstGeom prst="roundRect">
            <a:avLst>
              <a:gd name="adj" fmla="val 4310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1280160" y="1645920"/>
            <a:ext cx="658368" cy="658368"/>
          </a:xfrm>
          <a:prstGeom prst="ellipse">
            <a:avLst/>
          </a:prstGeom>
          <a:solidFill>
            <a:srgbClr val="212F38"/>
          </a:solidFill>
          <a:ln/>
        </p:spPr>
        <p:txBody>
          <a:bodyPr/>
          <a:p/>
        </p:txBody>
      </p:sp>
      <p:pic>
        <p:nvPicPr>
          <p:cNvPr id="7" name="Image 0" descr="icons/keymap_FFFFFF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44752" y="1810512"/>
            <a:ext cx="329184" cy="329184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694944" y="2432304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5000"/>
              </a:lnSpc>
              <a:buNone/>
            </a:pPr>
            <a:r>
              <a:rPr lang="en-US" sz="12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Self-service menus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713232" y="2907792"/>
            <a:ext cx="1792224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5000"/>
              </a:lnSpc>
              <a:buNone/>
            </a:pPr>
            <a:r>
              <a:rPr lang="en-US" sz="92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Directed-dialog and natural-language flows that resolve routine requests without an agent.</a:t>
            </a:r>
            <a:endParaRPr lang="en-US" sz="920" dirty="0"/>
          </a:p>
        </p:txBody>
      </p:sp>
      <p:sp>
        <p:nvSpPr>
          <p:cNvPr id="10" name="Shape 7"/>
          <p:cNvSpPr/>
          <p:nvPr/>
        </p:nvSpPr>
        <p:spPr>
          <a:xfrm>
            <a:off x="2798064" y="1371600"/>
            <a:ext cx="2121408" cy="2487168"/>
          </a:xfrm>
          <a:prstGeom prst="roundRect">
            <a:avLst>
              <a:gd name="adj" fmla="val 4310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11" name="Shape 8"/>
          <p:cNvSpPr/>
          <p:nvPr/>
        </p:nvSpPr>
        <p:spPr>
          <a:xfrm>
            <a:off x="3529584" y="1645920"/>
            <a:ext cx="658368" cy="658368"/>
          </a:xfrm>
          <a:prstGeom prst="ellipse">
            <a:avLst/>
          </a:prstGeom>
          <a:solidFill>
            <a:srgbClr val="212F38"/>
          </a:solidFill>
          <a:ln/>
        </p:spPr>
        <p:txBody>
          <a:bodyPr/>
          <a:p/>
        </p:txBody>
      </p:sp>
      <p:pic>
        <p:nvPicPr>
          <p:cNvPr id="12" name="Image 1" descr="icons/ai_FFFFFF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94176" y="1810512"/>
            <a:ext cx="329184" cy="329184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2944368" y="2432304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5000"/>
              </a:lnSpc>
              <a:buNone/>
            </a:pPr>
            <a:r>
              <a:rPr lang="en-US" sz="12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Voicebot deployment</a:t>
            </a:r>
            <a:endParaRPr lang="en-US" sz="1200" dirty="0"/>
          </a:p>
        </p:txBody>
      </p:sp>
      <p:sp>
        <p:nvSpPr>
          <p:cNvPr id="14" name="Text 10"/>
          <p:cNvSpPr/>
          <p:nvPr/>
        </p:nvSpPr>
        <p:spPr>
          <a:xfrm>
            <a:off x="2962656" y="2907792"/>
            <a:ext cx="1792224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5000"/>
              </a:lnSpc>
              <a:buNone/>
            </a:pPr>
            <a:r>
              <a:rPr lang="en-US" sz="92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 documented Dialogflow runbook takes a conversational agent from design to a live trunk.</a:t>
            </a:r>
            <a:endParaRPr lang="en-US" sz="920" dirty="0"/>
          </a:p>
        </p:txBody>
      </p:sp>
      <p:sp>
        <p:nvSpPr>
          <p:cNvPr id="15" name="Shape 11"/>
          <p:cNvSpPr/>
          <p:nvPr/>
        </p:nvSpPr>
        <p:spPr>
          <a:xfrm>
            <a:off x="5047488" y="1371600"/>
            <a:ext cx="2121408" cy="2487168"/>
          </a:xfrm>
          <a:prstGeom prst="roundRect">
            <a:avLst>
              <a:gd name="adj" fmla="val 4310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16" name="Shape 12"/>
          <p:cNvSpPr/>
          <p:nvPr/>
        </p:nvSpPr>
        <p:spPr>
          <a:xfrm>
            <a:off x="5779008" y="1645920"/>
            <a:ext cx="658368" cy="658368"/>
          </a:xfrm>
          <a:prstGeom prst="ellipse">
            <a:avLst/>
          </a:prstGeom>
          <a:solidFill>
            <a:srgbClr val="212F38"/>
          </a:solidFill>
          <a:ln/>
        </p:spPr>
        <p:txBody>
          <a:bodyPr/>
          <a:p/>
        </p:txBody>
      </p:sp>
      <p:pic>
        <p:nvPicPr>
          <p:cNvPr id="17" name="Image 2" descr="icons/send_FFFFFF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3600" y="1810512"/>
            <a:ext cx="329184" cy="329184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5193792" y="2432304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5000"/>
              </a:lnSpc>
              <a:buNone/>
            </a:pPr>
            <a:r>
              <a:rPr lang="en-US" sz="12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Outbound campaigns</a:t>
            </a:r>
            <a:endParaRPr lang="en-US" sz="1200" dirty="0"/>
          </a:p>
        </p:txBody>
      </p:sp>
      <p:sp>
        <p:nvSpPr>
          <p:cNvPr id="19" name="Text 14"/>
          <p:cNvSpPr/>
          <p:nvPr/>
        </p:nvSpPr>
        <p:spPr>
          <a:xfrm>
            <a:off x="5212080" y="2907792"/>
            <a:ext cx="1792224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5000"/>
              </a:lnSpc>
              <a:buNone/>
            </a:pPr>
            <a:r>
              <a:rPr lang="en-US" sz="92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Native Call Files drive reminders, notifications and proactive outreach at scale.</a:t>
            </a:r>
            <a:endParaRPr lang="en-US" sz="920" dirty="0"/>
          </a:p>
        </p:txBody>
      </p:sp>
      <p:sp>
        <p:nvSpPr>
          <p:cNvPr id="20" name="Shape 15"/>
          <p:cNvSpPr/>
          <p:nvPr/>
        </p:nvSpPr>
        <p:spPr>
          <a:xfrm>
            <a:off x="7296912" y="1371600"/>
            <a:ext cx="2121408" cy="2487168"/>
          </a:xfrm>
          <a:prstGeom prst="roundRect">
            <a:avLst>
              <a:gd name="adj" fmla="val 4310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21" name="Shape 16"/>
          <p:cNvSpPr/>
          <p:nvPr/>
        </p:nvSpPr>
        <p:spPr>
          <a:xfrm>
            <a:off x="8028432" y="1645920"/>
            <a:ext cx="658368" cy="658368"/>
          </a:xfrm>
          <a:prstGeom prst="ellipse">
            <a:avLst/>
          </a:prstGeom>
          <a:solidFill>
            <a:srgbClr val="212F38"/>
          </a:solidFill>
          <a:ln/>
        </p:spPr>
        <p:txBody>
          <a:bodyPr/>
          <a:p/>
        </p:txBody>
      </p:sp>
      <p:pic>
        <p:nvPicPr>
          <p:cNvPr id="22" name="Image 3" descr="icons/survey_FFFFFF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93024" y="1810512"/>
            <a:ext cx="329184" cy="329184"/>
          </a:xfrm>
          <a:prstGeom prst="rect">
            <a:avLst/>
          </a:prstGeom>
        </p:spPr>
      </p:pic>
      <p:sp>
        <p:nvSpPr>
          <p:cNvPr id="23" name="Text 17"/>
          <p:cNvSpPr/>
          <p:nvPr/>
        </p:nvSpPr>
        <p:spPr>
          <a:xfrm>
            <a:off x="7443216" y="2432304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5000"/>
              </a:lnSpc>
              <a:buNone/>
            </a:pPr>
            <a:r>
              <a:rPr lang="en-US" sz="12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Identity &amp; verification</a:t>
            </a:r>
            <a:endParaRPr lang="en-US" sz="1200" dirty="0"/>
          </a:p>
        </p:txBody>
      </p:sp>
      <p:sp>
        <p:nvSpPr>
          <p:cNvPr id="24" name="Text 18"/>
          <p:cNvSpPr/>
          <p:nvPr/>
        </p:nvSpPr>
        <p:spPr>
          <a:xfrm>
            <a:off x="7461504" y="2907792"/>
            <a:ext cx="1792224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5000"/>
              </a:lnSpc>
              <a:buNone/>
            </a:pPr>
            <a:r>
              <a:rPr lang="en-US" sz="92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Speech- and DTMF-based verification steps ahead of a sensitive transaction or transfer.</a:t>
            </a:r>
            <a:endParaRPr lang="en-US" sz="920" dirty="0"/>
          </a:p>
        </p:txBody>
      </p:sp>
      <p:sp>
        <p:nvSpPr>
          <p:cNvPr id="25" name="Shape 19"/>
          <p:cNvSpPr/>
          <p:nvPr/>
        </p:nvSpPr>
        <p:spPr>
          <a:xfrm>
            <a:off x="9546336" y="1371600"/>
            <a:ext cx="2121408" cy="2487168"/>
          </a:xfrm>
          <a:prstGeom prst="roundRect">
            <a:avLst>
              <a:gd name="adj" fmla="val 4310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26" name="Shape 20"/>
          <p:cNvSpPr/>
          <p:nvPr/>
        </p:nvSpPr>
        <p:spPr>
          <a:xfrm>
            <a:off x="10277856" y="1645920"/>
            <a:ext cx="658368" cy="658368"/>
          </a:xfrm>
          <a:prstGeom prst="ellipse">
            <a:avLst/>
          </a:prstGeom>
          <a:solidFill>
            <a:srgbClr val="212F38"/>
          </a:solidFill>
          <a:ln/>
        </p:spPr>
        <p:txBody>
          <a:bodyPr/>
          <a:p/>
        </p:txBody>
      </p:sp>
      <p:pic>
        <p:nvPicPr>
          <p:cNvPr id="27" name="Image 4" descr="icons/route_FFFFFF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42448" y="1810512"/>
            <a:ext cx="329184" cy="329184"/>
          </a:xfrm>
          <a:prstGeom prst="rect">
            <a:avLst/>
          </a:prstGeom>
        </p:spPr>
      </p:pic>
      <p:sp>
        <p:nvSpPr>
          <p:cNvPr id="28" name="Text 21"/>
          <p:cNvSpPr/>
          <p:nvPr/>
        </p:nvSpPr>
        <p:spPr>
          <a:xfrm>
            <a:off x="9692640" y="2432304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5000"/>
              </a:lnSpc>
              <a:buNone/>
            </a:pPr>
            <a:r>
              <a:rPr lang="en-US" sz="12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Escalation to a human</a:t>
            </a:r>
            <a:endParaRPr lang="en-US" sz="1200" dirty="0"/>
          </a:p>
        </p:txBody>
      </p:sp>
      <p:sp>
        <p:nvSpPr>
          <p:cNvPr id="29" name="Text 22"/>
          <p:cNvSpPr/>
          <p:nvPr/>
        </p:nvSpPr>
        <p:spPr>
          <a:xfrm>
            <a:off x="9710928" y="2907792"/>
            <a:ext cx="1792224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5000"/>
              </a:lnSpc>
              <a:buNone/>
            </a:pPr>
            <a:r>
              <a:rPr lang="en-US" sz="92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Any flow can hand off — with context — into the same suite's Web ACD queue.</a:t>
            </a:r>
            <a:endParaRPr lang="en-US" sz="920" dirty="0"/>
          </a:p>
        </p:txBody>
      </p:sp>
      <p:sp>
        <p:nvSpPr>
          <p:cNvPr id="30" name="Shape 23"/>
          <p:cNvSpPr/>
          <p:nvPr/>
        </p:nvSpPr>
        <p:spPr>
          <a:xfrm>
            <a:off x="548640" y="4160520"/>
            <a:ext cx="11091672" cy="1691640"/>
          </a:xfrm>
          <a:prstGeom prst="roundRect">
            <a:avLst>
              <a:gd name="adj" fmla="val 5405"/>
            </a:avLst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31" name="Text 24"/>
          <p:cNvSpPr/>
          <p:nvPr/>
        </p:nvSpPr>
        <p:spPr>
          <a:xfrm>
            <a:off x="868680" y="4343400"/>
            <a:ext cx="104241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Every one of them ends the same way if it needs to</a:t>
            </a:r>
            <a:endParaRPr lang="en-US" sz="1300" dirty="0"/>
          </a:p>
        </p:txBody>
      </p:sp>
      <p:sp>
        <p:nvSpPr>
          <p:cNvPr id="32" name="Text 25"/>
          <p:cNvSpPr/>
          <p:nvPr/>
        </p:nvSpPr>
        <p:spPr>
          <a:xfrm>
            <a:off x="868680" y="4700016"/>
            <a:ext cx="104698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05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 caller who starts on a self-service menu, a voicebot or an outbound campaign call is one hand-off away from a queued conversation with a named agent — voice or video — on the same suite, with the context of everything that happened before the transfer. The entry point changes; the operating model does not.</a:t>
            </a:r>
            <a:endParaRPr lang="en-US" sz="1050" dirty="0"/>
          </a:p>
        </p:txBody>
      </p:sp>
      <p:sp>
        <p:nvSpPr>
          <p:cNvPr id="33" name="Text 26"/>
          <p:cNvSpPr/>
          <p:nvPr/>
        </p:nvSpPr>
        <p:spPr>
          <a:xfrm>
            <a:off x="548640" y="6455664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i="1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Source: interactivepowers.com/en (Solutions), wiki.ivrpowers.com/en</a:t>
            </a:r>
            <a:endParaRPr lang="en-US" sz="800" dirty="0"/>
          </a:p>
        </p:txBody>
      </p:sp>
      <p:sp>
        <p:nvSpPr>
          <p:cNvPr id="34" name="Text 27"/>
          <p:cNvSpPr/>
          <p:nvPr/>
        </p:nvSpPr>
        <p:spPr>
          <a:xfrm>
            <a:off x="8778240" y="6455664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Solutions</a:t>
            </a:r>
            <a:endParaRPr lang="en-US" sz="800" dirty="0"/>
          </a:p>
        </p:txBody>
      </p:sp>
      <p:sp>
        <p:nvSpPr>
          <p:cNvPr id="35" name="Text 28"/>
          <p:cNvSpPr/>
          <p:nvPr/>
        </p:nvSpPr>
        <p:spPr>
          <a:xfrm>
            <a:off x="11320272" y="6455664"/>
            <a:ext cx="320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17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6F6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21208"/>
            <a:ext cx="118872" cy="118872"/>
          </a:xfrm>
          <a:prstGeom prst="roundRect">
            <a:avLst>
              <a:gd name="adj" fmla="val 23077"/>
            </a:avLst>
          </a:prstGeom>
          <a:solidFill>
            <a:srgbClr val="FF6D5F"/>
          </a:solidFill>
          <a:ln/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777240" y="457200"/>
            <a:ext cx="10424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COMPARISON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731520"/>
            <a:ext cx="1109167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7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Where Smart IVR parts company with bot-builder platforms</a:t>
            </a:r>
            <a:endParaRPr lang="en-US" sz="2700" dirty="0"/>
          </a:p>
        </p:txBody>
      </p:sp>
      <p:sp>
        <p:nvSpPr>
          <p:cNvPr id="5" name="Shape 3"/>
          <p:cNvSpPr/>
          <p:nvPr/>
        </p:nvSpPr>
        <p:spPr>
          <a:xfrm>
            <a:off x="4946904" y="1280160"/>
            <a:ext cx="3456432" cy="4343400"/>
          </a:xfrm>
          <a:prstGeom prst="roundRect">
            <a:avLst>
              <a:gd name="adj" fmla="val 2646"/>
            </a:avLst>
          </a:prstGeom>
          <a:solidFill>
            <a:srgbClr val="EDEFF1"/>
          </a:solidFill>
          <a:ln/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8220456" y="1280160"/>
            <a:ext cx="3547872" cy="4343400"/>
          </a:xfrm>
          <a:prstGeom prst="roundRect">
            <a:avLst>
              <a:gd name="adj" fmla="val 2577"/>
            </a:avLst>
          </a:prstGeom>
          <a:solidFill>
            <a:srgbClr val="212F38"/>
          </a:solidFill>
          <a:ln/>
        </p:spPr>
        <p:txBody>
          <a:bodyPr/>
          <a:p/>
        </p:txBody>
      </p:sp>
      <p:sp>
        <p:nvSpPr>
          <p:cNvPr id="7" name="Text 5"/>
          <p:cNvSpPr/>
          <p:nvPr/>
        </p:nvSpPr>
        <p:spPr>
          <a:xfrm>
            <a:off x="548640" y="1371600"/>
            <a:ext cx="443484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5074920" y="1371600"/>
            <a:ext cx="32004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 typical bot-builder platform</a:t>
            </a:r>
            <a:endParaRPr lang="en-US" sz="1150" dirty="0"/>
          </a:p>
        </p:txBody>
      </p:sp>
      <p:sp>
        <p:nvSpPr>
          <p:cNvPr id="9" name="Text 7"/>
          <p:cNvSpPr/>
          <p:nvPr/>
        </p:nvSpPr>
        <p:spPr>
          <a:xfrm>
            <a:off x="8366760" y="1371600"/>
            <a:ext cx="3273552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B2E88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Smart IVR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548640" y="1965960"/>
            <a:ext cx="4617720" cy="594360"/>
          </a:xfrm>
          <a:prstGeom prst="rect">
            <a:avLst/>
          </a:prstGeom>
          <a:solidFill>
            <a:srgbClr val="EDEFF1"/>
          </a:solidFill>
          <a:ln/>
        </p:spPr>
        <p:txBody>
          <a:bodyPr/>
          <a:p/>
        </p:txBody>
      </p:sp>
      <p:sp>
        <p:nvSpPr>
          <p:cNvPr id="11" name="Text 9"/>
          <p:cNvSpPr/>
          <p:nvPr/>
        </p:nvSpPr>
        <p:spPr>
          <a:xfrm>
            <a:off x="713232" y="1965960"/>
            <a:ext cx="41605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Speech engine choice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5074920" y="1965960"/>
            <a:ext cx="32004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96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Proprietary or single-vendor bot builder</a:t>
            </a:r>
            <a:endParaRPr lang="en-US" sz="960" dirty="0"/>
          </a:p>
        </p:txBody>
      </p:sp>
      <p:sp>
        <p:nvSpPr>
          <p:cNvPr id="13" name="Text 11"/>
          <p:cNvSpPr/>
          <p:nvPr/>
        </p:nvSpPr>
        <p:spPr>
          <a:xfrm>
            <a:off x="8366760" y="1965960"/>
            <a:ext cx="3273552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98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Vendor-neutral ASR/TTS/NLU via MRCP/HTTP connectors</a:t>
            </a:r>
            <a:endParaRPr lang="en-US" sz="980" dirty="0"/>
          </a:p>
        </p:txBody>
      </p:sp>
      <p:sp>
        <p:nvSpPr>
          <p:cNvPr id="14" name="Text 12"/>
          <p:cNvSpPr/>
          <p:nvPr/>
        </p:nvSpPr>
        <p:spPr>
          <a:xfrm>
            <a:off x="713232" y="2560320"/>
            <a:ext cx="41605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Deployment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5074920" y="2560320"/>
            <a:ext cx="32004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96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Cloud-only, increasingly enforced</a:t>
            </a:r>
            <a:endParaRPr lang="en-US" sz="960" dirty="0"/>
          </a:p>
        </p:txBody>
      </p:sp>
      <p:sp>
        <p:nvSpPr>
          <p:cNvPr id="16" name="Text 14"/>
          <p:cNvSpPr/>
          <p:nvPr/>
        </p:nvSpPr>
        <p:spPr>
          <a:xfrm>
            <a:off x="8366760" y="2560320"/>
            <a:ext cx="3273552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98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Cloud, on-premises, virtualized or hybrid</a:t>
            </a:r>
            <a:endParaRPr lang="en-US" sz="980" dirty="0"/>
          </a:p>
        </p:txBody>
      </p:sp>
      <p:sp>
        <p:nvSpPr>
          <p:cNvPr id="17" name="Shape 15"/>
          <p:cNvSpPr/>
          <p:nvPr/>
        </p:nvSpPr>
        <p:spPr>
          <a:xfrm>
            <a:off x="548640" y="3154680"/>
            <a:ext cx="4617720" cy="594360"/>
          </a:xfrm>
          <a:prstGeom prst="rect">
            <a:avLst/>
          </a:prstGeom>
          <a:solidFill>
            <a:srgbClr val="EDEFF1"/>
          </a:solidFill>
          <a:ln/>
        </p:spPr>
        <p:txBody>
          <a:bodyPr/>
          <a:p/>
        </p:txBody>
      </p:sp>
      <p:sp>
        <p:nvSpPr>
          <p:cNvPr id="18" name="Text 16"/>
          <p:cNvSpPr/>
          <p:nvPr/>
        </p:nvSpPr>
        <p:spPr>
          <a:xfrm>
            <a:off x="713232" y="3154680"/>
            <a:ext cx="41605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AI / voice-bot access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5074920" y="3154680"/>
            <a:ext cx="32004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96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Gated behind the top subscription tier</a:t>
            </a:r>
            <a:endParaRPr lang="en-US" sz="960" dirty="0"/>
          </a:p>
        </p:txBody>
      </p:sp>
      <p:sp>
        <p:nvSpPr>
          <p:cNvPr id="20" name="Text 18"/>
          <p:cNvSpPr/>
          <p:nvPr/>
        </p:nvSpPr>
        <p:spPr>
          <a:xfrm>
            <a:off x="8366760" y="3154680"/>
            <a:ext cx="3273552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98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Bundled — no separate AI tier to unlock</a:t>
            </a:r>
            <a:endParaRPr lang="en-US" sz="980" dirty="0"/>
          </a:p>
        </p:txBody>
      </p:sp>
      <p:sp>
        <p:nvSpPr>
          <p:cNvPr id="21" name="Text 19"/>
          <p:cNvSpPr/>
          <p:nvPr/>
        </p:nvSpPr>
        <p:spPr>
          <a:xfrm>
            <a:off x="713232" y="3749040"/>
            <a:ext cx="41605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Adoption path</a:t>
            </a:r>
            <a:endParaRPr lang="en-US" sz="1100" dirty="0"/>
          </a:p>
        </p:txBody>
      </p:sp>
      <p:sp>
        <p:nvSpPr>
          <p:cNvPr id="22" name="Text 20"/>
          <p:cNvSpPr/>
          <p:nvPr/>
        </p:nvSpPr>
        <p:spPr>
          <a:xfrm>
            <a:off x="5074920" y="3749040"/>
            <a:ext cx="32004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96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Rebuild inside a new bot-builder canvas</a:t>
            </a:r>
            <a:endParaRPr lang="en-US" sz="960" dirty="0"/>
          </a:p>
        </p:txBody>
      </p:sp>
      <p:sp>
        <p:nvSpPr>
          <p:cNvPr id="23" name="Text 21"/>
          <p:cNvSpPr/>
          <p:nvPr/>
        </p:nvSpPr>
        <p:spPr>
          <a:xfrm>
            <a:off x="8366760" y="3749040"/>
            <a:ext cx="3273552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98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AI Agent Gateway coexists with existing VoiceXML apps</a:t>
            </a:r>
            <a:endParaRPr lang="en-US" sz="980" dirty="0"/>
          </a:p>
        </p:txBody>
      </p:sp>
      <p:sp>
        <p:nvSpPr>
          <p:cNvPr id="24" name="Shape 22"/>
          <p:cNvSpPr/>
          <p:nvPr/>
        </p:nvSpPr>
        <p:spPr>
          <a:xfrm>
            <a:off x="548640" y="4343400"/>
            <a:ext cx="4617720" cy="594360"/>
          </a:xfrm>
          <a:prstGeom prst="rect">
            <a:avLst/>
          </a:prstGeom>
          <a:solidFill>
            <a:srgbClr val="EDEFF1"/>
          </a:solidFill>
          <a:ln/>
        </p:spPr>
        <p:txBody>
          <a:bodyPr/>
          <a:p/>
        </p:txBody>
      </p:sp>
      <p:sp>
        <p:nvSpPr>
          <p:cNvPr id="25" name="Text 23"/>
          <p:cNvSpPr/>
          <p:nvPr/>
        </p:nvSpPr>
        <p:spPr>
          <a:xfrm>
            <a:off x="713232" y="4343400"/>
            <a:ext cx="41605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Commercial model</a:t>
            </a:r>
            <a:endParaRPr lang="en-US" sz="1100" dirty="0"/>
          </a:p>
        </p:txBody>
      </p:sp>
      <p:sp>
        <p:nvSpPr>
          <p:cNvPr id="26" name="Text 24"/>
          <p:cNvSpPr/>
          <p:nvPr/>
        </p:nvSpPr>
        <p:spPr>
          <a:xfrm>
            <a:off x="5074920" y="4343400"/>
            <a:ext cx="32004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96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Per agent, per month, plus per-session fees</a:t>
            </a:r>
            <a:endParaRPr lang="en-US" sz="960" dirty="0"/>
          </a:p>
        </p:txBody>
      </p:sp>
      <p:sp>
        <p:nvSpPr>
          <p:cNvPr id="27" name="Text 25"/>
          <p:cNvSpPr/>
          <p:nvPr/>
        </p:nvSpPr>
        <p:spPr>
          <a:xfrm>
            <a:off x="8366760" y="4343400"/>
            <a:ext cx="3273552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98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Subscription or licences</a:t>
            </a:r>
            <a:endParaRPr lang="en-US" sz="980" dirty="0"/>
          </a:p>
        </p:txBody>
      </p:sp>
      <p:sp>
        <p:nvSpPr>
          <p:cNvPr id="28" name="Text 26"/>
          <p:cNvSpPr/>
          <p:nvPr/>
        </p:nvSpPr>
        <p:spPr>
          <a:xfrm>
            <a:off x="713232" y="4937760"/>
            <a:ext cx="41605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Hand-off to human agents</a:t>
            </a:r>
            <a:endParaRPr lang="en-US" sz="1100" dirty="0"/>
          </a:p>
        </p:txBody>
      </p:sp>
      <p:sp>
        <p:nvSpPr>
          <p:cNvPr id="29" name="Text 27"/>
          <p:cNvSpPr/>
          <p:nvPr/>
        </p:nvSpPr>
        <p:spPr>
          <a:xfrm>
            <a:off x="5074920" y="4937760"/>
            <a:ext cx="32004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96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Separate product or SKU to integrate</a:t>
            </a:r>
            <a:endParaRPr lang="en-US" sz="960" dirty="0"/>
          </a:p>
        </p:txBody>
      </p:sp>
      <p:sp>
        <p:nvSpPr>
          <p:cNvPr id="30" name="Text 28"/>
          <p:cNvSpPr/>
          <p:nvPr/>
        </p:nvSpPr>
        <p:spPr>
          <a:xfrm>
            <a:off x="8366760" y="4937760"/>
            <a:ext cx="3273552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98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Same suite as Web ACD, Video RTC and Video REC</a:t>
            </a:r>
            <a:endParaRPr lang="en-US" sz="980" dirty="0"/>
          </a:p>
        </p:txBody>
      </p:sp>
      <p:sp>
        <p:nvSpPr>
          <p:cNvPr id="31" name="Text 29"/>
          <p:cNvSpPr/>
          <p:nvPr/>
        </p:nvSpPr>
        <p:spPr>
          <a:xfrm>
            <a:off x="548640" y="5870448"/>
            <a:ext cx="1109167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860" i="1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"A typical bot-builder platform" summarises patterns published on the capability and pricing pages of Five9 IVA Studio, Genesys Cloud CX, NICE CXone, Nuance/Microsoft, Twilio Voice and Vonage, reviewed August 2026. Specific vendor comparisons available on request.</a:t>
            </a:r>
            <a:endParaRPr lang="en-US" sz="860" dirty="0"/>
          </a:p>
        </p:txBody>
      </p:sp>
      <p:sp>
        <p:nvSpPr>
          <p:cNvPr id="32" name="Text 30"/>
          <p:cNvSpPr/>
          <p:nvPr/>
        </p:nvSpPr>
        <p:spPr>
          <a:xfrm>
            <a:off x="8778240" y="6455664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Comparison</a:t>
            </a:r>
            <a:endParaRPr lang="en-US" sz="800" dirty="0"/>
          </a:p>
        </p:txBody>
      </p:sp>
      <p:sp>
        <p:nvSpPr>
          <p:cNvPr id="33" name="Text 31"/>
          <p:cNvSpPr/>
          <p:nvPr/>
        </p:nvSpPr>
        <p:spPr>
          <a:xfrm>
            <a:off x="11320272" y="6455664"/>
            <a:ext cx="320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18</a:t>
            </a:r>
            <a:endParaRPr lang="en-US" sz="9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21208"/>
            <a:ext cx="118872" cy="118872"/>
          </a:xfrm>
          <a:prstGeom prst="roundRect">
            <a:avLst>
              <a:gd name="adj" fmla="val 23077"/>
            </a:avLst>
          </a:prstGeom>
          <a:solidFill>
            <a:srgbClr val="FF6D5F"/>
          </a:solidFill>
          <a:ln/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777240" y="457200"/>
            <a:ext cx="10424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IN PRODUCTION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731520"/>
            <a:ext cx="1109167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7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Running where the call actually matters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548640" y="1280160"/>
            <a:ext cx="1109167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Smart IVR automates phone conversations for banks, insurers, public agencies and service providers across Latin America and Europe — organisations for whom a call is a case file, not a ticket.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548640" y="1920240"/>
            <a:ext cx="2606040" cy="566928"/>
          </a:xfrm>
          <a:prstGeom prst="roundRect">
            <a:avLst>
              <a:gd name="adj" fmla="val 16129"/>
            </a:avLst>
          </a:prstGeom>
          <a:solidFill>
            <a:srgbClr val="F6F6F6"/>
          </a:solidFill>
          <a:ln/>
        </p:spPr>
        <p:txBody>
          <a:bodyPr/>
          <a:p/>
        </p:txBody>
      </p:sp>
      <p:sp>
        <p:nvSpPr>
          <p:cNvPr id="7" name="Text 5"/>
          <p:cNvSpPr/>
          <p:nvPr/>
        </p:nvSpPr>
        <p:spPr>
          <a:xfrm>
            <a:off x="621792" y="1920240"/>
            <a:ext cx="245973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Banco de Sabadell</a:t>
            </a:r>
            <a:endParaRPr lang="en-US" sz="1050" dirty="0"/>
          </a:p>
        </p:txBody>
      </p:sp>
      <p:sp>
        <p:nvSpPr>
          <p:cNvPr id="8" name="Shape 6"/>
          <p:cNvSpPr/>
          <p:nvPr/>
        </p:nvSpPr>
        <p:spPr>
          <a:xfrm>
            <a:off x="3328416" y="1920240"/>
            <a:ext cx="2606040" cy="566928"/>
          </a:xfrm>
          <a:prstGeom prst="roundRect">
            <a:avLst>
              <a:gd name="adj" fmla="val 16129"/>
            </a:avLst>
          </a:prstGeom>
          <a:solidFill>
            <a:srgbClr val="F6F6F6"/>
          </a:solidFill>
          <a:ln/>
        </p:spPr>
        <p:txBody>
          <a:bodyPr/>
          <a:p/>
        </p:txBody>
      </p:sp>
      <p:sp>
        <p:nvSpPr>
          <p:cNvPr id="9" name="Text 7"/>
          <p:cNvSpPr/>
          <p:nvPr/>
        </p:nvSpPr>
        <p:spPr>
          <a:xfrm>
            <a:off x="3401568" y="1920240"/>
            <a:ext cx="245973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Allianz</a:t>
            </a:r>
            <a:endParaRPr lang="en-US" sz="1050" dirty="0"/>
          </a:p>
        </p:txBody>
      </p:sp>
      <p:sp>
        <p:nvSpPr>
          <p:cNvPr id="10" name="Shape 8"/>
          <p:cNvSpPr/>
          <p:nvPr/>
        </p:nvSpPr>
        <p:spPr>
          <a:xfrm>
            <a:off x="6108192" y="1920240"/>
            <a:ext cx="2606040" cy="566928"/>
          </a:xfrm>
          <a:prstGeom prst="roundRect">
            <a:avLst>
              <a:gd name="adj" fmla="val 16129"/>
            </a:avLst>
          </a:prstGeom>
          <a:solidFill>
            <a:srgbClr val="F6F6F6"/>
          </a:solidFill>
          <a:ln/>
        </p:spPr>
        <p:txBody>
          <a:bodyPr/>
          <a:p/>
        </p:txBody>
      </p:sp>
      <p:sp>
        <p:nvSpPr>
          <p:cNvPr id="11" name="Text 9"/>
          <p:cNvSpPr/>
          <p:nvPr/>
        </p:nvSpPr>
        <p:spPr>
          <a:xfrm>
            <a:off x="6181344" y="1920240"/>
            <a:ext cx="245973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Generali</a:t>
            </a:r>
            <a:endParaRPr lang="en-US" sz="1050" dirty="0"/>
          </a:p>
        </p:txBody>
      </p:sp>
      <p:sp>
        <p:nvSpPr>
          <p:cNvPr id="12" name="Shape 10"/>
          <p:cNvSpPr/>
          <p:nvPr/>
        </p:nvSpPr>
        <p:spPr>
          <a:xfrm>
            <a:off x="8887968" y="1920240"/>
            <a:ext cx="2606040" cy="566928"/>
          </a:xfrm>
          <a:prstGeom prst="roundRect">
            <a:avLst>
              <a:gd name="adj" fmla="val 16129"/>
            </a:avLst>
          </a:prstGeom>
          <a:solidFill>
            <a:srgbClr val="F6F6F6"/>
          </a:solidFill>
          <a:ln/>
        </p:spPr>
        <p:txBody>
          <a:bodyPr/>
          <a:p/>
        </p:txBody>
      </p:sp>
      <p:sp>
        <p:nvSpPr>
          <p:cNvPr id="13" name="Text 11"/>
          <p:cNvSpPr/>
          <p:nvPr/>
        </p:nvSpPr>
        <p:spPr>
          <a:xfrm>
            <a:off x="8961120" y="1920240"/>
            <a:ext cx="245973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Alzira City Hall</a:t>
            </a:r>
            <a:endParaRPr lang="en-US" sz="1050" dirty="0"/>
          </a:p>
        </p:txBody>
      </p:sp>
      <p:sp>
        <p:nvSpPr>
          <p:cNvPr id="14" name="Shape 12"/>
          <p:cNvSpPr/>
          <p:nvPr/>
        </p:nvSpPr>
        <p:spPr>
          <a:xfrm>
            <a:off x="548640" y="2615184"/>
            <a:ext cx="2606040" cy="566928"/>
          </a:xfrm>
          <a:prstGeom prst="roundRect">
            <a:avLst>
              <a:gd name="adj" fmla="val 16129"/>
            </a:avLst>
          </a:prstGeom>
          <a:solidFill>
            <a:srgbClr val="F6F6F6"/>
          </a:solidFill>
          <a:ln/>
        </p:spPr>
        <p:txBody>
          <a:bodyPr/>
          <a:p/>
        </p:txBody>
      </p:sp>
      <p:sp>
        <p:nvSpPr>
          <p:cNvPr id="15" name="Text 13"/>
          <p:cNvSpPr/>
          <p:nvPr/>
        </p:nvSpPr>
        <p:spPr>
          <a:xfrm>
            <a:off x="621792" y="2615184"/>
            <a:ext cx="245973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AEELA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328416" y="2615184"/>
            <a:ext cx="2606040" cy="566928"/>
          </a:xfrm>
          <a:prstGeom prst="roundRect">
            <a:avLst>
              <a:gd name="adj" fmla="val 16129"/>
            </a:avLst>
          </a:prstGeom>
          <a:solidFill>
            <a:srgbClr val="F6F6F6"/>
          </a:solidFill>
          <a:ln/>
        </p:spPr>
        <p:txBody>
          <a:bodyPr/>
          <a:p/>
        </p:txBody>
      </p:sp>
      <p:sp>
        <p:nvSpPr>
          <p:cNvPr id="17" name="Text 15"/>
          <p:cNvSpPr/>
          <p:nvPr/>
        </p:nvSpPr>
        <p:spPr>
          <a:xfrm>
            <a:off x="3401568" y="2615184"/>
            <a:ext cx="245973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Norvoz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548640" y="32461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Named clients by industry (published case-study base)</a:t>
            </a:r>
            <a:endParaRPr lang="en-US" sz="1250" dirty="0"/>
          </a:p>
        </p:txBody>
      </p:sp>
      <p:sp>
        <p:nvSpPr>
          <p:cNvPr id="19" name="Shape 17"/>
          <p:cNvSpPr/>
          <p:nvPr/>
        </p:nvSpPr>
        <p:spPr>
          <a:xfrm>
            <a:off x="548640" y="3657600"/>
            <a:ext cx="2121408" cy="1508760"/>
          </a:xfrm>
          <a:prstGeom prst="roundRect">
            <a:avLst>
              <a:gd name="adj" fmla="val 6061"/>
            </a:avLst>
          </a:prstGeom>
          <a:solidFill>
            <a:srgbClr val="F6F6F6"/>
          </a:solidFill>
          <a:ln/>
        </p:spPr>
        <p:txBody>
          <a:bodyPr/>
          <a:p/>
        </p:txBody>
      </p:sp>
      <p:sp>
        <p:nvSpPr>
          <p:cNvPr id="20" name="Shape 18"/>
          <p:cNvSpPr/>
          <p:nvPr/>
        </p:nvSpPr>
        <p:spPr>
          <a:xfrm>
            <a:off x="1353312" y="3840480"/>
            <a:ext cx="512064" cy="512064"/>
          </a:xfrm>
          <a:prstGeom prst="ellipse">
            <a:avLst/>
          </a:prstGeom>
          <a:solidFill>
            <a:srgbClr val="EAF6DD"/>
          </a:solidFill>
          <a:ln/>
        </p:spPr>
        <p:txBody>
          <a:bodyPr/>
          <a:p/>
        </p:txBody>
      </p:sp>
      <p:pic>
        <p:nvPicPr>
          <p:cNvPr id="21" name="Image 0" descr="icons/bank_212F38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76207" y="3963375"/>
            <a:ext cx="266273" cy="266273"/>
          </a:xfrm>
          <a:prstGeom prst="rect">
            <a:avLst/>
          </a:prstGeom>
        </p:spPr>
      </p:pic>
      <p:sp>
        <p:nvSpPr>
          <p:cNvPr id="22" name="Text 19"/>
          <p:cNvSpPr/>
          <p:nvPr/>
        </p:nvSpPr>
        <p:spPr>
          <a:xfrm>
            <a:off x="640080" y="4407408"/>
            <a:ext cx="193852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16</a:t>
            </a:r>
            <a:endParaRPr lang="en-US" sz="1400" dirty="0"/>
          </a:p>
        </p:txBody>
      </p:sp>
      <p:sp>
        <p:nvSpPr>
          <p:cNvPr id="23" name="Text 20"/>
          <p:cNvSpPr/>
          <p:nvPr/>
        </p:nvSpPr>
        <p:spPr>
          <a:xfrm>
            <a:off x="640080" y="4736592"/>
            <a:ext cx="193852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96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Financial Services</a:t>
            </a:r>
            <a:endParaRPr lang="en-US" sz="960" dirty="0"/>
          </a:p>
        </p:txBody>
      </p:sp>
      <p:sp>
        <p:nvSpPr>
          <p:cNvPr id="24" name="Shape 21"/>
          <p:cNvSpPr/>
          <p:nvPr/>
        </p:nvSpPr>
        <p:spPr>
          <a:xfrm>
            <a:off x="2798064" y="3657600"/>
            <a:ext cx="2121408" cy="1508760"/>
          </a:xfrm>
          <a:prstGeom prst="roundRect">
            <a:avLst>
              <a:gd name="adj" fmla="val 6061"/>
            </a:avLst>
          </a:prstGeom>
          <a:solidFill>
            <a:srgbClr val="F6F6F6"/>
          </a:solidFill>
          <a:ln/>
        </p:spPr>
        <p:txBody>
          <a:bodyPr/>
          <a:p/>
        </p:txBody>
      </p:sp>
      <p:sp>
        <p:nvSpPr>
          <p:cNvPr id="25" name="Shape 22"/>
          <p:cNvSpPr/>
          <p:nvPr/>
        </p:nvSpPr>
        <p:spPr>
          <a:xfrm>
            <a:off x="3602736" y="3840480"/>
            <a:ext cx="512064" cy="512064"/>
          </a:xfrm>
          <a:prstGeom prst="ellipse">
            <a:avLst/>
          </a:prstGeom>
          <a:solidFill>
            <a:srgbClr val="EAF6DD"/>
          </a:solidFill>
          <a:ln/>
        </p:spPr>
        <p:txBody>
          <a:bodyPr/>
          <a:p/>
        </p:txBody>
      </p:sp>
      <p:pic>
        <p:nvPicPr>
          <p:cNvPr id="26" name="Image 1" descr="icons/building_212F38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5631" y="3963375"/>
            <a:ext cx="266273" cy="266273"/>
          </a:xfrm>
          <a:prstGeom prst="rect">
            <a:avLst/>
          </a:prstGeom>
        </p:spPr>
      </p:pic>
      <p:sp>
        <p:nvSpPr>
          <p:cNvPr id="27" name="Text 23"/>
          <p:cNvSpPr/>
          <p:nvPr/>
        </p:nvSpPr>
        <p:spPr>
          <a:xfrm>
            <a:off x="2889504" y="4407408"/>
            <a:ext cx="193852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12</a:t>
            </a:r>
            <a:endParaRPr lang="en-US" sz="1400" dirty="0"/>
          </a:p>
        </p:txBody>
      </p:sp>
      <p:sp>
        <p:nvSpPr>
          <p:cNvPr id="28" name="Text 24"/>
          <p:cNvSpPr/>
          <p:nvPr/>
        </p:nvSpPr>
        <p:spPr>
          <a:xfrm>
            <a:off x="2889504" y="4736592"/>
            <a:ext cx="193852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96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Public Sector</a:t>
            </a:r>
            <a:endParaRPr lang="en-US" sz="960" dirty="0"/>
          </a:p>
        </p:txBody>
      </p:sp>
      <p:sp>
        <p:nvSpPr>
          <p:cNvPr id="29" name="Shape 25"/>
          <p:cNvSpPr/>
          <p:nvPr/>
        </p:nvSpPr>
        <p:spPr>
          <a:xfrm>
            <a:off x="5047488" y="3657600"/>
            <a:ext cx="2121408" cy="1508760"/>
          </a:xfrm>
          <a:prstGeom prst="roundRect">
            <a:avLst>
              <a:gd name="adj" fmla="val 6061"/>
            </a:avLst>
          </a:prstGeom>
          <a:solidFill>
            <a:srgbClr val="F6F6F6"/>
          </a:solidFill>
          <a:ln/>
        </p:spPr>
        <p:txBody>
          <a:bodyPr/>
          <a:p/>
        </p:txBody>
      </p:sp>
      <p:sp>
        <p:nvSpPr>
          <p:cNvPr id="30" name="Shape 26"/>
          <p:cNvSpPr/>
          <p:nvPr/>
        </p:nvSpPr>
        <p:spPr>
          <a:xfrm>
            <a:off x="5852160" y="3840480"/>
            <a:ext cx="512064" cy="512064"/>
          </a:xfrm>
          <a:prstGeom prst="ellipse">
            <a:avLst/>
          </a:prstGeom>
          <a:solidFill>
            <a:srgbClr val="EAF6DD"/>
          </a:solidFill>
          <a:ln/>
        </p:spPr>
        <p:txBody>
          <a:bodyPr/>
          <a:p/>
        </p:txBody>
      </p:sp>
      <p:pic>
        <p:nvPicPr>
          <p:cNvPr id="31" name="Image 2" descr="icons/bpo_212F38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75055" y="3963375"/>
            <a:ext cx="266273" cy="266273"/>
          </a:xfrm>
          <a:prstGeom prst="rect">
            <a:avLst/>
          </a:prstGeom>
        </p:spPr>
      </p:pic>
      <p:sp>
        <p:nvSpPr>
          <p:cNvPr id="32" name="Text 27"/>
          <p:cNvSpPr/>
          <p:nvPr/>
        </p:nvSpPr>
        <p:spPr>
          <a:xfrm>
            <a:off x="5138928" y="4407408"/>
            <a:ext cx="193852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11</a:t>
            </a:r>
            <a:endParaRPr lang="en-US" sz="1400" dirty="0"/>
          </a:p>
        </p:txBody>
      </p:sp>
      <p:sp>
        <p:nvSpPr>
          <p:cNvPr id="33" name="Text 28"/>
          <p:cNvSpPr/>
          <p:nvPr/>
        </p:nvSpPr>
        <p:spPr>
          <a:xfrm>
            <a:off x="5138928" y="4736592"/>
            <a:ext cx="193852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96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BPO &amp; Services</a:t>
            </a:r>
            <a:endParaRPr lang="en-US" sz="960" dirty="0"/>
          </a:p>
        </p:txBody>
      </p:sp>
      <p:sp>
        <p:nvSpPr>
          <p:cNvPr id="34" name="Shape 29"/>
          <p:cNvSpPr/>
          <p:nvPr/>
        </p:nvSpPr>
        <p:spPr>
          <a:xfrm>
            <a:off x="7296912" y="3657600"/>
            <a:ext cx="2121408" cy="1508760"/>
          </a:xfrm>
          <a:prstGeom prst="roundRect">
            <a:avLst>
              <a:gd name="adj" fmla="val 6061"/>
            </a:avLst>
          </a:prstGeom>
          <a:solidFill>
            <a:srgbClr val="F6F6F6"/>
          </a:solidFill>
          <a:ln/>
        </p:spPr>
        <p:txBody>
          <a:bodyPr/>
          <a:p/>
        </p:txBody>
      </p:sp>
      <p:sp>
        <p:nvSpPr>
          <p:cNvPr id="35" name="Shape 30"/>
          <p:cNvSpPr/>
          <p:nvPr/>
        </p:nvSpPr>
        <p:spPr>
          <a:xfrm>
            <a:off x="8101584" y="3840480"/>
            <a:ext cx="512064" cy="512064"/>
          </a:xfrm>
          <a:prstGeom prst="ellipse">
            <a:avLst/>
          </a:prstGeom>
          <a:solidFill>
            <a:srgbClr val="EAF6DD"/>
          </a:solidFill>
          <a:ln/>
        </p:spPr>
        <p:txBody>
          <a:bodyPr/>
          <a:p/>
        </p:txBody>
      </p:sp>
      <p:pic>
        <p:nvPicPr>
          <p:cNvPr id="36" name="Image 3" descr="icons/health_212F38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24479" y="3963375"/>
            <a:ext cx="266273" cy="266273"/>
          </a:xfrm>
          <a:prstGeom prst="rect">
            <a:avLst/>
          </a:prstGeom>
        </p:spPr>
      </p:pic>
      <p:sp>
        <p:nvSpPr>
          <p:cNvPr id="37" name="Text 31"/>
          <p:cNvSpPr/>
          <p:nvPr/>
        </p:nvSpPr>
        <p:spPr>
          <a:xfrm>
            <a:off x="7388352" y="4407408"/>
            <a:ext cx="193852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5</a:t>
            </a:r>
            <a:endParaRPr lang="en-US" sz="1400" dirty="0"/>
          </a:p>
        </p:txBody>
      </p:sp>
      <p:sp>
        <p:nvSpPr>
          <p:cNvPr id="38" name="Text 32"/>
          <p:cNvSpPr/>
          <p:nvPr/>
        </p:nvSpPr>
        <p:spPr>
          <a:xfrm>
            <a:off x="7388352" y="4736592"/>
            <a:ext cx="193852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96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Healthcare</a:t>
            </a:r>
            <a:endParaRPr lang="en-US" sz="960" dirty="0"/>
          </a:p>
        </p:txBody>
      </p:sp>
      <p:sp>
        <p:nvSpPr>
          <p:cNvPr id="39" name="Shape 33"/>
          <p:cNvSpPr/>
          <p:nvPr/>
        </p:nvSpPr>
        <p:spPr>
          <a:xfrm>
            <a:off x="9546336" y="3657600"/>
            <a:ext cx="2121408" cy="1508760"/>
          </a:xfrm>
          <a:prstGeom prst="roundRect">
            <a:avLst>
              <a:gd name="adj" fmla="val 6061"/>
            </a:avLst>
          </a:prstGeom>
          <a:solidFill>
            <a:srgbClr val="F6F6F6"/>
          </a:solidFill>
          <a:ln/>
        </p:spPr>
        <p:txBody>
          <a:bodyPr/>
          <a:p/>
        </p:txBody>
      </p:sp>
      <p:sp>
        <p:nvSpPr>
          <p:cNvPr id="40" name="Shape 34"/>
          <p:cNvSpPr/>
          <p:nvPr/>
        </p:nvSpPr>
        <p:spPr>
          <a:xfrm>
            <a:off x="10351008" y="3840480"/>
            <a:ext cx="512064" cy="512064"/>
          </a:xfrm>
          <a:prstGeom prst="ellipse">
            <a:avLst/>
          </a:prstGeom>
          <a:solidFill>
            <a:srgbClr val="EAF6DD"/>
          </a:solidFill>
          <a:ln/>
        </p:spPr>
        <p:txBody>
          <a:bodyPr/>
          <a:p/>
        </p:txBody>
      </p:sp>
      <p:pic>
        <p:nvPicPr>
          <p:cNvPr id="41" name="Image 4" descr="icons/signal_212F38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73903" y="3963375"/>
            <a:ext cx="266273" cy="266273"/>
          </a:xfrm>
          <a:prstGeom prst="rect">
            <a:avLst/>
          </a:prstGeom>
        </p:spPr>
      </p:pic>
      <p:sp>
        <p:nvSpPr>
          <p:cNvPr id="42" name="Text 35"/>
          <p:cNvSpPr/>
          <p:nvPr/>
        </p:nvSpPr>
        <p:spPr>
          <a:xfrm>
            <a:off x="9637776" y="4407408"/>
            <a:ext cx="193852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5</a:t>
            </a:r>
            <a:endParaRPr lang="en-US" sz="1400" dirty="0"/>
          </a:p>
        </p:txBody>
      </p:sp>
      <p:sp>
        <p:nvSpPr>
          <p:cNvPr id="43" name="Text 36"/>
          <p:cNvSpPr/>
          <p:nvPr/>
        </p:nvSpPr>
        <p:spPr>
          <a:xfrm>
            <a:off x="9637776" y="4736592"/>
            <a:ext cx="193852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96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Telecom &amp; Utilities</a:t>
            </a:r>
            <a:endParaRPr lang="en-US" sz="960" dirty="0"/>
          </a:p>
        </p:txBody>
      </p:sp>
      <p:sp>
        <p:nvSpPr>
          <p:cNvPr id="44" name="Text 37"/>
          <p:cNvSpPr/>
          <p:nvPr/>
        </p:nvSpPr>
        <p:spPr>
          <a:xfrm>
            <a:off x="548640" y="5596128"/>
            <a:ext cx="1109167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880" i="1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Client counts by industry per interactivepowers.com/en/success-cases. G2-rated (Smart IVR listing). Quantified case-study results and named references available under NDA through your account team.</a:t>
            </a:r>
            <a:endParaRPr lang="en-US" sz="880" dirty="0"/>
          </a:p>
        </p:txBody>
      </p:sp>
      <p:sp>
        <p:nvSpPr>
          <p:cNvPr id="45" name="Text 38"/>
          <p:cNvSpPr/>
          <p:nvPr/>
        </p:nvSpPr>
        <p:spPr>
          <a:xfrm>
            <a:off x="548640" y="6455664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i="1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Source: interactivepowers.com/en/success-cases</a:t>
            </a:r>
            <a:endParaRPr lang="en-US" sz="800" dirty="0"/>
          </a:p>
        </p:txBody>
      </p:sp>
      <p:sp>
        <p:nvSpPr>
          <p:cNvPr id="46" name="Text 39"/>
          <p:cNvSpPr/>
          <p:nvPr/>
        </p:nvSpPr>
        <p:spPr>
          <a:xfrm>
            <a:off x="8778240" y="6455664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In production</a:t>
            </a:r>
            <a:endParaRPr lang="en-US" sz="800" dirty="0"/>
          </a:p>
        </p:txBody>
      </p:sp>
      <p:sp>
        <p:nvSpPr>
          <p:cNvPr id="47" name="Text 40"/>
          <p:cNvSpPr/>
          <p:nvPr/>
        </p:nvSpPr>
        <p:spPr>
          <a:xfrm>
            <a:off x="11320272" y="6455664"/>
            <a:ext cx="320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19</a:t>
            </a:r>
            <a:endParaRPr lang="en-US" sz="9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6F6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21208"/>
            <a:ext cx="118872" cy="118872"/>
          </a:xfrm>
          <a:prstGeom prst="roundRect">
            <a:avLst>
              <a:gd name="adj" fmla="val 23077"/>
            </a:avLst>
          </a:prstGeom>
          <a:solidFill>
            <a:srgbClr val="FF6D5F"/>
          </a:solidFill>
          <a:ln/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777240" y="457200"/>
            <a:ext cx="10424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COMMERCIALS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731520"/>
            <a:ext cx="1109167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7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Port-based subscription, with a licence available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548640" y="1280160"/>
            <a:ext cx="11091672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Smart IVR is contracted by subscription, per port, on any deployment model — cloud, on-premises or hybrid. For the public sector and regulated environments that need to own the licence, we still offer a perpetual per-port purchase, with the same annual maintenance.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548640" y="2084832"/>
            <a:ext cx="2670048" cy="2377440"/>
          </a:xfrm>
          <a:prstGeom prst="roundRect">
            <a:avLst>
              <a:gd name="adj" fmla="val 3846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7" name="Shape 5"/>
          <p:cNvSpPr/>
          <p:nvPr/>
        </p:nvSpPr>
        <p:spPr>
          <a:xfrm>
            <a:off x="804672" y="2340864"/>
            <a:ext cx="621792" cy="621792"/>
          </a:xfrm>
          <a:prstGeom prst="ellipse">
            <a:avLst/>
          </a:prstGeom>
          <a:solidFill>
            <a:srgbClr val="EAF6DD"/>
          </a:solidFill>
          <a:ln/>
        </p:spPr>
        <p:txBody>
          <a:bodyPr/>
          <a:p/>
        </p:txBody>
      </p:sp>
      <p:pic>
        <p:nvPicPr>
          <p:cNvPr id="8" name="Image 0" descr="icons/affordable_212F38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60120" y="2496312"/>
            <a:ext cx="310896" cy="310896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804672" y="2999232"/>
            <a:ext cx="2157984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lnSpc>
                <a:spcPct val="110000"/>
              </a:lnSpc>
              <a:buNone/>
            </a:pPr>
            <a:r>
              <a:rPr lang="en-US" sz="125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Per-port subscription</a:t>
            </a:r>
            <a:endParaRPr lang="en-US" sz="1250" dirty="0"/>
          </a:p>
        </p:txBody>
      </p:sp>
      <p:sp>
        <p:nvSpPr>
          <p:cNvPr id="10" name="Text 7"/>
          <p:cNvSpPr/>
          <p:nvPr/>
        </p:nvSpPr>
        <p:spPr>
          <a:xfrm>
            <a:off x="804672" y="3547872"/>
            <a:ext cx="2157984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6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Extensions are licensed per server, quoted on release of the binary package — not a public per-seat meter.</a:t>
            </a:r>
            <a:endParaRPr lang="en-US" sz="960" dirty="0"/>
          </a:p>
        </p:txBody>
      </p:sp>
      <p:sp>
        <p:nvSpPr>
          <p:cNvPr id="11" name="Shape 8"/>
          <p:cNvSpPr/>
          <p:nvPr/>
        </p:nvSpPr>
        <p:spPr>
          <a:xfrm>
            <a:off x="3392424" y="2084832"/>
            <a:ext cx="2670048" cy="2377440"/>
          </a:xfrm>
          <a:prstGeom prst="roundRect">
            <a:avLst>
              <a:gd name="adj" fmla="val 3846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12" name="Shape 9"/>
          <p:cNvSpPr/>
          <p:nvPr/>
        </p:nvSpPr>
        <p:spPr>
          <a:xfrm>
            <a:off x="3648456" y="2340864"/>
            <a:ext cx="621792" cy="621792"/>
          </a:xfrm>
          <a:prstGeom prst="ellipse">
            <a:avLst/>
          </a:prstGeom>
          <a:solidFill>
            <a:srgbClr val="EAF6DD"/>
          </a:solidFill>
          <a:ln/>
        </p:spPr>
        <p:txBody>
          <a:bodyPr/>
          <a:p/>
        </p:txBody>
      </p:sp>
      <p:pic>
        <p:nvPicPr>
          <p:cNvPr id="13" name="Image 1" descr="icons/refresh_212F38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3904" y="2496312"/>
            <a:ext cx="310896" cy="310896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3648456" y="2999232"/>
            <a:ext cx="2157984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lnSpc>
                <a:spcPct val="110000"/>
              </a:lnSpc>
              <a:buNone/>
            </a:pPr>
            <a:r>
              <a:rPr lang="en-US" sz="125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Annual maintenance</a:t>
            </a:r>
            <a:endParaRPr lang="en-US" sz="1250" dirty="0"/>
          </a:p>
        </p:txBody>
      </p:sp>
      <p:sp>
        <p:nvSpPr>
          <p:cNvPr id="15" name="Text 11"/>
          <p:cNvSpPr/>
          <p:nvPr/>
        </p:nvSpPr>
        <p:spPr>
          <a:xfrm>
            <a:off x="3648456" y="3547872"/>
            <a:ext cx="2157984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6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Covers new versions, updates and support — the upgrade path is included, not re-sold.</a:t>
            </a:r>
            <a:endParaRPr lang="en-US" sz="960" dirty="0"/>
          </a:p>
        </p:txBody>
      </p:sp>
      <p:sp>
        <p:nvSpPr>
          <p:cNvPr id="16" name="Shape 12"/>
          <p:cNvSpPr/>
          <p:nvPr/>
        </p:nvSpPr>
        <p:spPr>
          <a:xfrm>
            <a:off x="6236208" y="2084832"/>
            <a:ext cx="2670048" cy="2377440"/>
          </a:xfrm>
          <a:prstGeom prst="roundRect">
            <a:avLst>
              <a:gd name="adj" fmla="val 3846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17" name="Shape 13"/>
          <p:cNvSpPr/>
          <p:nvPr/>
        </p:nvSpPr>
        <p:spPr>
          <a:xfrm>
            <a:off x="6492240" y="2340864"/>
            <a:ext cx="621792" cy="621792"/>
          </a:xfrm>
          <a:prstGeom prst="ellipse">
            <a:avLst/>
          </a:prstGeom>
          <a:solidFill>
            <a:srgbClr val="EAF6DD"/>
          </a:solidFill>
          <a:ln/>
        </p:spPr>
        <p:txBody>
          <a:bodyPr/>
          <a:p/>
        </p:txBody>
      </p:sp>
      <p:pic>
        <p:nvPicPr>
          <p:cNvPr id="18" name="Image 2" descr="icons/tester_212F38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47688" y="2496312"/>
            <a:ext cx="310896" cy="310896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6492240" y="2999232"/>
            <a:ext cx="2157984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lnSpc>
                <a:spcPct val="110000"/>
              </a:lnSpc>
              <a:buNone/>
            </a:pPr>
            <a:r>
              <a:rPr lang="en-US" sz="125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Full-function trial</a:t>
            </a:r>
            <a:endParaRPr lang="en-US" sz="1250" dirty="0"/>
          </a:p>
        </p:txBody>
      </p:sp>
      <p:sp>
        <p:nvSpPr>
          <p:cNvPr id="20" name="Text 15"/>
          <p:cNvSpPr/>
          <p:nvPr/>
        </p:nvSpPr>
        <p:spPr>
          <a:xfrm>
            <a:off x="6492240" y="3547872"/>
            <a:ext cx="2157984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6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Complete functionality, capped at one port, for evaluation before you commit to capacity.</a:t>
            </a:r>
            <a:endParaRPr lang="en-US" sz="960" dirty="0"/>
          </a:p>
        </p:txBody>
      </p:sp>
      <p:sp>
        <p:nvSpPr>
          <p:cNvPr id="21" name="Shape 16"/>
          <p:cNvSpPr/>
          <p:nvPr/>
        </p:nvSpPr>
        <p:spPr>
          <a:xfrm>
            <a:off x="9079992" y="2084832"/>
            <a:ext cx="2670048" cy="2377440"/>
          </a:xfrm>
          <a:prstGeom prst="roundRect">
            <a:avLst>
              <a:gd name="adj" fmla="val 3846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22" name="Shape 17"/>
          <p:cNvSpPr/>
          <p:nvPr/>
        </p:nvSpPr>
        <p:spPr>
          <a:xfrm>
            <a:off x="9336024" y="2340864"/>
            <a:ext cx="621792" cy="621792"/>
          </a:xfrm>
          <a:prstGeom prst="ellipse">
            <a:avLst/>
          </a:prstGeom>
          <a:solidFill>
            <a:srgbClr val="EAF6DD"/>
          </a:solidFill>
          <a:ln/>
        </p:spPr>
        <p:txBody>
          <a:bodyPr/>
          <a:p/>
        </p:txBody>
      </p:sp>
      <p:pic>
        <p:nvPicPr>
          <p:cNvPr id="23" name="Image 3" descr="icons/support_212F38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491472" y="2496312"/>
            <a:ext cx="310896" cy="310896"/>
          </a:xfrm>
          <a:prstGeom prst="rect">
            <a:avLst/>
          </a:prstGeom>
        </p:spPr>
      </p:pic>
      <p:sp>
        <p:nvSpPr>
          <p:cNvPr id="24" name="Text 18"/>
          <p:cNvSpPr/>
          <p:nvPr/>
        </p:nvSpPr>
        <p:spPr>
          <a:xfrm>
            <a:off x="9336024" y="2999232"/>
            <a:ext cx="2157984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lnSpc>
                <a:spcPct val="110000"/>
              </a:lnSpc>
              <a:buNone/>
            </a:pPr>
            <a:r>
              <a:rPr lang="en-US" sz="125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Quote-based sales motion</a:t>
            </a:r>
            <a:endParaRPr lang="en-US" sz="1250" dirty="0"/>
          </a:p>
        </p:txBody>
      </p:sp>
      <p:sp>
        <p:nvSpPr>
          <p:cNvPr id="25" name="Text 19"/>
          <p:cNvSpPr/>
          <p:nvPr/>
        </p:nvSpPr>
        <p:spPr>
          <a:xfrm>
            <a:off x="9336024" y="3547872"/>
            <a:ext cx="2157984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6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 conversation with sales rather than a self-serve checkout — in exchange for a predictable long-term cost.</a:t>
            </a:r>
            <a:endParaRPr lang="en-US" sz="960" dirty="0"/>
          </a:p>
        </p:txBody>
      </p:sp>
      <p:sp>
        <p:nvSpPr>
          <p:cNvPr id="26" name="Shape 20"/>
          <p:cNvSpPr/>
          <p:nvPr/>
        </p:nvSpPr>
        <p:spPr>
          <a:xfrm>
            <a:off x="548640" y="4681728"/>
            <a:ext cx="11091672" cy="1207008"/>
          </a:xfrm>
          <a:prstGeom prst="roundRect">
            <a:avLst>
              <a:gd name="adj" fmla="val 7576"/>
            </a:avLst>
          </a:prstGeom>
          <a:solidFill>
            <a:srgbClr val="212F38"/>
          </a:solidFill>
          <a:ln/>
        </p:spPr>
        <p:txBody>
          <a:bodyPr/>
          <a:p/>
        </p:txBody>
      </p:sp>
      <p:sp>
        <p:nvSpPr>
          <p:cNvPr id="27" name="Text 21"/>
          <p:cNvSpPr/>
          <p:nvPr/>
        </p:nvSpPr>
        <p:spPr>
          <a:xfrm>
            <a:off x="868680" y="4828032"/>
            <a:ext cx="104241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B2E88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What this means over a five-year horizon</a:t>
            </a:r>
            <a:endParaRPr lang="en-US" sz="1200" dirty="0"/>
          </a:p>
        </p:txBody>
      </p:sp>
      <p:sp>
        <p:nvSpPr>
          <p:cNvPr id="28" name="Text 22"/>
          <p:cNvSpPr/>
          <p:nvPr/>
        </p:nvSpPr>
        <p:spPr>
          <a:xfrm>
            <a:off x="868680" y="5138928"/>
            <a:ext cx="104698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100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Port-based subscription means you pay for simultaneous channel capacity, not a named licence tied to each agent. Cost tracks actual business usage instead of a headcount roster — with AI included, not upsold. And where your organization needs to own the licence, a perpetual per-port purchase is still available, with the same annual maintenance.</a:t>
            </a:r>
            <a:endParaRPr lang="en-US" sz="1000" dirty="0"/>
          </a:p>
        </p:txBody>
      </p:sp>
      <p:sp>
        <p:nvSpPr>
          <p:cNvPr id="29" name="Text 23"/>
          <p:cNvSpPr/>
          <p:nvPr/>
        </p:nvSpPr>
        <p:spPr>
          <a:xfrm>
            <a:off x="548640" y="6455664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i="1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Source: wiki.ivrpowers.com/en/smartivr/v2/faq (licensing section)</a:t>
            </a:r>
            <a:endParaRPr lang="en-US" sz="800" dirty="0"/>
          </a:p>
        </p:txBody>
      </p:sp>
      <p:sp>
        <p:nvSpPr>
          <p:cNvPr id="30" name="Text 24"/>
          <p:cNvSpPr/>
          <p:nvPr/>
        </p:nvSpPr>
        <p:spPr>
          <a:xfrm>
            <a:off x="8778240" y="6455664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Commercials</a:t>
            </a:r>
            <a:endParaRPr lang="en-US" sz="800" dirty="0"/>
          </a:p>
        </p:txBody>
      </p:sp>
      <p:sp>
        <p:nvSpPr>
          <p:cNvPr id="31" name="Text 25"/>
          <p:cNvSpPr/>
          <p:nvPr/>
        </p:nvSpPr>
        <p:spPr>
          <a:xfrm>
            <a:off x="11320272" y="6455664"/>
            <a:ext cx="320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20</a:t>
            </a:r>
            <a:endParaRPr lang="en-US" sz="9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212F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2377440" y="3291840"/>
            <a:ext cx="6766560" cy="6766560"/>
          </a:xfrm>
          <a:prstGeom prst="ellipse">
            <a:avLst/>
          </a:prstGeom>
          <a:solidFill>
            <a:srgbClr val="2E3D48"/>
          </a:solidFill>
          <a:ln/>
        </p:spPr>
        <p:txBody>
          <a:bodyPr/>
          <a:p/>
        </p:txBody>
      </p:sp>
      <p:pic>
        <p:nvPicPr>
          <p:cNvPr id="3" name="Image 0" descr="assets/marks/hero_smartiv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81160" y="2286000"/>
            <a:ext cx="2194560" cy="219456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85800" y="1965960"/>
            <a:ext cx="8229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FF6D5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SMART IVR  ·  CONVERSATIONAL IVR</a:t>
            </a:r>
            <a:endParaRPr lang="en-US" sz="1200" dirty="0"/>
          </a:p>
        </p:txBody>
      </p:sp>
      <p:sp>
        <p:nvSpPr>
          <p:cNvPr id="5" name="Text 2"/>
          <p:cNvSpPr/>
          <p:nvPr/>
        </p:nvSpPr>
        <p:spPr>
          <a:xfrm>
            <a:off x="685800" y="2331720"/>
            <a:ext cx="804672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2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Give your callers</a:t>
            </a:r>
            <a:endParaRPr lang="en-US" sz="3800" dirty="0"/>
          </a:p>
          <a:p>
            <a:pPr indent="0" marL="0">
              <a:lnSpc>
                <a:spcPct val="112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 real front door.</a:t>
            </a:r>
            <a:endParaRPr lang="en-US" sz="3800" dirty="0"/>
          </a:p>
        </p:txBody>
      </p:sp>
      <p:sp>
        <p:nvSpPr>
          <p:cNvPr id="6" name="Text 3"/>
          <p:cNvSpPr/>
          <p:nvPr/>
        </p:nvSpPr>
        <p:spPr>
          <a:xfrm>
            <a:off x="685800" y="4041648"/>
            <a:ext cx="77724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Let us show you a call resolved, escalated and handed off with context — on your own use case, with a full-function trial and no bot-builder rebuild required.</a:t>
            </a:r>
            <a:endParaRPr lang="en-US" sz="1250" dirty="0"/>
          </a:p>
        </p:txBody>
      </p:sp>
      <p:sp>
        <p:nvSpPr>
          <p:cNvPr id="7" name="Shape 4"/>
          <p:cNvSpPr/>
          <p:nvPr/>
        </p:nvSpPr>
        <p:spPr>
          <a:xfrm>
            <a:off x="685800" y="4892040"/>
            <a:ext cx="1965960" cy="512064"/>
          </a:xfrm>
          <a:prstGeom prst="roundRect">
            <a:avLst>
              <a:gd name="adj" fmla="val 50000"/>
            </a:avLst>
          </a:prstGeom>
          <a:solidFill>
            <a:srgbClr val="FF6D5F"/>
          </a:solidFill>
          <a:ln/>
        </p:spPr>
        <p:txBody>
          <a:bodyPr/>
          <a:p/>
        </p:txBody>
      </p:sp>
      <p:sp>
        <p:nvSpPr>
          <p:cNvPr id="8" name="Text 5"/>
          <p:cNvSpPr/>
          <p:nvPr/>
        </p:nvSpPr>
        <p:spPr>
          <a:xfrm>
            <a:off x="685800" y="4892040"/>
            <a:ext cx="196596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Talk to Sales</a:t>
            </a:r>
            <a:endParaRPr lang="en-US" sz="1200" dirty="0"/>
          </a:p>
        </p:txBody>
      </p:sp>
      <p:sp>
        <p:nvSpPr>
          <p:cNvPr id="9" name="Shape 6"/>
          <p:cNvSpPr/>
          <p:nvPr/>
        </p:nvSpPr>
        <p:spPr>
          <a:xfrm>
            <a:off x="2834640" y="4892040"/>
            <a:ext cx="2148840" cy="512064"/>
          </a:xfrm>
          <a:prstGeom prst="roundRect">
            <a:avLst>
              <a:gd name="adj" fmla="val 50000"/>
            </a:avLst>
          </a:prstGeom>
          <a:solidFill>
            <a:srgbClr val="2E3D48"/>
          </a:solidFill>
          <a:ln/>
        </p:spPr>
        <p:txBody>
          <a:bodyPr/>
          <a:p/>
        </p:txBody>
      </p:sp>
      <p:sp>
        <p:nvSpPr>
          <p:cNvPr id="10" name="Text 7"/>
          <p:cNvSpPr/>
          <p:nvPr/>
        </p:nvSpPr>
        <p:spPr>
          <a:xfrm>
            <a:off x="2834640" y="4892040"/>
            <a:ext cx="214884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Request a Demo</a:t>
            </a:r>
            <a:endParaRPr lang="en-US" sz="1200" dirty="0"/>
          </a:p>
        </p:txBody>
      </p:sp>
      <p:pic>
        <p:nvPicPr>
          <p:cNvPr id="11" name="Image 1" descr="assets/logo_corp_dark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5897880"/>
            <a:ext cx="1920240" cy="630936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2971800" y="5870448"/>
            <a:ext cx="365760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F8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interactivepowers.com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21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</vt:vector>
  </TitlesOfParts>
  <Company>Interactive Powers, LLC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Smart IVR 2026 — Product Brochure</dc:title>
  <dc:subject>PptxGenJS Presentation</dc:subject>
  <dc:creator>Interactive Powers</dc:creator>
  <cp:lastModifiedBy>Interactive Powers</cp:lastModifiedBy>
  <cp:revision>1</cp:revision>
  <dcterms:created xsi:type="dcterms:W3CDTF">2026-08-18T23:39:15Z</dcterms:created>
  <dcterms:modified xsi:type="dcterms:W3CDTF">2026-08-18T23:39:15Z</dcterms:modified>
</cp:coreProperties>
</file>