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5" r:id="rId16"/>
    <p:sldId id="257" r:id="rId3"/>
    <p:sldId id="258" r:id="rId4"/>
    <p:sldId id="259" r:id="rId5"/>
    <p:sldId id="266" r:id="rId17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3.xml"/><Relationship Id="rId4" Type="http://schemas.openxmlformats.org/officeDocument/2006/relationships/slide" Target="slides/slide4.xml"/><Relationship Id="rId5" Type="http://schemas.openxmlformats.org/officeDocument/2006/relationships/slide" Target="slides/slide5.xml"/><Relationship Id="rId6" Type="http://schemas.openxmlformats.org/officeDocument/2006/relationships/slide" Target="slides/slide7.xml"/><Relationship Id="rId7" Type="http://schemas.openxmlformats.org/officeDocument/2006/relationships/slide" Target="slides/slide8.xml"/><Relationship Id="rId8" Type="http://schemas.openxmlformats.org/officeDocument/2006/relationships/slide" Target="slides/slide9.xml"/><Relationship Id="rId9" Type="http://schemas.openxmlformats.org/officeDocument/2006/relationships/slide" Target="slides/slide10.xml"/><Relationship Id="rId10" Type="http://schemas.openxmlformats.org/officeDocument/2006/relationships/slide" Target="slides/slide11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6" Type="http://schemas.openxmlformats.org/officeDocument/2006/relationships/slide" Target="slides/slide2.xml"/><Relationship Id="rId17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tif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Relationship Id="rId7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Relationship Id="rId7" Type="http://schemas.openxmlformats.org/officeDocument/2006/relationships/image" Target="../media/image2.png"/><Relationship Id="rId8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2194560"/>
            <a:ext cx="6583680" cy="658368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9966960" y="3931920"/>
            <a:ext cx="3108960" cy="3108960"/>
          </a:xfrm>
          <a:prstGeom prst="ellipse">
            <a:avLst/>
          </a:prstGeom>
          <a:solidFill>
            <a:srgbClr val="37474F"/>
          </a:solidFill>
          <a:ln/>
        </p:spPr>
        <p:txBody>
          <a:bodyPr/>
          <a:p/>
        </p:txBody>
      </p:sp>
      <p:pic>
        <p:nvPicPr>
          <p:cNvPr id="4" name="Image 0" descr="assets/logo_corp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548640"/>
            <a:ext cx="2057400" cy="676656"/>
          </a:xfrm>
          <a:prstGeom prst="rect">
            <a:avLst/>
          </a:prstGeom>
        </p:spPr>
      </p:pic>
      <p:pic>
        <p:nvPicPr>
          <p:cNvPr id="5" name="Image 1" descr="assets/marks/hero_smartiv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60" y="960120"/>
            <a:ext cx="2286000" cy="22860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5800" y="233172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PLATAFORMA  ·  IVR CONVERSACIONAL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685800" y="2670048"/>
            <a:ext cx="84124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5600" dirty="0"/>
          </a:p>
        </p:txBody>
      </p:sp>
      <p:sp>
        <p:nvSpPr>
          <p:cNvPr id="8" name="Text 4"/>
          <p:cNvSpPr/>
          <p:nvPr/>
        </p:nvSpPr>
        <p:spPr>
          <a:xfrm>
            <a:off x="685800" y="3822192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voz es la puerta de entrada, no un árbol de menús.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85800" y="4434840"/>
            <a:ext cx="77724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plataforma IVR de nivel operador y basada en estándares que resuelve lo que puede, entiende lo que no puede, y traspasa con todo el contexto a un agente humano — o a una videollamada — en la misma suite.</a:t>
            </a:r>
            <a:endParaRPr lang="en-US" sz="1250" dirty="0"/>
          </a:p>
        </p:txBody>
      </p:sp>
      <p:sp>
        <p:nvSpPr>
          <p:cNvPr id="10" name="Text 6"/>
          <p:cNvSpPr/>
          <p:nvPr/>
        </p:nvSpPr>
        <p:spPr>
          <a:xfrm>
            <a:off x="685800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2.x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685800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Estándar W3C</a:t>
            </a:r>
            <a:endParaRPr lang="en-US" sz="950" dirty="0"/>
          </a:p>
        </p:txBody>
      </p:sp>
      <p:sp>
        <p:nvSpPr>
          <p:cNvPr id="12" name="Text 8"/>
          <p:cNvSpPr/>
          <p:nvPr/>
        </p:nvSpPr>
        <p:spPr>
          <a:xfrm>
            <a:off x="2898648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Cientos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2898648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 llamadas por servidor</a:t>
            </a:r>
            <a:endParaRPr lang="en-US" sz="950" dirty="0"/>
          </a:p>
        </p:txBody>
      </p:sp>
      <p:sp>
        <p:nvSpPr>
          <p:cNvPr id="14" name="Text 10"/>
          <p:cNvSpPr/>
          <p:nvPr/>
        </p:nvSpPr>
        <p:spPr>
          <a:xfrm>
            <a:off x="5111496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6+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5111496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proveedores de ASR/TTS/NLU</a:t>
            </a:r>
            <a:endParaRPr lang="en-US" sz="950" dirty="0"/>
          </a:p>
        </p:txBody>
      </p:sp>
      <p:sp>
        <p:nvSpPr>
          <p:cNvPr id="16" name="Text 12"/>
          <p:cNvSpPr/>
          <p:nvPr/>
        </p:nvSpPr>
        <p:spPr>
          <a:xfrm>
            <a:off x="7324344" y="562356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 / on-prem</a:t>
            </a:r>
            <a:endParaRPr lang="en-US" sz="1500" dirty="0"/>
          </a:p>
        </p:txBody>
      </p:sp>
      <p:sp>
        <p:nvSpPr>
          <p:cNvPr id="17" name="Text 13"/>
          <p:cNvSpPr/>
          <p:nvPr/>
        </p:nvSpPr>
        <p:spPr>
          <a:xfrm>
            <a:off x="7324344" y="5943600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950" dirty="0"/>
          </a:p>
        </p:txBody>
      </p:sp>
      <p:sp>
        <p:nvSpPr>
          <p:cNvPr id="18" name="Text 14"/>
          <p:cNvSpPr/>
          <p:nvPr/>
        </p:nvSpPr>
        <p:spPr>
          <a:xfrm>
            <a:off x="685800" y="63550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Folleto de producto 2026  ·  Edición corta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/>
      <p:sp>
        <p:nvSpPr>
          <p:cNvPr id="94" name="TextBox 1"/>
          <p:cNvSpPr txBox="1"/>
          <p:nvPr/>
        </p:nvSpPr>
        <p:spPr>
          <a:xfrm>
            <a:off x="9265615" y="384047"/>
            <a:ext cx="2331721" cy="139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defRPr spc="220" sz="9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SMART IVR</a:t>
            </a:r>
          </a:p>
        </p:txBody>
      </p:sp>
      <p:sp>
        <p:nvSpPr>
          <p:cNvPr id="95" name="TextBox 2"/>
          <p:cNvSpPr txBox="1"/>
          <p:nvPr/>
        </p:nvSpPr>
        <p:spPr>
          <a:xfrm>
            <a:off x="10957255" y="6355079"/>
            <a:ext cx="54864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0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96" name="Rectangle 3"/>
          <p:cNvSpPr/>
          <p:nvPr/>
        </p:nvSpPr>
        <p:spPr>
          <a:xfrm>
            <a:off x="685799" y="777240"/>
            <a:ext cx="502921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7" name="TextBox 4"/>
          <p:cNvSpPr txBox="1"/>
          <p:nvPr/>
        </p:nvSpPr>
        <p:spPr>
          <a:xfrm>
            <a:off x="685800" y="960119"/>
            <a:ext cx="5029200" cy="17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pc="180"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LA PLATAFORMA DE VOZ AUTOMATIZADA</a:t>
            </a:r>
          </a:p>
        </p:txBody>
      </p:sp>
      <p:sp>
        <p:nvSpPr>
          <p:cNvPr id="98" name="TextBox 5"/>
          <p:cNvSpPr txBox="1"/>
          <p:nvPr/>
        </p:nvSpPr>
        <p:spPr>
          <a:xfrm>
            <a:off x="658367" y="1353311"/>
            <a:ext cx="5624181" cy="79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100"/>
              </a:lnSpc>
              <a:defRPr sz="2700">
                <a:solidFill>
                  <a:srgbClr val="212F38"/>
                </a:solidFill>
                <a:latin typeface="Montserrat Thin Bold"/>
                <a:ea typeface="Montserrat Thin Bold"/>
                <a:cs typeface="Montserrat Thin Bold"/>
                <a:sym typeface="Montserrat Thin Bold"/>
              </a:defRPr>
            </a:lvl1pPr>
          </a:lstStyle>
          <a:p>
            <a:pPr/>
            <a:r>
              <a:t>Un IVR de nivel operador que habla con el motor que tú elijas.</a:t>
            </a:r>
          </a:p>
        </p:txBody>
      </p:sp>
      <p:sp>
        <p:nvSpPr>
          <p:cNvPr id="99" name="Rectangle 6"/>
          <p:cNvSpPr/>
          <p:nvPr/>
        </p:nvSpPr>
        <p:spPr>
          <a:xfrm>
            <a:off x="685799" y="3136392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0" name="TextBox 7"/>
          <p:cNvSpPr txBox="1"/>
          <p:nvPr/>
        </p:nvSpPr>
        <p:spPr>
          <a:xfrm>
            <a:off x="1024127" y="299008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Basado en estándares</a:t>
            </a:r>
          </a:p>
        </p:txBody>
      </p:sp>
      <p:sp>
        <p:nvSpPr>
          <p:cNvPr id="101" name="TextBox 8"/>
          <p:cNvSpPr txBox="1"/>
          <p:nvPr/>
        </p:nvSpPr>
        <p:spPr>
          <a:xfrm>
            <a:off x="1024128" y="3319271"/>
            <a:ext cx="4709160" cy="187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VoiceXML 2.0/2.1, MRCPv2 y SIP — abiertos, no propietarios.</a:t>
            </a:r>
          </a:p>
        </p:txBody>
      </p:sp>
      <p:sp>
        <p:nvSpPr>
          <p:cNvPr id="102" name="Rectangle 9"/>
          <p:cNvSpPr/>
          <p:nvPr/>
        </p:nvSpPr>
        <p:spPr>
          <a:xfrm>
            <a:off x="685799" y="4123944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3" name="TextBox 10"/>
          <p:cNvSpPr txBox="1"/>
          <p:nvPr/>
        </p:nvSpPr>
        <p:spPr>
          <a:xfrm>
            <a:off x="1024127" y="3977638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Voz agnóstica del proveedor</a:t>
            </a:r>
          </a:p>
        </p:txBody>
      </p:sp>
      <p:sp>
        <p:nvSpPr>
          <p:cNvPr id="104" name="TextBox 11"/>
          <p:cNvSpPr txBox="1"/>
          <p:nvPr/>
        </p:nvSpPr>
        <p:spPr>
          <a:xfrm>
            <a:off x="1024128" y="4306823"/>
            <a:ext cx="4709160" cy="3779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Los conectores HTTP y MRCP conectan el proveedor de ASR, TTS y NLU en el que ya confías.</a:t>
            </a:r>
          </a:p>
        </p:txBody>
      </p:sp>
      <p:sp>
        <p:nvSpPr>
          <p:cNvPr id="105" name="Rectangle 12"/>
          <p:cNvSpPr/>
          <p:nvPr/>
        </p:nvSpPr>
        <p:spPr>
          <a:xfrm>
            <a:off x="685799" y="5111496"/>
            <a:ext cx="201170" cy="45721"/>
          </a:xfrm>
          <a:prstGeom prst="rect">
            <a:avLst/>
          </a:prstGeom>
          <a:solidFill>
            <a:srgbClr val="A2EA7E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6" name="TextBox 13"/>
          <p:cNvSpPr txBox="1"/>
          <p:nvPr/>
        </p:nvSpPr>
        <p:spPr>
          <a:xfrm>
            <a:off x="1024127" y="4965191"/>
            <a:ext cx="461772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1400">
                <a:solidFill>
                  <a:srgbClr val="212F38"/>
                </a:solidFill>
                <a:latin typeface="Montserrat Thin Medium"/>
                <a:ea typeface="Montserrat Thin Medium"/>
                <a:cs typeface="Montserrat Thin Medium"/>
                <a:sym typeface="Montserrat Thin Medium"/>
              </a:defRPr>
            </a:lvl1pPr>
          </a:lstStyle>
          <a:p>
            <a:pPr/>
            <a:r>
              <a:t>Despliega donde quieras</a:t>
            </a:r>
          </a:p>
        </p:txBody>
      </p:sp>
      <p:sp>
        <p:nvSpPr>
          <p:cNvPr id="107" name="TextBox 14"/>
          <p:cNvSpPr txBox="1"/>
          <p:nvPr/>
        </p:nvSpPr>
        <p:spPr>
          <a:xfrm>
            <a:off x="1024128" y="5294376"/>
            <a:ext cx="4709160" cy="1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1500"/>
              </a:lnSpc>
              <a:defRPr sz="1100">
                <a:solidFill>
                  <a:srgbClr val="4D5C6E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lvl1pPr>
          </a:lstStyle>
          <a:p>
            <a:pPr/>
            <a:r>
              <a:t>Bare metal, VMware, KVM, o AWS, Azure y Google Cloud.</a:t>
            </a:r>
          </a:p>
        </p:txBody>
      </p:sp>
      <p:sp>
        <p:nvSpPr>
          <p:cNvPr id="108" name="Rounded Rectangle 15"/>
          <p:cNvSpPr/>
          <p:nvPr/>
        </p:nvSpPr>
        <p:spPr>
          <a:xfrm>
            <a:off x="6613855" y="2151338"/>
            <a:ext cx="4983481" cy="2829644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2700">
            <a:miter lim="400000"/>
          </a:ln>
          <a:effectLst>
            <a:outerShdw sx="100000" sy="100000" kx="0" ky="0" algn="b" rotWithShape="0" blurRad="228600" dist="76200" dir="540000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109" name="Group.tiff" descr="Group.tif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31196" y="2403648"/>
            <a:ext cx="2548798" cy="23250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Todos prometen voz con IA. Casi siempre, sigues pulsando 1.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IA conversacional es la promesa. En la práctica, se pide al comprador elegir entre un árbol heredado y rígido, una migración forzada a la nube de otro, o una reconstrucción completa en un nuevo lienzo bot-builder.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7" name="Image 0" descr="icons/keymap_9FB0B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2446020"/>
            <a:ext cx="365760" cy="3657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298448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«Pulsa 1» para los menús, para siempre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06824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0" name="Image 1" descr="icons/cloud_9FB0B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856" y="244602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056632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nube, lo tomas o lo dejas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8065008" y="2103120"/>
            <a:ext cx="3566160" cy="1051560"/>
          </a:xfrm>
          <a:prstGeom prst="roundRect">
            <a:avLst>
              <a:gd name="adj" fmla="val 8696"/>
            </a:avLst>
          </a:prstGeom>
          <a:solidFill>
            <a:srgbClr val="1A252C"/>
          </a:solidFill>
          <a:ln/>
        </p:spPr>
        <p:txBody>
          <a:bodyPr/>
          <a:p/>
        </p:txBody>
      </p:sp>
      <p:pic>
        <p:nvPicPr>
          <p:cNvPr id="13" name="Image 2" descr="icons/key_9FB0B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0" y="244602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814816" y="2103120"/>
            <a:ext cx="25603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Cautiverio bot-builder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48640" y="3520440"/>
            <a:ext cx="11091672" cy="2514600"/>
          </a:xfrm>
          <a:prstGeom prst="roundRect">
            <a:avLst>
              <a:gd name="adj" fmla="val 3636"/>
            </a:avLst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6" name="Image 3" descr="assets/marks/mark_smartivr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3858768"/>
            <a:ext cx="804672" cy="80467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65960" y="3794760"/>
            <a:ext cx="9326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parte de la telefonía, no de un lienzo de chatbot.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1965960" y="4224528"/>
            <a:ext cx="9281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2B4A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motor VoiceXML basado en estándares con conectores abiertos de motores de voz y — desde agosto de 2026 — un AI Agent Gateway que convive con VoiceXML en lugar de sustituirlo, para que las aplicaciones existentes sigan funcionando.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965960" y="5074920"/>
            <a:ext cx="9281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50" i="1" dirty="0">
                <a:solidFill>
                  <a:srgbClr val="2B4A1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Microsoft está retirando el stack de IVR Conversacional on-premise de Nuance — el soporte de mantenimiento para instalaciones on-prem termina en junio de 2026.</a:t>
            </a:r>
            <a:endParaRPr lang="en-US" sz="1050" dirty="0"/>
          </a:p>
        </p:txBody>
      </p:sp>
      <p:sp>
        <p:nvSpPr>
          <p:cNvPr id="20" name="Text 14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Posicionamiento basado en las páginas públicas de capacidades y roadmap de los principales proveedores de IVR/CCaaS, revisadas en agosto de 2026</a:t>
            </a:r>
            <a:endParaRPr lang="en-US" sz="800" dirty="0"/>
          </a:p>
        </p:txBody>
      </p:sp>
      <p:sp>
        <p:nvSpPr>
          <p:cNvPr id="21" name="Text 15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brecha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 IVR de nivel operador que habla con el motor que elijas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es una plataforma IVR conversacional 100% software, empaquetada, compatible con VoiceXML 2.X con etiquetas extendidas, construida sobre un núcleo de estándares abiertos. Corre en tus propios servidores, en una máquina virtual o en la nube.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04672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8" name="Image 0" descr="icons/standard_212F38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3902" y="2618110"/>
            <a:ext cx="323332" cy="32333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Basado en estándares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04672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 y 2.1 (W3C), MRCPv2 (RFC 6787) y SIP (RFC 3261 / 5552) — abiertos, no propietarios.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392424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648456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3" name="Image 1" descr="icons/scalable_212F38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97686" y="2618110"/>
            <a:ext cx="323332" cy="32333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648456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Nivel operador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3648456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Arquitectura multi-tenant construida para procesar cientos de llamadas simultáneas por servidor.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236208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92240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8" name="Image 2" descr="icons/integration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1470" y="2618110"/>
            <a:ext cx="323332" cy="32333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92240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Voz agnóstica del proveedor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6492240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 conectores HTTP y MRCP conectan el proveedor de ASR, TTS y NLU en el que ya confías — no un jardín amurallado.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9079992" y="2212848"/>
            <a:ext cx="2670048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9336024" y="2468880"/>
            <a:ext cx="621792" cy="621792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3" name="Image 3" descr="icons/cloud_212F38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85254" y="2618110"/>
            <a:ext cx="323332" cy="32333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9336024" y="3127248"/>
            <a:ext cx="21579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Despliega donde quieras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9336024" y="3694176"/>
            <a:ext cx="2157984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Bare metal, VMware, Proxmox y KVM, o AWS, Azure, Google Cloud y OVH — tú eliges.</a:t>
            </a:r>
            <a:endParaRPr lang="en-US" sz="980" dirty="0"/>
          </a:p>
        </p:txBody>
      </p:sp>
      <p:sp>
        <p:nvSpPr>
          <p:cNvPr id="26" name="Text 20"/>
          <p:cNvSpPr/>
          <p:nvPr/>
        </p:nvSpPr>
        <p:spPr>
          <a:xfrm>
            <a:off x="548640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VoiceXML 2.0/2.1</a:t>
            </a:r>
            <a:endParaRPr lang="en-US" sz="1800" dirty="0"/>
          </a:p>
        </p:txBody>
      </p:sp>
      <p:sp>
        <p:nvSpPr>
          <p:cNvPr id="27" name="Text 21"/>
          <p:cNvSpPr/>
          <p:nvPr/>
        </p:nvSpPr>
        <p:spPr>
          <a:xfrm>
            <a:off x="548640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Compatible con W3C</a:t>
            </a:r>
            <a:endParaRPr lang="en-US" sz="950" dirty="0"/>
          </a:p>
        </p:txBody>
      </p:sp>
      <p:sp>
        <p:nvSpPr>
          <p:cNvPr id="28" name="Text 22"/>
          <p:cNvSpPr/>
          <p:nvPr/>
        </p:nvSpPr>
        <p:spPr>
          <a:xfrm>
            <a:off x="3392424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MRCPv2</a:t>
            </a:r>
            <a:endParaRPr lang="en-US" sz="1800" dirty="0"/>
          </a:p>
        </p:txBody>
      </p:sp>
      <p:sp>
        <p:nvSpPr>
          <p:cNvPr id="29" name="Text 23"/>
          <p:cNvSpPr/>
          <p:nvPr/>
        </p:nvSpPr>
        <p:spPr>
          <a:xfrm>
            <a:off x="3392424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Control de voz RFC 6787</a:t>
            </a:r>
            <a:endParaRPr lang="en-US" sz="950" dirty="0"/>
          </a:p>
        </p:txBody>
      </p:sp>
      <p:sp>
        <p:nvSpPr>
          <p:cNvPr id="30" name="Text 24"/>
          <p:cNvSpPr/>
          <p:nvPr/>
        </p:nvSpPr>
        <p:spPr>
          <a:xfrm>
            <a:off x="6236208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SIP</a:t>
            </a:r>
            <a:endParaRPr lang="en-US" sz="1800" dirty="0"/>
          </a:p>
        </p:txBody>
      </p:sp>
      <p:sp>
        <p:nvSpPr>
          <p:cNvPr id="31" name="Text 25"/>
          <p:cNvSpPr/>
          <p:nvPr/>
        </p:nvSpPr>
        <p:spPr>
          <a:xfrm>
            <a:off x="6236208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RFC 3261 / 5552</a:t>
            </a:r>
            <a:endParaRPr lang="en-US" sz="950" dirty="0"/>
          </a:p>
        </p:txBody>
      </p:sp>
      <p:sp>
        <p:nvSpPr>
          <p:cNvPr id="32" name="Text 26"/>
          <p:cNvSpPr/>
          <p:nvPr/>
        </p:nvSpPr>
        <p:spPr>
          <a:xfrm>
            <a:off x="9079992" y="4892040"/>
            <a:ext cx="2743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puerto</a:t>
            </a:r>
            <a:endParaRPr lang="en-US" sz="1800" dirty="0"/>
          </a:p>
        </p:txBody>
      </p:sp>
      <p:sp>
        <p:nvSpPr>
          <p:cNvPr id="33" name="Text 27"/>
          <p:cNvSpPr/>
          <p:nvPr/>
        </p:nvSpPr>
        <p:spPr>
          <a:xfrm>
            <a:off x="9079992" y="5303520"/>
            <a:ext cx="2743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</a:t>
            </a:r>
            <a:endParaRPr lang="en-US" sz="950" dirty="0"/>
          </a:p>
        </p:txBody>
      </p:sp>
      <p:sp>
        <p:nvSpPr>
          <p:cNvPr id="34" name="Text 28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wiki.ivrpowers.com/en/smartivr/start, /resources/references</a:t>
            </a:r>
            <a:endParaRPr lang="en-US" sz="800" dirty="0"/>
          </a:p>
        </p:txBody>
      </p:sp>
      <p:sp>
        <p:nvSpPr>
          <p:cNvPr id="35" name="Text 29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plataforma</a:t>
            </a:r>
            <a:endParaRPr lang="en-US" sz="800" dirty="0"/>
          </a:p>
        </p:txBody>
      </p:sp>
      <p:sp>
        <p:nvSpPr>
          <p:cNvPr id="36" name="Text 30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Qué significa que la voz sea de verdad una puerta de entrada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8016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un bot añadido delante del sistema telefónico. La capa de telefonía y la capa de conversación, diseñadas para funcionar como una sola.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822960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8" name="Image 0" descr="icons/call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2193463"/>
            <a:ext cx="294803" cy="294803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17904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Gobierna la telefonía de principio a fin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822960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Troncal SIP, numeración DID, interconexión con PBX/CCaaS, barge-in y transferencia — de forma nativa, no añadidos después.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306824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581144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3" name="Image 1" descr="icons/route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2193463"/>
            <a:ext cx="294803" cy="29480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76088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Traspasa con contexto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81144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variables de llamada y el contexto de la conversación llegan hasta la cola de Web ACD y el escritorio del agente al escalar.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8065008" y="1783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8339328" y="2057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18" name="Image 2" descr="icons/sparkles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2193463"/>
            <a:ext cx="294803" cy="294803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034272" y="2075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Convive con la nueva IA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8339328" y="2743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AI Agent Gateway deja que una IA conectada gobierne la conversación mientras Smart IVR sigue gobernando la telefonía — sin reconstruir nada.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548640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822960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3" name="Image 3" descr="icons/integration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479463"/>
            <a:ext cx="294803" cy="294803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17904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Voz agnóstica del proveedor</a:t>
            </a:r>
            <a:endParaRPr lang="en-US" sz="1250" dirty="0"/>
          </a:p>
        </p:txBody>
      </p:sp>
      <p:sp>
        <p:nvSpPr>
          <p:cNvPr id="25" name="Text 19"/>
          <p:cNvSpPr/>
          <p:nvPr/>
        </p:nvSpPr>
        <p:spPr>
          <a:xfrm>
            <a:off x="822960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conecta cualquier motor de ASR, TTS o NLU compatible con MRCP o HTTP — Nuance, Verbio, Lumenvox, Google, Amazon, Azure.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4306824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27" name="Shape 21"/>
          <p:cNvSpPr/>
          <p:nvPr/>
        </p:nvSpPr>
        <p:spPr>
          <a:xfrm>
            <a:off x="4581144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28" name="Image 4" descr="icons/cam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479463"/>
            <a:ext cx="294803" cy="294803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5276088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Escala a un agente real por video</a:t>
            </a:r>
            <a:endParaRPr lang="en-US" sz="1250" dirty="0"/>
          </a:p>
        </p:txBody>
      </p:sp>
      <p:sp>
        <p:nvSpPr>
          <p:cNvPr id="30" name="Text 23"/>
          <p:cNvSpPr/>
          <p:nvPr/>
        </p:nvSpPr>
        <p:spPr>
          <a:xfrm>
            <a:off x="4581144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llamada que necesita una persona puede enrutarse a la cola de Web ACD de la misma suite — por voz, o cara a cara por video.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8065008" y="406908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32" name="Shape 25"/>
          <p:cNvSpPr/>
          <p:nvPr/>
        </p:nvSpPr>
        <p:spPr>
          <a:xfrm>
            <a:off x="8339328" y="4343400"/>
            <a:ext cx="566928" cy="566928"/>
          </a:xfrm>
          <a:prstGeom prst="ellipse">
            <a:avLst/>
          </a:prstGeom>
          <a:solidFill>
            <a:srgbClr val="B2E88A"/>
          </a:solidFill>
          <a:ln/>
        </p:spPr>
        <p:txBody>
          <a:bodyPr/>
          <a:p/>
        </p:txBody>
      </p:sp>
      <p:pic>
        <p:nvPicPr>
          <p:cNvPr id="33" name="Image 5" descr="icons/stack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479463"/>
            <a:ext cx="294803" cy="294803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9034272" y="4361688"/>
            <a:ext cx="2322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capa de telefonía, un proveedor</a:t>
            </a:r>
            <a:endParaRPr lang="en-US" sz="1250" dirty="0"/>
          </a:p>
        </p:txBody>
      </p:sp>
      <p:sp>
        <p:nvSpPr>
          <p:cNvPr id="35" name="Text 27"/>
          <p:cNvSpPr/>
          <p:nvPr/>
        </p:nvSpPr>
        <p:spPr>
          <a:xfrm>
            <a:off x="8339328" y="5029200"/>
            <a:ext cx="301752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10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IVR, ACD y video corren todos sobre el mismo núcleo de estándares abiertos, no cosidos a partir de SKUs separados.</a:t>
            </a:r>
            <a:endParaRPr lang="en-US" sz="1000" dirty="0"/>
          </a:p>
        </p:txBody>
      </p:sp>
      <p:sp>
        <p:nvSpPr>
          <p:cNvPr id="36" name="Text 28"/>
          <p:cNvSpPr/>
          <p:nvPr/>
        </p:nvSpPr>
        <p:spPr>
          <a:xfrm>
            <a:off x="548640" y="6144768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Puntos de entrada: cualquier operador o sistema VoIP mediante troncal SIP estándar — sin necesidad de teléfono ni app propietarios.</a:t>
            </a:r>
            <a:endParaRPr lang="en-US" sz="1050" dirty="0"/>
          </a:p>
        </p:txBody>
      </p:sp>
      <p:sp>
        <p:nvSpPr>
          <p:cNvPr id="37" name="Text 2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wiki.ivrpowers.com/en/smartivr/v2/faq, blog.ivrpowers.com (ago. 2026)</a:t>
            </a:r>
            <a:endParaRPr lang="en-US" sz="800" dirty="0"/>
          </a:p>
        </p:txBody>
      </p:sp>
      <p:sp>
        <p:nvSpPr>
          <p:cNvPr id="38" name="Text 3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Diferenciador</a:t>
            </a:r>
            <a:endParaRPr lang="en-US" sz="800" dirty="0"/>
          </a:p>
        </p:txBody>
      </p:sp>
      <p:sp>
        <p:nvSpPr>
          <p:cNvPr id="39" name="Text 3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165" name="Layer.tiff" descr="Layer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151081" y="-24508"/>
            <a:ext cx="4071578" cy="2630584"/>
          </a:xfrm>
          <a:prstGeom prst="rect">
            <a:avLst/>
          </a:prstGeom>
          <a:ln w="12700">
            <a:miter lim="400000"/>
          </a:ln>
        </p:spPr>
      </p:pic>
      <p:sp>
        <p:nvSpPr>
          <p:cNvPr id="950" name="¿Sabías que puedes llevar las llamadas de tu empresa al sigu"/>
          <p:cNvSpPr txBox="1"/>
          <p:nvPr/>
        </p:nvSpPr>
        <p:spPr>
          <a:xfrm>
            <a:off x="540810" y="2946426"/>
            <a:ext cx="11110380" cy="965148"/>
          </a:xfrm>
          <a:prstGeom prst="rect">
            <a:avLst/>
          </a:prstGeom>
        </p:spPr>
        <p:txBody>
          <a:bodyPr wrap="none" lIns="25373" tIns="25373" rIns="25373" bIns="25373" anchor="ctr">
            <a:noAutofit/>
          </a:bodyPr>
          <a:lstStyle/>
          <a:p>
            <a:pPr algn="ctr" defTabSz="228600">
              <a:defRPr sz="2600">
                <a:solidFill>
                  <a:srgbClr val="212F38"/>
                </a:solidFill>
                <a:latin typeface="Montserrat Thin Regular"/>
                <a:ea typeface="Montserrat Thin Regular"/>
                <a:cs typeface="Montserrat Thin Regular"/>
                <a:sym typeface="Montserrat Thin Regular"/>
              </a:defRPr>
            </a:pPr>
            <a:r>
              <a:rPr sz="2600">
                <a:latin typeface="Montserrat"/>
              </a:rPr>
              <a:t>¿Sabías que puedes llevar las llamadas de tu empresa al siguiente</a:t>
            </a:r>
            <a:br>
              <a:rPr sz="2600"/>
            </a:br>
            <a:r>
              <a:rPr sz="2600">
                <a:latin typeface="Montserrat"/>
              </a:rPr>
              <a:t>nivel con Lenguaje Natural e Inteligencia Artificial?</a:t>
            </a:r>
          </a:p>
        </p:txBody>
      </p:sp>
      <p:sp>
        <p:nvSpPr>
          <p:cNvPr id="164" name="Interactive Powers"/>
          <p:cNvSpPr txBox="1"/>
          <p:nvPr/>
        </p:nvSpPr>
        <p:spPr>
          <a:xfrm>
            <a:off x="600044" y="5927326"/>
            <a:ext cx="10974059" cy="3181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2836" tIns="22836" rIns="22836" bIns="22836">
            <a:normAutofit fontScale="100000" lnSpcReduction="0"/>
          </a:bodyPr>
          <a:lstStyle/>
          <a:p>
            <a:pPr algn="ctr" defTabSz="412750">
              <a:defRPr>
                <a:solidFill>
                  <a:srgbClr val="212F38"/>
                </a:solidFill>
                <a:latin typeface="MuseoSansRounded-900"/>
                <a:ea typeface="MuseoSansRounded-900"/>
                <a:cs typeface="MuseoSansRounded-900"/>
                <a:sym typeface="MuseoSansRounded-900"/>
              </a:defRPr>
            </a:pPr>
            <a:r>
              <a:rPr>
                <a:latin typeface="Montserrat"/>
                <a:ea typeface="MuseoSansRounded-100"/>
                <a:cs typeface="MuseoSansRounded-100"/>
                <a:sym typeface="MuseoSansRounded-100"/>
              </a:rPr>
              <a:t>Interactive</a:t>
            </a:r>
            <a:r>
              <a:rPr>
                <a:latin typeface="Montserrat"/>
              </a:rPr>
              <a:t> Powers</a:t>
            </a:r>
          </a:p>
        </p:txBody>
      </p:sp>
      <p:sp>
        <p:nvSpPr>
          <p:cNvPr id="165" name="&lt;vxml&gt; version=&quot;2.x&quot;"/>
          <p:cNvSpPr txBox="1"/>
          <p:nvPr/>
        </p:nvSpPr>
        <p:spPr>
          <a:xfrm>
            <a:off x="4370389" y="4491122"/>
            <a:ext cx="3632961" cy="5333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73" tIns="25373" rIns="25373" bIns="25373" anchor="ctr">
            <a:spAutoFit/>
          </a:bodyPr>
          <a:lstStyle/>
          <a:p>
            <a:pPr defTabSz="228600">
              <a:spcBef>
                <a:spcPts val="700"/>
              </a:spcBef>
              <a:defRPr sz="2800">
                <a:solidFill>
                  <a:srgbClr val="212F38"/>
                </a:solidFill>
                <a:latin typeface="Avenir Medium"/>
                <a:ea typeface="Avenir Medium"/>
                <a:cs typeface="Avenir Medium"/>
                <a:sym typeface="Avenir Medium"/>
              </a:defRPr>
            </a:pPr>
            <a:r>
              <a:rPr>
                <a:solidFill>
                  <a:srgbClr val="64CE6D"/>
                </a:solidFill>
                <a:latin typeface="Montserrat"/>
              </a:rPr>
              <a:t>&lt;vxml&gt;</a:t>
            </a:r>
            <a:r>
              <a:rPr>
                <a:latin typeface="Montserrat"/>
              </a:rPr>
              <a:t> </a:t>
            </a:r>
            <a:r>
              <a:rPr>
                <a:solidFill>
                  <a:srgbClr val="0433FF"/>
                </a:solidFill>
                <a:latin typeface="Montserrat"/>
              </a:rPr>
              <a:t>version=</a:t>
            </a:r>
            <a:r>
              <a:rPr>
                <a:solidFill>
                  <a:srgbClr val="EB4C64"/>
                </a:solidFill>
                <a:latin typeface="Montserrat"/>
              </a:rPr>
              <a:t>"2.x"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CAPACIDADES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Autoservicio, administración y seguridad — un solo motor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548640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960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7" name="Image 0" descr="icons/ai_212F3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9023" y="1781983"/>
            <a:ext cx="294803" cy="29480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17904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Conversación de iniciativa mixta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modo de lenguaje natural, mediante el elemento nativo &lt;nlu&gt;, deja que quien llama diga lo que quiere.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4306824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4581144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2" name="Image 1" descr="icons/micro_212F38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07" y="1781983"/>
            <a:ext cx="294803" cy="294803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76088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Barge-in activado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4581144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Quien llama puede interrumpir un aviso en cualquier momento — comportamiento estándar de VoiceXML, respetado en todo el flujo.</a:t>
            </a:r>
            <a:endParaRPr lang="en-US" sz="980" dirty="0"/>
          </a:p>
        </p:txBody>
      </p:sp>
      <p:sp>
        <p:nvSpPr>
          <p:cNvPr id="15" name="Shape 11"/>
          <p:cNvSpPr/>
          <p:nvPr/>
        </p:nvSpPr>
        <p:spPr>
          <a:xfrm>
            <a:off x="8065008" y="1371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8339328" y="1645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17" name="Image 2" descr="icons/doc_212F38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91" y="17819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34272" y="1645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Editor de código VoiceXML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8339328" y="2340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Crea, edita y sube archivos .vxml, .php y .wav desde el navegador, con coloreado de sintaxis.</a:t>
            </a:r>
            <a:endParaRPr lang="en-US" sz="980" dirty="0"/>
          </a:p>
        </p:txBody>
      </p:sp>
      <p:sp>
        <p:nvSpPr>
          <p:cNvPr id="20" name="Shape 15"/>
          <p:cNvSpPr/>
          <p:nvPr/>
        </p:nvSpPr>
        <p:spPr>
          <a:xfrm>
            <a:off x="548640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1" name="Shape 16"/>
          <p:cNvSpPr/>
          <p:nvPr/>
        </p:nvSpPr>
        <p:spPr>
          <a:xfrm>
            <a:off x="822960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2" name="Image 3" descr="icons/refresh_212F38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023" y="4067983"/>
            <a:ext cx="294803" cy="294803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17904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Watchdog</a:t>
            </a:r>
            <a:endParaRPr lang="en-US" sz="1250" dirty="0"/>
          </a:p>
        </p:txBody>
      </p:sp>
      <p:sp>
        <p:nvSpPr>
          <p:cNvPr id="24" name="Text 18"/>
          <p:cNvSpPr/>
          <p:nvPr/>
        </p:nvSpPr>
        <p:spPr>
          <a:xfrm>
            <a:off x="822960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tarea programada reinicia automáticamente los componentes con fallos — autorreparación sin nadie de guardia.</a:t>
            </a:r>
            <a:endParaRPr lang="en-US" sz="980" dirty="0"/>
          </a:p>
        </p:txBody>
      </p:sp>
      <p:sp>
        <p:nvSpPr>
          <p:cNvPr id="25" name="Shape 19"/>
          <p:cNvSpPr/>
          <p:nvPr/>
        </p:nvSpPr>
        <p:spPr>
          <a:xfrm>
            <a:off x="4306824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26" name="Shape 20"/>
          <p:cNvSpPr/>
          <p:nvPr/>
        </p:nvSpPr>
        <p:spPr>
          <a:xfrm>
            <a:off x="4581144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27" name="Image 4" descr="icons/lockB_212F38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07" y="4067983"/>
            <a:ext cx="294803" cy="294803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76088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Medios cifrados</a:t>
            </a:r>
            <a:endParaRPr lang="en-US" sz="1250" dirty="0"/>
          </a:p>
        </p:txBody>
      </p:sp>
      <p:sp>
        <p:nvSpPr>
          <p:cNvPr id="29" name="Text 22"/>
          <p:cNvSpPr/>
          <p:nvPr/>
        </p:nvSpPr>
        <p:spPr>
          <a:xfrm>
            <a:off x="4581144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SRTP sobre la ruta de medios RTP, añadido mediante el módulo res_srtp en la v2.4.0.</a:t>
            </a:r>
            <a:endParaRPr lang="en-US" sz="980" dirty="0"/>
          </a:p>
        </p:txBody>
      </p:sp>
      <p:sp>
        <p:nvSpPr>
          <p:cNvPr id="30" name="Shape 23"/>
          <p:cNvSpPr/>
          <p:nvPr/>
        </p:nvSpPr>
        <p:spPr>
          <a:xfrm>
            <a:off x="8065008" y="3657600"/>
            <a:ext cx="3566160" cy="2084832"/>
          </a:xfrm>
          <a:prstGeom prst="roundRect">
            <a:avLst>
              <a:gd name="adj" fmla="val 438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212F38">
                <a:alpha val="13000"/>
              </a:srgbClr>
            </a:outerShdw>
          </a:effectLst>
        </p:spPr>
        <p:txBody>
          <a:bodyPr/>
          <a:p/>
        </p:txBody>
      </p:sp>
      <p:sp>
        <p:nvSpPr>
          <p:cNvPr id="31" name="Shape 24"/>
          <p:cNvSpPr/>
          <p:nvPr/>
        </p:nvSpPr>
        <p:spPr>
          <a:xfrm>
            <a:off x="8339328" y="3931920"/>
            <a:ext cx="566928" cy="566928"/>
          </a:xfrm>
          <a:prstGeom prst="ellipse">
            <a:avLst/>
          </a:prstGeom>
          <a:solidFill>
            <a:srgbClr val="EAF6DD"/>
          </a:solidFill>
          <a:ln/>
        </p:spPr>
        <p:txBody>
          <a:bodyPr/>
          <a:p/>
        </p:txBody>
      </p:sp>
      <p:pic>
        <p:nvPicPr>
          <p:cNvPr id="32" name="Image 5" descr="icons/key_212F38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5391" y="4067983"/>
            <a:ext cx="294803" cy="294803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34272" y="3931920"/>
            <a:ext cx="232257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 controlada por licencia</a:t>
            </a:r>
            <a:endParaRPr lang="en-US" sz="1250" dirty="0"/>
          </a:p>
        </p:txBody>
      </p:sp>
      <p:sp>
        <p:nvSpPr>
          <p:cNvPr id="34" name="Text 26"/>
          <p:cNvSpPr/>
          <p:nvPr/>
        </p:nvSpPr>
        <p:spPr>
          <a:xfrm>
            <a:off x="8339328" y="4626864"/>
            <a:ext cx="3017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8000"/>
              </a:lnSpc>
              <a:buNone/>
            </a:pPr>
            <a:r>
              <a:rPr lang="en-US" sz="98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número de canales, la activación de ASR/TTS y la caducidad se aplican por licencia, en un solo bloque de configuración.</a:t>
            </a:r>
            <a:endParaRPr lang="en-US" sz="980" dirty="0"/>
          </a:p>
        </p:txBody>
      </p:sp>
      <p:sp>
        <p:nvSpPr>
          <p:cNvPr id="35" name="Text 27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wiki.ivrpowers.com/en/smartivr/v2/changelog, /v1/configuration, /v1/gui</a:t>
            </a:r>
            <a:endParaRPr lang="en-US" sz="800" dirty="0"/>
          </a:p>
        </p:txBody>
      </p:sp>
      <p:sp>
        <p:nvSpPr>
          <p:cNvPr id="36" name="Text 28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Capacidades</a:t>
            </a:r>
            <a:endParaRPr lang="en-US" sz="800" dirty="0"/>
          </a:p>
        </p:txBody>
      </p:sp>
      <p:sp>
        <p:nvSpPr>
          <p:cNvPr id="37" name="Text 29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es la puerta de entrada a tres productos más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298448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Cada plataforma funciona de forma independiente y habla protocolos estándar — pero compradas juntas se comportan como un solo sistema, sin proyecto de integración de por medio.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A22"/>
          </a:solidFill>
          <a:ln w="19050">
            <a:solidFill>
              <a:srgbClr val="B2E88A"/>
            </a:solidFill>
            <a:prstDash val="solid"/>
          </a:ln>
        </p:spPr>
        <p:txBody>
          <a:bodyPr/>
          <a:p/>
        </p:txBody>
      </p:sp>
      <p:pic>
        <p:nvPicPr>
          <p:cNvPr id="7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464" y="2194560"/>
            <a:ext cx="914400" cy="914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31520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AUTOMATIZACIÓN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68096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IVR VoiceXML de nivel operador con motores de voz, que atiende la llamada antes de que haga falta una persona.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3392424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2" name="Image 1" descr="assets/marks/hero_webac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0248" y="2194560"/>
            <a:ext cx="914400" cy="9144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575304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 ACD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3575304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DISTRIBUCIÓN</a:t>
            </a:r>
            <a:endParaRPr lang="en-US" sz="850" dirty="0"/>
          </a:p>
        </p:txBody>
      </p:sp>
      <p:sp>
        <p:nvSpPr>
          <p:cNvPr id="15" name="Text 11"/>
          <p:cNvSpPr/>
          <p:nvPr/>
        </p:nvSpPr>
        <p:spPr>
          <a:xfrm>
            <a:off x="3611880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Encola, enruta y distribuye voz y video al agente correcto, y gestiona su escritorio.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6236208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17" name="Image 2" descr="assets/marks/hero_videortc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032" y="2194560"/>
            <a:ext cx="914400" cy="91440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419088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RTC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419088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PASARELA DE MEDIOS</a:t>
            </a:r>
            <a:endParaRPr lang="en-US" sz="850" dirty="0"/>
          </a:p>
        </p:txBody>
      </p:sp>
      <p:sp>
        <p:nvSpPr>
          <p:cNvPr id="20" name="Text 15"/>
          <p:cNvSpPr/>
          <p:nvPr/>
        </p:nvSpPr>
        <p:spPr>
          <a:xfrm>
            <a:off x="6455664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Gateway híbrido SIP + WebRTC para navegadores, dispositivos móviles y kioscos, construido para alta disponibilidad.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9079992" y="1920240"/>
            <a:ext cx="2670048" cy="2834640"/>
          </a:xfrm>
          <a:prstGeom prst="roundRect">
            <a:avLst>
              <a:gd name="adj" fmla="val 3425"/>
            </a:avLst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22" name="Image 3" descr="assets/marks/hero_videorec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7816" y="2194560"/>
            <a:ext cx="914400" cy="91440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62872" y="3218688"/>
            <a:ext cx="23042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Video REC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9262872" y="3529584"/>
            <a:ext cx="23042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100" kern="0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CAPA DE GRABACIÓN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9299448" y="3858768"/>
            <a:ext cx="223113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9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Grabación de video en HD, almacenamiento y archivo, con exportación para analítica y cumplimiento.</a:t>
            </a:r>
            <a:endParaRPr lang="en-US" sz="950" dirty="0"/>
          </a:p>
        </p:txBody>
      </p:sp>
      <p:sp>
        <p:nvSpPr>
          <p:cNvPr id="26" name="Text 20"/>
          <p:cNvSpPr/>
          <p:nvPr/>
        </p:nvSpPr>
        <p:spPr>
          <a:xfrm>
            <a:off x="548640" y="5074920"/>
            <a:ext cx="11091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Services · alojamiento, monitorización y operación gestionada en las cuatro plataformas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wiki.ivrpowers.com/en (platform documentation)</a:t>
            </a:r>
            <a:endParaRPr lang="en-US" sz="800" dirty="0"/>
          </a:p>
        </p:txBody>
      </p:sp>
      <p:sp>
        <p:nvSpPr>
          <p:cNvPr id="28" name="Text 22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suite</a:t>
            </a:r>
            <a:endParaRPr lang="en-US" sz="800" dirty="0"/>
          </a:p>
        </p:txBody>
      </p:sp>
      <p:sp>
        <p:nvSpPr>
          <p:cNvPr id="29" name="Text 23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Dónde Smart IVR se separa de las plataformas bot-builder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4946904" y="1463040"/>
            <a:ext cx="3456432" cy="4133088"/>
          </a:xfrm>
          <a:prstGeom prst="roundRect">
            <a:avLst>
              <a:gd name="adj" fmla="val 2646"/>
            </a:avLst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8220456" y="1463040"/>
            <a:ext cx="3547872" cy="4133088"/>
          </a:xfrm>
          <a:prstGeom prst="roundRect">
            <a:avLst>
              <a:gd name="adj" fmla="val 2577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48640" y="1554480"/>
            <a:ext cx="4434840" cy="65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74920" y="155448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plataforma bot-builder típica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8366760" y="155448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212848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713232" y="2212848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Elección de motor de voz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5074920" y="2212848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Bot builder propietario o de un solo proveedor</a:t>
            </a:r>
            <a:endParaRPr lang="en-US" sz="960" dirty="0"/>
          </a:p>
        </p:txBody>
      </p:sp>
      <p:sp>
        <p:nvSpPr>
          <p:cNvPr id="13" name="Text 11"/>
          <p:cNvSpPr/>
          <p:nvPr/>
        </p:nvSpPr>
        <p:spPr>
          <a:xfrm>
            <a:off x="8366760" y="2212848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ASR/TTS/NLU agnóstico del proveedor vía conectores MRCP/HTTP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713232" y="2871216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Despliegue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074920" y="2871216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Solo nube, cada vez más forzado</a:t>
            </a:r>
            <a:endParaRPr lang="en-US" sz="960" dirty="0"/>
          </a:p>
        </p:txBody>
      </p:sp>
      <p:sp>
        <p:nvSpPr>
          <p:cNvPr id="16" name="Text 14"/>
          <p:cNvSpPr/>
          <p:nvPr/>
        </p:nvSpPr>
        <p:spPr>
          <a:xfrm>
            <a:off x="8366760" y="2871216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Nube, on-premises, virtualizado o híbrido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529584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713232" y="3529584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 a IA / voicebot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74920" y="3529584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Bloqueado tras el nivel de suscripción más alto</a:t>
            </a:r>
            <a:endParaRPr lang="en-US" sz="960" dirty="0"/>
          </a:p>
        </p:txBody>
      </p:sp>
      <p:sp>
        <p:nvSpPr>
          <p:cNvPr id="20" name="Text 18"/>
          <p:cNvSpPr/>
          <p:nvPr/>
        </p:nvSpPr>
        <p:spPr>
          <a:xfrm>
            <a:off x="8366760" y="3529584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Incluido — sin nivel de IA aparte que desbloquear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713232" y="4187952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Camino de adopción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074920" y="4187952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Reconstrucción dentro de un nuevo lienzo bot-builder</a:t>
            </a:r>
            <a:endParaRPr lang="en-US" sz="960" dirty="0"/>
          </a:p>
        </p:txBody>
      </p:sp>
      <p:sp>
        <p:nvSpPr>
          <p:cNvPr id="23" name="Text 21"/>
          <p:cNvSpPr/>
          <p:nvPr/>
        </p:nvSpPr>
        <p:spPr>
          <a:xfrm>
            <a:off x="8366760" y="4187952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AI Agent Gateway convive con las apps VoiceXML existentes</a:t>
            </a:r>
            <a:endParaRPr lang="en-US" sz="980" dirty="0"/>
          </a:p>
        </p:txBody>
      </p:sp>
      <p:sp>
        <p:nvSpPr>
          <p:cNvPr id="24" name="Shape 22"/>
          <p:cNvSpPr/>
          <p:nvPr/>
        </p:nvSpPr>
        <p:spPr>
          <a:xfrm>
            <a:off x="548640" y="4846320"/>
            <a:ext cx="4617720" cy="658368"/>
          </a:xfrm>
          <a:prstGeom prst="rect">
            <a:avLst/>
          </a:prstGeom>
          <a:solidFill>
            <a:srgbClr val="EDEFF1"/>
          </a:solidFill>
          <a:ln/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4846320"/>
            <a:ext cx="4160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Modelo comercial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074920" y="4846320"/>
            <a:ext cx="2926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6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Por agente, al mes, más tarifas por sesión</a:t>
            </a:r>
            <a:endParaRPr lang="en-US" sz="960" dirty="0"/>
          </a:p>
        </p:txBody>
      </p:sp>
      <p:sp>
        <p:nvSpPr>
          <p:cNvPr id="27" name="Text 25"/>
          <p:cNvSpPr/>
          <p:nvPr/>
        </p:nvSpPr>
        <p:spPr>
          <a:xfrm>
            <a:off x="8366760" y="4846320"/>
            <a:ext cx="32735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o licencias</a:t>
            </a:r>
            <a:endParaRPr lang="en-US" sz="980" dirty="0"/>
          </a:p>
        </p:txBody>
      </p:sp>
      <p:sp>
        <p:nvSpPr>
          <p:cNvPr id="28" name="Text 26"/>
          <p:cNvSpPr/>
          <p:nvPr/>
        </p:nvSpPr>
        <p:spPr>
          <a:xfrm>
            <a:off x="548640" y="5989320"/>
            <a:ext cx="11091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6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«Una plataforma bot-builder típica» resume los patrones publicados en las páginas de capacidades y precios de Five9 IVA Studio, Genesys Cloud CX, NICE CXone, Nuance/Microsoft, Twilio Voice y Vonage, revisadas en agosto de 2026. Comparativas con proveedores concretos disponibles bajo petición.</a:t>
            </a:r>
            <a:endParaRPr lang="en-US" sz="860" dirty="0"/>
          </a:p>
        </p:txBody>
      </p:sp>
      <p:sp>
        <p:nvSpPr>
          <p:cNvPr id="29" name="Text 27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Comparación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21208"/>
            <a:ext cx="118872" cy="118872"/>
          </a:xfrm>
          <a:prstGeom prst="roundRect">
            <a:avLst>
              <a:gd name="adj" fmla="val 23077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3" name="Text 1"/>
          <p:cNvSpPr/>
          <p:nvPr/>
        </p:nvSpPr>
        <p:spPr>
          <a:xfrm>
            <a:off x="777240" y="457200"/>
            <a:ext cx="10424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 PRODUCCIÓN Y COMERCIAL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731520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Activo donde importa la llamada, licenciado para seguir así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48640" y="13716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Clientes seleccionados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621792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Banco de Sabadell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798064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2871216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Allianz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047488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5120640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Generali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296912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7370064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Ayuntamiento de Alzira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9546336" y="1700784"/>
            <a:ext cx="2121408" cy="530352"/>
          </a:xfrm>
          <a:prstGeom prst="roundRect">
            <a:avLst>
              <a:gd name="adj" fmla="val 17241"/>
            </a:avLst>
          </a:prstGeom>
          <a:solidFill>
            <a:srgbClr val="F6F6F6"/>
          </a:solidFill>
          <a:ln/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9619488" y="1700784"/>
            <a:ext cx="197510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AEELA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2450592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automatiza conversaciones telefónicas para bancos, aseguradoras, organismos públicos y proveedores de servicios en América Latina y Europa. Referencias nominales disponibles bajo NDA a través de tu equipo de cuenta.</a:t>
            </a:r>
            <a:endParaRPr lang="en-US" sz="980" dirty="0"/>
          </a:p>
        </p:txBody>
      </p:sp>
      <p:sp>
        <p:nvSpPr>
          <p:cNvPr id="17" name="Shape 15"/>
          <p:cNvSpPr/>
          <p:nvPr/>
        </p:nvSpPr>
        <p:spPr>
          <a:xfrm>
            <a:off x="548640" y="3200400"/>
            <a:ext cx="11091672" cy="2743200"/>
          </a:xfrm>
          <a:prstGeom prst="roundRect">
            <a:avLst>
              <a:gd name="adj" fmla="val 3333"/>
            </a:avLst>
          </a:prstGeom>
          <a:solidFill>
            <a:srgbClr val="212F38"/>
          </a:solidFill>
          <a:ln/>
        </p:spPr>
        <p:txBody>
          <a:bodyPr/>
          <a:p/>
        </p:txBody>
      </p:sp>
      <p:sp>
        <p:nvSpPr>
          <p:cNvPr id="18" name="Text 16"/>
          <p:cNvSpPr/>
          <p:nvPr/>
        </p:nvSpPr>
        <p:spPr>
          <a:xfrm>
            <a:off x="868680" y="3383280"/>
            <a:ext cx="10424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B2E88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puerto, con licencia disponible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68680" y="3776472"/>
            <a:ext cx="10469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10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se contrata por suscripción, por puerto, en cualquier modelo de despliegue — nube, on-premises o híbrido. Para sector público y entornos regulados que necesiten propiedad de la licencia, seguimos ofreciendo compra perpetua por puerto, con el mismo mantenimiento anual. Hay una prueba con funcionalidad completa, limitada a un puerto, disponible para evaluar antes de comprometerte con la capacidad.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868680" y="4572000"/>
            <a:ext cx="10469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60" i="1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Suscripción por puerto: pagas por capacidad de canal simultáneo, no por una licencia nominal atada a cada agente. El coste se ajusta al uso real del negocio, con la IA incluida, no vendida aparte — y la compra perpetua por puerto sigue disponible para quien necesite propiedad de la licencia.</a:t>
            </a:r>
            <a:endParaRPr lang="en-US" sz="960" dirty="0"/>
          </a:p>
        </p:txBody>
      </p:sp>
      <p:sp>
        <p:nvSpPr>
          <p:cNvPr id="21" name="Text 19"/>
          <p:cNvSpPr/>
          <p:nvPr/>
        </p:nvSpPr>
        <p:spPr>
          <a:xfrm>
            <a:off x="548640" y="64556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i="1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Fuente: interactivepowers.com/en/platforms/smartivr; Fuente: wiki.ivrpowers.com/en/smartivr/v2/faq (sección de licenciamiento)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8778240" y="6455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4D5C6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Prueba y comercial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1320272" y="6455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12F38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1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377440" y="3291840"/>
            <a:ext cx="6766560" cy="6766560"/>
          </a:xfrm>
          <a:prstGeom prst="ellipse">
            <a:avLst/>
          </a:prstGeom>
          <a:solidFill>
            <a:srgbClr val="2E3D48"/>
          </a:solidFill>
          <a:ln/>
        </p:spPr>
        <p:txBody>
          <a:bodyPr/>
          <a:p/>
        </p:txBody>
      </p:sp>
      <p:pic>
        <p:nvPicPr>
          <p:cNvPr id="3" name="Image 0" descr="assets/marks/hero_smartiv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2286000"/>
            <a:ext cx="2194560" cy="21945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1965960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F6D5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SMART IVR  ·  IVR CONVERSACIONAL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85800" y="2331720"/>
            <a:ext cx="80467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Dale a quien te llama</a:t>
            </a:r>
            <a:endParaRPr lang="en-US" sz="38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puerta de entrada real.</a:t>
            </a:r>
            <a:endParaRPr lang="en-US" sz="3800" dirty="0"/>
          </a:p>
        </p:txBody>
      </p:sp>
      <p:sp>
        <p:nvSpPr>
          <p:cNvPr id="6" name="Text 3"/>
          <p:cNvSpPr/>
          <p:nvPr/>
        </p:nvSpPr>
        <p:spPr>
          <a:xfrm>
            <a:off x="685800" y="404164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9FB0BE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Déjanos enseñarte una llamada resuelta, escalada y traspasada con contexto — sobre tu propio caso de uso, con una prueba de funcionalidad completa y sin tener que reconstruir nada en un bot-builder.</a:t>
            </a:r>
            <a:endParaRPr lang="en-US" sz="1250" dirty="0"/>
          </a:p>
        </p:txBody>
      </p:sp>
      <p:sp>
        <p:nvSpPr>
          <p:cNvPr id="7" name="Shape 4"/>
          <p:cNvSpPr/>
          <p:nvPr/>
        </p:nvSpPr>
        <p:spPr>
          <a:xfrm>
            <a:off x="685800" y="4892040"/>
            <a:ext cx="1965960" cy="512064"/>
          </a:xfrm>
          <a:prstGeom prst="roundRect">
            <a:avLst>
              <a:gd name="adj" fmla="val 50000"/>
            </a:avLst>
          </a:prstGeom>
          <a:solidFill>
            <a:srgbClr val="FF6D5F"/>
          </a:solidFill>
          <a:ln/>
        </p:spPr>
        <p:txBody>
          <a:bodyPr/>
          <a:p/>
        </p:txBody>
      </p:sp>
      <p:sp>
        <p:nvSpPr>
          <p:cNvPr id="8" name="Text 5"/>
          <p:cNvSpPr/>
          <p:nvPr/>
        </p:nvSpPr>
        <p:spPr>
          <a:xfrm>
            <a:off x="685800" y="4892040"/>
            <a:ext cx="1965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Hablar con Ventas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4892040"/>
            <a:ext cx="2148840" cy="512064"/>
          </a:xfrm>
          <a:prstGeom prst="roundRect">
            <a:avLst>
              <a:gd name="adj" fmla="val 50000"/>
            </a:avLst>
          </a:prstGeom>
          <a:solidFill>
            <a:srgbClr val="2E3D48"/>
          </a:solidFill>
          <a:ln/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2834640" y="4892040"/>
            <a:ext cx="2148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Solicitar una Demo</a:t>
            </a:r>
            <a:endParaRPr lang="en-US" sz="1200" dirty="0"/>
          </a:p>
        </p:txBody>
      </p:sp>
      <p:pic>
        <p:nvPicPr>
          <p:cNvPr id="11" name="Image 1" descr="assets/logo_corp_dark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897880"/>
            <a:ext cx="1920240" cy="63093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71800" y="5870448"/>
            <a:ext cx="3657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F8D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interactivepowers.com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Interactive Powers,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IVR 2026 — Product Brochure</dc:title>
  <dc:subject>PptxGenJS Presentation</dc:subject>
  <dc:creator>Interactive Powers</dc:creator>
  <cp:lastModifiedBy>Interactive Powers</cp:lastModifiedBy>
  <cp:revision>1</cp:revision>
  <dcterms:created xsi:type="dcterms:W3CDTF">2026-08-19T02:36:44Z</dcterms:created>
  <dcterms:modified xsi:type="dcterms:W3CDTF">2026-08-19T02:36:44Z</dcterms:modified>
</cp:coreProperties>
</file>