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5" r:id="rId16"/>
    <p:sldId id="257" r:id="rId3"/>
    <p:sldId id="258" r:id="rId4"/>
    <p:sldId id="259" r:id="rId5"/>
    <p:sldId id="266" r:id="rId17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3.xml"/><Relationship Id="rId4" Type="http://schemas.openxmlformats.org/officeDocument/2006/relationships/slide" Target="slides/slide4.xml"/><Relationship Id="rId5" Type="http://schemas.openxmlformats.org/officeDocument/2006/relationships/slide" Target="slides/slide5.xml"/><Relationship Id="rId6" Type="http://schemas.openxmlformats.org/officeDocument/2006/relationships/slide" Target="slides/slide7.xml"/><Relationship Id="rId7" Type="http://schemas.openxmlformats.org/officeDocument/2006/relationships/slide" Target="slides/slide8.xml"/><Relationship Id="rId8" Type="http://schemas.openxmlformats.org/officeDocument/2006/relationships/slide" Target="slides/slide9.xml"/><Relationship Id="rId9" Type="http://schemas.openxmlformats.org/officeDocument/2006/relationships/slide" Target="slides/slide10.xml"/><Relationship Id="rId10" Type="http://schemas.openxmlformats.org/officeDocument/2006/relationships/slide" Target="slides/slide11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Relationship Id="rId16" Type="http://schemas.openxmlformats.org/officeDocument/2006/relationships/slide" Target="slides/slide2.xml"/><Relationship Id="rId17" Type="http://schemas.openxmlformats.org/officeDocument/2006/relationships/slide" Target="slides/slide6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tiff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Relationship Id="rId7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Relationship Id="rId7" Type="http://schemas.openxmlformats.org/officeDocument/2006/relationships/image" Target="../media/image2.png"/><Relationship Id="rId8" Type="http://schemas.openxmlformats.org/officeDocument/2006/relationships/image" Target="../media/image3.png"/><Relationship Id="rId9" Type="http://schemas.openxmlformats.org/officeDocument/2006/relationships/image" Target="../media/image4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png"/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image" Target="../media/image10.png"/><Relationship Id="rId7" Type="http://schemas.openxmlformats.org/officeDocument/2006/relationships/image" Target="../media/image11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212F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138160" y="-2194560"/>
            <a:ext cx="6583680" cy="6583680"/>
          </a:xfrm>
          <a:prstGeom prst="ellipse">
            <a:avLst/>
          </a:prstGeom>
          <a:solidFill>
            <a:srgbClr val="2E3D48"/>
          </a:solidFill>
          <a:ln/>
        </p:spPr>
        <p:txBody>
          <a:bodyPr/>
          <a:p/>
        </p:txBody>
      </p:sp>
      <p:sp>
        <p:nvSpPr>
          <p:cNvPr id="3" name="Shape 1"/>
          <p:cNvSpPr/>
          <p:nvPr/>
        </p:nvSpPr>
        <p:spPr>
          <a:xfrm>
            <a:off x="9966960" y="3931920"/>
            <a:ext cx="3108960" cy="3108960"/>
          </a:xfrm>
          <a:prstGeom prst="ellipse">
            <a:avLst/>
          </a:prstGeom>
          <a:solidFill>
            <a:srgbClr val="37474F"/>
          </a:solidFill>
          <a:ln/>
        </p:spPr>
        <p:txBody>
          <a:bodyPr/>
          <a:p/>
        </p:txBody>
      </p:sp>
      <p:pic>
        <p:nvPicPr>
          <p:cNvPr id="4" name="Image 0" descr="assets/logo_corp_dar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5800" y="548640"/>
            <a:ext cx="2057400" cy="676656"/>
          </a:xfrm>
          <a:prstGeom prst="rect">
            <a:avLst/>
          </a:prstGeom>
        </p:spPr>
      </p:pic>
      <p:pic>
        <p:nvPicPr>
          <p:cNvPr id="5" name="Image 1" descr="assets/marks/hero_smartivr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81160" y="960120"/>
            <a:ext cx="2286000" cy="2286000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685800" y="2331720"/>
            <a:ext cx="8229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FF6D5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PLATFORM  ·  CONVERSATIONAL IVR</a:t>
            </a:r>
            <a:endParaRPr lang="en-US" sz="1200" dirty="0"/>
          </a:p>
        </p:txBody>
      </p:sp>
      <p:sp>
        <p:nvSpPr>
          <p:cNvPr id="7" name="Text 3"/>
          <p:cNvSpPr/>
          <p:nvPr/>
        </p:nvSpPr>
        <p:spPr>
          <a:xfrm>
            <a:off x="685800" y="2670048"/>
            <a:ext cx="841248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6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Smart IVR</a:t>
            </a:r>
            <a:endParaRPr lang="en-US" sz="5600" dirty="0"/>
          </a:p>
        </p:txBody>
      </p:sp>
      <p:sp>
        <p:nvSpPr>
          <p:cNvPr id="8" name="Text 4"/>
          <p:cNvSpPr/>
          <p:nvPr/>
        </p:nvSpPr>
        <p:spPr>
          <a:xfrm>
            <a:off x="685800" y="3822192"/>
            <a:ext cx="8412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rgbClr val="B2E88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Voice is the front door, not a phone tree.</a:t>
            </a:r>
            <a:endParaRPr lang="en-US" sz="2100" dirty="0"/>
          </a:p>
        </p:txBody>
      </p:sp>
      <p:sp>
        <p:nvSpPr>
          <p:cNvPr id="9" name="Text 5"/>
          <p:cNvSpPr/>
          <p:nvPr/>
        </p:nvSpPr>
        <p:spPr>
          <a:xfrm>
            <a:off x="685800" y="4434840"/>
            <a:ext cx="77724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 carrier-grade, standards-based IVR platform that resolves what it can, understands what it can't, and hands off with full context to a human agent — or a video call — on the same suite.</a:t>
            </a:r>
            <a:endParaRPr lang="en-US" sz="1250" dirty="0"/>
          </a:p>
        </p:txBody>
      </p:sp>
      <p:sp>
        <p:nvSpPr>
          <p:cNvPr id="10" name="Text 6"/>
          <p:cNvSpPr/>
          <p:nvPr/>
        </p:nvSpPr>
        <p:spPr>
          <a:xfrm>
            <a:off x="685800" y="5623560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VoiceXML 2.x</a:t>
            </a:r>
            <a:endParaRPr lang="en-US" sz="1500" dirty="0"/>
          </a:p>
        </p:txBody>
      </p:sp>
      <p:sp>
        <p:nvSpPr>
          <p:cNvPr id="11" name="Text 7"/>
          <p:cNvSpPr/>
          <p:nvPr/>
        </p:nvSpPr>
        <p:spPr>
          <a:xfrm>
            <a:off x="685800" y="5943600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B7F8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W3C standard</a:t>
            </a:r>
            <a:endParaRPr lang="en-US" sz="950" dirty="0"/>
          </a:p>
        </p:txBody>
      </p:sp>
      <p:sp>
        <p:nvSpPr>
          <p:cNvPr id="12" name="Text 8"/>
          <p:cNvSpPr/>
          <p:nvPr/>
        </p:nvSpPr>
        <p:spPr>
          <a:xfrm>
            <a:off x="2898648" y="5623560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Hundreds</a:t>
            </a:r>
            <a:endParaRPr lang="en-US" sz="1500" dirty="0"/>
          </a:p>
        </p:txBody>
      </p:sp>
      <p:sp>
        <p:nvSpPr>
          <p:cNvPr id="13" name="Text 9"/>
          <p:cNvSpPr/>
          <p:nvPr/>
        </p:nvSpPr>
        <p:spPr>
          <a:xfrm>
            <a:off x="2898648" y="5943600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B7F8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of calls per server</a:t>
            </a:r>
            <a:endParaRPr lang="en-US" sz="950" dirty="0"/>
          </a:p>
        </p:txBody>
      </p:sp>
      <p:sp>
        <p:nvSpPr>
          <p:cNvPr id="14" name="Text 10"/>
          <p:cNvSpPr/>
          <p:nvPr/>
        </p:nvSpPr>
        <p:spPr>
          <a:xfrm>
            <a:off x="5111496" y="5623560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6+</a:t>
            </a:r>
            <a:endParaRPr lang="en-US" sz="1500" dirty="0"/>
          </a:p>
        </p:txBody>
      </p:sp>
      <p:sp>
        <p:nvSpPr>
          <p:cNvPr id="15" name="Text 11"/>
          <p:cNvSpPr/>
          <p:nvPr/>
        </p:nvSpPr>
        <p:spPr>
          <a:xfrm>
            <a:off x="5111496" y="5943600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B7F8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ASR/TTS/NLU vendors</a:t>
            </a:r>
            <a:endParaRPr lang="en-US" sz="950" dirty="0"/>
          </a:p>
        </p:txBody>
      </p:sp>
      <p:sp>
        <p:nvSpPr>
          <p:cNvPr id="16" name="Text 12"/>
          <p:cNvSpPr/>
          <p:nvPr/>
        </p:nvSpPr>
        <p:spPr>
          <a:xfrm>
            <a:off x="7324344" y="5623560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Cloud / on-prem</a:t>
            </a:r>
            <a:endParaRPr lang="en-US" sz="1500" dirty="0"/>
          </a:p>
        </p:txBody>
      </p:sp>
      <p:sp>
        <p:nvSpPr>
          <p:cNvPr id="17" name="Text 13"/>
          <p:cNvSpPr/>
          <p:nvPr/>
        </p:nvSpPr>
        <p:spPr>
          <a:xfrm>
            <a:off x="7324344" y="5943600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B7F8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deployment</a:t>
            </a:r>
            <a:endParaRPr lang="en-US" sz="950" dirty="0"/>
          </a:p>
        </p:txBody>
      </p:sp>
      <p:sp>
        <p:nvSpPr>
          <p:cNvPr id="18" name="Text 14"/>
          <p:cNvSpPr/>
          <p:nvPr/>
        </p:nvSpPr>
        <p:spPr>
          <a:xfrm>
            <a:off x="685800" y="63550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i="1" dirty="0">
                <a:solidFill>
                  <a:srgbClr val="6B7F8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2026 Product Brochure  ·  Short edition</a:t>
            </a:r>
            <a:endParaRPr lang="en-US" sz="9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6F6"/>
        </a:solidFill>
      </p:bgPr>
    </p:bg>
    <p:spTree>
      <p:nvGrpSpPr>
        <p:cNvPr id="1" name=""/>
        <p:cNvGrpSpPr/>
        <p:nvPr/>
      </p:nvGrpSpPr>
      <p:grpSpPr/>
      <p:sp>
        <p:nvSpPr>
          <p:cNvPr id="94" name="TextBox 1"/>
          <p:cNvSpPr txBox="1"/>
          <p:nvPr/>
        </p:nvSpPr>
        <p:spPr>
          <a:xfrm>
            <a:off x="9265615" y="384047"/>
            <a:ext cx="2331721" cy="139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defRPr spc="220" sz="900">
                <a:solidFill>
                  <a:srgbClr val="4D5C6E"/>
                </a:solidFill>
                <a:latin typeface="Montserrat Thin Regular"/>
                <a:ea typeface="Montserrat Thin Regular"/>
                <a:cs typeface="Montserrat Thin Regular"/>
                <a:sym typeface="Montserrat Thin Regular"/>
              </a:defRPr>
            </a:lvl1pPr>
          </a:lstStyle>
          <a:p>
            <a:pPr/>
            <a:r>
              <a:t>SMART IVR</a:t>
            </a:r>
          </a:p>
        </p:txBody>
      </p:sp>
      <p:sp>
        <p:nvSpPr>
          <p:cNvPr id="95" name="TextBox 2"/>
          <p:cNvSpPr txBox="1"/>
          <p:nvPr/>
        </p:nvSpPr>
        <p:spPr>
          <a:xfrm>
            <a:off x="10957255" y="6355079"/>
            <a:ext cx="548641" cy="165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sz="1000">
                <a:solidFill>
                  <a:srgbClr val="4D5C6E"/>
                </a:solidFill>
                <a:latin typeface="Montserrat Thin Regular"/>
                <a:ea typeface="Montserrat Thin Regular"/>
                <a:cs typeface="Montserrat Thin Regular"/>
                <a:sym typeface="Montserrat Thin Regular"/>
              </a:defRPr>
            </a:lvl1pPr>
          </a:lstStyle>
          <a:p>
            <a:pPr/>
            <a:r>
              <a:t>02</a:t>
            </a:r>
          </a:p>
        </p:txBody>
      </p:sp>
      <p:sp>
        <p:nvSpPr>
          <p:cNvPr id="96" name="Rectangle 3"/>
          <p:cNvSpPr/>
          <p:nvPr/>
        </p:nvSpPr>
        <p:spPr>
          <a:xfrm>
            <a:off x="685799" y="777240"/>
            <a:ext cx="502921" cy="45721"/>
          </a:xfrm>
          <a:prstGeom prst="rect">
            <a:avLst/>
          </a:prstGeom>
          <a:solidFill>
            <a:srgbClr val="A2EA7E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97" name="TextBox 4"/>
          <p:cNvSpPr txBox="1"/>
          <p:nvPr/>
        </p:nvSpPr>
        <p:spPr>
          <a:xfrm>
            <a:off x="685800" y="960119"/>
            <a:ext cx="5029200" cy="177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spc="180" sz="1100">
                <a:solidFill>
                  <a:srgbClr val="4D5C6E"/>
                </a:solidFill>
                <a:latin typeface="Montserrat Thin Regular"/>
                <a:ea typeface="Montserrat Thin Regular"/>
                <a:cs typeface="Montserrat Thin Regular"/>
                <a:sym typeface="Montserrat Thin Regular"/>
              </a:defRPr>
            </a:lvl1pPr>
          </a:lstStyle>
          <a:p>
            <a:pPr/>
            <a:r>
              <a:t>THE AUTOMATED VOICE PLATFORM</a:t>
            </a:r>
          </a:p>
        </p:txBody>
      </p:sp>
      <p:sp>
        <p:nvSpPr>
          <p:cNvPr id="98" name="TextBox 5"/>
          <p:cNvSpPr txBox="1"/>
          <p:nvPr/>
        </p:nvSpPr>
        <p:spPr>
          <a:xfrm>
            <a:off x="658367" y="1353311"/>
            <a:ext cx="5624181" cy="7947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3100"/>
              </a:lnSpc>
              <a:defRPr sz="2700">
                <a:solidFill>
                  <a:srgbClr val="212F38"/>
                </a:solidFill>
                <a:latin typeface="Montserrat Thin Bold"/>
                <a:ea typeface="Montserrat Thin Bold"/>
                <a:cs typeface="Montserrat Thin Bold"/>
                <a:sym typeface="Montserrat Thin Bold"/>
              </a:defRPr>
            </a:lvl1pPr>
          </a:lstStyle>
          <a:p>
            <a:pPr/>
            <a:r>
              <a:t>A carrier-grade IVR that speaks any engine you choose.</a:t>
            </a:r>
          </a:p>
        </p:txBody>
      </p:sp>
      <p:sp>
        <p:nvSpPr>
          <p:cNvPr id="99" name="Rectangle 6"/>
          <p:cNvSpPr/>
          <p:nvPr/>
        </p:nvSpPr>
        <p:spPr>
          <a:xfrm>
            <a:off x="685799" y="3136392"/>
            <a:ext cx="201170" cy="45721"/>
          </a:xfrm>
          <a:prstGeom prst="rect">
            <a:avLst/>
          </a:prstGeom>
          <a:solidFill>
            <a:srgbClr val="A2EA7E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00" name="TextBox 7"/>
          <p:cNvSpPr txBox="1"/>
          <p:nvPr/>
        </p:nvSpPr>
        <p:spPr>
          <a:xfrm>
            <a:off x="1024127" y="2990088"/>
            <a:ext cx="4617722" cy="228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sz="1400">
                <a:solidFill>
                  <a:srgbClr val="212F38"/>
                </a:solidFill>
                <a:latin typeface="Montserrat Thin Medium"/>
                <a:ea typeface="Montserrat Thin Medium"/>
                <a:cs typeface="Montserrat Thin Medium"/>
                <a:sym typeface="Montserrat Thin Medium"/>
              </a:defRPr>
            </a:lvl1pPr>
          </a:lstStyle>
          <a:p>
            <a:pPr/>
            <a:r>
              <a:t>Standards-based</a:t>
            </a:r>
          </a:p>
        </p:txBody>
      </p:sp>
      <p:sp>
        <p:nvSpPr>
          <p:cNvPr id="101" name="TextBox 8"/>
          <p:cNvSpPr txBox="1"/>
          <p:nvPr/>
        </p:nvSpPr>
        <p:spPr>
          <a:xfrm>
            <a:off x="1024128" y="3319271"/>
            <a:ext cx="4709160" cy="1874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1500"/>
              </a:lnSpc>
              <a:defRPr sz="1100">
                <a:solidFill>
                  <a:srgbClr val="4D5C6E"/>
                </a:solidFill>
                <a:latin typeface="Montserrat Thin Regular"/>
                <a:ea typeface="Montserrat Thin Regular"/>
                <a:cs typeface="Montserrat Thin Regular"/>
                <a:sym typeface="Montserrat Thin Regular"/>
              </a:defRPr>
            </a:lvl1pPr>
          </a:lstStyle>
          <a:p>
            <a:pPr/>
            <a:r>
              <a:t>VoiceXML 2.0/2.1, MRCPv2 and SIP — open, not proprietary.</a:t>
            </a:r>
          </a:p>
        </p:txBody>
      </p:sp>
      <p:sp>
        <p:nvSpPr>
          <p:cNvPr id="102" name="Rectangle 9"/>
          <p:cNvSpPr/>
          <p:nvPr/>
        </p:nvSpPr>
        <p:spPr>
          <a:xfrm>
            <a:off x="685799" y="4123944"/>
            <a:ext cx="201170" cy="45721"/>
          </a:xfrm>
          <a:prstGeom prst="rect">
            <a:avLst/>
          </a:prstGeom>
          <a:solidFill>
            <a:srgbClr val="A2EA7E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03" name="TextBox 10"/>
          <p:cNvSpPr txBox="1"/>
          <p:nvPr/>
        </p:nvSpPr>
        <p:spPr>
          <a:xfrm>
            <a:off x="1024127" y="3977638"/>
            <a:ext cx="4617722" cy="228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sz="1400">
                <a:solidFill>
                  <a:srgbClr val="212F38"/>
                </a:solidFill>
                <a:latin typeface="Montserrat Thin Medium"/>
                <a:ea typeface="Montserrat Thin Medium"/>
                <a:cs typeface="Montserrat Thin Medium"/>
                <a:sym typeface="Montserrat Thin Medium"/>
              </a:defRPr>
            </a:lvl1pPr>
          </a:lstStyle>
          <a:p>
            <a:pPr/>
            <a:r>
              <a:t>Vendor-neutral speech</a:t>
            </a:r>
          </a:p>
        </p:txBody>
      </p:sp>
      <p:sp>
        <p:nvSpPr>
          <p:cNvPr id="104" name="TextBox 11"/>
          <p:cNvSpPr txBox="1"/>
          <p:nvPr/>
        </p:nvSpPr>
        <p:spPr>
          <a:xfrm>
            <a:off x="1024128" y="4306823"/>
            <a:ext cx="4709160" cy="3779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1500"/>
              </a:lnSpc>
              <a:defRPr sz="1100">
                <a:solidFill>
                  <a:srgbClr val="4D5C6E"/>
                </a:solidFill>
                <a:latin typeface="Montserrat Thin Regular"/>
                <a:ea typeface="Montserrat Thin Regular"/>
                <a:cs typeface="Montserrat Thin Regular"/>
                <a:sym typeface="Montserrat Thin Regular"/>
              </a:defRPr>
            </a:lvl1pPr>
          </a:lstStyle>
          <a:p>
            <a:pPr/>
            <a:r>
              <a:t>HTTP and MRCP connectors plug in the ASR, TTS and NLU vendor you already trust.</a:t>
            </a:r>
          </a:p>
        </p:txBody>
      </p:sp>
      <p:sp>
        <p:nvSpPr>
          <p:cNvPr id="105" name="Rectangle 12"/>
          <p:cNvSpPr/>
          <p:nvPr/>
        </p:nvSpPr>
        <p:spPr>
          <a:xfrm>
            <a:off x="685799" y="5111496"/>
            <a:ext cx="201170" cy="45721"/>
          </a:xfrm>
          <a:prstGeom prst="rect">
            <a:avLst/>
          </a:prstGeom>
          <a:solidFill>
            <a:srgbClr val="A2EA7E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06" name="TextBox 13"/>
          <p:cNvSpPr txBox="1"/>
          <p:nvPr/>
        </p:nvSpPr>
        <p:spPr>
          <a:xfrm>
            <a:off x="1024127" y="4965191"/>
            <a:ext cx="4617722" cy="228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sz="1400">
                <a:solidFill>
                  <a:srgbClr val="212F38"/>
                </a:solidFill>
                <a:latin typeface="Montserrat Thin Medium"/>
                <a:ea typeface="Montserrat Thin Medium"/>
                <a:cs typeface="Montserrat Thin Medium"/>
                <a:sym typeface="Montserrat Thin Medium"/>
              </a:defRPr>
            </a:lvl1pPr>
          </a:lstStyle>
          <a:p>
            <a:pPr/>
            <a:r>
              <a:t>Deploy anywhere</a:t>
            </a:r>
          </a:p>
        </p:txBody>
      </p:sp>
      <p:sp>
        <p:nvSpPr>
          <p:cNvPr id="107" name="TextBox 14"/>
          <p:cNvSpPr txBox="1"/>
          <p:nvPr/>
        </p:nvSpPr>
        <p:spPr>
          <a:xfrm>
            <a:off x="1024128" y="5294376"/>
            <a:ext cx="4709160" cy="1874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1500"/>
              </a:lnSpc>
              <a:defRPr sz="1100">
                <a:solidFill>
                  <a:srgbClr val="4D5C6E"/>
                </a:solidFill>
                <a:latin typeface="Montserrat Thin Regular"/>
                <a:ea typeface="Montserrat Thin Regular"/>
                <a:cs typeface="Montserrat Thin Regular"/>
                <a:sym typeface="Montserrat Thin Regular"/>
              </a:defRPr>
            </a:lvl1pPr>
          </a:lstStyle>
          <a:p>
            <a:pPr/>
            <a:r>
              <a:t>Bare metal, VMware, KVM, or AWS, Azure and Google Cloud.</a:t>
            </a:r>
          </a:p>
        </p:txBody>
      </p:sp>
      <p:sp>
        <p:nvSpPr>
          <p:cNvPr id="108" name="Rounded Rectangle 15"/>
          <p:cNvSpPr/>
          <p:nvPr/>
        </p:nvSpPr>
        <p:spPr>
          <a:xfrm>
            <a:off x="6613855" y="2151338"/>
            <a:ext cx="4983481" cy="2829644"/>
          </a:xfrm>
          <a:prstGeom prst="roundRect">
            <a:avLst>
              <a:gd name="adj" fmla="val 4500"/>
            </a:avLst>
          </a:prstGeom>
          <a:solidFill>
            <a:srgbClr val="FFFFFF"/>
          </a:solidFill>
          <a:ln w="12700">
            <a:miter lim="400000"/>
          </a:ln>
          <a:effectLst>
            <a:outerShdw sx="100000" sy="100000" kx="0" ky="0" algn="b" rotWithShape="0" blurRad="228600" dist="76200" dir="540000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pic>
        <p:nvPicPr>
          <p:cNvPr id="109" name="Group.tiff" descr="Group.tif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831196" y="2403648"/>
            <a:ext cx="2548798" cy="232502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212F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21208"/>
            <a:ext cx="118872" cy="118872"/>
          </a:xfrm>
          <a:prstGeom prst="roundRect">
            <a:avLst>
              <a:gd name="adj" fmla="val 23077"/>
            </a:avLst>
          </a:prstGeom>
          <a:solidFill>
            <a:srgbClr val="FF6D5F"/>
          </a:solidFill>
          <a:ln/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777240" y="457200"/>
            <a:ext cx="10424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FF6D5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THE GAP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731520"/>
            <a:ext cx="1109167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7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Everyone promises AI voice. Most still make you press 1.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548640" y="1298448"/>
            <a:ext cx="1109167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Conversational AI is the pitch. In practice, buyers are asked to choose between a rigid legacy tree, a forced move to someone else's cloud, or a rebuild inside a brand-new bot-builder canvas.</a:t>
            </a:r>
            <a:endParaRPr lang="en-US" sz="1250" dirty="0"/>
          </a:p>
        </p:txBody>
      </p:sp>
      <p:sp>
        <p:nvSpPr>
          <p:cNvPr id="6" name="Shape 4"/>
          <p:cNvSpPr/>
          <p:nvPr/>
        </p:nvSpPr>
        <p:spPr>
          <a:xfrm>
            <a:off x="548640" y="2103120"/>
            <a:ext cx="3566160" cy="1051560"/>
          </a:xfrm>
          <a:prstGeom prst="roundRect">
            <a:avLst>
              <a:gd name="adj" fmla="val 8696"/>
            </a:avLst>
          </a:prstGeom>
          <a:solidFill>
            <a:srgbClr val="1A252C"/>
          </a:solidFill>
          <a:ln/>
        </p:spPr>
        <p:txBody>
          <a:bodyPr/>
          <a:p/>
        </p:txBody>
      </p:sp>
      <p:pic>
        <p:nvPicPr>
          <p:cNvPr id="7" name="Image 0" descr="icons/keymap_9FB0B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04672" y="2446020"/>
            <a:ext cx="365760" cy="36576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298448" y="2103120"/>
            <a:ext cx="256032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1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Press 1 for menus, forever</a:t>
            </a:r>
            <a:endParaRPr lang="en-US" sz="1150" dirty="0"/>
          </a:p>
        </p:txBody>
      </p:sp>
      <p:sp>
        <p:nvSpPr>
          <p:cNvPr id="9" name="Shape 6"/>
          <p:cNvSpPr/>
          <p:nvPr/>
        </p:nvSpPr>
        <p:spPr>
          <a:xfrm>
            <a:off x="4306824" y="2103120"/>
            <a:ext cx="3566160" cy="1051560"/>
          </a:xfrm>
          <a:prstGeom prst="roundRect">
            <a:avLst>
              <a:gd name="adj" fmla="val 8696"/>
            </a:avLst>
          </a:prstGeom>
          <a:solidFill>
            <a:srgbClr val="1A252C"/>
          </a:solidFill>
          <a:ln/>
        </p:spPr>
        <p:txBody>
          <a:bodyPr/>
          <a:p/>
        </p:txBody>
      </p:sp>
      <p:pic>
        <p:nvPicPr>
          <p:cNvPr id="10" name="Image 1" descr="icons/cloud_9FB0BE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62856" y="2446020"/>
            <a:ext cx="365760" cy="365760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5056632" y="2103120"/>
            <a:ext cx="256032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1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Cloud-only, take it or leave it</a:t>
            </a:r>
            <a:endParaRPr lang="en-US" sz="1150" dirty="0"/>
          </a:p>
        </p:txBody>
      </p:sp>
      <p:sp>
        <p:nvSpPr>
          <p:cNvPr id="12" name="Shape 8"/>
          <p:cNvSpPr/>
          <p:nvPr/>
        </p:nvSpPr>
        <p:spPr>
          <a:xfrm>
            <a:off x="8065008" y="2103120"/>
            <a:ext cx="3566160" cy="1051560"/>
          </a:xfrm>
          <a:prstGeom prst="roundRect">
            <a:avLst>
              <a:gd name="adj" fmla="val 8696"/>
            </a:avLst>
          </a:prstGeom>
          <a:solidFill>
            <a:srgbClr val="1A252C"/>
          </a:solidFill>
          <a:ln/>
        </p:spPr>
        <p:txBody>
          <a:bodyPr/>
          <a:p/>
        </p:txBody>
      </p:sp>
      <p:pic>
        <p:nvPicPr>
          <p:cNvPr id="13" name="Image 2" descr="icons/key_9FB0B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21040" y="2446020"/>
            <a:ext cx="365760" cy="365760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8814816" y="2103120"/>
            <a:ext cx="256032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1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Bot-builder lock-in</a:t>
            </a:r>
            <a:endParaRPr lang="en-US" sz="1150" dirty="0"/>
          </a:p>
        </p:txBody>
      </p:sp>
      <p:sp>
        <p:nvSpPr>
          <p:cNvPr id="15" name="Shape 10"/>
          <p:cNvSpPr/>
          <p:nvPr/>
        </p:nvSpPr>
        <p:spPr>
          <a:xfrm>
            <a:off x="548640" y="3520440"/>
            <a:ext cx="11091672" cy="2514600"/>
          </a:xfrm>
          <a:prstGeom prst="roundRect">
            <a:avLst>
              <a:gd name="adj" fmla="val 3636"/>
            </a:avLst>
          </a:prstGeom>
          <a:solidFill>
            <a:srgbClr val="B2E88A"/>
          </a:solidFill>
          <a:ln/>
        </p:spPr>
        <p:txBody>
          <a:bodyPr/>
          <a:p/>
        </p:txBody>
      </p:sp>
      <p:pic>
        <p:nvPicPr>
          <p:cNvPr id="16" name="Image 3" descr="assets/marks/mark_smartivr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400" y="3858768"/>
            <a:ext cx="804672" cy="804672"/>
          </a:xfrm>
          <a:prstGeom prst="rect">
            <a:avLst/>
          </a:prstGeom>
        </p:spPr>
      </p:pic>
      <p:sp>
        <p:nvSpPr>
          <p:cNvPr id="17" name="Text 11"/>
          <p:cNvSpPr/>
          <p:nvPr/>
        </p:nvSpPr>
        <p:spPr>
          <a:xfrm>
            <a:off x="1965960" y="3794760"/>
            <a:ext cx="93268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Smart IVR starts from telephony, not a chatbot canvas.</a:t>
            </a:r>
            <a:endParaRPr lang="en-US" sz="1600" dirty="0"/>
          </a:p>
        </p:txBody>
      </p:sp>
      <p:sp>
        <p:nvSpPr>
          <p:cNvPr id="18" name="Text 12"/>
          <p:cNvSpPr/>
          <p:nvPr/>
        </p:nvSpPr>
        <p:spPr>
          <a:xfrm>
            <a:off x="1965960" y="4224528"/>
            <a:ext cx="92811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2B4A1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 standards-based VoiceXML engine with open speech-engine connectors, and — as of August 2026 — an AI Agent Gateway that sits alongside VoiceXML rather than replacing it, so existing applications keep running.</a:t>
            </a:r>
            <a:endParaRPr lang="en-US" sz="1200" dirty="0"/>
          </a:p>
        </p:txBody>
      </p:sp>
      <p:sp>
        <p:nvSpPr>
          <p:cNvPr id="19" name="Text 13"/>
          <p:cNvSpPr/>
          <p:nvPr/>
        </p:nvSpPr>
        <p:spPr>
          <a:xfrm>
            <a:off x="1965960" y="5074920"/>
            <a:ext cx="92811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1050" i="1" dirty="0">
                <a:solidFill>
                  <a:srgbClr val="2B4A1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Microsoft is retiring Nuance's on-premise Conversational IVR stack — sustaining support for on-prem installs ends June 2026.</a:t>
            </a:r>
            <a:endParaRPr lang="en-US" sz="1050" dirty="0"/>
          </a:p>
        </p:txBody>
      </p:sp>
      <p:sp>
        <p:nvSpPr>
          <p:cNvPr id="20" name="Text 14"/>
          <p:cNvSpPr/>
          <p:nvPr/>
        </p:nvSpPr>
        <p:spPr>
          <a:xfrm>
            <a:off x="548640" y="6455664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i="1" dirty="0">
                <a:solidFill>
                  <a:srgbClr val="6B7F8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Positioning based on published capability and roadmap pages of leading IVR/CCaaS vendors, reviewed August 2026</a:t>
            </a:r>
            <a:endParaRPr lang="en-US" sz="800" dirty="0"/>
          </a:p>
        </p:txBody>
      </p:sp>
      <p:sp>
        <p:nvSpPr>
          <p:cNvPr id="21" name="Text 15"/>
          <p:cNvSpPr/>
          <p:nvPr/>
        </p:nvSpPr>
        <p:spPr>
          <a:xfrm>
            <a:off x="8778240" y="6455664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6B7F8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The gap</a:t>
            </a:r>
            <a:endParaRPr lang="en-US" sz="800" dirty="0"/>
          </a:p>
        </p:txBody>
      </p:sp>
      <p:sp>
        <p:nvSpPr>
          <p:cNvPr id="22" name="Text 16"/>
          <p:cNvSpPr/>
          <p:nvPr/>
        </p:nvSpPr>
        <p:spPr>
          <a:xfrm>
            <a:off x="11320272" y="6455664"/>
            <a:ext cx="320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6F6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21208"/>
            <a:ext cx="118872" cy="118872"/>
          </a:xfrm>
          <a:prstGeom prst="roundRect">
            <a:avLst>
              <a:gd name="adj" fmla="val 23077"/>
            </a:avLst>
          </a:prstGeom>
          <a:solidFill>
            <a:srgbClr val="FF6D5F"/>
          </a:solidFill>
          <a:ln/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777240" y="457200"/>
            <a:ext cx="10424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THE PLATFORM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731520"/>
            <a:ext cx="1109167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7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 carrier-grade IVR that speaks any engine you choose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548640" y="1280160"/>
            <a:ext cx="1109167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Smart IVR is a software-based, 100% packaged conversational IVR platform, VoiceXML 2.X compliant with extended tags, built on an open-standards core. It runs on your own servers, on a virtual machine, or in the cloud.</a:t>
            </a:r>
            <a:endParaRPr lang="en-US" sz="1250" dirty="0"/>
          </a:p>
        </p:txBody>
      </p:sp>
      <p:sp>
        <p:nvSpPr>
          <p:cNvPr id="6" name="Shape 4"/>
          <p:cNvSpPr/>
          <p:nvPr/>
        </p:nvSpPr>
        <p:spPr>
          <a:xfrm>
            <a:off x="548640" y="2212848"/>
            <a:ext cx="2670048" cy="22860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7" name="Shape 5"/>
          <p:cNvSpPr/>
          <p:nvPr/>
        </p:nvSpPr>
        <p:spPr>
          <a:xfrm>
            <a:off x="804672" y="2468880"/>
            <a:ext cx="621792" cy="621792"/>
          </a:xfrm>
          <a:prstGeom prst="ellipse">
            <a:avLst/>
          </a:prstGeom>
          <a:solidFill>
            <a:srgbClr val="EAF6DD"/>
          </a:solidFill>
          <a:ln/>
        </p:spPr>
        <p:txBody>
          <a:bodyPr/>
          <a:p/>
        </p:txBody>
      </p:sp>
      <p:pic>
        <p:nvPicPr>
          <p:cNvPr id="8" name="Image 0" descr="icons/standard_212F38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53902" y="2618110"/>
            <a:ext cx="323332" cy="323332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804672" y="3127248"/>
            <a:ext cx="215798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lnSpc>
                <a:spcPct val="110000"/>
              </a:lnSpc>
              <a:buNone/>
            </a:pPr>
            <a:r>
              <a:rPr lang="en-US" sz="125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Standards-based</a:t>
            </a:r>
            <a:endParaRPr lang="en-US" sz="1250" dirty="0"/>
          </a:p>
        </p:txBody>
      </p:sp>
      <p:sp>
        <p:nvSpPr>
          <p:cNvPr id="10" name="Text 7"/>
          <p:cNvSpPr/>
          <p:nvPr/>
        </p:nvSpPr>
        <p:spPr>
          <a:xfrm>
            <a:off x="804672" y="3694176"/>
            <a:ext cx="2157984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8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VoiceXML 2.0 and 2.1 (W3C), MRCPv2 (RFC 6787) and SIP (RFC 3261 / 5552) — open, not proprietary.</a:t>
            </a:r>
            <a:endParaRPr lang="en-US" sz="980" dirty="0"/>
          </a:p>
        </p:txBody>
      </p:sp>
      <p:sp>
        <p:nvSpPr>
          <p:cNvPr id="11" name="Shape 8"/>
          <p:cNvSpPr/>
          <p:nvPr/>
        </p:nvSpPr>
        <p:spPr>
          <a:xfrm>
            <a:off x="3392424" y="2212848"/>
            <a:ext cx="2670048" cy="22860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12" name="Shape 9"/>
          <p:cNvSpPr/>
          <p:nvPr/>
        </p:nvSpPr>
        <p:spPr>
          <a:xfrm>
            <a:off x="3648456" y="2468880"/>
            <a:ext cx="621792" cy="621792"/>
          </a:xfrm>
          <a:prstGeom prst="ellipse">
            <a:avLst/>
          </a:prstGeom>
          <a:solidFill>
            <a:srgbClr val="EAF6DD"/>
          </a:solidFill>
          <a:ln/>
        </p:spPr>
        <p:txBody>
          <a:bodyPr/>
          <a:p/>
        </p:txBody>
      </p:sp>
      <p:pic>
        <p:nvPicPr>
          <p:cNvPr id="13" name="Image 1" descr="icons/scalable_212F38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97686" y="2618110"/>
            <a:ext cx="323332" cy="323332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3648456" y="3127248"/>
            <a:ext cx="215798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lnSpc>
                <a:spcPct val="110000"/>
              </a:lnSpc>
              <a:buNone/>
            </a:pPr>
            <a:r>
              <a:rPr lang="en-US" sz="125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Carrier-grade</a:t>
            </a:r>
            <a:endParaRPr lang="en-US" sz="1250" dirty="0"/>
          </a:p>
        </p:txBody>
      </p:sp>
      <p:sp>
        <p:nvSpPr>
          <p:cNvPr id="15" name="Text 11"/>
          <p:cNvSpPr/>
          <p:nvPr/>
        </p:nvSpPr>
        <p:spPr>
          <a:xfrm>
            <a:off x="3648456" y="3694176"/>
            <a:ext cx="2157984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8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Multi-tenant architecture built to process hundreds of simultaneous calls per server.</a:t>
            </a:r>
            <a:endParaRPr lang="en-US" sz="980" dirty="0"/>
          </a:p>
        </p:txBody>
      </p:sp>
      <p:sp>
        <p:nvSpPr>
          <p:cNvPr id="16" name="Shape 12"/>
          <p:cNvSpPr/>
          <p:nvPr/>
        </p:nvSpPr>
        <p:spPr>
          <a:xfrm>
            <a:off x="6236208" y="2212848"/>
            <a:ext cx="2670048" cy="22860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17" name="Shape 13"/>
          <p:cNvSpPr/>
          <p:nvPr/>
        </p:nvSpPr>
        <p:spPr>
          <a:xfrm>
            <a:off x="6492240" y="2468880"/>
            <a:ext cx="621792" cy="621792"/>
          </a:xfrm>
          <a:prstGeom prst="ellipse">
            <a:avLst/>
          </a:prstGeom>
          <a:solidFill>
            <a:srgbClr val="EAF6DD"/>
          </a:solidFill>
          <a:ln/>
        </p:spPr>
        <p:txBody>
          <a:bodyPr/>
          <a:p/>
        </p:txBody>
      </p:sp>
      <p:pic>
        <p:nvPicPr>
          <p:cNvPr id="18" name="Image 2" descr="icons/integration_212F38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41470" y="2618110"/>
            <a:ext cx="323332" cy="323332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6492240" y="3127248"/>
            <a:ext cx="215798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lnSpc>
                <a:spcPct val="110000"/>
              </a:lnSpc>
              <a:buNone/>
            </a:pPr>
            <a:r>
              <a:rPr lang="en-US" sz="125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Vendor-neutral speech</a:t>
            </a:r>
            <a:endParaRPr lang="en-US" sz="1250" dirty="0"/>
          </a:p>
        </p:txBody>
      </p:sp>
      <p:sp>
        <p:nvSpPr>
          <p:cNvPr id="20" name="Text 15"/>
          <p:cNvSpPr/>
          <p:nvPr/>
        </p:nvSpPr>
        <p:spPr>
          <a:xfrm>
            <a:off x="6492240" y="3694176"/>
            <a:ext cx="2157984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8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HTTP and MRCP connectors plug in the ASR, TTS and NLU vendor you already trust — not a walled garden.</a:t>
            </a:r>
            <a:endParaRPr lang="en-US" sz="980" dirty="0"/>
          </a:p>
        </p:txBody>
      </p:sp>
      <p:sp>
        <p:nvSpPr>
          <p:cNvPr id="21" name="Shape 16"/>
          <p:cNvSpPr/>
          <p:nvPr/>
        </p:nvSpPr>
        <p:spPr>
          <a:xfrm>
            <a:off x="9079992" y="2212848"/>
            <a:ext cx="2670048" cy="22860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22" name="Shape 17"/>
          <p:cNvSpPr/>
          <p:nvPr/>
        </p:nvSpPr>
        <p:spPr>
          <a:xfrm>
            <a:off x="9336024" y="2468880"/>
            <a:ext cx="621792" cy="621792"/>
          </a:xfrm>
          <a:prstGeom prst="ellipse">
            <a:avLst/>
          </a:prstGeom>
          <a:solidFill>
            <a:srgbClr val="EAF6DD"/>
          </a:solidFill>
          <a:ln/>
        </p:spPr>
        <p:txBody>
          <a:bodyPr/>
          <a:p/>
        </p:txBody>
      </p:sp>
      <p:pic>
        <p:nvPicPr>
          <p:cNvPr id="23" name="Image 3" descr="icons/cloud_212F38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485254" y="2618110"/>
            <a:ext cx="323332" cy="323332"/>
          </a:xfrm>
          <a:prstGeom prst="rect">
            <a:avLst/>
          </a:prstGeom>
        </p:spPr>
      </p:pic>
      <p:sp>
        <p:nvSpPr>
          <p:cNvPr id="24" name="Text 18"/>
          <p:cNvSpPr/>
          <p:nvPr/>
        </p:nvSpPr>
        <p:spPr>
          <a:xfrm>
            <a:off x="9336024" y="3127248"/>
            <a:ext cx="215798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lnSpc>
                <a:spcPct val="110000"/>
              </a:lnSpc>
              <a:buNone/>
            </a:pPr>
            <a:r>
              <a:rPr lang="en-US" sz="125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Deploy anywhere</a:t>
            </a:r>
            <a:endParaRPr lang="en-US" sz="1250" dirty="0"/>
          </a:p>
        </p:txBody>
      </p:sp>
      <p:sp>
        <p:nvSpPr>
          <p:cNvPr id="25" name="Text 19"/>
          <p:cNvSpPr/>
          <p:nvPr/>
        </p:nvSpPr>
        <p:spPr>
          <a:xfrm>
            <a:off x="9336024" y="3694176"/>
            <a:ext cx="2157984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8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Bare metal, VMware, Proxmox and KVM, or AWS, Azure, Google Cloud and OVH — your choice.</a:t>
            </a:r>
            <a:endParaRPr lang="en-US" sz="980" dirty="0"/>
          </a:p>
        </p:txBody>
      </p:sp>
      <p:sp>
        <p:nvSpPr>
          <p:cNvPr id="26" name="Text 20"/>
          <p:cNvSpPr/>
          <p:nvPr/>
        </p:nvSpPr>
        <p:spPr>
          <a:xfrm>
            <a:off x="548640" y="4892040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VoiceXML 2.0/2.1</a:t>
            </a:r>
            <a:endParaRPr lang="en-US" sz="1800" dirty="0"/>
          </a:p>
        </p:txBody>
      </p:sp>
      <p:sp>
        <p:nvSpPr>
          <p:cNvPr id="27" name="Text 21"/>
          <p:cNvSpPr/>
          <p:nvPr/>
        </p:nvSpPr>
        <p:spPr>
          <a:xfrm>
            <a:off x="548640" y="5303520"/>
            <a:ext cx="2743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W3C compliant</a:t>
            </a:r>
            <a:endParaRPr lang="en-US" sz="950" dirty="0"/>
          </a:p>
        </p:txBody>
      </p:sp>
      <p:sp>
        <p:nvSpPr>
          <p:cNvPr id="28" name="Text 22"/>
          <p:cNvSpPr/>
          <p:nvPr/>
        </p:nvSpPr>
        <p:spPr>
          <a:xfrm>
            <a:off x="3392424" y="4892040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MRCPv2</a:t>
            </a:r>
            <a:endParaRPr lang="en-US" sz="1800" dirty="0"/>
          </a:p>
        </p:txBody>
      </p:sp>
      <p:sp>
        <p:nvSpPr>
          <p:cNvPr id="29" name="Text 23"/>
          <p:cNvSpPr/>
          <p:nvPr/>
        </p:nvSpPr>
        <p:spPr>
          <a:xfrm>
            <a:off x="3392424" y="5303520"/>
            <a:ext cx="2743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RFC 6787 speech control</a:t>
            </a:r>
            <a:endParaRPr lang="en-US" sz="950" dirty="0"/>
          </a:p>
        </p:txBody>
      </p:sp>
      <p:sp>
        <p:nvSpPr>
          <p:cNvPr id="30" name="Text 24"/>
          <p:cNvSpPr/>
          <p:nvPr/>
        </p:nvSpPr>
        <p:spPr>
          <a:xfrm>
            <a:off x="6236208" y="4892040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SIP</a:t>
            </a:r>
            <a:endParaRPr lang="en-US" sz="1800" dirty="0"/>
          </a:p>
        </p:txBody>
      </p:sp>
      <p:sp>
        <p:nvSpPr>
          <p:cNvPr id="31" name="Text 25"/>
          <p:cNvSpPr/>
          <p:nvPr/>
        </p:nvSpPr>
        <p:spPr>
          <a:xfrm>
            <a:off x="6236208" y="5303520"/>
            <a:ext cx="2743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RFC 3261 / 5552</a:t>
            </a:r>
            <a:endParaRPr lang="en-US" sz="950" dirty="0"/>
          </a:p>
        </p:txBody>
      </p:sp>
      <p:sp>
        <p:nvSpPr>
          <p:cNvPr id="32" name="Text 26"/>
          <p:cNvSpPr/>
          <p:nvPr/>
        </p:nvSpPr>
        <p:spPr>
          <a:xfrm>
            <a:off x="9079992" y="4892040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Per port</a:t>
            </a:r>
            <a:endParaRPr lang="en-US" sz="1800" dirty="0"/>
          </a:p>
        </p:txBody>
      </p:sp>
      <p:sp>
        <p:nvSpPr>
          <p:cNvPr id="33" name="Text 27"/>
          <p:cNvSpPr/>
          <p:nvPr/>
        </p:nvSpPr>
        <p:spPr>
          <a:xfrm>
            <a:off x="9079992" y="5303520"/>
            <a:ext cx="2743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subscription or licence</a:t>
            </a:r>
            <a:endParaRPr lang="en-US" sz="950" dirty="0"/>
          </a:p>
        </p:txBody>
      </p:sp>
      <p:sp>
        <p:nvSpPr>
          <p:cNvPr id="34" name="Text 28"/>
          <p:cNvSpPr/>
          <p:nvPr/>
        </p:nvSpPr>
        <p:spPr>
          <a:xfrm>
            <a:off x="548640" y="6455664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i="1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Source: wiki.ivrpowers.com/en/smartivr/start, /resources/references</a:t>
            </a:r>
            <a:endParaRPr lang="en-US" sz="800" dirty="0"/>
          </a:p>
        </p:txBody>
      </p:sp>
      <p:sp>
        <p:nvSpPr>
          <p:cNvPr id="35" name="Text 29"/>
          <p:cNvSpPr/>
          <p:nvPr/>
        </p:nvSpPr>
        <p:spPr>
          <a:xfrm>
            <a:off x="8778240" y="6455664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The platform</a:t>
            </a:r>
            <a:endParaRPr lang="en-US" sz="800" dirty="0"/>
          </a:p>
        </p:txBody>
      </p:sp>
      <p:sp>
        <p:nvSpPr>
          <p:cNvPr id="36" name="Text 30"/>
          <p:cNvSpPr/>
          <p:nvPr/>
        </p:nvSpPr>
        <p:spPr>
          <a:xfrm>
            <a:off x="11320272" y="6455664"/>
            <a:ext cx="320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3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212F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21208"/>
            <a:ext cx="118872" cy="118872"/>
          </a:xfrm>
          <a:prstGeom prst="roundRect">
            <a:avLst>
              <a:gd name="adj" fmla="val 23077"/>
            </a:avLst>
          </a:prstGeom>
          <a:solidFill>
            <a:srgbClr val="FF6D5F"/>
          </a:solidFill>
          <a:ln/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777240" y="457200"/>
            <a:ext cx="10424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FF6D5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DIFFERENTIATOR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731520"/>
            <a:ext cx="1109167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7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What it means for voice to be a real front door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548640" y="1280160"/>
            <a:ext cx="1109167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Not a bot bolted in front of the phone system. The telephony layer and the conversation layer, designed to work as one.</a:t>
            </a:r>
            <a:endParaRPr lang="en-US" sz="1250" dirty="0"/>
          </a:p>
        </p:txBody>
      </p:sp>
      <p:sp>
        <p:nvSpPr>
          <p:cNvPr id="6" name="Shape 4"/>
          <p:cNvSpPr/>
          <p:nvPr/>
        </p:nvSpPr>
        <p:spPr>
          <a:xfrm>
            <a:off x="548640" y="1783080"/>
            <a:ext cx="3566160" cy="2084832"/>
          </a:xfrm>
          <a:prstGeom prst="roundRect">
            <a:avLst>
              <a:gd name="adj" fmla="val 4386"/>
            </a:avLst>
          </a:prstGeom>
          <a:solidFill>
            <a:srgbClr val="2E3D48"/>
          </a:solidFill>
          <a:ln/>
        </p:spPr>
        <p:txBody>
          <a:bodyPr/>
          <a:p/>
        </p:txBody>
      </p:sp>
      <p:sp>
        <p:nvSpPr>
          <p:cNvPr id="7" name="Shape 5"/>
          <p:cNvSpPr/>
          <p:nvPr/>
        </p:nvSpPr>
        <p:spPr>
          <a:xfrm>
            <a:off x="822960" y="2057400"/>
            <a:ext cx="566928" cy="566928"/>
          </a:xfrm>
          <a:prstGeom prst="ellipse">
            <a:avLst/>
          </a:prstGeom>
          <a:solidFill>
            <a:srgbClr val="B2E88A"/>
          </a:solidFill>
          <a:ln/>
        </p:spPr>
        <p:txBody>
          <a:bodyPr/>
          <a:p/>
        </p:txBody>
      </p:sp>
      <p:pic>
        <p:nvPicPr>
          <p:cNvPr id="8" name="Image 0" descr="icons/call_212F38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9023" y="2193463"/>
            <a:ext cx="294803" cy="294803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1517904" y="2075688"/>
            <a:ext cx="2322576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Owns telephony end to end</a:t>
            </a:r>
            <a:endParaRPr lang="en-US" sz="1250" dirty="0"/>
          </a:p>
        </p:txBody>
      </p:sp>
      <p:sp>
        <p:nvSpPr>
          <p:cNvPr id="10" name="Text 7"/>
          <p:cNvSpPr/>
          <p:nvPr/>
        </p:nvSpPr>
        <p:spPr>
          <a:xfrm>
            <a:off x="822960" y="2743200"/>
            <a:ext cx="3017520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100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SIP trunking, DID numbering, PBX/CCaaS interconnection, barge-in and transfer — natively, not bolted on.</a:t>
            </a:r>
            <a:endParaRPr lang="en-US" sz="1000" dirty="0"/>
          </a:p>
        </p:txBody>
      </p:sp>
      <p:sp>
        <p:nvSpPr>
          <p:cNvPr id="11" name="Shape 8"/>
          <p:cNvSpPr/>
          <p:nvPr/>
        </p:nvSpPr>
        <p:spPr>
          <a:xfrm>
            <a:off x="4306824" y="1783080"/>
            <a:ext cx="3566160" cy="2084832"/>
          </a:xfrm>
          <a:prstGeom prst="roundRect">
            <a:avLst>
              <a:gd name="adj" fmla="val 4386"/>
            </a:avLst>
          </a:prstGeom>
          <a:solidFill>
            <a:srgbClr val="2E3D48"/>
          </a:solidFill>
          <a:ln/>
        </p:spPr>
        <p:txBody>
          <a:bodyPr/>
          <a:p/>
        </p:txBody>
      </p:sp>
      <p:sp>
        <p:nvSpPr>
          <p:cNvPr id="12" name="Shape 9"/>
          <p:cNvSpPr/>
          <p:nvPr/>
        </p:nvSpPr>
        <p:spPr>
          <a:xfrm>
            <a:off x="4581144" y="2057400"/>
            <a:ext cx="566928" cy="566928"/>
          </a:xfrm>
          <a:prstGeom prst="ellipse">
            <a:avLst/>
          </a:prstGeom>
          <a:solidFill>
            <a:srgbClr val="B2E88A"/>
          </a:solidFill>
          <a:ln/>
        </p:spPr>
        <p:txBody>
          <a:bodyPr/>
          <a:p/>
        </p:txBody>
      </p:sp>
      <p:pic>
        <p:nvPicPr>
          <p:cNvPr id="13" name="Image 1" descr="icons/route_212F38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7207" y="2193463"/>
            <a:ext cx="294803" cy="294803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5276088" y="2075688"/>
            <a:ext cx="2322576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Hands off with context</a:t>
            </a:r>
            <a:endParaRPr lang="en-US" sz="1250" dirty="0"/>
          </a:p>
        </p:txBody>
      </p:sp>
      <p:sp>
        <p:nvSpPr>
          <p:cNvPr id="15" name="Text 11"/>
          <p:cNvSpPr/>
          <p:nvPr/>
        </p:nvSpPr>
        <p:spPr>
          <a:xfrm>
            <a:off x="4581144" y="2743200"/>
            <a:ext cx="3017520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100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Call variables and conversation context carry through to Web ACD's queue and agent desktop at escalation.</a:t>
            </a:r>
            <a:endParaRPr lang="en-US" sz="1000" dirty="0"/>
          </a:p>
        </p:txBody>
      </p:sp>
      <p:sp>
        <p:nvSpPr>
          <p:cNvPr id="16" name="Shape 12"/>
          <p:cNvSpPr/>
          <p:nvPr/>
        </p:nvSpPr>
        <p:spPr>
          <a:xfrm>
            <a:off x="8065008" y="1783080"/>
            <a:ext cx="3566160" cy="2084832"/>
          </a:xfrm>
          <a:prstGeom prst="roundRect">
            <a:avLst>
              <a:gd name="adj" fmla="val 4386"/>
            </a:avLst>
          </a:prstGeom>
          <a:solidFill>
            <a:srgbClr val="2E3D48"/>
          </a:solidFill>
          <a:ln/>
        </p:spPr>
        <p:txBody>
          <a:bodyPr/>
          <a:p/>
        </p:txBody>
      </p:sp>
      <p:sp>
        <p:nvSpPr>
          <p:cNvPr id="17" name="Shape 13"/>
          <p:cNvSpPr/>
          <p:nvPr/>
        </p:nvSpPr>
        <p:spPr>
          <a:xfrm>
            <a:off x="8339328" y="2057400"/>
            <a:ext cx="566928" cy="566928"/>
          </a:xfrm>
          <a:prstGeom prst="ellipse">
            <a:avLst/>
          </a:prstGeom>
          <a:solidFill>
            <a:srgbClr val="B2E88A"/>
          </a:solidFill>
          <a:ln/>
        </p:spPr>
        <p:txBody>
          <a:bodyPr/>
          <a:p/>
        </p:txBody>
      </p:sp>
      <p:pic>
        <p:nvPicPr>
          <p:cNvPr id="18" name="Image 2" descr="icons/sparkles_212F38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75391" y="2193463"/>
            <a:ext cx="294803" cy="294803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9034272" y="2075688"/>
            <a:ext cx="2322576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Coexists with new AI</a:t>
            </a:r>
            <a:endParaRPr lang="en-US" sz="1250" dirty="0"/>
          </a:p>
        </p:txBody>
      </p:sp>
      <p:sp>
        <p:nvSpPr>
          <p:cNvPr id="20" name="Text 15"/>
          <p:cNvSpPr/>
          <p:nvPr/>
        </p:nvSpPr>
        <p:spPr>
          <a:xfrm>
            <a:off x="8339328" y="2743200"/>
            <a:ext cx="3017520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100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The AI Agent Gateway lets a connected AI own conversation while Smart IVR keeps owning telephony — no rebuild.</a:t>
            </a:r>
            <a:endParaRPr lang="en-US" sz="1000" dirty="0"/>
          </a:p>
        </p:txBody>
      </p:sp>
      <p:sp>
        <p:nvSpPr>
          <p:cNvPr id="21" name="Shape 16"/>
          <p:cNvSpPr/>
          <p:nvPr/>
        </p:nvSpPr>
        <p:spPr>
          <a:xfrm>
            <a:off x="548640" y="4069080"/>
            <a:ext cx="3566160" cy="2084832"/>
          </a:xfrm>
          <a:prstGeom prst="roundRect">
            <a:avLst>
              <a:gd name="adj" fmla="val 4386"/>
            </a:avLst>
          </a:prstGeom>
          <a:solidFill>
            <a:srgbClr val="2E3D48"/>
          </a:solidFill>
          <a:ln/>
        </p:spPr>
        <p:txBody>
          <a:bodyPr/>
          <a:p/>
        </p:txBody>
      </p:sp>
      <p:sp>
        <p:nvSpPr>
          <p:cNvPr id="22" name="Shape 17"/>
          <p:cNvSpPr/>
          <p:nvPr/>
        </p:nvSpPr>
        <p:spPr>
          <a:xfrm>
            <a:off x="822960" y="4343400"/>
            <a:ext cx="566928" cy="566928"/>
          </a:xfrm>
          <a:prstGeom prst="ellipse">
            <a:avLst/>
          </a:prstGeom>
          <a:solidFill>
            <a:srgbClr val="B2E88A"/>
          </a:solidFill>
          <a:ln/>
        </p:spPr>
        <p:txBody>
          <a:bodyPr/>
          <a:p/>
        </p:txBody>
      </p:sp>
      <p:pic>
        <p:nvPicPr>
          <p:cNvPr id="23" name="Image 3" descr="icons/integration_212F38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9023" y="4479463"/>
            <a:ext cx="294803" cy="294803"/>
          </a:xfrm>
          <a:prstGeom prst="rect">
            <a:avLst/>
          </a:prstGeom>
        </p:spPr>
      </p:pic>
      <p:sp>
        <p:nvSpPr>
          <p:cNvPr id="24" name="Text 18"/>
          <p:cNvSpPr/>
          <p:nvPr/>
        </p:nvSpPr>
        <p:spPr>
          <a:xfrm>
            <a:off x="1517904" y="4361688"/>
            <a:ext cx="2322576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Vendor-neutral speech</a:t>
            </a:r>
            <a:endParaRPr lang="en-US" sz="1250" dirty="0"/>
          </a:p>
        </p:txBody>
      </p:sp>
      <p:sp>
        <p:nvSpPr>
          <p:cNvPr id="25" name="Text 19"/>
          <p:cNvSpPr/>
          <p:nvPr/>
        </p:nvSpPr>
        <p:spPr>
          <a:xfrm>
            <a:off x="822960" y="5029200"/>
            <a:ext cx="3017520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100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Any MRCP- or HTTP-compatible ASR, TTS or NLU engine plugs in — Nuance, Verbio, Lumenvox, Google, Amazon, Azure.</a:t>
            </a:r>
            <a:endParaRPr lang="en-US" sz="1000" dirty="0"/>
          </a:p>
        </p:txBody>
      </p:sp>
      <p:sp>
        <p:nvSpPr>
          <p:cNvPr id="26" name="Shape 20"/>
          <p:cNvSpPr/>
          <p:nvPr/>
        </p:nvSpPr>
        <p:spPr>
          <a:xfrm>
            <a:off x="4306824" y="4069080"/>
            <a:ext cx="3566160" cy="2084832"/>
          </a:xfrm>
          <a:prstGeom prst="roundRect">
            <a:avLst>
              <a:gd name="adj" fmla="val 4386"/>
            </a:avLst>
          </a:prstGeom>
          <a:solidFill>
            <a:srgbClr val="2E3D48"/>
          </a:solidFill>
          <a:ln/>
        </p:spPr>
        <p:txBody>
          <a:bodyPr/>
          <a:p/>
        </p:txBody>
      </p:sp>
      <p:sp>
        <p:nvSpPr>
          <p:cNvPr id="27" name="Shape 21"/>
          <p:cNvSpPr/>
          <p:nvPr/>
        </p:nvSpPr>
        <p:spPr>
          <a:xfrm>
            <a:off x="4581144" y="4343400"/>
            <a:ext cx="566928" cy="566928"/>
          </a:xfrm>
          <a:prstGeom prst="ellipse">
            <a:avLst/>
          </a:prstGeom>
          <a:solidFill>
            <a:srgbClr val="B2E88A"/>
          </a:solidFill>
          <a:ln/>
        </p:spPr>
        <p:txBody>
          <a:bodyPr/>
          <a:p/>
        </p:txBody>
      </p:sp>
      <p:pic>
        <p:nvPicPr>
          <p:cNvPr id="28" name="Image 4" descr="icons/cam_212F38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17207" y="4479463"/>
            <a:ext cx="294803" cy="294803"/>
          </a:xfrm>
          <a:prstGeom prst="rect">
            <a:avLst/>
          </a:prstGeom>
        </p:spPr>
      </p:pic>
      <p:sp>
        <p:nvSpPr>
          <p:cNvPr id="29" name="Text 22"/>
          <p:cNvSpPr/>
          <p:nvPr/>
        </p:nvSpPr>
        <p:spPr>
          <a:xfrm>
            <a:off x="5276088" y="4361688"/>
            <a:ext cx="2322576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Escalates to a real video agent</a:t>
            </a:r>
            <a:endParaRPr lang="en-US" sz="1250" dirty="0"/>
          </a:p>
        </p:txBody>
      </p:sp>
      <p:sp>
        <p:nvSpPr>
          <p:cNvPr id="30" name="Text 23"/>
          <p:cNvSpPr/>
          <p:nvPr/>
        </p:nvSpPr>
        <p:spPr>
          <a:xfrm>
            <a:off x="4581144" y="5029200"/>
            <a:ext cx="3017520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100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 call that needs a human can route into the same suite's Web ACD queue — voice, or face to face over video.</a:t>
            </a:r>
            <a:endParaRPr lang="en-US" sz="1000" dirty="0"/>
          </a:p>
        </p:txBody>
      </p:sp>
      <p:sp>
        <p:nvSpPr>
          <p:cNvPr id="31" name="Shape 24"/>
          <p:cNvSpPr/>
          <p:nvPr/>
        </p:nvSpPr>
        <p:spPr>
          <a:xfrm>
            <a:off x="8065008" y="4069080"/>
            <a:ext cx="3566160" cy="2084832"/>
          </a:xfrm>
          <a:prstGeom prst="roundRect">
            <a:avLst>
              <a:gd name="adj" fmla="val 4386"/>
            </a:avLst>
          </a:prstGeom>
          <a:solidFill>
            <a:srgbClr val="2E3D48"/>
          </a:solidFill>
          <a:ln/>
        </p:spPr>
        <p:txBody>
          <a:bodyPr/>
          <a:p/>
        </p:txBody>
      </p:sp>
      <p:sp>
        <p:nvSpPr>
          <p:cNvPr id="32" name="Shape 25"/>
          <p:cNvSpPr/>
          <p:nvPr/>
        </p:nvSpPr>
        <p:spPr>
          <a:xfrm>
            <a:off x="8339328" y="4343400"/>
            <a:ext cx="566928" cy="566928"/>
          </a:xfrm>
          <a:prstGeom prst="ellipse">
            <a:avLst/>
          </a:prstGeom>
          <a:solidFill>
            <a:srgbClr val="B2E88A"/>
          </a:solidFill>
          <a:ln/>
        </p:spPr>
        <p:txBody>
          <a:bodyPr/>
          <a:p/>
        </p:txBody>
      </p:sp>
      <p:pic>
        <p:nvPicPr>
          <p:cNvPr id="33" name="Image 5" descr="icons/stack_212F38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75391" y="4479463"/>
            <a:ext cx="294803" cy="294803"/>
          </a:xfrm>
          <a:prstGeom prst="rect">
            <a:avLst/>
          </a:prstGeom>
        </p:spPr>
      </p:pic>
      <p:sp>
        <p:nvSpPr>
          <p:cNvPr id="34" name="Text 26"/>
          <p:cNvSpPr/>
          <p:nvPr/>
        </p:nvSpPr>
        <p:spPr>
          <a:xfrm>
            <a:off x="9034272" y="4361688"/>
            <a:ext cx="2322576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One telephony layer, one vendor</a:t>
            </a:r>
            <a:endParaRPr lang="en-US" sz="1250" dirty="0"/>
          </a:p>
        </p:txBody>
      </p:sp>
      <p:sp>
        <p:nvSpPr>
          <p:cNvPr id="35" name="Text 27"/>
          <p:cNvSpPr/>
          <p:nvPr/>
        </p:nvSpPr>
        <p:spPr>
          <a:xfrm>
            <a:off x="8339328" y="5029200"/>
            <a:ext cx="3017520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100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IVR, ACD and video all run on the same open-standards core, not stitched together from separate SKUs.</a:t>
            </a:r>
            <a:endParaRPr lang="en-US" sz="1000" dirty="0"/>
          </a:p>
        </p:txBody>
      </p:sp>
      <p:sp>
        <p:nvSpPr>
          <p:cNvPr id="36" name="Text 28"/>
          <p:cNvSpPr/>
          <p:nvPr/>
        </p:nvSpPr>
        <p:spPr>
          <a:xfrm>
            <a:off x="548640" y="6144768"/>
            <a:ext cx="1109167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B2E88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Entry points: any carrier or VoIP system over standard SIP trunking — no proprietary handset or app required.</a:t>
            </a:r>
            <a:endParaRPr lang="en-US" sz="1050" dirty="0"/>
          </a:p>
        </p:txBody>
      </p:sp>
      <p:sp>
        <p:nvSpPr>
          <p:cNvPr id="37" name="Text 29"/>
          <p:cNvSpPr/>
          <p:nvPr/>
        </p:nvSpPr>
        <p:spPr>
          <a:xfrm>
            <a:off x="548640" y="6455664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i="1" dirty="0">
                <a:solidFill>
                  <a:srgbClr val="6B7F8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Source: wiki.ivrpowers.com/en/smartivr/v2/faq, blog.ivrpowers.com (Aug 2026)</a:t>
            </a:r>
            <a:endParaRPr lang="en-US" sz="800" dirty="0"/>
          </a:p>
        </p:txBody>
      </p:sp>
      <p:sp>
        <p:nvSpPr>
          <p:cNvPr id="38" name="Text 30"/>
          <p:cNvSpPr/>
          <p:nvPr/>
        </p:nvSpPr>
        <p:spPr>
          <a:xfrm>
            <a:off x="8778240" y="6455664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6B7F8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Differentiator</a:t>
            </a:r>
            <a:endParaRPr lang="en-US" sz="800" dirty="0"/>
          </a:p>
        </p:txBody>
      </p:sp>
      <p:sp>
        <p:nvSpPr>
          <p:cNvPr id="39" name="Text 31"/>
          <p:cNvSpPr/>
          <p:nvPr/>
        </p:nvSpPr>
        <p:spPr>
          <a:xfrm>
            <a:off x="11320272" y="6455664"/>
            <a:ext cx="320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165" name="Layer.tiff" descr="Layer.tiff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4151081" y="-24508"/>
            <a:ext cx="4071578" cy="2630584"/>
          </a:xfrm>
          <a:prstGeom prst="rect">
            <a:avLst/>
          </a:prstGeom>
          <a:ln w="12700">
            <a:miter lim="400000"/>
          </a:ln>
        </p:spPr>
      </p:pic>
      <p:sp>
        <p:nvSpPr>
          <p:cNvPr id="950" name="Did you know you can take your company's calls…"/>
          <p:cNvSpPr txBox="1"/>
          <p:nvPr/>
        </p:nvSpPr>
        <p:spPr>
          <a:xfrm>
            <a:off x="540810" y="2946426"/>
            <a:ext cx="11110380" cy="965148"/>
          </a:xfrm>
          <a:prstGeom prst="rect">
            <a:avLst/>
          </a:prstGeom>
        </p:spPr>
        <p:txBody>
          <a:bodyPr wrap="none" lIns="25373" tIns="25373" rIns="25373" bIns="25373" anchor="ctr">
            <a:noAutofit/>
          </a:bodyPr>
          <a:lstStyle/>
          <a:p>
            <a:pPr algn="ctr" defTabSz="228600">
              <a:defRPr sz="2600">
                <a:solidFill>
                  <a:srgbClr val="212F38"/>
                </a:solidFill>
                <a:latin typeface="Montserrat Thin Regular"/>
                <a:ea typeface="Montserrat Thin Regular"/>
                <a:cs typeface="Montserrat Thin Regular"/>
                <a:sym typeface="Montserrat Thin Regular"/>
              </a:defRPr>
            </a:pPr>
            <a:r>
              <a:rPr sz="2600">
                <a:latin typeface="Montserrat"/>
              </a:rPr>
              <a:t>Did you know you can take your company's calls</a:t>
            </a:r>
            <a:br>
              <a:rPr sz="2600"/>
            </a:br>
            <a:r>
              <a:rPr sz="2600">
                <a:latin typeface="Montserrat"/>
              </a:rPr>
              <a:t>to the next level with Natural Language and AI?</a:t>
            </a:r>
          </a:p>
        </p:txBody>
      </p:sp>
      <p:sp>
        <p:nvSpPr>
          <p:cNvPr id="164" name="Interactive Powers"/>
          <p:cNvSpPr txBox="1"/>
          <p:nvPr/>
        </p:nvSpPr>
        <p:spPr>
          <a:xfrm>
            <a:off x="600044" y="5927326"/>
            <a:ext cx="10974059" cy="318158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22836" tIns="22836" rIns="22836" bIns="22836">
            <a:normAutofit fontScale="100000" lnSpcReduction="0"/>
          </a:bodyPr>
          <a:lstStyle/>
          <a:p>
            <a:pPr algn="ctr" defTabSz="412750">
              <a:defRPr>
                <a:solidFill>
                  <a:srgbClr val="212F38"/>
                </a:solidFill>
                <a:latin typeface="MuseoSansRounded-900"/>
                <a:ea typeface="MuseoSansRounded-900"/>
                <a:cs typeface="MuseoSansRounded-900"/>
                <a:sym typeface="MuseoSansRounded-900"/>
              </a:defRPr>
            </a:pPr>
            <a:r>
              <a:rPr>
                <a:latin typeface="Montserrat"/>
                <a:ea typeface="MuseoSansRounded-100"/>
                <a:cs typeface="MuseoSansRounded-100"/>
                <a:sym typeface="MuseoSansRounded-100"/>
              </a:rPr>
              <a:t>Interactive</a:t>
            </a:r>
            <a:r>
              <a:rPr>
                <a:latin typeface="Montserrat"/>
              </a:rPr>
              <a:t> Powers</a:t>
            </a:r>
          </a:p>
        </p:txBody>
      </p:sp>
      <p:sp>
        <p:nvSpPr>
          <p:cNvPr id="165" name="&lt;vxml&gt; version=&quot;2.x&quot;"/>
          <p:cNvSpPr txBox="1"/>
          <p:nvPr/>
        </p:nvSpPr>
        <p:spPr>
          <a:xfrm>
            <a:off x="4370389" y="4491122"/>
            <a:ext cx="3632961" cy="5333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5373" tIns="25373" rIns="25373" bIns="25373" anchor="ctr">
            <a:spAutoFit/>
          </a:bodyPr>
          <a:lstStyle/>
          <a:p>
            <a:pPr defTabSz="228600">
              <a:spcBef>
                <a:spcPts val="700"/>
              </a:spcBef>
              <a:defRPr sz="2800">
                <a:solidFill>
                  <a:srgbClr val="212F38"/>
                </a:solidFill>
                <a:latin typeface="Avenir Medium"/>
                <a:ea typeface="Avenir Medium"/>
                <a:cs typeface="Avenir Medium"/>
                <a:sym typeface="Avenir Medium"/>
              </a:defRPr>
            </a:pPr>
            <a:r>
              <a:rPr>
                <a:solidFill>
                  <a:srgbClr val="64CE6D"/>
                </a:solidFill>
                <a:latin typeface="Montserrat"/>
              </a:rPr>
              <a:t>&lt;vxml&gt;</a:t>
            </a:r>
            <a:r>
              <a:rPr>
                <a:latin typeface="Montserrat"/>
              </a:rPr>
              <a:t> </a:t>
            </a:r>
            <a:r>
              <a:rPr>
                <a:solidFill>
                  <a:srgbClr val="0433FF"/>
                </a:solidFill>
                <a:latin typeface="Montserrat"/>
              </a:rPr>
              <a:t>version=</a:t>
            </a:r>
            <a:r>
              <a:rPr>
                <a:solidFill>
                  <a:srgbClr val="EB4C64"/>
                </a:solidFill>
                <a:latin typeface="Montserrat"/>
              </a:rPr>
              <a:t>"2.x"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6F6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21208"/>
            <a:ext cx="118872" cy="118872"/>
          </a:xfrm>
          <a:prstGeom prst="roundRect">
            <a:avLst>
              <a:gd name="adj" fmla="val 23077"/>
            </a:avLst>
          </a:prstGeom>
          <a:solidFill>
            <a:srgbClr val="FF6D5F"/>
          </a:solidFill>
          <a:ln/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777240" y="457200"/>
            <a:ext cx="10424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CAPABILITIES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731520"/>
            <a:ext cx="1109167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7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Self-service, administration and security — one engine</a:t>
            </a:r>
            <a:endParaRPr lang="en-US" sz="2700" dirty="0"/>
          </a:p>
        </p:txBody>
      </p:sp>
      <p:sp>
        <p:nvSpPr>
          <p:cNvPr id="5" name="Shape 3"/>
          <p:cNvSpPr/>
          <p:nvPr/>
        </p:nvSpPr>
        <p:spPr>
          <a:xfrm>
            <a:off x="548640" y="1371600"/>
            <a:ext cx="3566160" cy="2084832"/>
          </a:xfrm>
          <a:prstGeom prst="roundRect">
            <a:avLst>
              <a:gd name="adj" fmla="val 4386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822960" y="1645920"/>
            <a:ext cx="566928" cy="566928"/>
          </a:xfrm>
          <a:prstGeom prst="ellipse">
            <a:avLst/>
          </a:prstGeom>
          <a:solidFill>
            <a:srgbClr val="EAF6DD"/>
          </a:solidFill>
          <a:ln/>
        </p:spPr>
        <p:txBody>
          <a:bodyPr/>
          <a:p/>
        </p:txBody>
      </p:sp>
      <p:pic>
        <p:nvPicPr>
          <p:cNvPr id="7" name="Image 0" descr="icons/ai_212F38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9023" y="1781983"/>
            <a:ext cx="294803" cy="294803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517904" y="1645920"/>
            <a:ext cx="232257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Mixed-initiative conversation</a:t>
            </a:r>
            <a:endParaRPr lang="en-US" sz="1250" dirty="0"/>
          </a:p>
        </p:txBody>
      </p:sp>
      <p:sp>
        <p:nvSpPr>
          <p:cNvPr id="9" name="Text 6"/>
          <p:cNvSpPr/>
          <p:nvPr/>
        </p:nvSpPr>
        <p:spPr>
          <a:xfrm>
            <a:off x="822960" y="2340864"/>
            <a:ext cx="3017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98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Natural-language mode via the native &lt;nlu&gt; element lets callers say what they want.</a:t>
            </a:r>
            <a:endParaRPr lang="en-US" sz="980" dirty="0"/>
          </a:p>
        </p:txBody>
      </p:sp>
      <p:sp>
        <p:nvSpPr>
          <p:cNvPr id="10" name="Shape 7"/>
          <p:cNvSpPr/>
          <p:nvPr/>
        </p:nvSpPr>
        <p:spPr>
          <a:xfrm>
            <a:off x="4306824" y="1371600"/>
            <a:ext cx="3566160" cy="2084832"/>
          </a:xfrm>
          <a:prstGeom prst="roundRect">
            <a:avLst>
              <a:gd name="adj" fmla="val 4386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11" name="Shape 8"/>
          <p:cNvSpPr/>
          <p:nvPr/>
        </p:nvSpPr>
        <p:spPr>
          <a:xfrm>
            <a:off x="4581144" y="1645920"/>
            <a:ext cx="566928" cy="566928"/>
          </a:xfrm>
          <a:prstGeom prst="ellipse">
            <a:avLst/>
          </a:prstGeom>
          <a:solidFill>
            <a:srgbClr val="EAF6DD"/>
          </a:solidFill>
          <a:ln/>
        </p:spPr>
        <p:txBody>
          <a:bodyPr/>
          <a:p/>
        </p:txBody>
      </p:sp>
      <p:pic>
        <p:nvPicPr>
          <p:cNvPr id="12" name="Image 1" descr="icons/micro_212F38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7207" y="1781983"/>
            <a:ext cx="294803" cy="294803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5276088" y="1645920"/>
            <a:ext cx="232257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Barge-in enabled</a:t>
            </a:r>
            <a:endParaRPr lang="en-US" sz="1250" dirty="0"/>
          </a:p>
        </p:txBody>
      </p:sp>
      <p:sp>
        <p:nvSpPr>
          <p:cNvPr id="14" name="Text 10"/>
          <p:cNvSpPr/>
          <p:nvPr/>
        </p:nvSpPr>
        <p:spPr>
          <a:xfrm>
            <a:off x="4581144" y="2340864"/>
            <a:ext cx="3017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98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Callers can interrupt a prompt at any point — standard VoiceXML behaviour, honoured throughout.</a:t>
            </a:r>
            <a:endParaRPr lang="en-US" sz="980" dirty="0"/>
          </a:p>
        </p:txBody>
      </p:sp>
      <p:sp>
        <p:nvSpPr>
          <p:cNvPr id="15" name="Shape 11"/>
          <p:cNvSpPr/>
          <p:nvPr/>
        </p:nvSpPr>
        <p:spPr>
          <a:xfrm>
            <a:off x="8065008" y="1371600"/>
            <a:ext cx="3566160" cy="2084832"/>
          </a:xfrm>
          <a:prstGeom prst="roundRect">
            <a:avLst>
              <a:gd name="adj" fmla="val 4386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16" name="Shape 12"/>
          <p:cNvSpPr/>
          <p:nvPr/>
        </p:nvSpPr>
        <p:spPr>
          <a:xfrm>
            <a:off x="8339328" y="1645920"/>
            <a:ext cx="566928" cy="566928"/>
          </a:xfrm>
          <a:prstGeom prst="ellipse">
            <a:avLst/>
          </a:prstGeom>
          <a:solidFill>
            <a:srgbClr val="EAF6DD"/>
          </a:solidFill>
          <a:ln/>
        </p:spPr>
        <p:txBody>
          <a:bodyPr/>
          <a:p/>
        </p:txBody>
      </p:sp>
      <p:pic>
        <p:nvPicPr>
          <p:cNvPr id="17" name="Image 2" descr="icons/doc_212F38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75391" y="1781983"/>
            <a:ext cx="294803" cy="294803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9034272" y="1645920"/>
            <a:ext cx="232257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VoiceXML code editor</a:t>
            </a:r>
            <a:endParaRPr lang="en-US" sz="1250" dirty="0"/>
          </a:p>
        </p:txBody>
      </p:sp>
      <p:sp>
        <p:nvSpPr>
          <p:cNvPr id="19" name="Text 14"/>
          <p:cNvSpPr/>
          <p:nvPr/>
        </p:nvSpPr>
        <p:spPr>
          <a:xfrm>
            <a:off x="8339328" y="2340864"/>
            <a:ext cx="3017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98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Create, edit and upload .vxml, .php and .wav files in the browser, with syntax colouring.</a:t>
            </a:r>
            <a:endParaRPr lang="en-US" sz="980" dirty="0"/>
          </a:p>
        </p:txBody>
      </p:sp>
      <p:sp>
        <p:nvSpPr>
          <p:cNvPr id="20" name="Shape 15"/>
          <p:cNvSpPr/>
          <p:nvPr/>
        </p:nvSpPr>
        <p:spPr>
          <a:xfrm>
            <a:off x="548640" y="3657600"/>
            <a:ext cx="3566160" cy="2084832"/>
          </a:xfrm>
          <a:prstGeom prst="roundRect">
            <a:avLst>
              <a:gd name="adj" fmla="val 4386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21" name="Shape 16"/>
          <p:cNvSpPr/>
          <p:nvPr/>
        </p:nvSpPr>
        <p:spPr>
          <a:xfrm>
            <a:off x="822960" y="3931920"/>
            <a:ext cx="566928" cy="566928"/>
          </a:xfrm>
          <a:prstGeom prst="ellipse">
            <a:avLst/>
          </a:prstGeom>
          <a:solidFill>
            <a:srgbClr val="EAF6DD"/>
          </a:solidFill>
          <a:ln/>
        </p:spPr>
        <p:txBody>
          <a:bodyPr/>
          <a:p/>
        </p:txBody>
      </p:sp>
      <p:pic>
        <p:nvPicPr>
          <p:cNvPr id="22" name="Image 3" descr="icons/refresh_212F38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9023" y="4067983"/>
            <a:ext cx="294803" cy="294803"/>
          </a:xfrm>
          <a:prstGeom prst="rect">
            <a:avLst/>
          </a:prstGeom>
        </p:spPr>
      </p:pic>
      <p:sp>
        <p:nvSpPr>
          <p:cNvPr id="23" name="Text 17"/>
          <p:cNvSpPr/>
          <p:nvPr/>
        </p:nvSpPr>
        <p:spPr>
          <a:xfrm>
            <a:off x="1517904" y="3931920"/>
            <a:ext cx="232257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IVR Watchdog</a:t>
            </a:r>
            <a:endParaRPr lang="en-US" sz="1250" dirty="0"/>
          </a:p>
        </p:txBody>
      </p:sp>
      <p:sp>
        <p:nvSpPr>
          <p:cNvPr id="24" name="Text 18"/>
          <p:cNvSpPr/>
          <p:nvPr/>
        </p:nvSpPr>
        <p:spPr>
          <a:xfrm>
            <a:off x="822960" y="4626864"/>
            <a:ext cx="3017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98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 scheduled job restarts failed components automatically — self-healing without a human on call.</a:t>
            </a:r>
            <a:endParaRPr lang="en-US" sz="980" dirty="0"/>
          </a:p>
        </p:txBody>
      </p:sp>
      <p:sp>
        <p:nvSpPr>
          <p:cNvPr id="25" name="Shape 19"/>
          <p:cNvSpPr/>
          <p:nvPr/>
        </p:nvSpPr>
        <p:spPr>
          <a:xfrm>
            <a:off x="4306824" y="3657600"/>
            <a:ext cx="3566160" cy="2084832"/>
          </a:xfrm>
          <a:prstGeom prst="roundRect">
            <a:avLst>
              <a:gd name="adj" fmla="val 4386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26" name="Shape 20"/>
          <p:cNvSpPr/>
          <p:nvPr/>
        </p:nvSpPr>
        <p:spPr>
          <a:xfrm>
            <a:off x="4581144" y="3931920"/>
            <a:ext cx="566928" cy="566928"/>
          </a:xfrm>
          <a:prstGeom prst="ellipse">
            <a:avLst/>
          </a:prstGeom>
          <a:solidFill>
            <a:srgbClr val="EAF6DD"/>
          </a:solidFill>
          <a:ln/>
        </p:spPr>
        <p:txBody>
          <a:bodyPr/>
          <a:p/>
        </p:txBody>
      </p:sp>
      <p:pic>
        <p:nvPicPr>
          <p:cNvPr id="27" name="Image 4" descr="icons/lockB_212F38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17207" y="4067983"/>
            <a:ext cx="294803" cy="294803"/>
          </a:xfrm>
          <a:prstGeom prst="rect">
            <a:avLst/>
          </a:prstGeom>
        </p:spPr>
      </p:pic>
      <p:sp>
        <p:nvSpPr>
          <p:cNvPr id="28" name="Text 21"/>
          <p:cNvSpPr/>
          <p:nvPr/>
        </p:nvSpPr>
        <p:spPr>
          <a:xfrm>
            <a:off x="5276088" y="3931920"/>
            <a:ext cx="232257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Encrypted media</a:t>
            </a:r>
            <a:endParaRPr lang="en-US" sz="1250" dirty="0"/>
          </a:p>
        </p:txBody>
      </p:sp>
      <p:sp>
        <p:nvSpPr>
          <p:cNvPr id="29" name="Text 22"/>
          <p:cNvSpPr/>
          <p:nvPr/>
        </p:nvSpPr>
        <p:spPr>
          <a:xfrm>
            <a:off x="4581144" y="4626864"/>
            <a:ext cx="3017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98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SRTP over the RTP media path, added via the res_srtp module in v2.4.0.</a:t>
            </a:r>
            <a:endParaRPr lang="en-US" sz="980" dirty="0"/>
          </a:p>
        </p:txBody>
      </p:sp>
      <p:sp>
        <p:nvSpPr>
          <p:cNvPr id="30" name="Shape 23"/>
          <p:cNvSpPr/>
          <p:nvPr/>
        </p:nvSpPr>
        <p:spPr>
          <a:xfrm>
            <a:off x="8065008" y="3657600"/>
            <a:ext cx="3566160" cy="2084832"/>
          </a:xfrm>
          <a:prstGeom prst="roundRect">
            <a:avLst>
              <a:gd name="adj" fmla="val 4386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31" name="Shape 24"/>
          <p:cNvSpPr/>
          <p:nvPr/>
        </p:nvSpPr>
        <p:spPr>
          <a:xfrm>
            <a:off x="8339328" y="3931920"/>
            <a:ext cx="566928" cy="566928"/>
          </a:xfrm>
          <a:prstGeom prst="ellipse">
            <a:avLst/>
          </a:prstGeom>
          <a:solidFill>
            <a:srgbClr val="EAF6DD"/>
          </a:solidFill>
          <a:ln/>
        </p:spPr>
        <p:txBody>
          <a:bodyPr/>
          <a:p/>
        </p:txBody>
      </p:sp>
      <p:pic>
        <p:nvPicPr>
          <p:cNvPr id="32" name="Image 5" descr="icons/key_212F38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75391" y="4067983"/>
            <a:ext cx="294803" cy="294803"/>
          </a:xfrm>
          <a:prstGeom prst="rect">
            <a:avLst/>
          </a:prstGeom>
        </p:spPr>
      </p:pic>
      <p:sp>
        <p:nvSpPr>
          <p:cNvPr id="33" name="Text 25"/>
          <p:cNvSpPr/>
          <p:nvPr/>
        </p:nvSpPr>
        <p:spPr>
          <a:xfrm>
            <a:off x="9034272" y="3931920"/>
            <a:ext cx="232257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License-gated capacity</a:t>
            </a:r>
            <a:endParaRPr lang="en-US" sz="1250" dirty="0"/>
          </a:p>
        </p:txBody>
      </p:sp>
      <p:sp>
        <p:nvSpPr>
          <p:cNvPr id="34" name="Text 26"/>
          <p:cNvSpPr/>
          <p:nvPr/>
        </p:nvSpPr>
        <p:spPr>
          <a:xfrm>
            <a:off x="8339328" y="4626864"/>
            <a:ext cx="3017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98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Channel count, ASR/TTS enablement and expiry are enforced per licence, in one configuration block.</a:t>
            </a:r>
            <a:endParaRPr lang="en-US" sz="980" dirty="0"/>
          </a:p>
        </p:txBody>
      </p:sp>
      <p:sp>
        <p:nvSpPr>
          <p:cNvPr id="35" name="Text 27"/>
          <p:cNvSpPr/>
          <p:nvPr/>
        </p:nvSpPr>
        <p:spPr>
          <a:xfrm>
            <a:off x="548640" y="6455664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i="1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Source: wiki.ivrpowers.com/en/smartivr/v2/changelog, /v1/configuration, /v1/gui</a:t>
            </a:r>
            <a:endParaRPr lang="en-US" sz="800" dirty="0"/>
          </a:p>
        </p:txBody>
      </p:sp>
      <p:sp>
        <p:nvSpPr>
          <p:cNvPr id="36" name="Text 28"/>
          <p:cNvSpPr/>
          <p:nvPr/>
        </p:nvSpPr>
        <p:spPr>
          <a:xfrm>
            <a:off x="8778240" y="6455664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Capabilities</a:t>
            </a:r>
            <a:endParaRPr lang="en-US" sz="800" dirty="0"/>
          </a:p>
        </p:txBody>
      </p:sp>
      <p:sp>
        <p:nvSpPr>
          <p:cNvPr id="37" name="Text 29"/>
          <p:cNvSpPr/>
          <p:nvPr/>
        </p:nvSpPr>
        <p:spPr>
          <a:xfrm>
            <a:off x="11320272" y="6455664"/>
            <a:ext cx="320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212F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21208"/>
            <a:ext cx="118872" cy="118872"/>
          </a:xfrm>
          <a:prstGeom prst="roundRect">
            <a:avLst>
              <a:gd name="adj" fmla="val 23077"/>
            </a:avLst>
          </a:prstGeom>
          <a:solidFill>
            <a:srgbClr val="FF6D5F"/>
          </a:solidFill>
          <a:ln/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777240" y="457200"/>
            <a:ext cx="10424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FF6D5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THE SUITE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731520"/>
            <a:ext cx="1109167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7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Smart IVR is the front door to three more products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548640" y="1298448"/>
            <a:ext cx="110916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Each platform stands alone and speaks standard protocols — but bought together they behave as one system, with no integration project in between.</a:t>
            </a:r>
            <a:endParaRPr lang="en-US" sz="1250" dirty="0"/>
          </a:p>
        </p:txBody>
      </p:sp>
      <p:sp>
        <p:nvSpPr>
          <p:cNvPr id="6" name="Shape 4"/>
          <p:cNvSpPr/>
          <p:nvPr/>
        </p:nvSpPr>
        <p:spPr>
          <a:xfrm>
            <a:off x="548640" y="1920240"/>
            <a:ext cx="2670048" cy="2834640"/>
          </a:xfrm>
          <a:prstGeom prst="roundRect">
            <a:avLst>
              <a:gd name="adj" fmla="val 3425"/>
            </a:avLst>
          </a:prstGeom>
          <a:solidFill>
            <a:srgbClr val="2E3A22"/>
          </a:solidFill>
          <a:ln w="19050">
            <a:solidFill>
              <a:srgbClr val="B2E88A"/>
            </a:solidFill>
            <a:prstDash val="solid"/>
          </a:ln>
        </p:spPr>
        <p:txBody>
          <a:bodyPr/>
          <a:p/>
        </p:txBody>
      </p:sp>
      <p:pic>
        <p:nvPicPr>
          <p:cNvPr id="7" name="Image 0" descr="assets/marks/hero_smartiv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26464" y="2194560"/>
            <a:ext cx="914400" cy="91440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731520" y="3218688"/>
            <a:ext cx="230428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Smart IVR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731520" y="3529584"/>
            <a:ext cx="230428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100" kern="0" dirty="0">
                <a:solidFill>
                  <a:srgbClr val="B2E88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AUTOMATION LAYER</a:t>
            </a:r>
            <a:endParaRPr lang="en-US" sz="850" dirty="0"/>
          </a:p>
        </p:txBody>
      </p:sp>
      <p:sp>
        <p:nvSpPr>
          <p:cNvPr id="10" name="Text 7"/>
          <p:cNvSpPr/>
          <p:nvPr/>
        </p:nvSpPr>
        <p:spPr>
          <a:xfrm>
            <a:off x="768096" y="3858768"/>
            <a:ext cx="223113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5000"/>
              </a:lnSpc>
              <a:buNone/>
            </a:pPr>
            <a:r>
              <a:rPr lang="en-US" sz="95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Carrier-grade VoiceXML IVR with speech engines, handling the call before a human is needed.</a:t>
            </a:r>
            <a:endParaRPr lang="en-US" sz="950" dirty="0"/>
          </a:p>
        </p:txBody>
      </p:sp>
      <p:sp>
        <p:nvSpPr>
          <p:cNvPr id="11" name="Shape 8"/>
          <p:cNvSpPr/>
          <p:nvPr/>
        </p:nvSpPr>
        <p:spPr>
          <a:xfrm>
            <a:off x="3392424" y="1920240"/>
            <a:ext cx="2670048" cy="2834640"/>
          </a:xfrm>
          <a:prstGeom prst="roundRect">
            <a:avLst>
              <a:gd name="adj" fmla="val 3425"/>
            </a:avLst>
          </a:prstGeom>
          <a:solidFill>
            <a:srgbClr val="2E3D48"/>
          </a:solidFill>
          <a:ln/>
        </p:spPr>
        <p:txBody>
          <a:bodyPr/>
          <a:p/>
        </p:txBody>
      </p:sp>
      <p:pic>
        <p:nvPicPr>
          <p:cNvPr id="12" name="Image 1" descr="assets/marks/hero_webac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0248" y="2194560"/>
            <a:ext cx="914400" cy="914400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3575304" y="3218688"/>
            <a:ext cx="230428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Web ACD</a:t>
            </a:r>
            <a:endParaRPr lang="en-US" sz="1400" dirty="0"/>
          </a:p>
        </p:txBody>
      </p:sp>
      <p:sp>
        <p:nvSpPr>
          <p:cNvPr id="14" name="Text 10"/>
          <p:cNvSpPr/>
          <p:nvPr/>
        </p:nvSpPr>
        <p:spPr>
          <a:xfrm>
            <a:off x="3575304" y="3529584"/>
            <a:ext cx="230428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100" kern="0" dirty="0">
                <a:solidFill>
                  <a:srgbClr val="B2E88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DISTRIBUTION LAYER</a:t>
            </a:r>
            <a:endParaRPr lang="en-US" sz="850" dirty="0"/>
          </a:p>
        </p:txBody>
      </p:sp>
      <p:sp>
        <p:nvSpPr>
          <p:cNvPr id="15" name="Text 11"/>
          <p:cNvSpPr/>
          <p:nvPr/>
        </p:nvSpPr>
        <p:spPr>
          <a:xfrm>
            <a:off x="3611880" y="3858768"/>
            <a:ext cx="223113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5000"/>
              </a:lnSpc>
              <a:buNone/>
            </a:pPr>
            <a:r>
              <a:rPr lang="en-US" sz="95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Queues, routes and distributes voice and video to the right agent, and runs their desktop.</a:t>
            </a:r>
            <a:endParaRPr lang="en-US" sz="950" dirty="0"/>
          </a:p>
        </p:txBody>
      </p:sp>
      <p:sp>
        <p:nvSpPr>
          <p:cNvPr id="16" name="Shape 12"/>
          <p:cNvSpPr/>
          <p:nvPr/>
        </p:nvSpPr>
        <p:spPr>
          <a:xfrm>
            <a:off x="6236208" y="1920240"/>
            <a:ext cx="2670048" cy="2834640"/>
          </a:xfrm>
          <a:prstGeom prst="roundRect">
            <a:avLst>
              <a:gd name="adj" fmla="val 3425"/>
            </a:avLst>
          </a:prstGeom>
          <a:solidFill>
            <a:srgbClr val="2E3D48"/>
          </a:solidFill>
          <a:ln/>
        </p:spPr>
        <p:txBody>
          <a:bodyPr/>
          <a:p/>
        </p:txBody>
      </p:sp>
      <p:pic>
        <p:nvPicPr>
          <p:cNvPr id="17" name="Image 2" descr="assets/marks/hero_videortc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14032" y="2194560"/>
            <a:ext cx="914400" cy="914400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6419088" y="3218688"/>
            <a:ext cx="230428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Video RTC</a:t>
            </a:r>
            <a:endParaRPr lang="en-US" sz="1400" dirty="0"/>
          </a:p>
        </p:txBody>
      </p:sp>
      <p:sp>
        <p:nvSpPr>
          <p:cNvPr id="19" name="Text 14"/>
          <p:cNvSpPr/>
          <p:nvPr/>
        </p:nvSpPr>
        <p:spPr>
          <a:xfrm>
            <a:off x="6419088" y="3529584"/>
            <a:ext cx="230428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100" kern="0" dirty="0">
                <a:solidFill>
                  <a:srgbClr val="B2E88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MEDIA GATEWAY</a:t>
            </a:r>
            <a:endParaRPr lang="en-US" sz="850" dirty="0"/>
          </a:p>
        </p:txBody>
      </p:sp>
      <p:sp>
        <p:nvSpPr>
          <p:cNvPr id="20" name="Text 15"/>
          <p:cNvSpPr/>
          <p:nvPr/>
        </p:nvSpPr>
        <p:spPr>
          <a:xfrm>
            <a:off x="6455664" y="3858768"/>
            <a:ext cx="223113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5000"/>
              </a:lnSpc>
              <a:buNone/>
            </a:pPr>
            <a:r>
              <a:rPr lang="en-US" sz="95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Hybrid SIP + WebRTC gateway for browsers, mobile devices and kiosks, built for high availability.</a:t>
            </a:r>
            <a:endParaRPr lang="en-US" sz="950" dirty="0"/>
          </a:p>
        </p:txBody>
      </p:sp>
      <p:sp>
        <p:nvSpPr>
          <p:cNvPr id="21" name="Shape 16"/>
          <p:cNvSpPr/>
          <p:nvPr/>
        </p:nvSpPr>
        <p:spPr>
          <a:xfrm>
            <a:off x="9079992" y="1920240"/>
            <a:ext cx="2670048" cy="2834640"/>
          </a:xfrm>
          <a:prstGeom prst="roundRect">
            <a:avLst>
              <a:gd name="adj" fmla="val 3425"/>
            </a:avLst>
          </a:prstGeom>
          <a:solidFill>
            <a:srgbClr val="2E3D48"/>
          </a:solidFill>
          <a:ln/>
        </p:spPr>
        <p:txBody>
          <a:bodyPr/>
          <a:p/>
        </p:txBody>
      </p:sp>
      <p:pic>
        <p:nvPicPr>
          <p:cNvPr id="22" name="Image 3" descr="assets/marks/hero_videorec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57816" y="2194560"/>
            <a:ext cx="914400" cy="914400"/>
          </a:xfrm>
          <a:prstGeom prst="rect">
            <a:avLst/>
          </a:prstGeom>
        </p:spPr>
      </p:pic>
      <p:sp>
        <p:nvSpPr>
          <p:cNvPr id="23" name="Text 17"/>
          <p:cNvSpPr/>
          <p:nvPr/>
        </p:nvSpPr>
        <p:spPr>
          <a:xfrm>
            <a:off x="9262872" y="3218688"/>
            <a:ext cx="230428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Video REC</a:t>
            </a:r>
            <a:endParaRPr lang="en-US" sz="1400" dirty="0"/>
          </a:p>
        </p:txBody>
      </p:sp>
      <p:sp>
        <p:nvSpPr>
          <p:cNvPr id="24" name="Text 18"/>
          <p:cNvSpPr/>
          <p:nvPr/>
        </p:nvSpPr>
        <p:spPr>
          <a:xfrm>
            <a:off x="9262872" y="3529584"/>
            <a:ext cx="230428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100" kern="0" dirty="0">
                <a:solidFill>
                  <a:srgbClr val="B2E88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RECORDING LAYER</a:t>
            </a:r>
            <a:endParaRPr lang="en-US" sz="850" dirty="0"/>
          </a:p>
        </p:txBody>
      </p:sp>
      <p:sp>
        <p:nvSpPr>
          <p:cNvPr id="25" name="Text 19"/>
          <p:cNvSpPr/>
          <p:nvPr/>
        </p:nvSpPr>
        <p:spPr>
          <a:xfrm>
            <a:off x="9299448" y="3858768"/>
            <a:ext cx="223113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5000"/>
              </a:lnSpc>
              <a:buNone/>
            </a:pPr>
            <a:r>
              <a:rPr lang="en-US" sz="95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HD video recording, storage and archive, with export for analytics and compliance.</a:t>
            </a:r>
            <a:endParaRPr lang="en-US" sz="950" dirty="0"/>
          </a:p>
        </p:txBody>
      </p:sp>
      <p:sp>
        <p:nvSpPr>
          <p:cNvPr id="26" name="Text 20"/>
          <p:cNvSpPr/>
          <p:nvPr/>
        </p:nvSpPr>
        <p:spPr>
          <a:xfrm>
            <a:off x="548640" y="5074920"/>
            <a:ext cx="1109167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B2E88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Cloud Services · hosting, monitoring and managed operation across all four platforms</a:t>
            </a:r>
            <a:endParaRPr lang="en-US" sz="1050" dirty="0"/>
          </a:p>
        </p:txBody>
      </p:sp>
      <p:sp>
        <p:nvSpPr>
          <p:cNvPr id="27" name="Text 21"/>
          <p:cNvSpPr/>
          <p:nvPr/>
        </p:nvSpPr>
        <p:spPr>
          <a:xfrm>
            <a:off x="548640" y="6455664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i="1" dirty="0">
                <a:solidFill>
                  <a:srgbClr val="6B7F8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Source: wiki.ivrpowers.com/en (platform documentation)</a:t>
            </a:r>
            <a:endParaRPr lang="en-US" sz="800" dirty="0"/>
          </a:p>
        </p:txBody>
      </p:sp>
      <p:sp>
        <p:nvSpPr>
          <p:cNvPr id="28" name="Text 22"/>
          <p:cNvSpPr/>
          <p:nvPr/>
        </p:nvSpPr>
        <p:spPr>
          <a:xfrm>
            <a:off x="8778240" y="6455664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6B7F8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The suite</a:t>
            </a:r>
            <a:endParaRPr lang="en-US" sz="800" dirty="0"/>
          </a:p>
        </p:txBody>
      </p:sp>
      <p:sp>
        <p:nvSpPr>
          <p:cNvPr id="29" name="Text 23"/>
          <p:cNvSpPr/>
          <p:nvPr/>
        </p:nvSpPr>
        <p:spPr>
          <a:xfrm>
            <a:off x="11320272" y="6455664"/>
            <a:ext cx="320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6F6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21208"/>
            <a:ext cx="118872" cy="118872"/>
          </a:xfrm>
          <a:prstGeom prst="roundRect">
            <a:avLst>
              <a:gd name="adj" fmla="val 23077"/>
            </a:avLst>
          </a:prstGeom>
          <a:solidFill>
            <a:srgbClr val="FF6D5F"/>
          </a:solidFill>
          <a:ln/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777240" y="457200"/>
            <a:ext cx="10424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COMPARISON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731520"/>
            <a:ext cx="1109167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7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Where Smart IVR parts company with bot-builder platforms</a:t>
            </a:r>
            <a:endParaRPr lang="en-US" sz="2700" dirty="0"/>
          </a:p>
        </p:txBody>
      </p:sp>
      <p:sp>
        <p:nvSpPr>
          <p:cNvPr id="5" name="Shape 3"/>
          <p:cNvSpPr/>
          <p:nvPr/>
        </p:nvSpPr>
        <p:spPr>
          <a:xfrm>
            <a:off x="4946904" y="1463040"/>
            <a:ext cx="3456432" cy="4133088"/>
          </a:xfrm>
          <a:prstGeom prst="roundRect">
            <a:avLst>
              <a:gd name="adj" fmla="val 2646"/>
            </a:avLst>
          </a:prstGeom>
          <a:solidFill>
            <a:srgbClr val="EDEFF1"/>
          </a:solidFill>
          <a:ln/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8220456" y="1463040"/>
            <a:ext cx="3547872" cy="4133088"/>
          </a:xfrm>
          <a:prstGeom prst="roundRect">
            <a:avLst>
              <a:gd name="adj" fmla="val 2577"/>
            </a:avLst>
          </a:prstGeom>
          <a:solidFill>
            <a:srgbClr val="212F38"/>
          </a:solidFill>
          <a:ln/>
        </p:spPr>
        <p:txBody>
          <a:bodyPr/>
          <a:p/>
        </p:txBody>
      </p:sp>
      <p:sp>
        <p:nvSpPr>
          <p:cNvPr id="7" name="Text 5"/>
          <p:cNvSpPr/>
          <p:nvPr/>
        </p:nvSpPr>
        <p:spPr>
          <a:xfrm>
            <a:off x="548640" y="1554480"/>
            <a:ext cx="443484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5074920" y="1554480"/>
            <a:ext cx="32004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 typical bot-builder platform</a:t>
            </a:r>
            <a:endParaRPr lang="en-US" sz="1150" dirty="0"/>
          </a:p>
        </p:txBody>
      </p:sp>
      <p:sp>
        <p:nvSpPr>
          <p:cNvPr id="9" name="Text 7"/>
          <p:cNvSpPr/>
          <p:nvPr/>
        </p:nvSpPr>
        <p:spPr>
          <a:xfrm>
            <a:off x="8366760" y="1554480"/>
            <a:ext cx="327355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B2E88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Smart IVR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548640" y="2212848"/>
            <a:ext cx="4617720" cy="658368"/>
          </a:xfrm>
          <a:prstGeom prst="rect">
            <a:avLst/>
          </a:prstGeom>
          <a:solidFill>
            <a:srgbClr val="EDEFF1"/>
          </a:solidFill>
          <a:ln/>
        </p:spPr>
        <p:txBody>
          <a:bodyPr/>
          <a:p/>
        </p:txBody>
      </p:sp>
      <p:sp>
        <p:nvSpPr>
          <p:cNvPr id="11" name="Text 9"/>
          <p:cNvSpPr/>
          <p:nvPr/>
        </p:nvSpPr>
        <p:spPr>
          <a:xfrm>
            <a:off x="713232" y="2212848"/>
            <a:ext cx="41605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Speech engine choice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5074920" y="2212848"/>
            <a:ext cx="29260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96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Proprietary or single-vendor bot builder</a:t>
            </a:r>
            <a:endParaRPr lang="en-US" sz="960" dirty="0"/>
          </a:p>
        </p:txBody>
      </p:sp>
      <p:sp>
        <p:nvSpPr>
          <p:cNvPr id="13" name="Text 11"/>
          <p:cNvSpPr/>
          <p:nvPr/>
        </p:nvSpPr>
        <p:spPr>
          <a:xfrm>
            <a:off x="8366760" y="2212848"/>
            <a:ext cx="327355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98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Vendor-neutral ASR/TTS/NLU via MRCP/HTTP connectors</a:t>
            </a:r>
            <a:endParaRPr lang="en-US" sz="980" dirty="0"/>
          </a:p>
        </p:txBody>
      </p:sp>
      <p:sp>
        <p:nvSpPr>
          <p:cNvPr id="14" name="Text 12"/>
          <p:cNvSpPr/>
          <p:nvPr/>
        </p:nvSpPr>
        <p:spPr>
          <a:xfrm>
            <a:off x="713232" y="2871216"/>
            <a:ext cx="41605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Deployment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5074920" y="2871216"/>
            <a:ext cx="29260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96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Cloud-only, increasingly enforced</a:t>
            </a:r>
            <a:endParaRPr lang="en-US" sz="960" dirty="0"/>
          </a:p>
        </p:txBody>
      </p:sp>
      <p:sp>
        <p:nvSpPr>
          <p:cNvPr id="16" name="Text 14"/>
          <p:cNvSpPr/>
          <p:nvPr/>
        </p:nvSpPr>
        <p:spPr>
          <a:xfrm>
            <a:off x="8366760" y="2871216"/>
            <a:ext cx="327355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98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Cloud, on-premises, virtualized or hybrid</a:t>
            </a:r>
            <a:endParaRPr lang="en-US" sz="980" dirty="0"/>
          </a:p>
        </p:txBody>
      </p:sp>
      <p:sp>
        <p:nvSpPr>
          <p:cNvPr id="17" name="Shape 15"/>
          <p:cNvSpPr/>
          <p:nvPr/>
        </p:nvSpPr>
        <p:spPr>
          <a:xfrm>
            <a:off x="548640" y="3529584"/>
            <a:ext cx="4617720" cy="658368"/>
          </a:xfrm>
          <a:prstGeom prst="rect">
            <a:avLst/>
          </a:prstGeom>
          <a:solidFill>
            <a:srgbClr val="EDEFF1"/>
          </a:solidFill>
          <a:ln/>
        </p:spPr>
        <p:txBody>
          <a:bodyPr/>
          <a:p/>
        </p:txBody>
      </p:sp>
      <p:sp>
        <p:nvSpPr>
          <p:cNvPr id="18" name="Text 16"/>
          <p:cNvSpPr/>
          <p:nvPr/>
        </p:nvSpPr>
        <p:spPr>
          <a:xfrm>
            <a:off x="713232" y="3529584"/>
            <a:ext cx="41605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AI / voice-bot access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5074920" y="3529584"/>
            <a:ext cx="29260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96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Gated behind the top subscription tier</a:t>
            </a:r>
            <a:endParaRPr lang="en-US" sz="960" dirty="0"/>
          </a:p>
        </p:txBody>
      </p:sp>
      <p:sp>
        <p:nvSpPr>
          <p:cNvPr id="20" name="Text 18"/>
          <p:cNvSpPr/>
          <p:nvPr/>
        </p:nvSpPr>
        <p:spPr>
          <a:xfrm>
            <a:off x="8366760" y="3529584"/>
            <a:ext cx="327355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98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Bundled — no separate AI tier to unlock</a:t>
            </a:r>
            <a:endParaRPr lang="en-US" sz="980" dirty="0"/>
          </a:p>
        </p:txBody>
      </p:sp>
      <p:sp>
        <p:nvSpPr>
          <p:cNvPr id="21" name="Text 19"/>
          <p:cNvSpPr/>
          <p:nvPr/>
        </p:nvSpPr>
        <p:spPr>
          <a:xfrm>
            <a:off x="713232" y="4187952"/>
            <a:ext cx="41605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Adoption path</a:t>
            </a:r>
            <a:endParaRPr lang="en-US" sz="1100" dirty="0"/>
          </a:p>
        </p:txBody>
      </p:sp>
      <p:sp>
        <p:nvSpPr>
          <p:cNvPr id="22" name="Text 20"/>
          <p:cNvSpPr/>
          <p:nvPr/>
        </p:nvSpPr>
        <p:spPr>
          <a:xfrm>
            <a:off x="5074920" y="4187952"/>
            <a:ext cx="29260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96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Rebuild inside a new bot-builder canvas</a:t>
            </a:r>
            <a:endParaRPr lang="en-US" sz="960" dirty="0"/>
          </a:p>
        </p:txBody>
      </p:sp>
      <p:sp>
        <p:nvSpPr>
          <p:cNvPr id="23" name="Text 21"/>
          <p:cNvSpPr/>
          <p:nvPr/>
        </p:nvSpPr>
        <p:spPr>
          <a:xfrm>
            <a:off x="8366760" y="4187952"/>
            <a:ext cx="327355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98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AI Agent Gateway coexists with existing VoiceXML apps</a:t>
            </a:r>
            <a:endParaRPr lang="en-US" sz="980" dirty="0"/>
          </a:p>
        </p:txBody>
      </p:sp>
      <p:sp>
        <p:nvSpPr>
          <p:cNvPr id="24" name="Shape 22"/>
          <p:cNvSpPr/>
          <p:nvPr/>
        </p:nvSpPr>
        <p:spPr>
          <a:xfrm>
            <a:off x="548640" y="4846320"/>
            <a:ext cx="4617720" cy="658368"/>
          </a:xfrm>
          <a:prstGeom prst="rect">
            <a:avLst/>
          </a:prstGeom>
          <a:solidFill>
            <a:srgbClr val="EDEFF1"/>
          </a:solidFill>
          <a:ln/>
        </p:spPr>
        <p:txBody>
          <a:bodyPr/>
          <a:p/>
        </p:txBody>
      </p:sp>
      <p:sp>
        <p:nvSpPr>
          <p:cNvPr id="25" name="Text 23"/>
          <p:cNvSpPr/>
          <p:nvPr/>
        </p:nvSpPr>
        <p:spPr>
          <a:xfrm>
            <a:off x="713232" y="4846320"/>
            <a:ext cx="41605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Commercial model</a:t>
            </a:r>
            <a:endParaRPr lang="en-US" sz="1100" dirty="0"/>
          </a:p>
        </p:txBody>
      </p:sp>
      <p:sp>
        <p:nvSpPr>
          <p:cNvPr id="26" name="Text 24"/>
          <p:cNvSpPr/>
          <p:nvPr/>
        </p:nvSpPr>
        <p:spPr>
          <a:xfrm>
            <a:off x="5074920" y="4846320"/>
            <a:ext cx="29260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96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Per agent, per month, plus per-session fees</a:t>
            </a:r>
            <a:endParaRPr lang="en-US" sz="960" dirty="0"/>
          </a:p>
        </p:txBody>
      </p:sp>
      <p:sp>
        <p:nvSpPr>
          <p:cNvPr id="27" name="Text 25"/>
          <p:cNvSpPr/>
          <p:nvPr/>
        </p:nvSpPr>
        <p:spPr>
          <a:xfrm>
            <a:off x="8366760" y="4846320"/>
            <a:ext cx="327355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98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Subscription or licences</a:t>
            </a:r>
            <a:endParaRPr lang="en-US" sz="980" dirty="0"/>
          </a:p>
        </p:txBody>
      </p:sp>
      <p:sp>
        <p:nvSpPr>
          <p:cNvPr id="28" name="Text 26"/>
          <p:cNvSpPr/>
          <p:nvPr/>
        </p:nvSpPr>
        <p:spPr>
          <a:xfrm>
            <a:off x="548640" y="5989320"/>
            <a:ext cx="1109167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860" i="1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"A typical bot-builder platform" summarises patterns published on the capability and pricing pages of Five9 IVA Studio, Genesys Cloud CX, NICE CXone, Nuance/Microsoft, Twilio Voice and Vonage, reviewed August 2026. Specific vendor comparisons available on request.</a:t>
            </a:r>
            <a:endParaRPr lang="en-US" sz="860" dirty="0"/>
          </a:p>
        </p:txBody>
      </p:sp>
      <p:sp>
        <p:nvSpPr>
          <p:cNvPr id="29" name="Text 27"/>
          <p:cNvSpPr/>
          <p:nvPr/>
        </p:nvSpPr>
        <p:spPr>
          <a:xfrm>
            <a:off x="8778240" y="6455664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Comparison</a:t>
            </a:r>
            <a:endParaRPr lang="en-US" sz="800" dirty="0"/>
          </a:p>
        </p:txBody>
      </p:sp>
      <p:sp>
        <p:nvSpPr>
          <p:cNvPr id="30" name="Text 28"/>
          <p:cNvSpPr/>
          <p:nvPr/>
        </p:nvSpPr>
        <p:spPr>
          <a:xfrm>
            <a:off x="11320272" y="6455664"/>
            <a:ext cx="320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21208"/>
            <a:ext cx="118872" cy="118872"/>
          </a:xfrm>
          <a:prstGeom prst="roundRect">
            <a:avLst>
              <a:gd name="adj" fmla="val 23077"/>
            </a:avLst>
          </a:prstGeom>
          <a:solidFill>
            <a:srgbClr val="FF6D5F"/>
          </a:solidFill>
          <a:ln/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777240" y="457200"/>
            <a:ext cx="10424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IN PRODUCTION &amp; COMMERCIALS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731520"/>
            <a:ext cx="1109167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7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Running where the call matters, licensed to keep it that way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548640" y="137160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Selected clients</a:t>
            </a:r>
            <a:endParaRPr lang="en-US" sz="1250" dirty="0"/>
          </a:p>
        </p:txBody>
      </p:sp>
      <p:sp>
        <p:nvSpPr>
          <p:cNvPr id="6" name="Shape 4"/>
          <p:cNvSpPr/>
          <p:nvPr/>
        </p:nvSpPr>
        <p:spPr>
          <a:xfrm>
            <a:off x="548640" y="1700784"/>
            <a:ext cx="2121408" cy="530352"/>
          </a:xfrm>
          <a:prstGeom prst="roundRect">
            <a:avLst>
              <a:gd name="adj" fmla="val 17241"/>
            </a:avLst>
          </a:prstGeom>
          <a:solidFill>
            <a:srgbClr val="F6F6F6"/>
          </a:solidFill>
          <a:ln/>
        </p:spPr>
        <p:txBody>
          <a:bodyPr/>
          <a:p/>
        </p:txBody>
      </p:sp>
      <p:sp>
        <p:nvSpPr>
          <p:cNvPr id="7" name="Text 5"/>
          <p:cNvSpPr/>
          <p:nvPr/>
        </p:nvSpPr>
        <p:spPr>
          <a:xfrm>
            <a:off x="621792" y="1700784"/>
            <a:ext cx="1975104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Banco de Sabadell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2798064" y="1700784"/>
            <a:ext cx="2121408" cy="530352"/>
          </a:xfrm>
          <a:prstGeom prst="roundRect">
            <a:avLst>
              <a:gd name="adj" fmla="val 17241"/>
            </a:avLst>
          </a:prstGeom>
          <a:solidFill>
            <a:srgbClr val="F6F6F6"/>
          </a:solidFill>
          <a:ln/>
        </p:spPr>
        <p:txBody>
          <a:bodyPr/>
          <a:p/>
        </p:txBody>
      </p:sp>
      <p:sp>
        <p:nvSpPr>
          <p:cNvPr id="9" name="Text 7"/>
          <p:cNvSpPr/>
          <p:nvPr/>
        </p:nvSpPr>
        <p:spPr>
          <a:xfrm>
            <a:off x="2871216" y="1700784"/>
            <a:ext cx="1975104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Allianz</a:t>
            </a:r>
            <a:endParaRPr lang="en-US" sz="1000" dirty="0"/>
          </a:p>
        </p:txBody>
      </p:sp>
      <p:sp>
        <p:nvSpPr>
          <p:cNvPr id="10" name="Shape 8"/>
          <p:cNvSpPr/>
          <p:nvPr/>
        </p:nvSpPr>
        <p:spPr>
          <a:xfrm>
            <a:off x="5047488" y="1700784"/>
            <a:ext cx="2121408" cy="530352"/>
          </a:xfrm>
          <a:prstGeom prst="roundRect">
            <a:avLst>
              <a:gd name="adj" fmla="val 17241"/>
            </a:avLst>
          </a:prstGeom>
          <a:solidFill>
            <a:srgbClr val="F6F6F6"/>
          </a:solidFill>
          <a:ln/>
        </p:spPr>
        <p:txBody>
          <a:bodyPr/>
          <a:p/>
        </p:txBody>
      </p:sp>
      <p:sp>
        <p:nvSpPr>
          <p:cNvPr id="11" name="Text 9"/>
          <p:cNvSpPr/>
          <p:nvPr/>
        </p:nvSpPr>
        <p:spPr>
          <a:xfrm>
            <a:off x="5120640" y="1700784"/>
            <a:ext cx="1975104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Generali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7296912" y="1700784"/>
            <a:ext cx="2121408" cy="530352"/>
          </a:xfrm>
          <a:prstGeom prst="roundRect">
            <a:avLst>
              <a:gd name="adj" fmla="val 17241"/>
            </a:avLst>
          </a:prstGeom>
          <a:solidFill>
            <a:srgbClr val="F6F6F6"/>
          </a:solidFill>
          <a:ln/>
        </p:spPr>
        <p:txBody>
          <a:bodyPr/>
          <a:p/>
        </p:txBody>
      </p:sp>
      <p:sp>
        <p:nvSpPr>
          <p:cNvPr id="13" name="Text 11"/>
          <p:cNvSpPr/>
          <p:nvPr/>
        </p:nvSpPr>
        <p:spPr>
          <a:xfrm>
            <a:off x="7370064" y="1700784"/>
            <a:ext cx="1975104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Alzira City Hall</a:t>
            </a:r>
            <a:endParaRPr lang="en-US" sz="1000" dirty="0"/>
          </a:p>
        </p:txBody>
      </p:sp>
      <p:sp>
        <p:nvSpPr>
          <p:cNvPr id="14" name="Shape 12"/>
          <p:cNvSpPr/>
          <p:nvPr/>
        </p:nvSpPr>
        <p:spPr>
          <a:xfrm>
            <a:off x="9546336" y="1700784"/>
            <a:ext cx="2121408" cy="530352"/>
          </a:xfrm>
          <a:prstGeom prst="roundRect">
            <a:avLst>
              <a:gd name="adj" fmla="val 17241"/>
            </a:avLst>
          </a:prstGeom>
          <a:solidFill>
            <a:srgbClr val="F6F6F6"/>
          </a:solidFill>
          <a:ln/>
        </p:spPr>
        <p:txBody>
          <a:bodyPr/>
          <a:p/>
        </p:txBody>
      </p:sp>
      <p:sp>
        <p:nvSpPr>
          <p:cNvPr id="15" name="Text 13"/>
          <p:cNvSpPr/>
          <p:nvPr/>
        </p:nvSpPr>
        <p:spPr>
          <a:xfrm>
            <a:off x="9619488" y="1700784"/>
            <a:ext cx="1975104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AEELA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548640" y="2450592"/>
            <a:ext cx="1109167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80" i="1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Smart IVR automates phone conversations for banks, insurers, public agencies and service providers across Latin America and Europe. Named references available under NDA through your account team.</a:t>
            </a:r>
            <a:endParaRPr lang="en-US" sz="980" dirty="0"/>
          </a:p>
        </p:txBody>
      </p:sp>
      <p:sp>
        <p:nvSpPr>
          <p:cNvPr id="17" name="Shape 15"/>
          <p:cNvSpPr/>
          <p:nvPr/>
        </p:nvSpPr>
        <p:spPr>
          <a:xfrm>
            <a:off x="548640" y="3200400"/>
            <a:ext cx="11091672" cy="2743200"/>
          </a:xfrm>
          <a:prstGeom prst="roundRect">
            <a:avLst>
              <a:gd name="adj" fmla="val 3333"/>
            </a:avLst>
          </a:prstGeom>
          <a:solidFill>
            <a:srgbClr val="212F38"/>
          </a:solidFill>
          <a:ln/>
        </p:spPr>
        <p:txBody>
          <a:bodyPr/>
          <a:p/>
        </p:txBody>
      </p:sp>
      <p:sp>
        <p:nvSpPr>
          <p:cNvPr id="18" name="Text 16"/>
          <p:cNvSpPr/>
          <p:nvPr/>
        </p:nvSpPr>
        <p:spPr>
          <a:xfrm>
            <a:off x="868680" y="3383280"/>
            <a:ext cx="104241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B2E88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Port-based subscription, with a licence available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68680" y="3776472"/>
            <a:ext cx="104698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2000"/>
              </a:lnSpc>
              <a:buNone/>
            </a:pPr>
            <a:r>
              <a:rPr lang="en-US" sz="110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Smart IVR is contracted by subscription, per port, on any deployment model — cloud, on-premises or hybrid. For the public sector and regulated environments that need to own the licence, we still offer a perpetual per-port purchase, with the same annual maintenance. A full-function trial, capped at one port, is available for evaluation before you commit to capacity.</a:t>
            </a:r>
            <a:endParaRPr lang="en-US" sz="1100" dirty="0"/>
          </a:p>
        </p:txBody>
      </p:sp>
      <p:sp>
        <p:nvSpPr>
          <p:cNvPr id="20" name="Text 18"/>
          <p:cNvSpPr/>
          <p:nvPr/>
        </p:nvSpPr>
        <p:spPr>
          <a:xfrm>
            <a:off x="868680" y="4572000"/>
            <a:ext cx="104698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60" i="1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Port-based subscription means you pay for simultaneous channel capacity, not a named licence tied to each agent. Cost tracks actual business usage, with AI included, not upsold — and a perpetual per-port purchase is still available for organizations that need to own the licence.</a:t>
            </a:r>
            <a:endParaRPr lang="en-US" sz="960" dirty="0"/>
          </a:p>
        </p:txBody>
      </p:sp>
      <p:sp>
        <p:nvSpPr>
          <p:cNvPr id="21" name="Text 19"/>
          <p:cNvSpPr/>
          <p:nvPr/>
        </p:nvSpPr>
        <p:spPr>
          <a:xfrm>
            <a:off x="548640" y="6455664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i="1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Source: interactivepowers.com/en/platforms/smartivr; Source: wiki.ivrpowers.com/en/smartivr/v2/faq (licensing section)</a:t>
            </a:r>
            <a:endParaRPr lang="en-US" sz="800" dirty="0"/>
          </a:p>
        </p:txBody>
      </p:sp>
      <p:sp>
        <p:nvSpPr>
          <p:cNvPr id="22" name="Text 20"/>
          <p:cNvSpPr/>
          <p:nvPr/>
        </p:nvSpPr>
        <p:spPr>
          <a:xfrm>
            <a:off x="8778240" y="6455664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Proof &amp; commercials</a:t>
            </a:r>
            <a:endParaRPr lang="en-US" sz="800" dirty="0"/>
          </a:p>
        </p:txBody>
      </p:sp>
      <p:sp>
        <p:nvSpPr>
          <p:cNvPr id="23" name="Text 21"/>
          <p:cNvSpPr/>
          <p:nvPr/>
        </p:nvSpPr>
        <p:spPr>
          <a:xfrm>
            <a:off x="11320272" y="6455664"/>
            <a:ext cx="320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212F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2377440" y="3291840"/>
            <a:ext cx="6766560" cy="6766560"/>
          </a:xfrm>
          <a:prstGeom prst="ellipse">
            <a:avLst/>
          </a:prstGeom>
          <a:solidFill>
            <a:srgbClr val="2E3D48"/>
          </a:solidFill>
          <a:ln/>
        </p:spPr>
        <p:txBody>
          <a:bodyPr/>
          <a:p/>
        </p:txBody>
      </p:sp>
      <p:pic>
        <p:nvPicPr>
          <p:cNvPr id="3" name="Image 0" descr="assets/marks/hero_smartiv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81160" y="2286000"/>
            <a:ext cx="2194560" cy="219456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85800" y="1965960"/>
            <a:ext cx="8229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FF6D5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SMART IVR  ·  CONVERSATIONAL IVR</a:t>
            </a:r>
            <a:endParaRPr lang="en-US" sz="1200" dirty="0"/>
          </a:p>
        </p:txBody>
      </p:sp>
      <p:sp>
        <p:nvSpPr>
          <p:cNvPr id="5" name="Text 2"/>
          <p:cNvSpPr/>
          <p:nvPr/>
        </p:nvSpPr>
        <p:spPr>
          <a:xfrm>
            <a:off x="685800" y="2331720"/>
            <a:ext cx="804672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2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Give your callers</a:t>
            </a:r>
            <a:endParaRPr lang="en-US" sz="3800" dirty="0"/>
          </a:p>
          <a:p>
            <a:pPr indent="0" marL="0">
              <a:lnSpc>
                <a:spcPct val="112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 real front door.</a:t>
            </a:r>
            <a:endParaRPr lang="en-US" sz="3800" dirty="0"/>
          </a:p>
        </p:txBody>
      </p:sp>
      <p:sp>
        <p:nvSpPr>
          <p:cNvPr id="6" name="Text 3"/>
          <p:cNvSpPr/>
          <p:nvPr/>
        </p:nvSpPr>
        <p:spPr>
          <a:xfrm>
            <a:off x="685800" y="4041648"/>
            <a:ext cx="77724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Let us show you a call resolved, escalated and handed off with context — on your own use case, with a full-function trial and no bot-builder rebuild required.</a:t>
            </a:r>
            <a:endParaRPr lang="en-US" sz="1250" dirty="0"/>
          </a:p>
        </p:txBody>
      </p:sp>
      <p:sp>
        <p:nvSpPr>
          <p:cNvPr id="7" name="Shape 4"/>
          <p:cNvSpPr/>
          <p:nvPr/>
        </p:nvSpPr>
        <p:spPr>
          <a:xfrm>
            <a:off x="685800" y="4892040"/>
            <a:ext cx="1965960" cy="512064"/>
          </a:xfrm>
          <a:prstGeom prst="roundRect">
            <a:avLst>
              <a:gd name="adj" fmla="val 50000"/>
            </a:avLst>
          </a:prstGeom>
          <a:solidFill>
            <a:srgbClr val="FF6D5F"/>
          </a:solidFill>
          <a:ln/>
        </p:spPr>
        <p:txBody>
          <a:bodyPr/>
          <a:p/>
        </p:txBody>
      </p:sp>
      <p:sp>
        <p:nvSpPr>
          <p:cNvPr id="8" name="Text 5"/>
          <p:cNvSpPr/>
          <p:nvPr/>
        </p:nvSpPr>
        <p:spPr>
          <a:xfrm>
            <a:off x="685800" y="4892040"/>
            <a:ext cx="196596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Talk to Sales</a:t>
            </a:r>
            <a:endParaRPr lang="en-US" sz="1200" dirty="0"/>
          </a:p>
        </p:txBody>
      </p:sp>
      <p:sp>
        <p:nvSpPr>
          <p:cNvPr id="9" name="Shape 6"/>
          <p:cNvSpPr/>
          <p:nvPr/>
        </p:nvSpPr>
        <p:spPr>
          <a:xfrm>
            <a:off x="2834640" y="4892040"/>
            <a:ext cx="2148840" cy="512064"/>
          </a:xfrm>
          <a:prstGeom prst="roundRect">
            <a:avLst>
              <a:gd name="adj" fmla="val 50000"/>
            </a:avLst>
          </a:prstGeom>
          <a:solidFill>
            <a:srgbClr val="2E3D48"/>
          </a:solidFill>
          <a:ln/>
        </p:spPr>
        <p:txBody>
          <a:bodyPr/>
          <a:p/>
        </p:txBody>
      </p:sp>
      <p:sp>
        <p:nvSpPr>
          <p:cNvPr id="10" name="Text 7"/>
          <p:cNvSpPr/>
          <p:nvPr/>
        </p:nvSpPr>
        <p:spPr>
          <a:xfrm>
            <a:off x="2834640" y="4892040"/>
            <a:ext cx="214884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Request a Demo</a:t>
            </a:r>
            <a:endParaRPr lang="en-US" sz="1200" dirty="0"/>
          </a:p>
        </p:txBody>
      </p:sp>
      <p:pic>
        <p:nvPicPr>
          <p:cNvPr id="11" name="Image 1" descr="assets/logo_corp_dark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5897880"/>
            <a:ext cx="1920240" cy="630936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2971800" y="5870448"/>
            <a:ext cx="365760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F8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interactivepowers.com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Interactive Powers, LLC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Smart IVR 2026 — Product Brochure</dc:title>
  <dc:subject>PptxGenJS Presentation</dc:subject>
  <dc:creator>Interactive Powers</dc:creator>
  <cp:lastModifiedBy>Interactive Powers</cp:lastModifiedBy>
  <cp:revision>1</cp:revision>
  <dcterms:created xsi:type="dcterms:W3CDTF">2026-08-19T02:36:44Z</dcterms:created>
  <dcterms:modified xsi:type="dcterms:W3CDTF">2026-08-19T02:36:44Z</dcterms:modified>
</cp:coreProperties>
</file>