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7" r:id="rId28"/>
    <p:sldId id="257" r:id="rId3"/>
    <p:sldId id="258" r:id="rId4"/>
    <p:sldId id="259" r:id="rId5"/>
    <p:sldId id="278" r:id="rId29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slide" Target="slides/slide12.xml"/><Relationship Id="rId12" Type="http://schemas.openxmlformats.org/officeDocument/2006/relationships/slide" Target="slides/slide13.xml"/><Relationship Id="rId13" Type="http://schemas.openxmlformats.org/officeDocument/2006/relationships/slide" Target="slides/slide14.xml"/><Relationship Id="rId14" Type="http://schemas.openxmlformats.org/officeDocument/2006/relationships/slide" Target="slides/slide15.xml"/><Relationship Id="rId15" Type="http://schemas.openxmlformats.org/officeDocument/2006/relationships/slide" Target="slides/slide16.xml"/><Relationship Id="rId16" Type="http://schemas.openxmlformats.org/officeDocument/2006/relationships/slide" Target="slides/slide17.xml"/><Relationship Id="rId17" Type="http://schemas.openxmlformats.org/officeDocument/2006/relationships/slide" Target="slides/slide18.xml"/><Relationship Id="rId18" Type="http://schemas.openxmlformats.org/officeDocument/2006/relationships/slide" Target="slides/slide19.xml"/><Relationship Id="rId19" Type="http://schemas.openxmlformats.org/officeDocument/2006/relationships/slide" Target="slides/slide20.xml"/><Relationship Id="rId20" Type="http://schemas.openxmlformats.org/officeDocument/2006/relationships/slide" Target="slides/slide21.xml"/><Relationship Id="rId21" Type="http://schemas.openxmlformats.org/officeDocument/2006/relationships/slide" Target="slides/slide22.xml"/><Relationship Id="rId22" Type="http://schemas.openxmlformats.org/officeDocument/2006/relationships/slide" Target="slides/slide23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openxmlformats.org/officeDocument/2006/relationships/slide" Target="slides/slide2.xml"/><Relationship Id="rId29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tiff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1.png"/><Relationship Id="rId3" Type="http://schemas.openxmlformats.org/officeDocument/2006/relationships/image" Target="../media/image-7-1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Relationship Id="rId6" Type="http://schemas.openxmlformats.org/officeDocument/2006/relationships/image" Target="../media/image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Relationship Id="rId7" Type="http://schemas.openxmlformats.org/officeDocument/2006/relationships/image" Target="../media/image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videorec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  ·  GRABACIÓN DE VIDEOLLAMADAS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solo lo escuches. Velo. Demuéstralo.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plataforma de grabación de videollamadas fiable y escalable, diseñada para los contact centers video-first de la suite — captura, almacena y archiva toda la interacción cara a cara, no solo el audio.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/ SD / HD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captura multiformato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S3 + Glacier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almacenamiento en dos niveles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· OTP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 de acceso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Gestionado por AWS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 cloud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Folleto de producto 2026  ·  Edición completa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128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VIDEO REC</a:t>
            </a:r>
          </a:p>
        </p:txBody>
      </p:sp>
      <p:sp>
        <p:nvSpPr>
          <p:cNvPr id="129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130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1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 PLATAFORMA DE ALMACENAMIENTO DE VIDEO</a:t>
            </a:r>
          </a:p>
        </p:txBody>
      </p:sp>
      <p:sp>
        <p:nvSpPr>
          <p:cNvPr id="132" name="TextBox 5"/>
          <p:cNvSpPr txBox="1"/>
          <p:nvPr/>
        </p:nvSpPr>
        <p:spPr>
          <a:xfrm>
            <a:off x="658367" y="1353311"/>
            <a:ext cx="5705972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Dos niveles de almacenamiento: acceso rápido y luego archivo profundo.</a:t>
            </a:r>
          </a:p>
        </p:txBody>
      </p:sp>
      <p:sp>
        <p:nvSpPr>
          <p:cNvPr id="133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4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Almacenamiento principal</a:t>
            </a:r>
          </a:p>
        </p:txBody>
      </p:sp>
      <p:sp>
        <p:nvSpPr>
          <p:cNvPr id="135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Cada grabación llega a un bucket S3 regional, lista para reproducirse.</a:t>
            </a:r>
          </a:p>
        </p:txBody>
      </p:sp>
      <p:sp>
        <p:nvSpPr>
          <p:cNvPr id="136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7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Almacenamiento de archivo</a:t>
            </a:r>
          </a:p>
        </p:txBody>
      </p:sp>
      <p:sp>
        <p:nvSpPr>
          <p:cNvPr id="138" name="TextBox 11"/>
          <p:cNvSpPr txBox="1"/>
          <p:nvPr/>
        </p:nvSpPr>
        <p:spPr>
          <a:xfrm>
            <a:off x="1024128" y="4306823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El archivo profundo mueve las grabaciones antiguas a bóvedas Glacier de bajo coste.</a:t>
            </a:r>
          </a:p>
        </p:txBody>
      </p:sp>
      <p:sp>
        <p:nvSpPr>
          <p:cNvPr id="139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94C0F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0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Tu bucket, tus claves</a:t>
            </a:r>
          </a:p>
        </p:txBody>
      </p:sp>
      <p:sp>
        <p:nvSpPr>
          <p:cNvPr id="141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Las grabaciones permanecen bajo el control de tu organización.</a:t>
            </a:r>
          </a:p>
        </p:txBody>
      </p:sp>
      <p:sp>
        <p:nvSpPr>
          <p:cNvPr id="142" name="Rounded Rectangle 15"/>
          <p:cNvSpPr/>
          <p:nvPr/>
        </p:nvSpPr>
        <p:spPr>
          <a:xfrm>
            <a:off x="6613855" y="2197515"/>
            <a:ext cx="4983481" cy="273729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43" name="Picture 16" descr="Picture 1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96734" y="2380395"/>
            <a:ext cx="4617721" cy="23715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mayoría de grabadores capturan la pantalla. No el rostro.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Hoy el video es como los contact centers atienden cara a cara a clientes regulados y de alta confianza. La capa de grabación, pensada para la era del audio, no se ha puesto al día.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screen_9FB0B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1248" y="2304288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41248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Audio primero, video secundario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41248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grabadores de cumplimiento añaden captura de pantalla del escritorio del agente — no la interacción de video en directo.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1" name="Image 1" descr="icons/building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432" y="2304288"/>
            <a:ext cx="457200" cy="457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99432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Inversión en IA absorbida por fusiones y adquisiciones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4599432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2025 trajo una consolidación brusca de la categoría — Smarsh adquirió CallCabinet y Thoma Bravo fusionó Verint con Calabrio.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8065008" y="2011680"/>
            <a:ext cx="3566160" cy="2057400"/>
          </a:xfrm>
          <a:prstGeom prst="roundRect">
            <a:avLst>
              <a:gd name="adj" fmla="val 4444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5" name="Image 2" descr="icons/warning_9FB0B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7616" y="2304288"/>
            <a:ext cx="457200" cy="45720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357616" y="2880360"/>
            <a:ext cx="29809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Cumplimiento sin evidencia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8357616" y="3255264"/>
            <a:ext cx="298094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grabación de pantalla demuestra qué clicó el agente. No demuestra qué ocurrió, cara a cara, en la llamada.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548640" y="4434840"/>
            <a:ext cx="11091672" cy="1481328"/>
          </a:xfrm>
          <a:prstGeom prst="roundRect">
            <a:avLst>
              <a:gd name="adj" fmla="val 6173"/>
            </a:avLst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9" name="Image 3" descr="assets/marks/mark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773168"/>
            <a:ext cx="804672" cy="804672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965960" y="47091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parte del rostro, no de la pantalla.</a:t>
            </a:r>
            <a:endParaRPr lang="en-US" sz="1600" dirty="0"/>
          </a:p>
        </p:txBody>
      </p:sp>
      <p:sp>
        <p:nvSpPr>
          <p:cNvPr id="21" name="Text 15"/>
          <p:cNvSpPr/>
          <p:nvPr/>
        </p:nvSpPr>
        <p:spPr>
          <a:xfrm>
            <a:off x="1965960" y="5120640"/>
            <a:ext cx="9281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E3A5C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Construido a medida sobre el mismo protocolo SPLIT que impulsa Video RTC, así que lo que se graba es la interacción de video en directo — no una captura añadida del escritorio de alguien.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Posicionamiento basado en páginas públicas de capacidades de los principales proveedores de grabación de cumplimiento, revisadas en agosto de 2026</a:t>
            </a:r>
            <a:endParaRPr lang="en-US" sz="800" dirty="0"/>
          </a:p>
        </p:txBody>
      </p:sp>
      <p:sp>
        <p:nvSpPr>
          <p:cNvPr id="23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800" dirty="0"/>
          </a:p>
        </p:txBody>
      </p:sp>
      <p:sp>
        <p:nvSpPr>
          <p:cNvPr id="24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Construido para grabar la interacción, no solo el audio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es una plataforma de grabación de videollamadas fiable y escalable para contact centers, con dos niveles de almacenamiento regional y archivo a largo plazo con post-procesado automático — totalmente gestionada en AWS.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cam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902" y="2691262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Captura de video nativa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 interacciones de video en directo del contact center mediante el protocolo SPLIT — no una captura de pantalla añadida.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3392424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record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7686" y="2691262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Salida multiformato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RAW, MP4 SD o MP4 HD, con post-procesado automático que combina los streams en un único archivo mezclado.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6236208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cloudup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470" y="2691262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Almacenamiento en dos niveles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bucket de acceso rápido más una bóveda de archivo profundo, de modo que el coste depende de la antigüedad de la grabación — no de su importancia.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9079992" y="228600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54203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3" name="Image 3" descr="icons/support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85254" y="2691262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20040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Totalmente gestionado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767328"/>
            <a:ext cx="2157984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Desempaquetado, desplegado y certificado por el equipo de IntPowers en AWS — sin infraestructura propia que operar.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→ MP4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Post-procesado automático SD / HD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100GB–1TB</a:t>
            </a:r>
            <a:endParaRPr lang="en-US" sz="18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niveles de unidad de almacenamiento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256-bit AES</a:t>
            </a:r>
            <a:endParaRPr lang="en-US" sz="18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tránsito y en reposo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Gestionado en la nube</a:t>
            </a:r>
            <a:endParaRPr lang="en-US" sz="18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aprovisionado para ti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wiki.ivrpowers.com/en/videorec/start, /first-steps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grabar video de verdad, no solo audio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es captura de pantalla con etiqueta de cumplimiento. Es la interacción de video en directo, archivada bajo tu propio control.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cam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Captura el rostro, no solo la voz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 nativa con el protocolo SPLIT de la interacción real en directo — no una captura de escritorio añadida.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integratio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Construido a medida con Video RTC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Mismo protocolo, misma arquitectura, diseñados juntos — no un proyecto de integración con terceros.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8" name="Image 2" descr="icons/key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Tu bucket, tus claves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Usa tu propio bucket S3 y tus propias claves de cifrado — las grabaciones permanecen bajo el control de tu organización.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3" name="Image 3" descr="icons/char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Almacenamiento con economía transparente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tabla de dimensionamiento por minuto publicada, no un presupuesto opaco — mira el ejemplo desarrollado más adelante.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8" name="Image 4" descr="icons/ai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Abierto a cualquier stack de analítica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 de metadatos estructurados al proveedor de analítica de voz que elijas — sin paquete forzado.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33" name="Image 5" descr="icons/eye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revisión, registrada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Marcas de estado de revisión/QM más registro de auditoría completo de la actividad de usuarios, así el rastro de auditoría es tan real como la grabación.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hallazgo principal: de seis proveedores de grabación de cumplimiento revisados, ninguno graba nativamente el video de webcam como canal de primera clase — todos añaden captura de pantalla en su lugar.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wiki.ivrpowers.com/en/videorec/faq, páginas de producto de la competencia revisadas en agosto de 2026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70" name="Layer.tiff" descr="Layer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910613" y="915820"/>
            <a:ext cx="4358074" cy="1313394"/>
          </a:xfrm>
          <a:prstGeom prst="rect">
            <a:avLst/>
          </a:prstGeom>
          <a:ln w="12700">
            <a:miter lim="400000"/>
          </a:ln>
        </p:spPr>
      </p:pic>
      <p:sp>
        <p:nvSpPr>
          <p:cNvPr id="900" name="RecordDot-bg"/>
          <p:cNvSpPr/>
          <p:nvPr/>
        </p:nvSpPr>
        <p:spPr>
          <a:xfrm>
            <a:off x="5772480" y="4491373"/>
            <a:ext cx="634340" cy="634340"/>
          </a:xfrm>
          <a:prstGeom prst="ellipse">
            <a:avLst/>
          </a:prstGeom>
          <a:solidFill>
            <a:srgbClr val="D4D4D4"/>
          </a:solidFill>
          <a:ln w="3175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/>
          <a:lstStyle/>
          <a:p/>
        </p:txBody>
      </p:sp>
      <p:sp>
        <p:nvSpPr>
          <p:cNvPr id="901" name="RecordDot-fg"/>
          <p:cNvSpPr/>
          <p:nvPr/>
        </p:nvSpPr>
        <p:spPr>
          <a:xfrm>
            <a:off x="5969125" y="4688018"/>
            <a:ext cx="241049" cy="241049"/>
          </a:xfrm>
          <a:prstGeom prst="ellipse">
            <a:avLst/>
          </a:prstGeom>
          <a:solidFill>
            <a:srgbClr val="FF2600"/>
          </a:solidFill>
          <a:ln>
            <a:noFill/>
          </a:ln>
        </p:spPr>
        <p:txBody>
          <a:bodyPr/>
          <a:lstStyle/>
          <a:p/>
        </p:txBody>
      </p:sp>
      <p:sp>
        <p:nvSpPr>
          <p:cNvPr id="950" name="¿Sabías que un Video Contact Center exige un tratamiento…"/>
          <p:cNvSpPr txBox="1"/>
          <p:nvPr/>
        </p:nvSpPr>
        <p:spPr>
          <a:xfrm>
            <a:off x="480116" y="2946426"/>
            <a:ext cx="11231768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¿Sabías que un Video Contact Center exige un tratamiento</a:t>
            </a:r>
            <a:br>
              <a:rPr sz="2600"/>
            </a:br>
            <a:r>
              <a:rPr sz="2600">
                <a:latin typeface="Montserrat"/>
              </a:rPr>
              <a:t>especial en el procesamiento de sus grabaciones?</a:t>
            </a:r>
          </a:p>
        </p:txBody>
      </p:sp>
      <p:sp>
        <p:nvSpPr>
          <p:cNvPr id="178" name="Interactive Powers"/>
          <p:cNvSpPr txBox="1"/>
          <p:nvPr/>
        </p:nvSpPr>
        <p:spPr>
          <a:xfrm>
            <a:off x="600044" y="5927326"/>
            <a:ext cx="10974059" cy="318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6" tIns="22836" rIns="22836" bIns="22836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900"/>
                <a:ea typeface="MuseoSansRounded-900"/>
                <a:cs typeface="MuseoSansRounded-900"/>
                <a:sym typeface="MuseoSansRounded-900"/>
              </a:defRPr>
            </a:pPr>
            <a:r>
              <a:rPr>
                <a:latin typeface="MuseoSansRounded-100"/>
                <a:ea typeface="MuseoSansRounded-100"/>
                <a:cs typeface="MuseoSansRounded-100"/>
                <a:sym typeface="MuseoSansRounded-100"/>
              </a:rPr>
              <a:t>Interactive</a:t>
            </a:r>
            <a:r>
              <a:t> Powers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FORMATOS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llamada se convierte en RAW, luego SD, luego HD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es la salida por defecto directamente desde la pasarela de Video RTC. El post-procesado de Video REC combina automáticamente los streams en un único archivo mezclado, en el formato que exija tu política de retención.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95144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doc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0735" y="2431207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313432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04672" y="2953512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stream, sin modificar, directamente desde la pasarela — la huella más pequeña y la fuente de verdad.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4306824" y="20574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62856" y="2295144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cam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8919" y="2431207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313432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MP4 SD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4562856" y="2953512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archivo mezclado en definición estándar, combinado y post-procesado automáticamente al terminar la llamada.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8065008" y="2057400"/>
            <a:ext cx="3566160" cy="1691640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21040" y="2295144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camB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103" y="2431207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313432"/>
            <a:ext cx="23408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MP4 HD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8321040" y="2953512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archivo mezclado en alta definición para el uso probatorio, formativo y de revisión de calidad más nítido.</a:t>
            </a:r>
            <a:endParaRPr lang="en-US" sz="980" dirty="0"/>
          </a:p>
        </p:txBody>
      </p:sp>
      <p:sp>
        <p:nvSpPr>
          <p:cNvPr id="21" name="Text 16"/>
          <p:cNvSpPr/>
          <p:nvPr/>
        </p:nvSpPr>
        <p:spPr>
          <a:xfrm>
            <a:off x="548640" y="40690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Almacenamiento por minuto de video grabado (tabla de dimensionamiento publicada)</a:t>
            </a:r>
            <a:endParaRPr lang="en-US" sz="1200" dirty="0"/>
          </a:p>
        </p:txBody>
      </p:sp>
      <p:sp>
        <p:nvSpPr>
          <p:cNvPr id="22" name="Text 17"/>
          <p:cNvSpPr/>
          <p:nvPr/>
        </p:nvSpPr>
        <p:spPr>
          <a:xfrm>
            <a:off x="548640" y="4453128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Duración</a:t>
            </a:r>
            <a:endParaRPr lang="en-US" sz="1000" dirty="0"/>
          </a:p>
        </p:txBody>
      </p:sp>
      <p:sp>
        <p:nvSpPr>
          <p:cNvPr id="23" name="Text 18"/>
          <p:cNvSpPr/>
          <p:nvPr/>
        </p:nvSpPr>
        <p:spPr>
          <a:xfrm>
            <a:off x="3108960" y="445312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RAW</a:t>
            </a:r>
            <a:endParaRPr lang="en-US" sz="1000" dirty="0"/>
          </a:p>
        </p:txBody>
      </p:sp>
      <p:sp>
        <p:nvSpPr>
          <p:cNvPr id="24" name="Text 19"/>
          <p:cNvSpPr/>
          <p:nvPr/>
        </p:nvSpPr>
        <p:spPr>
          <a:xfrm>
            <a:off x="5486400" y="445312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+ SD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7863840" y="4453128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RAW + SD + HD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548640" y="4837176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min</a:t>
            </a:r>
            <a:endParaRPr lang="en-US" sz="1050" dirty="0"/>
          </a:p>
        </p:txBody>
      </p:sp>
      <p:sp>
        <p:nvSpPr>
          <p:cNvPr id="27" name="Text 22"/>
          <p:cNvSpPr/>
          <p:nvPr/>
        </p:nvSpPr>
        <p:spPr>
          <a:xfrm>
            <a:off x="3108960" y="483717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 MB</a:t>
            </a:r>
            <a:endParaRPr lang="en-US" sz="1050" dirty="0"/>
          </a:p>
        </p:txBody>
      </p:sp>
      <p:sp>
        <p:nvSpPr>
          <p:cNvPr id="28" name="Text 23"/>
          <p:cNvSpPr/>
          <p:nvPr/>
        </p:nvSpPr>
        <p:spPr>
          <a:xfrm>
            <a:off x="5486400" y="4837176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 MB</a:t>
            </a:r>
            <a:endParaRPr lang="en-US" sz="1050" dirty="0"/>
          </a:p>
        </p:txBody>
      </p:sp>
      <p:sp>
        <p:nvSpPr>
          <p:cNvPr id="29" name="Text 24"/>
          <p:cNvSpPr/>
          <p:nvPr/>
        </p:nvSpPr>
        <p:spPr>
          <a:xfrm>
            <a:off x="7863840" y="4837176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 MB</a:t>
            </a:r>
            <a:endParaRPr lang="en-US" sz="1050" dirty="0"/>
          </a:p>
        </p:txBody>
      </p:sp>
      <p:sp>
        <p:nvSpPr>
          <p:cNvPr id="30" name="Shape 25"/>
          <p:cNvSpPr/>
          <p:nvPr/>
        </p:nvSpPr>
        <p:spPr>
          <a:xfrm>
            <a:off x="548640" y="5221224"/>
            <a:ext cx="10515600" cy="38404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1" name="Text 26"/>
          <p:cNvSpPr/>
          <p:nvPr/>
        </p:nvSpPr>
        <p:spPr>
          <a:xfrm>
            <a:off x="548640" y="5221224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min</a:t>
            </a:r>
            <a:endParaRPr lang="en-US" sz="1050" dirty="0"/>
          </a:p>
        </p:txBody>
      </p:sp>
      <p:sp>
        <p:nvSpPr>
          <p:cNvPr id="32" name="Text 27"/>
          <p:cNvSpPr/>
          <p:nvPr/>
        </p:nvSpPr>
        <p:spPr>
          <a:xfrm>
            <a:off x="3108960" y="5221224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 MB</a:t>
            </a:r>
            <a:endParaRPr lang="en-US" sz="1050" dirty="0"/>
          </a:p>
        </p:txBody>
      </p:sp>
      <p:sp>
        <p:nvSpPr>
          <p:cNvPr id="33" name="Text 28"/>
          <p:cNvSpPr/>
          <p:nvPr/>
        </p:nvSpPr>
        <p:spPr>
          <a:xfrm>
            <a:off x="5486400" y="5221224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120 MB</a:t>
            </a:r>
            <a:endParaRPr lang="en-US" sz="1050" dirty="0"/>
          </a:p>
        </p:txBody>
      </p:sp>
      <p:sp>
        <p:nvSpPr>
          <p:cNvPr id="34" name="Text 29"/>
          <p:cNvSpPr/>
          <p:nvPr/>
        </p:nvSpPr>
        <p:spPr>
          <a:xfrm>
            <a:off x="7863840" y="5221224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240 MB</a:t>
            </a:r>
            <a:endParaRPr lang="en-US" sz="1050" dirty="0"/>
          </a:p>
        </p:txBody>
      </p:sp>
      <p:sp>
        <p:nvSpPr>
          <p:cNvPr id="35" name="Text 30"/>
          <p:cNvSpPr/>
          <p:nvPr/>
        </p:nvSpPr>
        <p:spPr>
          <a:xfrm>
            <a:off x="548640" y="5605272"/>
            <a:ext cx="2377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 hora</a:t>
            </a:r>
            <a:endParaRPr lang="en-US" sz="1050" dirty="0"/>
          </a:p>
        </p:txBody>
      </p:sp>
      <p:sp>
        <p:nvSpPr>
          <p:cNvPr id="36" name="Text 31"/>
          <p:cNvSpPr/>
          <p:nvPr/>
        </p:nvSpPr>
        <p:spPr>
          <a:xfrm>
            <a:off x="3108960" y="560527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390 MB</a:t>
            </a:r>
            <a:endParaRPr lang="en-US" sz="1050" dirty="0"/>
          </a:p>
        </p:txBody>
      </p:sp>
      <p:sp>
        <p:nvSpPr>
          <p:cNvPr id="37" name="Text 32"/>
          <p:cNvSpPr/>
          <p:nvPr/>
        </p:nvSpPr>
        <p:spPr>
          <a:xfrm>
            <a:off x="5486400" y="5605272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480 MB</a:t>
            </a:r>
            <a:endParaRPr lang="en-US" sz="1050" dirty="0"/>
          </a:p>
        </p:txBody>
      </p:sp>
      <p:sp>
        <p:nvSpPr>
          <p:cNvPr id="38" name="Text 33"/>
          <p:cNvSpPr/>
          <p:nvPr/>
        </p:nvSpPr>
        <p:spPr>
          <a:xfrm>
            <a:off x="7863840" y="5605272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950 MB</a:t>
            </a:r>
            <a:endParaRPr lang="en-US" sz="1050" dirty="0"/>
          </a:p>
        </p:txBody>
      </p:sp>
      <p:sp>
        <p:nvSpPr>
          <p:cNvPr id="39" name="Text 3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wiki.ivrpowers.com/en/videorec/first-steps</a:t>
            </a:r>
            <a:endParaRPr lang="en-US" sz="800" dirty="0"/>
          </a:p>
        </p:txBody>
      </p:sp>
      <p:sp>
        <p:nvSpPr>
          <p:cNvPr id="40" name="Text 3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Formatos</a:t>
            </a:r>
            <a:endParaRPr lang="en-US" sz="800" dirty="0"/>
          </a:p>
        </p:txBody>
      </p:sp>
      <p:sp>
        <p:nvSpPr>
          <p:cNvPr id="41" name="Text 3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ALMACENAMIENTO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Dos niveles: acceso rápido y luego archivo profundo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grabación no necesita el mismo nivel de almacenamiento el día uno que el día mil. Video REC la mueve automáticamente.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303520" cy="2377440"/>
          </a:xfrm>
          <a:prstGeom prst="roundRect">
            <a:avLst>
              <a:gd name="adj" fmla="val 384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788920" y="2240280"/>
            <a:ext cx="822960" cy="822960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cloud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4660" y="2446020"/>
            <a:ext cx="411480" cy="411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31520" y="3209544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Almacenamiento principal — bucket S3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68680" y="3575304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grabación llega primero a un bucket S3 de AWS regional, lista para búsqueda, revisión y reproducción inmediatas.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336792" y="1965960"/>
            <a:ext cx="5303520" cy="2377440"/>
          </a:xfrm>
          <a:prstGeom prst="roundRect">
            <a:avLst>
              <a:gd name="adj" fmla="val 384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8577072" y="2240280"/>
            <a:ext cx="822960" cy="822960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cloudup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2812" y="2446020"/>
            <a:ext cx="411480" cy="411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19672" y="3209544"/>
            <a:ext cx="4937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Almacenamiento de archivo — bóveda de Glacier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656832" y="3575304"/>
            <a:ext cx="4663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modo de archivo profundo ('ARC') mueve automáticamente las grabaciones más antiguas a almacenamiento en frío seguro y de bajo coste a largo plazo.</a:t>
            </a:r>
            <a:endParaRPr lang="en-US" sz="1000" dirty="0"/>
          </a:p>
        </p:txBody>
      </p:sp>
      <p:pic>
        <p:nvPicPr>
          <p:cNvPr id="16" name="Image 2" descr="icons/arrowrigh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160" y="2971800"/>
            <a:ext cx="484632" cy="48463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48640" y="46634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Usa tu propio bucket S3 y tus propias claves de seguridad — las grabaciones permanecen bajo el control de tu organización, no agrupadas en almacenamiento multi-tenant compartido.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wiki.ivrpowers.com/en/videorec/start, /faq</a:t>
            </a:r>
            <a:endParaRPr lang="en-US" sz="800" dirty="0"/>
          </a:p>
        </p:txBody>
      </p:sp>
      <p:sp>
        <p:nvSpPr>
          <p:cNvPr id="19" name="Text 1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Almacenamiento</a:t>
            </a:r>
            <a:endParaRPr lang="en-US" sz="800" dirty="0"/>
          </a:p>
        </p:txBody>
      </p:sp>
      <p:sp>
        <p:nvSpPr>
          <p:cNvPr id="20" name="Text 1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ECONOMÍA DEL ALMACENAMIENTO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cuesta realmente un año de grabación de video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ejemplo desarrollado, publicado en la wiki técnica — el tipo de cálculo de dimensionamiento concreto que la mayoría de proveedores reserva para una llamada comercial.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768096" y="21945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100 llamadas/día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768096" y="2761488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min de media, solo días laborables, calidad RAW + SD</a:t>
            </a:r>
            <a:endParaRPr lang="en-US" sz="960" dirty="0"/>
          </a:p>
        </p:txBody>
      </p:sp>
      <p:pic>
        <p:nvPicPr>
          <p:cNvPr id="9" name="Image 0" descr="icons/arrowright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6976" y="2569464"/>
            <a:ext cx="256032" cy="256032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3392424" y="1920240"/>
            <a:ext cx="2670048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3611880" y="21945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 GB/día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3611880" y="2761488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1.500 minutos × 8 MB/minuto</a:t>
            </a:r>
            <a:endParaRPr lang="en-US" sz="960" dirty="0"/>
          </a:p>
        </p:txBody>
      </p:sp>
      <p:pic>
        <p:nvPicPr>
          <p:cNvPr id="13" name="Image 1" descr="icons/arrowright_9FB0B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0760" y="2569464"/>
            <a:ext cx="256032" cy="256032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6236208" y="1920240"/>
            <a:ext cx="2670048" cy="155448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6455664" y="21945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240 GB/mes</a:t>
            </a:r>
            <a:endParaRPr lang="en-US" sz="1900" dirty="0"/>
          </a:p>
        </p:txBody>
      </p:sp>
      <p:sp>
        <p:nvSpPr>
          <p:cNvPr id="16" name="Text 12"/>
          <p:cNvSpPr/>
          <p:nvPr/>
        </p:nvSpPr>
        <p:spPr>
          <a:xfrm>
            <a:off x="6455664" y="2761488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 días laborables</a:t>
            </a:r>
            <a:endParaRPr lang="en-US" sz="960" dirty="0"/>
          </a:p>
        </p:txBody>
      </p:sp>
      <p:pic>
        <p:nvPicPr>
          <p:cNvPr id="17" name="Image 2" descr="icons/arrowright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4544" y="2569464"/>
            <a:ext cx="256032" cy="256032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9079992" y="1920240"/>
            <a:ext cx="2670048" cy="1554480"/>
          </a:xfrm>
          <a:prstGeom prst="roundRect">
            <a:avLst>
              <a:gd name="adj" fmla="val 5882"/>
            </a:avLst>
          </a:prstGeom>
          <a:solidFill>
            <a:srgbClr val="E6EEFA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9" name="Text 14"/>
          <p:cNvSpPr/>
          <p:nvPr/>
        </p:nvSpPr>
        <p:spPr>
          <a:xfrm>
            <a:off x="9299448" y="2194560"/>
            <a:ext cx="2231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2,88 TB/año</a:t>
            </a:r>
            <a:endParaRPr lang="en-US" sz="1900" dirty="0"/>
          </a:p>
        </p:txBody>
      </p:sp>
      <p:sp>
        <p:nvSpPr>
          <p:cNvPr id="20" name="Text 15"/>
          <p:cNvSpPr/>
          <p:nvPr/>
        </p:nvSpPr>
        <p:spPr>
          <a:xfrm>
            <a:off x="9299448" y="2761488"/>
            <a:ext cx="223113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año de retención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548640" y="3794760"/>
            <a:ext cx="11091672" cy="1051560"/>
          </a:xfrm>
          <a:prstGeom prst="roundRect">
            <a:avLst>
              <a:gd name="adj" fmla="val 8696"/>
            </a:avLst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2" name="Image 3" descr="assets/marks/mark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023360"/>
            <a:ext cx="603504" cy="60350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737360" y="3968496"/>
            <a:ext cx="9692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Recomendado: 3× unidades de almacenamiento Tipo 3 (1TB)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1737360" y="427939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Niveles de unidad de almacenamiento: Tipo 1 = 100GB, Tipo 2 = 500GB, Tipo 3 = 1TB — dimensionados según la política de retención, no a ojo.</a:t>
            </a:r>
            <a:endParaRPr lang="en-US" sz="980" dirty="0"/>
          </a:p>
        </p:txBody>
      </p:sp>
      <p:sp>
        <p:nvSpPr>
          <p:cNvPr id="25" name="Text 19"/>
          <p:cNvSpPr/>
          <p:nvPr/>
        </p:nvSpPr>
        <p:spPr>
          <a:xfrm>
            <a:off x="548640" y="5138928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Este es un ejemplo desarrollado, a modo ilustrativo — tu huella real depende del volumen de llamadas, la duración media y la mezcla de formatos. Pide a tu equipo de cuenta una hoja de dimensionamiento para tu tráfico.</a:t>
            </a:r>
            <a:endParaRPr lang="en-US" sz="900" dirty="0"/>
          </a:p>
        </p:txBody>
      </p:sp>
      <p:sp>
        <p:nvSpPr>
          <p:cNvPr id="26" name="Text 2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wiki.ivrpowers.com/en/videorec/first-steps (ejemplo de dimensionamiento desarrollado)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Economía del almacenamiento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METADATOS Y BÚSQUEDA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grabación, etiquetada, buscable y en orden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3566160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2103120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7" name="Image 0" descr="icons/integration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258568"/>
            <a:ext cx="310896" cy="31089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04672" y="287121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Scripts de metadatos personalizados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804672" y="3474720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script construido para tu despliegue llama a tu plataforma ACD para obtener y adjuntar metadatos de la llamada automáticamente.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306824" y="1828800"/>
            <a:ext cx="3566160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62856" y="2103120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2" name="Image 1" descr="icons/sca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2258568"/>
            <a:ext cx="310896" cy="31089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562856" y="287121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Busca por cualquier campo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4562856" y="3474720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Filtra y busca grabaciones por campo de metadatos personalizado, no solo por fecha y duración.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8065008" y="1828800"/>
            <a:ext cx="3566160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21040" y="2103120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2" descr="icons/list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6488" y="2258568"/>
            <a:ext cx="310896" cy="31089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21040" y="2871216"/>
            <a:ext cx="3054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Ordenación por secuencia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8321040" y="3474720"/>
            <a:ext cx="30540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grabaciones se ordenan por número de secuencia, así una interacción de varias partes se lee en el orden en que ocurrió.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548640" y="4617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búsqueda por campo de metadatos llegó en la v1.4.0 (2021); la ordenación por número de secuencia, en la v2.12.0 (2024) — una inversión constante e incremental en capacidad de búsqueda.</a:t>
            </a:r>
            <a:endParaRPr lang="en-US" sz="980" dirty="0"/>
          </a:p>
        </p:txBody>
      </p:sp>
      <p:sp>
        <p:nvSpPr>
          <p:cNvPr id="21" name="Text 16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wiki.ivrpowers.com/en/videorec/changelog (v1.4.0, v2.12.0)</a:t>
            </a:r>
            <a:endParaRPr lang="en-US" sz="800" dirty="0"/>
          </a:p>
        </p:txBody>
      </p:sp>
      <p:sp>
        <p:nvSpPr>
          <p:cNvPr id="22" name="Text 1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Metadatos y búsqueda</a:t>
            </a:r>
            <a:endParaRPr lang="en-US" sz="800" dirty="0"/>
          </a:p>
        </p:txBody>
      </p:sp>
      <p:sp>
        <p:nvSpPr>
          <p:cNvPr id="23" name="Text 1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GESTIÓN DE CALIDAD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marca de revisión de fiar para tu equipo de calidad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auditoría avanzada gestiona las marcas de estado, los metadatos y los campos que necesita un equipo de QM — un flujo de revisión manual, hecho como es debido.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057400"/>
            <a:ext cx="530352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41248" y="2350008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ey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" y="2505456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645920" y="233172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Marcas de estado de revisión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41248" y="3118104"/>
            <a:ext cx="471830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grabaciones se pueden marcar como Revisada — y, de forma distinta, marcarse como "no aprobada" — así el criterio del equipo de QM queda registrado junto al archivo, no en una hoja de cálculo aparte.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6336792" y="2057400"/>
            <a:ext cx="530352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6629400" y="2350008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list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505456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34072" y="2331720"/>
            <a:ext cx="3931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Campos que define tu equipo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629400" y="3118104"/>
            <a:ext cx="471830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marcas de estado, los metadatos y los campos obligatorios se configuran según cómo funciona realmente tu proceso de gestión de calidad — no un formulario de puntuación fijo y único.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548640" y="466344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00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Léase con precisión: esto es un flujo de revisión y marcado manual para tu equipo de QM, no un motor de puntuación con IA automatizada — la siguiente diapositiva explica cómo encaja la analítica automatizada.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wiki.ivrpowers.com/en/videorec/changelog (v1.2.0, v1.4.0), Fuente: interactivepowers.com/en/platforms/videorec</a:t>
            </a:r>
            <a:endParaRPr lang="en-US" sz="800" dirty="0"/>
          </a:p>
        </p:txBody>
      </p:sp>
      <p:sp>
        <p:nvSpPr>
          <p:cNvPr id="18" name="Text 1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Gestión de calidad</a:t>
            </a:r>
            <a:endParaRPr lang="en-US" sz="800" dirty="0"/>
          </a:p>
        </p:txBody>
      </p:sp>
      <p:sp>
        <p:nvSpPr>
          <p:cNvPr id="19" name="Text 1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ABIERTO POR DISEÑO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Abierto a cualquier stack de analítica de voz que elijas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no te ata al motor de transcripción y sentimiento de un único proveedor de analítica. Organiza y exporta lo que cualquiera de ellos necesite.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340864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rout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2481316"/>
            <a:ext cx="304312" cy="30431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 de metadatos estructurados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grabaciones y sus metadatos se organizan para que los sistemas externos de analítica de voz los consuman directamente.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340864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swap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908" y="2481316"/>
            <a:ext cx="304312" cy="30431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 mejor de su clase, no un paquete cerrado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Conecta el proveedor de transcripción, sentimiento o auto-QA que encaje con tu stack — no una única opción impuesta.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340864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integration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692" y="2481316"/>
            <a:ext cx="304312" cy="30431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Construido para integrarse, no aislarse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mismo patrón de scripts de metadatos que se usa para el contexto de ACD sirve para alimentar un pipeline de analítica.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2084832"/>
            <a:ext cx="2670048" cy="2240280"/>
          </a:xfrm>
          <a:prstGeom prst="roundRect">
            <a:avLst>
              <a:gd name="adj" fmla="val 408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340864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3" name="Image 3" descr="icons/char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476" y="2481316"/>
            <a:ext cx="304312" cy="30431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962656"/>
            <a:ext cx="21579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Tu roadmap, tu ritmo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493008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Añade analítica cuando y donde la necesites, sin esperar al ciclo de lanzamientos de IA de tu proveedor de plataforma.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498848"/>
            <a:ext cx="11091672" cy="1371600"/>
          </a:xfrm>
          <a:prstGeom prst="roundRect">
            <a:avLst>
              <a:gd name="adj" fmla="val 6667"/>
            </a:avLst>
          </a:prstGeom>
          <a:solidFill>
            <a:srgbClr val="212F38"/>
          </a:solidFill>
          <a:ln/>
        </p:spPr>
        <p:txBody>
          <a:bodyPr/>
          <a:p/>
        </p:txBody>
      </p:sp>
      <p:pic>
        <p:nvPicPr>
          <p:cNvPr id="27" name="Image 4" descr="assets/marks/hero_videorec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4773168"/>
            <a:ext cx="822960" cy="822960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1965960" y="4718304"/>
            <a:ext cx="9326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Dicho claramente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1965960" y="5084064"/>
            <a:ext cx="9326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2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no ejecuta hoy su propia analítica de voz, puntuación de sentimiento ni motor de QA automatizado — por diseño, exporta para los sistemas que sí lo hacen. Si ya tienes uno en marcha, o quieres elegir el tuyo, eso encaja, no es una carencia.</a:t>
            </a:r>
            <a:endParaRPr lang="en-US" sz="1020" dirty="0"/>
          </a:p>
        </p:txBody>
      </p:sp>
      <p:sp>
        <p:nvSpPr>
          <p:cNvPr id="30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interactivepowers.com/en/platforms/videorec, Fuente: wiki.ivrpowers.com/en/videorec/changelog</a:t>
            </a:r>
            <a:endParaRPr lang="en-US" sz="800" dirty="0"/>
          </a:p>
        </p:txBody>
      </p:sp>
      <p:sp>
        <p:nvSpPr>
          <p:cNvPr id="31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Abierto por diseño</a:t>
            </a:r>
            <a:endParaRPr lang="en-US" sz="800" dirty="0"/>
          </a:p>
        </p:txBody>
      </p:sp>
      <p:sp>
        <p:nvSpPr>
          <p:cNvPr id="32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Adónde van las grabaciones al terminar la llamada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2130552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7" name="Image 0" descr="icons/send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2271004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04672" y="278892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Envío por SFTP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04672" y="3355848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scripts de post-procesado personalizados suelen enviar las grabaciones terminadas a tus propios servidores externos de forma segura.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3392424" y="187452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648456" y="2130552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2" name="Image 1" descr="icons/sliders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908" y="2271004"/>
            <a:ext cx="304312" cy="30431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48456" y="278892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Scripts personalizados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3648456" y="3355848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reglas de post-procesado se ejecutan tras cada grabación, construidas en torno a tus requisitos de exportación y retención.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6236208" y="187452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6492240" y="2130552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2" descr="icons/doc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692" y="2271004"/>
            <a:ext cx="304312" cy="30431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92240" y="278892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 CSV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6492240" y="3355848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 masiva de metadatos de grabación a CSV, añadida en la v2.0.0, para reporting fuera de la plataforma.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9079992" y="1874520"/>
            <a:ext cx="2670048" cy="2423160"/>
          </a:xfrm>
          <a:prstGeom prst="roundRect">
            <a:avLst>
              <a:gd name="adj" fmla="val 377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9336024" y="2130552"/>
            <a:ext cx="585216" cy="58521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2" name="Image 3" descr="icons/bel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476" y="2271004"/>
            <a:ext cx="304312" cy="3043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336024" y="2788920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Retención y alertas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9336024" y="3355848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Políticas de eliminación programadas por cron, por servicio, con alertas por email y Slack cuando el almacenamiento se acerca a su capacidad.</a:t>
            </a:r>
            <a:endParaRPr lang="en-US" sz="960" dirty="0"/>
          </a:p>
        </p:txBody>
      </p:sp>
      <p:sp>
        <p:nvSpPr>
          <p:cNvPr id="25" name="Text 19"/>
          <p:cNvSpPr/>
          <p:nvPr/>
        </p:nvSpPr>
        <p:spPr>
          <a:xfrm>
            <a:off x="548640" y="470916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Formato de alerta de ejemplo: "Storage: 506 GB / 500 GB (101%)" — las políticas de retención pueden variar por servicio (p. ej. 100 días frente a 365 días), cada una con su propio calendario.</a:t>
            </a:r>
            <a:endParaRPr lang="en-US" sz="960" dirty="0"/>
          </a:p>
        </p:txBody>
      </p:sp>
      <p:sp>
        <p:nvSpPr>
          <p:cNvPr id="26" name="Text 2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wiki.ivrpowers.com/en/videorec/extensions, /changelog (v2.0.0, v2.5.0, v2.13.0)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 DE ACCESO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SSO, login de doble factor y un rastro de auditoría completo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2130552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7" name="Image 0" descr="icons/key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0976" y="2276856"/>
            <a:ext cx="292608" cy="29260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04672" y="2770632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vía SAML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04672" y="33192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AuthnRequests firmadas, aserciones cifradas, configuración completa de metadatos IdP/SP — añadido en la v2.14.0, mayo de 2025.</a:t>
            </a:r>
            <a:endParaRPr lang="en-US" sz="960" dirty="0"/>
          </a:p>
        </p:txBody>
      </p:sp>
      <p:sp>
        <p:nvSpPr>
          <p:cNvPr id="10" name="Shape 7"/>
          <p:cNvSpPr/>
          <p:nvPr/>
        </p:nvSpPr>
        <p:spPr>
          <a:xfrm>
            <a:off x="3392424" y="18745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648456" y="2130552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2" name="Image 1" descr="icons/lock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760" y="2276856"/>
            <a:ext cx="292608" cy="29260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48456" y="2770632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OTP / login de doble factor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3648456" y="33192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Login con contraseña de un solo uso añadido en la v2.9.0, agosto de 2024, como segundo factor en cada inicio de sesión.</a:t>
            </a:r>
            <a:endParaRPr lang="en-US" sz="960" dirty="0"/>
          </a:p>
        </p:txBody>
      </p:sp>
      <p:sp>
        <p:nvSpPr>
          <p:cNvPr id="15" name="Shape 11"/>
          <p:cNvSpPr/>
          <p:nvPr/>
        </p:nvSpPr>
        <p:spPr>
          <a:xfrm>
            <a:off x="6236208" y="18745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6492240" y="2130552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7" name="Image 2" descr="icons/shiel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8544" y="2276856"/>
            <a:ext cx="292608" cy="29260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92240" y="2770632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Lista blanca de IP por usuario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6492240" y="33192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Lista blanca basada en rangos añadida en la v2.9.0, y ampliada a las acciones de login, OTP y restablecimiento de contraseña en la v2.11.0.</a:t>
            </a:r>
            <a:endParaRPr lang="en-US" sz="960" dirty="0"/>
          </a:p>
        </p:txBody>
      </p:sp>
      <p:sp>
        <p:nvSpPr>
          <p:cNvPr id="20" name="Shape 15"/>
          <p:cNvSpPr/>
          <p:nvPr/>
        </p:nvSpPr>
        <p:spPr>
          <a:xfrm>
            <a:off x="9079992" y="1874520"/>
            <a:ext cx="2670048" cy="2331720"/>
          </a:xfrm>
          <a:prstGeom prst="roundRect">
            <a:avLst>
              <a:gd name="adj" fmla="val 3922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9336024" y="2130552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2" name="Image 3" descr="icons/eye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2328" y="2276856"/>
            <a:ext cx="292608" cy="29260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336024" y="2770632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Registro de auditoría completo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9336024" y="3319272"/>
            <a:ext cx="215798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registran la actividad de usuarios, las direcciones IP y las acciones bloqueadas — hay una referencia de eventos dedicada disponible a petición.</a:t>
            </a:r>
            <a:endParaRPr lang="en-US" sz="960" dirty="0"/>
          </a:p>
        </p:txBody>
      </p:sp>
      <p:sp>
        <p:nvSpPr>
          <p:cNvPr id="25" name="Text 19"/>
          <p:cNvSpPr/>
          <p:nvPr/>
        </p:nvSpPr>
        <p:spPr>
          <a:xfrm>
            <a:off x="548640" y="4617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recuperación de contraseña (v2.1.0, 2022) y un servicio dedicado de registro de actividad (v2.7.0, 2024) completaron la seguridad de acceso antes de la llegada del SSO.</a:t>
            </a:r>
            <a:endParaRPr lang="en-US" sz="980" dirty="0"/>
          </a:p>
        </p:txBody>
      </p:sp>
      <p:sp>
        <p:nvSpPr>
          <p:cNvPr id="26" name="Text 2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wiki.ivrpowers.com/en/videorec/changelog (v2.1.0 – v2.14.0)</a:t>
            </a:r>
            <a:endParaRPr lang="en-US" sz="800" dirty="0"/>
          </a:p>
        </p:txBody>
      </p:sp>
      <p:sp>
        <p:nvSpPr>
          <p:cNvPr id="27" name="Text 2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Seguridad de acceso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CUMPLIMIENTO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Construido sobre AWS, auditado de forma independiente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7" name="Image 0" descr="icons/badg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Certificaciones heredadas de AWS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informes SOC 1, 2 y 3, ISO 27001 y FedRAMP/FISMA de la propia infraestructura auditada de AWS sustentan la plataforma.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2" name="Image 1" descr="icons/lockB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Cifrado de 256 bits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Cifrado AES/SSL, de no menos de 256 bits, aplicado a los datos en tránsito y en reposo.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2" descr="icons/server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Monitorización 24/7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capa de monitorización se suma a AWS con revisiones manuales diarias de logs, además de los propios controles de AWS.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2" name="Image 3" descr="icons/key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Buckets y claves propiedad del cliente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Aporta tu propio bucket S3 y tus claves de seguridad, así el almacenamiento se rige por tu propia política, no por un fondo compartido.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7" name="Image 4" descr="icons/eye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Registro de auditoría completo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acción de usuario, dirección IP e intento bloqueado queda registrado, para un historial operativo defendible.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32" name="Image 5" descr="icons/shield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SSO, OTP y lista blanca de IP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controles de acceso por capas protegen el almacenamiento y la reproducción, no solo la cuenta de AWS.</a:t>
            </a:r>
            <a:endParaRPr lang="en-US" sz="980" dirty="0"/>
          </a:p>
        </p:txBody>
      </p:sp>
      <p:sp>
        <p:nvSpPr>
          <p:cNvPr id="35" name="Shape 27"/>
          <p:cNvSpPr/>
          <p:nvPr/>
        </p:nvSpPr>
        <p:spPr>
          <a:xfrm>
            <a:off x="548640" y="5779008"/>
            <a:ext cx="11091672" cy="566928"/>
          </a:xfrm>
          <a:prstGeom prst="roundRect">
            <a:avLst>
              <a:gd name="adj" fmla="val 16129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36" name="Text 28"/>
          <p:cNvSpPr/>
          <p:nvPr/>
        </p:nvSpPr>
        <p:spPr>
          <a:xfrm>
            <a:off x="868680" y="5779008"/>
            <a:ext cx="10469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6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Léase con precisión: estas certificaciones son propias de AWS, heredadas a través de la infraestructura sobre la que corre Video REC — no una auditoría independiente de Video REC ni de IntPowers como compañía.</a:t>
            </a:r>
            <a:endParaRPr lang="en-US" sz="96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interactivepowers.com/en/platforms/videorec, interactivepowers.com/en/security-compliance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Cumplimiento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Totalmente gestionado: tu equipo no tiene que operarlo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es la única plataforma de la suite sin opción on-premises — por diseño, no por omisión. Esto es lo que obtienes a cambio.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40280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8" name="Image 0" descr="icons/support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395728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008376"/>
            <a:ext cx="30540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Aprovisionado por IntPowers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04672" y="3575304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diferencia de Smart IVR o Video RTC, esto no es un paquete que instales — el equipo de IntPowers desempaqueta, despliega y certifica cada instancia.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4306824" y="19659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62856" y="2240280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3" name="Image 1" descr="icons/server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304" y="2395728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562856" y="3008376"/>
            <a:ext cx="30540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contenedores sobre AWS ECS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4562856" y="3575304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Processing, API y WebApp se ejecutan como contenedores Docker en AWS, escalados elásticamente según la demanda de llamadas y almacenamiento.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8065008" y="1965960"/>
            <a:ext cx="3566160" cy="2286000"/>
          </a:xfrm>
          <a:prstGeom prst="roundRect">
            <a:avLst>
              <a:gd name="adj" fmla="val 4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21040" y="2240280"/>
            <a:ext cx="621792" cy="621792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8" name="Image 2" descr="icons/sliders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6488" y="2395728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321040" y="3008376"/>
            <a:ext cx="30540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sola cosa que gestionar: la política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8321040" y="3575304"/>
            <a:ext cx="30540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Tú controlas las reglas de retención por servicio y tus propias claves de cifrado; IntPowers gestiona la infraestructura subyacente.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548640" y="4526280"/>
            <a:ext cx="11091672" cy="1325880"/>
          </a:xfrm>
          <a:prstGeom prst="roundRect">
            <a:avLst>
              <a:gd name="adj" fmla="val 6897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22" name="Text 17"/>
          <p:cNvSpPr/>
          <p:nvPr/>
        </p:nvSpPr>
        <p:spPr>
          <a:xfrm>
            <a:off x="868680" y="4663440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qué solo en la nube, específicamente aquí</a:t>
            </a:r>
            <a:endParaRPr lang="en-US" sz="1250" dirty="0"/>
          </a:p>
        </p:txBody>
      </p:sp>
      <p:sp>
        <p:nvSpPr>
          <p:cNvPr id="23" name="Text 18"/>
          <p:cNvSpPr/>
          <p:nvPr/>
        </p:nvSpPr>
        <p:spPr>
          <a:xfrm>
            <a:off x="868680" y="4956048"/>
            <a:ext cx="10469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cargas de video y almacenamiento escalan de forma desigual y se benefician de una infraestructura elástica — el modelo de dos niveles bucket/bóveda y el archivado automático dependen específicamente de AWS S3 y Glacier. Lo que tú controlas es lo que más importa para el cumplimiento: tu propio bucket, tus propias claves, tu propia política de retención.</a:t>
            </a:r>
            <a:endParaRPr lang="en-US" sz="1000" dirty="0"/>
          </a:p>
        </p:txBody>
      </p:sp>
      <p:sp>
        <p:nvSpPr>
          <p:cNvPr id="24" name="Text 1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wiki.ivrpowers.com/en/videorec/faq, /installation</a:t>
            </a:r>
            <a:endParaRPr lang="en-US" sz="800" dirty="0"/>
          </a:p>
        </p:txBody>
      </p:sp>
      <p:sp>
        <p:nvSpPr>
          <p:cNvPr id="25" name="Text 2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800" dirty="0"/>
          </a:p>
        </p:txBody>
      </p:sp>
      <p:sp>
        <p:nvSpPr>
          <p:cNvPr id="26" name="Text 2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 DE VERSIONES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Cuatro años de versiones, un mismo motor de grabación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04672" y="1773936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7" name="Image 0" descr="icons/camB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5124" y="1914388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nativa de videollamadas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1517904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517904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v2.3.0 · NOV 2022</a:t>
            </a:r>
            <a:endParaRPr lang="en-US" sz="760" dirty="0"/>
          </a:p>
        </p:txBody>
      </p:sp>
      <p:sp>
        <p:nvSpPr>
          <p:cNvPr id="11" name="Text 8"/>
          <p:cNvSpPr/>
          <p:nvPr/>
        </p:nvSpPr>
        <p:spPr>
          <a:xfrm>
            <a:off x="1517904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añadió a la plataforma la posibilidad explícita de "recibir y procesar grabaciones de videollamadas".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336792" y="1463040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592824" y="1773936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4" name="Image 1" descr="icons/server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3276" y="1914388"/>
            <a:ext cx="304312" cy="3043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7306056" y="1627632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Docker y exportación CSV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7306056" y="1975104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7306056" y="1975104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v2.0.0 · APR 2022</a:t>
            </a:r>
            <a:endParaRPr lang="en-US" sz="760" dirty="0"/>
          </a:p>
        </p:txBody>
      </p:sp>
      <p:sp>
        <p:nvSpPr>
          <p:cNvPr id="18" name="Text 14"/>
          <p:cNvSpPr/>
          <p:nvPr/>
        </p:nvSpPr>
        <p:spPr>
          <a:xfrm>
            <a:off x="7306056" y="2304288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Processing, API y WebApp pasan a despliegue en contenedores; la exportación masiva a CSV llega en la misma versión.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548640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0" name="Shape 16"/>
          <p:cNvSpPr/>
          <p:nvPr/>
        </p:nvSpPr>
        <p:spPr>
          <a:xfrm>
            <a:off x="804672" y="3438144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1" name="Image 2" descr="icons/lock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124" y="3578596"/>
            <a:ext cx="304312" cy="30431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517904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Login de doble factor y lista blanca de IP</a:t>
            </a:r>
            <a:endParaRPr lang="en-US" sz="1250" dirty="0"/>
          </a:p>
        </p:txBody>
      </p:sp>
      <p:sp>
        <p:nvSpPr>
          <p:cNvPr id="23" name="Shape 18"/>
          <p:cNvSpPr/>
          <p:nvPr/>
        </p:nvSpPr>
        <p:spPr>
          <a:xfrm>
            <a:off x="1517904" y="3639312"/>
            <a:ext cx="162306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24" name="Text 19"/>
          <p:cNvSpPr/>
          <p:nvPr/>
        </p:nvSpPr>
        <p:spPr>
          <a:xfrm>
            <a:off x="1517904" y="3639312"/>
            <a:ext cx="16230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v2.9.0 · AUG 2024</a:t>
            </a:r>
            <a:endParaRPr lang="en-US" sz="760" dirty="0"/>
          </a:p>
        </p:txBody>
      </p:sp>
      <p:sp>
        <p:nvSpPr>
          <p:cNvPr id="25" name="Text 20"/>
          <p:cNvSpPr/>
          <p:nvPr/>
        </p:nvSpPr>
        <p:spPr>
          <a:xfrm>
            <a:off x="1517904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login OTP y la lista blanca de IP por usuario llegan juntos, reforzando el acceso al archivo de grabaciones.</a:t>
            </a:r>
            <a:endParaRPr lang="en-US" sz="900" dirty="0"/>
          </a:p>
        </p:txBody>
      </p:sp>
      <p:sp>
        <p:nvSpPr>
          <p:cNvPr id="26" name="Shape 21"/>
          <p:cNvSpPr/>
          <p:nvPr/>
        </p:nvSpPr>
        <p:spPr>
          <a:xfrm>
            <a:off x="6336792" y="3127248"/>
            <a:ext cx="5303520" cy="1481328"/>
          </a:xfrm>
          <a:prstGeom prst="roundRect">
            <a:avLst>
              <a:gd name="adj" fmla="val 6173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2"/>
          <p:cNvSpPr/>
          <p:nvPr/>
        </p:nvSpPr>
        <p:spPr>
          <a:xfrm>
            <a:off x="6592824" y="3438144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28" name="Image 3" descr="icons/key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3276" y="3578596"/>
            <a:ext cx="304312" cy="30431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306056" y="3291840"/>
            <a:ext cx="40782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Llega el SSO</a:t>
            </a:r>
            <a:endParaRPr lang="en-US" sz="1250" dirty="0"/>
          </a:p>
        </p:txBody>
      </p:sp>
      <p:sp>
        <p:nvSpPr>
          <p:cNvPr id="30" name="Shape 24"/>
          <p:cNvSpPr/>
          <p:nvPr/>
        </p:nvSpPr>
        <p:spPr>
          <a:xfrm>
            <a:off x="7306056" y="3639312"/>
            <a:ext cx="1691640" cy="256032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1" name="Text 25"/>
          <p:cNvSpPr/>
          <p:nvPr/>
        </p:nvSpPr>
        <p:spPr>
          <a:xfrm>
            <a:off x="7306056" y="3639312"/>
            <a:ext cx="1691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v2.14.0 · MAY 2025</a:t>
            </a:r>
            <a:endParaRPr lang="en-US" sz="760" dirty="0"/>
          </a:p>
        </p:txBody>
      </p:sp>
      <p:sp>
        <p:nvSpPr>
          <p:cNvPr id="32" name="Text 26"/>
          <p:cNvSpPr/>
          <p:nvPr/>
        </p:nvSpPr>
        <p:spPr>
          <a:xfrm>
            <a:off x="7306056" y="3968496"/>
            <a:ext cx="40782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Inicio de sesión único basado en SAML, con solicitudes firmadas y aserciones cifradas — la versión más reciente.</a:t>
            </a:r>
            <a:endParaRPr lang="en-US" sz="900" dirty="0"/>
          </a:p>
        </p:txBody>
      </p:sp>
      <p:sp>
        <p:nvSpPr>
          <p:cNvPr id="33" name="Shape 27"/>
          <p:cNvSpPr/>
          <p:nvPr/>
        </p:nvSpPr>
        <p:spPr>
          <a:xfrm>
            <a:off x="548640" y="4828032"/>
            <a:ext cx="11091672" cy="1170432"/>
          </a:xfrm>
          <a:prstGeom prst="roundRect">
            <a:avLst>
              <a:gd name="adj" fmla="val 7813"/>
            </a:avLst>
          </a:prstGeom>
          <a:solidFill>
            <a:srgbClr val="1A252C"/>
          </a:solidFill>
          <a:ln/>
        </p:spPr>
        <p:txBody>
          <a:bodyPr/>
          <a:p/>
        </p:txBody>
      </p:sp>
      <p:sp>
        <p:nvSpPr>
          <p:cNvPr id="34" name="Text 28"/>
          <p:cNvSpPr/>
          <p:nvPr/>
        </p:nvSpPr>
        <p:spPr>
          <a:xfrm>
            <a:off x="868680" y="4956048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Quince versiones, un ritmo constante</a:t>
            </a:r>
            <a:endParaRPr lang="en-US" sz="1150" dirty="0"/>
          </a:p>
        </p:txBody>
      </p:sp>
      <p:sp>
        <p:nvSpPr>
          <p:cNvPr id="35" name="Text 29"/>
          <p:cNvSpPr/>
          <p:nvPr/>
        </p:nvSpPr>
        <p:spPr>
          <a:xfrm>
            <a:off x="868680" y="5248656"/>
            <a:ext cx="10469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Desde la primera versión (v1.0.0, marzo de 2021) hasta la más reciente (v2.14.0, mayo de 2025): 15 versiones en poco más de cuatro años y dos meses, una cada 3,4 meses aproximadamente — un endurecimiento constante e incremental del almacenamiento, la búsqueda, el control de acceso y la auditoría, versión tras versión.</a:t>
            </a:r>
            <a:endParaRPr lang="en-US" sz="960" dirty="0"/>
          </a:p>
        </p:txBody>
      </p:sp>
      <p:sp>
        <p:nvSpPr>
          <p:cNvPr id="36" name="Text 30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wiki.ivrpowers.com/en/videorec/changelog (v1.0.0 – v2.14.0)</a:t>
            </a:r>
            <a:endParaRPr lang="en-US" sz="800" dirty="0"/>
          </a:p>
        </p:txBody>
      </p:sp>
      <p:sp>
        <p:nvSpPr>
          <p:cNvPr id="37" name="Text 31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Ruta de versiones</a:t>
            </a:r>
            <a:endParaRPr lang="en-US" sz="800" dirty="0"/>
          </a:p>
        </p:txBody>
      </p:sp>
      <p:sp>
        <p:nvSpPr>
          <p:cNvPr id="38" name="Text 32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REC: la capa de cumplimiento de tres productos más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plataforma funciona de forma independiente y habla protocolos estándar — pero compradas juntas se comportan como un solo sistema, sin proyecto de integración de por medio.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AUTOMATIZACIÓN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VoiceXML de nivel operador con motores de voz, que atiende la llamada antes de que haga falta una persona.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DISTRIBUCIÓN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Encola, enruta y distribuye voz y video al agente correcto, y gestiona su escritorio.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PASARELA DE MEDIOS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Gateway híbrido SIP + WebRTC para navegadores, dispositivos móviles y kioscos, construido para alta disponibilidad.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33246"/>
          </a:solidFill>
          <a:ln w="19050">
            <a:solidFill>
              <a:srgbClr val="9CBFEA"/>
            </a:solidFill>
            <a:prstDash val="solid"/>
          </a:ln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GRABACIÓN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 en HD, almacenamiento y archivo, con exportación para analítica y cumplimiento.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video es la interacción. Grábala como tal — esa es la tesis que recorre las cuatro plataformas, no solo esta.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57607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alojamiento, monitorización y operación gestionada en las cuatro plataformas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 (platform documentation)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INTEROPERABILIDAD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Estándares primero, para que encaje con lo que ya usas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91640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7" name="Image 0" descr="icons/route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3412" y="1832092"/>
            <a:ext cx="304312" cy="3043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36192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Mecanismo de grabación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841248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051560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Construido a medida para el protocolo SPLIT de la pasarela de Video RTC</a:t>
            </a:r>
            <a:endParaRPr lang="en-US" sz="930" dirty="0"/>
          </a:p>
        </p:txBody>
      </p:sp>
      <p:sp>
        <p:nvSpPr>
          <p:cNvPr id="11" name="Shape 8"/>
          <p:cNvSpPr/>
          <p:nvPr/>
        </p:nvSpPr>
        <p:spPr>
          <a:xfrm>
            <a:off x="841248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1051560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Compatible con comunicaciones SPLIT Forward, Reverse y Scheduled</a:t>
            </a:r>
            <a:endParaRPr lang="en-US" sz="930" dirty="0"/>
          </a:p>
        </p:txBody>
      </p:sp>
      <p:sp>
        <p:nvSpPr>
          <p:cNvPr id="13" name="Shape 10"/>
          <p:cNvSpPr/>
          <p:nvPr/>
        </p:nvSpPr>
        <p:spPr>
          <a:xfrm>
            <a:off x="841248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1051560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Listo para conectarse con otras soluciones de contact center a través de la misma capa de protocolo</a:t>
            </a:r>
            <a:endParaRPr lang="en-US" sz="930" dirty="0"/>
          </a:p>
        </p:txBody>
      </p:sp>
      <p:sp>
        <p:nvSpPr>
          <p:cNvPr id="15" name="Shape 12"/>
          <p:cNvSpPr/>
          <p:nvPr/>
        </p:nvSpPr>
        <p:spPr>
          <a:xfrm>
            <a:off x="841248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1051560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Confirma con tu equipo de cuenta las integraciones con terceros probadas en producción</a:t>
            </a:r>
            <a:endParaRPr lang="en-US" sz="930" dirty="0"/>
          </a:p>
        </p:txBody>
      </p:sp>
      <p:sp>
        <p:nvSpPr>
          <p:cNvPr id="17" name="Shape 14"/>
          <p:cNvSpPr/>
          <p:nvPr/>
        </p:nvSpPr>
        <p:spPr>
          <a:xfrm>
            <a:off x="4306824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8" name="Shape 15"/>
          <p:cNvSpPr/>
          <p:nvPr/>
        </p:nvSpPr>
        <p:spPr>
          <a:xfrm>
            <a:off x="4581144" y="1691640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19" name="Image 1" descr="icons/integration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596" y="1832092"/>
            <a:ext cx="304312" cy="304312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294376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Integración y exportación</a:t>
            </a:r>
            <a:endParaRPr lang="en-US" sz="1300" dirty="0"/>
          </a:p>
        </p:txBody>
      </p:sp>
      <p:sp>
        <p:nvSpPr>
          <p:cNvPr id="21" name="Shape 17"/>
          <p:cNvSpPr/>
          <p:nvPr/>
        </p:nvSpPr>
        <p:spPr>
          <a:xfrm>
            <a:off x="4599432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22" name="Text 18"/>
          <p:cNvSpPr/>
          <p:nvPr/>
        </p:nvSpPr>
        <p:spPr>
          <a:xfrm>
            <a:off x="4809744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scripts de metadatos personalizados obtienen contexto de tu plataforma ACD</a:t>
            </a:r>
            <a:endParaRPr lang="en-US" sz="930" dirty="0"/>
          </a:p>
        </p:txBody>
      </p:sp>
      <p:sp>
        <p:nvSpPr>
          <p:cNvPr id="23" name="Shape 19"/>
          <p:cNvSpPr/>
          <p:nvPr/>
        </p:nvSpPr>
        <p:spPr>
          <a:xfrm>
            <a:off x="4599432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24" name="Text 20"/>
          <p:cNvSpPr/>
          <p:nvPr/>
        </p:nvSpPr>
        <p:spPr>
          <a:xfrm>
            <a:off x="4809744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Envío por SFTP y scripts de post-procesado personalizados para sistemas externos</a:t>
            </a:r>
            <a:endParaRPr lang="en-US" sz="930" dirty="0"/>
          </a:p>
        </p:txBody>
      </p:sp>
      <p:sp>
        <p:nvSpPr>
          <p:cNvPr id="25" name="Shape 21"/>
          <p:cNvSpPr/>
          <p:nvPr/>
        </p:nvSpPr>
        <p:spPr>
          <a:xfrm>
            <a:off x="4599432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26" name="Text 22"/>
          <p:cNvSpPr/>
          <p:nvPr/>
        </p:nvSpPr>
        <p:spPr>
          <a:xfrm>
            <a:off x="4809744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 CSV para reporting fuera de la plataforma</a:t>
            </a:r>
            <a:endParaRPr lang="en-US" sz="930" dirty="0"/>
          </a:p>
        </p:txBody>
      </p:sp>
      <p:sp>
        <p:nvSpPr>
          <p:cNvPr id="27" name="Shape 23"/>
          <p:cNvSpPr/>
          <p:nvPr/>
        </p:nvSpPr>
        <p:spPr>
          <a:xfrm>
            <a:off x="4599432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28" name="Text 24"/>
          <p:cNvSpPr/>
          <p:nvPr/>
        </p:nvSpPr>
        <p:spPr>
          <a:xfrm>
            <a:off x="4809744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 de metadatos estructurados para sistemas externos de analítica de voz</a:t>
            </a:r>
            <a:endParaRPr lang="en-US" sz="930" dirty="0"/>
          </a:p>
        </p:txBody>
      </p:sp>
      <p:sp>
        <p:nvSpPr>
          <p:cNvPr id="29" name="Shape 25"/>
          <p:cNvSpPr/>
          <p:nvPr/>
        </p:nvSpPr>
        <p:spPr>
          <a:xfrm>
            <a:off x="8065008" y="1417320"/>
            <a:ext cx="3566160" cy="3977640"/>
          </a:xfrm>
          <a:prstGeom prst="roundRect">
            <a:avLst>
              <a:gd name="adj" fmla="val 2564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0" name="Shape 26"/>
          <p:cNvSpPr/>
          <p:nvPr/>
        </p:nvSpPr>
        <p:spPr>
          <a:xfrm>
            <a:off x="8339328" y="1691640"/>
            <a:ext cx="585216" cy="585216"/>
          </a:xfrm>
          <a:prstGeom prst="ellipse">
            <a:avLst/>
          </a:prstGeom>
          <a:solidFill>
            <a:srgbClr val="9CBFEA"/>
          </a:solidFill>
          <a:ln/>
        </p:spPr>
        <p:txBody>
          <a:bodyPr/>
          <a:p/>
        </p:txBody>
      </p:sp>
      <p:pic>
        <p:nvPicPr>
          <p:cNvPr id="31" name="Image 2" descr="icons/shield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780" y="1832092"/>
            <a:ext cx="304312" cy="304312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9052560" y="1691640"/>
            <a:ext cx="230428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Acceso e identidad</a:t>
            </a:r>
            <a:endParaRPr lang="en-US" sz="1300" dirty="0"/>
          </a:p>
        </p:txBody>
      </p:sp>
      <p:sp>
        <p:nvSpPr>
          <p:cNvPr id="33" name="Shape 28"/>
          <p:cNvSpPr/>
          <p:nvPr/>
        </p:nvSpPr>
        <p:spPr>
          <a:xfrm>
            <a:off x="8357616" y="2542032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34" name="Text 29"/>
          <p:cNvSpPr/>
          <p:nvPr/>
        </p:nvSpPr>
        <p:spPr>
          <a:xfrm>
            <a:off x="8567928" y="2459736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SSO vía SAML, con solicitudes firmadas y aserciones cifradas</a:t>
            </a:r>
            <a:endParaRPr lang="en-US" sz="930" dirty="0"/>
          </a:p>
        </p:txBody>
      </p:sp>
      <p:sp>
        <p:nvSpPr>
          <p:cNvPr id="35" name="Shape 30"/>
          <p:cNvSpPr/>
          <p:nvPr/>
        </p:nvSpPr>
        <p:spPr>
          <a:xfrm>
            <a:off x="8357616" y="3255264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36" name="Text 31"/>
          <p:cNvSpPr/>
          <p:nvPr/>
        </p:nvSpPr>
        <p:spPr>
          <a:xfrm>
            <a:off x="8567928" y="3172968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Login OTP de doble factor en cada inicio de sesión</a:t>
            </a:r>
            <a:endParaRPr lang="en-US" sz="930" dirty="0"/>
          </a:p>
        </p:txBody>
      </p:sp>
      <p:sp>
        <p:nvSpPr>
          <p:cNvPr id="37" name="Shape 32"/>
          <p:cNvSpPr/>
          <p:nvPr/>
        </p:nvSpPr>
        <p:spPr>
          <a:xfrm>
            <a:off x="8357616" y="3968496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38" name="Text 33"/>
          <p:cNvSpPr/>
          <p:nvPr/>
        </p:nvSpPr>
        <p:spPr>
          <a:xfrm>
            <a:off x="8567928" y="3886200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Lista blanca de IP por usuario, incluidas las acciones previas al login</a:t>
            </a:r>
            <a:endParaRPr lang="en-US" sz="930" dirty="0"/>
          </a:p>
        </p:txBody>
      </p:sp>
      <p:sp>
        <p:nvSpPr>
          <p:cNvPr id="39" name="Shape 34"/>
          <p:cNvSpPr/>
          <p:nvPr/>
        </p:nvSpPr>
        <p:spPr>
          <a:xfrm>
            <a:off x="8357616" y="4681728"/>
            <a:ext cx="82296" cy="82296"/>
          </a:xfrm>
          <a:prstGeom prst="roundRect">
            <a:avLst>
              <a:gd name="adj" fmla="val 22222"/>
            </a:avLst>
          </a:prstGeom>
          <a:solidFill>
            <a:srgbClr val="9CBFEA"/>
          </a:solidFill>
          <a:ln/>
        </p:spPr>
        <p:txBody>
          <a:bodyPr/>
          <a:p/>
        </p:txBody>
      </p:sp>
      <p:sp>
        <p:nvSpPr>
          <p:cNvPr id="40" name="Text 35"/>
          <p:cNvSpPr/>
          <p:nvPr/>
        </p:nvSpPr>
        <p:spPr>
          <a:xfrm>
            <a:off x="8567928" y="4599432"/>
            <a:ext cx="27706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3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Registro de auditoría completo de la actividad de usuarios</a:t>
            </a:r>
            <a:endParaRPr lang="en-US" sz="930" dirty="0"/>
          </a:p>
        </p:txBody>
      </p:sp>
      <p:sp>
        <p:nvSpPr>
          <p:cNvPr id="41" name="Text 36"/>
          <p:cNvSpPr/>
          <p:nvPr/>
        </p:nvSpPr>
        <p:spPr>
          <a:xfrm>
            <a:off x="548640" y="566928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Como la grabación viaja sobre el mismo protocolo SPLIT que Video RTC, añadir Video REC a un despliegue en producción es un paso de configuración, no una migración.</a:t>
            </a:r>
            <a:endParaRPr lang="en-US" sz="1050" dirty="0"/>
          </a:p>
        </p:txBody>
      </p:sp>
      <p:sp>
        <p:nvSpPr>
          <p:cNvPr id="42" name="Text 3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wiki.ivrpowers.com/en/videorec/faq, Fuente: wiki.ivrpowers.com/en/videorec/usage, /extensions</a:t>
            </a:r>
            <a:endParaRPr lang="en-US" sz="800" dirty="0"/>
          </a:p>
        </p:txBody>
      </p:sp>
      <p:sp>
        <p:nvSpPr>
          <p:cNvPr id="43" name="Text 3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Interoperabilidad</a:t>
            </a:r>
            <a:endParaRPr lang="en-US" sz="800" dirty="0"/>
          </a:p>
        </p:txBody>
      </p:sp>
      <p:sp>
        <p:nvSpPr>
          <p:cNvPr id="44" name="Text 3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qué Video REC se aleja de los grabadores de solo audio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280160"/>
            <a:ext cx="3456432" cy="4343400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280160"/>
            <a:ext cx="3547872" cy="4343400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371600"/>
            <a:ext cx="44348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3716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grabador de cumplimiento típico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3716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196596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19659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Captura de video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196596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pantalla del escritorio del agente, un nivel adicional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8366760" y="19659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nativa de la propia interacción de video en directo</a:t>
            </a:r>
            <a:endParaRPr lang="en-US" sz="940" dirty="0"/>
          </a:p>
        </p:txBody>
      </p:sp>
      <p:sp>
        <p:nvSpPr>
          <p:cNvPr id="14" name="Text 12"/>
          <p:cNvSpPr/>
          <p:nvPr/>
        </p:nvSpPr>
        <p:spPr>
          <a:xfrm>
            <a:off x="713232" y="256032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Enfoque de analítica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56032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Módulo de IA integrado y cerrado, a menudo en un nivel superior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8366760" y="256032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Exportación abierta al proveedor de analítica de voz que elijas</a:t>
            </a:r>
            <a:endParaRPr lang="en-US" sz="940" dirty="0"/>
          </a:p>
        </p:txBody>
      </p:sp>
      <p:sp>
        <p:nvSpPr>
          <p:cNvPr id="17" name="Shape 15"/>
          <p:cNvSpPr/>
          <p:nvPr/>
        </p:nvSpPr>
        <p:spPr>
          <a:xfrm>
            <a:off x="548640" y="315468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15468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de almacenamiento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15468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Compartido, multi-tenant, controlado por el proveedor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8366760" y="315468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Bucket S3 y claves de cifrado propiedad del cliente</a:t>
            </a:r>
            <a:endParaRPr lang="en-US" sz="940" dirty="0"/>
          </a:p>
        </p:txBody>
      </p:sp>
      <p:sp>
        <p:nvSpPr>
          <p:cNvPr id="21" name="Text 19"/>
          <p:cNvSpPr/>
          <p:nvPr/>
        </p:nvSpPr>
        <p:spPr>
          <a:xfrm>
            <a:off x="713232" y="374904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Dimensionamiento del almacenamiento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374904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presupuesto, opaco</a:t>
            </a:r>
            <a:endParaRPr lang="en-US" sz="920" dirty="0"/>
          </a:p>
        </p:txBody>
      </p:sp>
      <p:sp>
        <p:nvSpPr>
          <p:cNvPr id="23" name="Text 21"/>
          <p:cNvSpPr/>
          <p:nvPr/>
        </p:nvSpPr>
        <p:spPr>
          <a:xfrm>
            <a:off x="8366760" y="374904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Tabla por minuto publicada y ejemplo desarrollado</a:t>
            </a:r>
            <a:endParaRPr lang="en-US" sz="940" dirty="0"/>
          </a:p>
        </p:txBody>
      </p:sp>
      <p:sp>
        <p:nvSpPr>
          <p:cNvPr id="24" name="Shape 22"/>
          <p:cNvSpPr/>
          <p:nvPr/>
        </p:nvSpPr>
        <p:spPr>
          <a:xfrm>
            <a:off x="548640" y="4343400"/>
            <a:ext cx="4617720" cy="594360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34340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Postura de cumplimiento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34340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Certificaciones propias e independientes (varía según el proveedor)</a:t>
            </a:r>
            <a:endParaRPr lang="en-US" sz="920" dirty="0"/>
          </a:p>
        </p:txBody>
      </p:sp>
      <p:sp>
        <p:nvSpPr>
          <p:cNvPr id="27" name="Text 25"/>
          <p:cNvSpPr/>
          <p:nvPr/>
        </p:nvSpPr>
        <p:spPr>
          <a:xfrm>
            <a:off x="8366760" y="434340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Construido sobre AWS, auditado de forma independiente</a:t>
            </a:r>
            <a:endParaRPr lang="en-US" sz="940" dirty="0"/>
          </a:p>
        </p:txBody>
      </p:sp>
      <p:sp>
        <p:nvSpPr>
          <p:cNvPr id="28" name="Text 26"/>
          <p:cNvSpPr/>
          <p:nvPr/>
        </p:nvSpPr>
        <p:spPr>
          <a:xfrm>
            <a:off x="713232" y="49377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Dinámica de la categoría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074920" y="493776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Consolidación acelerada — Smarsh/CallCabinet, Verint/Calabrio en 2025</a:t>
            </a:r>
            <a:endParaRPr lang="en-US" sz="920" dirty="0"/>
          </a:p>
        </p:txBody>
      </p:sp>
      <p:sp>
        <p:nvSpPr>
          <p:cNvPr id="30" name="Text 28"/>
          <p:cNvSpPr/>
          <p:nvPr/>
        </p:nvSpPr>
        <p:spPr>
          <a:xfrm>
            <a:off x="8366760" y="4937760"/>
            <a:ext cx="32735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Especialista enfocado y nativo en video dentro de una suite coherente</a:t>
            </a:r>
            <a:endParaRPr lang="en-US" sz="940" dirty="0"/>
          </a:p>
        </p:txBody>
      </p:sp>
      <p:sp>
        <p:nvSpPr>
          <p:cNvPr id="31" name="Text 29"/>
          <p:cNvSpPr/>
          <p:nvPr/>
        </p:nvSpPr>
        <p:spPr>
          <a:xfrm>
            <a:off x="548640" y="5870448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«Un grabador de cumplimiento típico» resume los patrones publicados en las páginas de capacidades de NICE, Verint, CallCabinet (ahora Smarsh), Red Box, Uniphore y Calabrio, revisadas en agosto de 2026. Comparativas con proveedores concretos disponibles a petición.</a:t>
            </a:r>
            <a:endParaRPr lang="en-US" sz="840" dirty="0"/>
          </a:p>
        </p:txBody>
      </p:sp>
      <p:sp>
        <p:nvSpPr>
          <p:cNvPr id="32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Operando allí donde la evidencia realmente importa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opera como la capa de grabación en despliegues de la suite por Latinoamérica y Europa — donde una interacción grabada es un registro de cumplimiento, no solo un clip de formación.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5394960" cy="1828800"/>
          </a:xfrm>
          <a:prstGeom prst="roundRect">
            <a:avLst>
              <a:gd name="adj" fmla="val 5000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868680" y="2148840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Atento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68680" y="2514600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proveedor líder de experiencia de cliente en España y Latinoamérica implementó funcionalidades avanzadas de videollamada en sus contact centers — mejorando las interacciones con el cliente y las tasas de resolución.</a:t>
            </a:r>
            <a:endParaRPr lang="en-US" sz="980" dirty="0"/>
          </a:p>
        </p:txBody>
      </p:sp>
      <p:sp>
        <p:nvSpPr>
          <p:cNvPr id="9" name="Text 7"/>
          <p:cNvSpPr/>
          <p:nvPr/>
        </p:nvSpPr>
        <p:spPr>
          <a:xfrm>
            <a:off x="868680" y="352044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 a nivel de suite (videollamada + grabación) — confirma el alcance exacto con tu equipo de cuenta.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6245352" y="1965960"/>
            <a:ext cx="5394960" cy="1828800"/>
          </a:xfrm>
          <a:prstGeom prst="roundRect">
            <a:avLst>
              <a:gd name="adj" fmla="val 5000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6565392" y="2148840"/>
            <a:ext cx="47548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categoría en consolidación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565392" y="2514600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2025 trajo la adquisición de CallCabinet por Smarsh y la fusión de Verint con Calabrio por Thoma Bravo — las grandes plataformas de grabación de cumplimiento se consolidan en torno a la escala. Video REC sigue siendo un especialista enfocado y nativo en video dentro de una sola suite.</a:t>
            </a:r>
            <a:endParaRPr lang="en-US" sz="980" dirty="0"/>
          </a:p>
        </p:txBody>
      </p:sp>
      <p:sp>
        <p:nvSpPr>
          <p:cNvPr id="13" name="Text 11"/>
          <p:cNvSpPr/>
          <p:nvPr/>
        </p:nvSpPr>
        <p:spPr>
          <a:xfrm>
            <a:off x="6565392" y="3520440"/>
            <a:ext cx="4754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15 versiones desde marzo de 2021 — inversión constante durante toda la ola de consolidación.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548640" y="404164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Industrias atendidas (base de clientes de toda la suite)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1362456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7" name="Image 0" descr="icons/bank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0962" y="4736226"/>
            <a:ext cx="256764" cy="256764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640080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Servicios financieros</a:t>
            </a:r>
            <a:endParaRPr lang="en-US" sz="980" dirty="0"/>
          </a:p>
        </p:txBody>
      </p:sp>
      <p:sp>
        <p:nvSpPr>
          <p:cNvPr id="19" name="Shape 16"/>
          <p:cNvSpPr/>
          <p:nvPr/>
        </p:nvSpPr>
        <p:spPr>
          <a:xfrm>
            <a:off x="2798064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0" name="Shape 17"/>
          <p:cNvSpPr/>
          <p:nvPr/>
        </p:nvSpPr>
        <p:spPr>
          <a:xfrm>
            <a:off x="3611880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1" name="Image 1" descr="icons/building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386" y="4736226"/>
            <a:ext cx="256764" cy="256764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2889504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Sector público</a:t>
            </a:r>
            <a:endParaRPr lang="en-US" sz="980" dirty="0"/>
          </a:p>
        </p:txBody>
      </p:sp>
      <p:sp>
        <p:nvSpPr>
          <p:cNvPr id="23" name="Shape 19"/>
          <p:cNvSpPr/>
          <p:nvPr/>
        </p:nvSpPr>
        <p:spPr>
          <a:xfrm>
            <a:off x="5047488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4" name="Shape 20"/>
          <p:cNvSpPr/>
          <p:nvPr/>
        </p:nvSpPr>
        <p:spPr>
          <a:xfrm>
            <a:off x="5861304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5" name="Image 2" descr="icons/health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9810" y="4736226"/>
            <a:ext cx="256764" cy="256764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5138928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Salud</a:t>
            </a:r>
            <a:endParaRPr lang="en-US" sz="980" dirty="0"/>
          </a:p>
        </p:txBody>
      </p:sp>
      <p:sp>
        <p:nvSpPr>
          <p:cNvPr id="27" name="Shape 22"/>
          <p:cNvSpPr/>
          <p:nvPr/>
        </p:nvSpPr>
        <p:spPr>
          <a:xfrm>
            <a:off x="7296912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28" name="Shape 23"/>
          <p:cNvSpPr/>
          <p:nvPr/>
        </p:nvSpPr>
        <p:spPr>
          <a:xfrm>
            <a:off x="8110728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9" name="Image 3" descr="icons/signal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234" y="4736226"/>
            <a:ext cx="256764" cy="256764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7388352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Telecom y utilities</a:t>
            </a:r>
            <a:endParaRPr lang="en-US" sz="980" dirty="0"/>
          </a:p>
        </p:txBody>
      </p:sp>
      <p:sp>
        <p:nvSpPr>
          <p:cNvPr id="31" name="Shape 25"/>
          <p:cNvSpPr/>
          <p:nvPr/>
        </p:nvSpPr>
        <p:spPr>
          <a:xfrm>
            <a:off x="9546336" y="4434840"/>
            <a:ext cx="2121408" cy="1188720"/>
          </a:xfrm>
          <a:prstGeom prst="roundRect">
            <a:avLst>
              <a:gd name="adj" fmla="val 7692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32" name="Shape 26"/>
          <p:cNvSpPr/>
          <p:nvPr/>
        </p:nvSpPr>
        <p:spPr>
          <a:xfrm>
            <a:off x="10360152" y="4617720"/>
            <a:ext cx="493776" cy="493776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33" name="Image 4" descr="icons/bpo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78658" y="4736226"/>
            <a:ext cx="256764" cy="256764"/>
          </a:xfrm>
          <a:prstGeom prst="rect">
            <a:avLst/>
          </a:prstGeom>
        </p:spPr>
      </p:pic>
      <p:sp>
        <p:nvSpPr>
          <p:cNvPr id="34" name="Text 27"/>
          <p:cNvSpPr/>
          <p:nvPr/>
        </p:nvSpPr>
        <p:spPr>
          <a:xfrm>
            <a:off x="9637776" y="5221224"/>
            <a:ext cx="19385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8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BPO y servicios</a:t>
            </a:r>
            <a:endParaRPr lang="en-US" sz="980" dirty="0"/>
          </a:p>
        </p:txBody>
      </p:sp>
      <p:sp>
        <p:nvSpPr>
          <p:cNvPr id="35" name="Text 28"/>
          <p:cNvSpPr/>
          <p:nvPr/>
        </p:nvSpPr>
        <p:spPr>
          <a:xfrm>
            <a:off x="548640" y="585216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Referencias nominales de clientes y resultados cuantificados de casos de éxito disponibles bajo NDA a través de tu equipo de cuenta.</a:t>
            </a:r>
            <a:endParaRPr lang="en-US" sz="880" dirty="0"/>
          </a:p>
        </p:txBody>
      </p:sp>
      <p:sp>
        <p:nvSpPr>
          <p:cNvPr id="36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interactivepowers.com/en/success-cases; consolidación del sector revisada en agosto de 2026</a:t>
            </a:r>
            <a:endParaRPr lang="en-US" sz="800" dirty="0"/>
          </a:p>
        </p:txBody>
      </p:sp>
      <p:sp>
        <p:nvSpPr>
          <p:cNvPr id="37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</a:t>
            </a:r>
            <a:endParaRPr lang="en-US" sz="800" dirty="0"/>
          </a:p>
        </p:txBody>
      </p:sp>
      <p:sp>
        <p:nvSpPr>
          <p:cNvPr id="38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niveles de almacenamiento, no medido por llamada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se aprovisiona como servicio gestionado y se dimensiona según tu huella de almacenamiento — no se factura por minuto ni por puesto de agente.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48640" y="196596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22199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8" name="Image 0" descr="icons/server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0120" y="2377440"/>
            <a:ext cx="310896" cy="310896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2880360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Niveles de unidad de almacenamiento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429000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Tipo 1 (100GB), Tipo 2 (500GB) o Tipo 3 (1TB) — dimensionado según tu política de retención, no según tu volumen de llamadas.</a:t>
            </a:r>
            <a:endParaRPr lang="en-US" sz="960" dirty="0"/>
          </a:p>
        </p:txBody>
      </p:sp>
      <p:sp>
        <p:nvSpPr>
          <p:cNvPr id="11" name="Shape 8"/>
          <p:cNvSpPr/>
          <p:nvPr/>
        </p:nvSpPr>
        <p:spPr>
          <a:xfrm>
            <a:off x="3392424" y="196596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22199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3" name="Image 1" descr="icons/support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3904" y="2377440"/>
            <a:ext cx="310896" cy="310896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2880360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Gestionado de extremo a extremo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429000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IntPowers aprovisiona, certifica y opera el servicio — sin proyecto de infraestructura que tu equipo tenga que ejecutar.</a:t>
            </a:r>
            <a:endParaRPr lang="en-US" sz="960" dirty="0"/>
          </a:p>
        </p:txBody>
      </p:sp>
      <p:sp>
        <p:nvSpPr>
          <p:cNvPr id="16" name="Shape 12"/>
          <p:cNvSpPr/>
          <p:nvPr/>
        </p:nvSpPr>
        <p:spPr>
          <a:xfrm>
            <a:off x="6236208" y="196596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22199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18" name="Image 2" descr="icons/key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7688" y="2377440"/>
            <a:ext cx="310896" cy="31089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2880360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Tus claves, tu control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429000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Aporta tu propio bucket S3 y tus claves de cifrado, y el almacenamiento se rige por tu propia política de seguridad.</a:t>
            </a:r>
            <a:endParaRPr lang="en-US" sz="960" dirty="0"/>
          </a:p>
        </p:txBody>
      </p:sp>
      <p:sp>
        <p:nvSpPr>
          <p:cNvPr id="21" name="Shape 16"/>
          <p:cNvSpPr/>
          <p:nvPr/>
        </p:nvSpPr>
        <p:spPr>
          <a:xfrm>
            <a:off x="9079992" y="1965960"/>
            <a:ext cx="2670048" cy="237744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221992"/>
            <a:ext cx="621792" cy="621792"/>
          </a:xfrm>
          <a:prstGeom prst="ellipse">
            <a:avLst/>
          </a:prstGeom>
          <a:solidFill>
            <a:srgbClr val="E6EEFA"/>
          </a:solidFill>
          <a:ln/>
        </p:spPr>
        <p:txBody>
          <a:bodyPr/>
          <a:p/>
        </p:txBody>
      </p:sp>
      <p:pic>
        <p:nvPicPr>
          <p:cNvPr id="23" name="Image 3" descr="icons/chart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1472" y="2377440"/>
            <a:ext cx="310896" cy="31089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2880360"/>
            <a:ext cx="21579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presupuesto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429000"/>
            <a:ext cx="215798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Dimensionado según tu retención real y tu mezcla de formatos — habla con ventas para una estimación desarrollada como la de este folleto.</a:t>
            </a:r>
            <a:endParaRPr lang="en-US" sz="960" dirty="0"/>
          </a:p>
        </p:txBody>
      </p:sp>
      <p:sp>
        <p:nvSpPr>
          <p:cNvPr id="26" name="Shape 20"/>
          <p:cNvSpPr/>
          <p:nvPr/>
        </p:nvSpPr>
        <p:spPr>
          <a:xfrm>
            <a:off x="548640" y="4553712"/>
            <a:ext cx="11091672" cy="1298448"/>
          </a:xfrm>
          <a:prstGeom prst="roundRect">
            <a:avLst>
              <a:gd name="adj" fmla="val 7042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27" name="Text 21"/>
          <p:cNvSpPr/>
          <p:nvPr/>
        </p:nvSpPr>
        <p:spPr>
          <a:xfrm>
            <a:off x="868680" y="4700016"/>
            <a:ext cx="10424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CBFE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qué el precio por niveles de almacenamiento es más fácil de planificar</a:t>
            </a:r>
            <a:endParaRPr lang="en-US" sz="1200" dirty="0"/>
          </a:p>
        </p:txBody>
      </p:sp>
      <p:sp>
        <p:nvSpPr>
          <p:cNvPr id="28" name="Text 22"/>
          <p:cNvSpPr/>
          <p:nvPr/>
        </p:nvSpPr>
        <p:spPr>
          <a:xfrm>
            <a:off x="868680" y="5010912"/>
            <a:ext cx="10469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tarifas de grabación por minuto o por puesto son difíciles de prever cuando el volumen de videollamadas es justo lo que intentas hacer crecer. Dimensionar según un nivel de almacenamiento — respaldado por la tabla por minuto publicada dos diapositivas atrás — lo convierte en una partida que sí puedes presupuestar.</a:t>
            </a:r>
            <a:endParaRPr lang="en-US" sz="1000" dirty="0"/>
          </a:p>
        </p:txBody>
      </p:sp>
      <p:sp>
        <p:nvSpPr>
          <p:cNvPr id="29" name="Text 23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wiki.ivrpowers.com/en/videorec/first-steps (niveles de unidad de almacenamiento)</a:t>
            </a:r>
            <a:endParaRPr lang="en-US" sz="800" dirty="0"/>
          </a:p>
        </p:txBody>
      </p:sp>
      <p:sp>
        <p:nvSpPr>
          <p:cNvPr id="30" name="Text 24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Comercial</a:t>
            </a:r>
            <a:endParaRPr lang="en-US" sz="800" dirty="0"/>
          </a:p>
        </p:txBody>
      </p:sp>
      <p:sp>
        <p:nvSpPr>
          <p:cNvPr id="31" name="Text 25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videore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  ·  GRABACIÓN DE VIDEOLLAMADAS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 toda la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interacción. Demuéstralo.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Déjanos enseñarte una videollamada capturada, almacenada y archivada de principio a fin — con una estimación de dimensionamiento desarrollada para tu propio tráfico, y una respuesta clara sobre qué se hereda y qué se audita de forma independiente.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98348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98348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Hablar con Ventas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98348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98348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Solicitar una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REC 2026 — Product Brochure</dc:title>
  <dc:subject>PptxGenJS Presentation</dc:subject>
  <dc:creator>Interactive Powers</dc:creator>
  <cp:lastModifiedBy>Interactive Powers</cp:lastModifiedBy>
  <cp:revision>1</cp:revision>
  <dcterms:created xsi:type="dcterms:W3CDTF">2026-08-18T23:39:08Z</dcterms:created>
  <dcterms:modified xsi:type="dcterms:W3CDTF">2026-08-18T23:39:08Z</dcterms:modified>
</cp:coreProperties>
</file>