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28"/>
    <p:sldId id="257" r:id="rId3"/>
    <p:sldId id="258" r:id="rId4"/>
    <p:sldId id="259" r:id="rId5"/>
    <p:sldId id="278" r:id="rId29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slide" Target="slides/slide2.xml"/><Relationship Id="rId29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f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image" Target="../media/image-7-1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Relationship Id="rId6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Relationship Id="rId7" Type="http://schemas.openxmlformats.org/officeDocument/2006/relationships/image" Target="../media/image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videore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  ·  VIDEO CALL RECORDING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Don't just hear it. See it. Prove it.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reliable, scalable video call recording platform purpose-built for the suite's video-first contact centers — capturing, storing and archiving the whole face-to-face interaction, not just the audio.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/ SD / HD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multi-format capture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S3 + Glacier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two-tier storage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· OTP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 security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AWS-managed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 Product Brochure  ·  Full edition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28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VIDEO REC</a:t>
            </a:r>
          </a:p>
        </p:txBody>
      </p:sp>
      <p:sp>
        <p:nvSpPr>
          <p:cNvPr id="129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30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THE VIDEO STORAGE PLATFORM</a:t>
            </a:r>
          </a:p>
        </p:txBody>
      </p:sp>
      <p:sp>
        <p:nvSpPr>
          <p:cNvPr id="132" name="TextBox 5"/>
          <p:cNvSpPr txBox="1"/>
          <p:nvPr/>
        </p:nvSpPr>
        <p:spPr>
          <a:xfrm>
            <a:off x="658367" y="1353311"/>
            <a:ext cx="5705972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Two storage tiers: fast access, then deep archive.</a:t>
            </a:r>
          </a:p>
        </p:txBody>
      </p:sp>
      <p:sp>
        <p:nvSpPr>
          <p:cNvPr id="133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4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Main storage</a:t>
            </a:r>
          </a:p>
        </p:txBody>
      </p:sp>
      <p:sp>
        <p:nvSpPr>
          <p:cNvPr id="135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Every recording lands in a regional S3 bucket, ready for playback.</a:t>
            </a:r>
          </a:p>
        </p:txBody>
      </p:sp>
      <p:sp>
        <p:nvSpPr>
          <p:cNvPr id="136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7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Archive storage</a:t>
            </a:r>
          </a:p>
        </p:txBody>
      </p:sp>
      <p:sp>
        <p:nvSpPr>
          <p:cNvPr id="138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Deep Archiving moves older recordings into low-cost Glacier vaults.</a:t>
            </a:r>
          </a:p>
        </p:txBody>
      </p:sp>
      <p:sp>
        <p:nvSpPr>
          <p:cNvPr id="139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0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Your bucket, your keys</a:t>
            </a:r>
          </a:p>
        </p:txBody>
      </p:sp>
      <p:sp>
        <p:nvSpPr>
          <p:cNvPr id="141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Recordings stay under your organisation’s own control.</a:t>
            </a:r>
          </a:p>
        </p:txBody>
      </p:sp>
      <p:sp>
        <p:nvSpPr>
          <p:cNvPr id="142" name="Rounded Rectangle 15"/>
          <p:cNvSpPr/>
          <p:nvPr/>
        </p:nvSpPr>
        <p:spPr>
          <a:xfrm>
            <a:off x="6613855" y="2197515"/>
            <a:ext cx="4983481" cy="273729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3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6734" y="2380395"/>
            <a:ext cx="4617721" cy="2371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 recorders capture the screen. Not the face.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is now how contact centers meet regulated, high-trust customers face to face. The recording layer built for the audio era hasn't caught up.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screen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230428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Audio first, video an afterthought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41248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 recorders add screen capture of the agent's desktop — not the live video interaction itself.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1" name="Image 1" descr="icons/building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230428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investment absorbed by M&amp;A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99432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2025 saw the category consolidate sharply — Smarsh acquired CallCabinet, Thoma Bravo merged Verint with Calabrio.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65008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5" name="Image 2" descr="icons/warning_9FB0B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7616" y="230428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7616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 without the evidence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357616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screen recording proves what an agent clicked. It doesn't prove what happened, face to face, on the call.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48640" y="4434840"/>
            <a:ext cx="11091672" cy="1481328"/>
          </a:xfrm>
          <a:prstGeom prst="roundRect">
            <a:avLst>
              <a:gd name="adj" fmla="val 6173"/>
            </a:avLst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9" name="Image 3" descr="assets/marks/mark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73168"/>
            <a:ext cx="804672" cy="8046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965960" y="47091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starts from the face, not the screen.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965960" y="5120640"/>
            <a:ext cx="9281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E3A5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Purpose-built via the same SPLIT protocol that powers Video RTC, so what gets recorded is the live video interaction itself — not a bolt-on capture of somebody's desktop.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Positioning based on published capability pages of leading compliance-recording vendors, reviewed August 2026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to record the interaction, not just the audio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a reliable, scalable video call recording platform for contact centers, providing two levels of regional storage and long-term archiving with automatic post-processing — fully managed on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video capture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Records live video contact-center interactions via the SPLIT protocol — not a screen-share bolt-on.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record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Multi-format output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RAW, MP4 SD or MP4 HD, with automatic post-processing merging streams into one mixed file.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cloudup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Two-tier storage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fast-access bucket plus a deep-archive vault, so cost tracks how old — not how important — a recording is.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Fully managed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Unpacked, deployed and certified by the IntPowers team on AWS — no infrastructure of your own to run.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→ MP4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SD / HD automatic post-processing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100GB–1TB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unit tiers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256-bit AES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transit &amp; at rest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Cloud-managed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provisioned for you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wiki.ivrpowers.com/en/videorec/start, /first-steps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means to actually record video, not just audio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screen capture with a compliance label on it. The live video interaction itself, archived under your own control.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Captures the face, not just the voice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SPLIT-protocol video recording of the actual live interaction — not a bolted-on desktop capture.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integratio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Purpose-built with Video RTC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 protocol, same architecture, engineered together — not a third-party integration project.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8" name="Image 2" descr="icons/key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bucket, your keys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your own S3 bucket and encryption keys — recordings stay under your organisation's control.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Transparent storage economics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published per-minute sizing table, not a black-box quote — see the worked example ahead.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8" name="Image 4" descr="icons/ai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to any analytics stack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metadata exports to the speech-analytics vendor of your choice — no forced bundle.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33" name="Image 5" descr="icons/eye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review, logged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Reviewed/QM status flags plus full user-activity audit logging, so the audit trail is as real as the recording.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headline finding: of six compliance-recording vendors reviewed, none natively records webcam video as a first-class channel — all bolt on screen capture instead.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wiki.ivrpowers.com/en/videorec/faq, competitor product pages reviewed August 2026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70" name="Layer.tiff" descr="Layer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10613" y="915820"/>
            <a:ext cx="4358074" cy="1313394"/>
          </a:xfrm>
          <a:prstGeom prst="rect">
            <a:avLst/>
          </a:prstGeom>
          <a:ln w="12700">
            <a:miter lim="400000"/>
          </a:ln>
        </p:spPr>
      </p:pic>
      <p:sp>
        <p:nvSpPr>
          <p:cNvPr id="900" name="RecordDot-bg"/>
          <p:cNvSpPr/>
          <p:nvPr/>
        </p:nvSpPr>
        <p:spPr>
          <a:xfrm>
            <a:off x="5772480" y="4491373"/>
            <a:ext cx="634340" cy="634340"/>
          </a:xfrm>
          <a:prstGeom prst="ellipse">
            <a:avLst/>
          </a:prstGeom>
          <a:solidFill>
            <a:srgbClr val="D4D4D4"/>
          </a:solidFill>
          <a:ln w="3175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/>
          <a:lstStyle/>
          <a:p/>
        </p:txBody>
      </p:sp>
      <p:sp>
        <p:nvSpPr>
          <p:cNvPr id="901" name="RecordDot-fg"/>
          <p:cNvSpPr/>
          <p:nvPr/>
        </p:nvSpPr>
        <p:spPr>
          <a:xfrm>
            <a:off x="5969125" y="4688018"/>
            <a:ext cx="241049" cy="241049"/>
          </a:xfrm>
          <a:prstGeom prst="ellipse">
            <a:avLst/>
          </a:prstGeom>
          <a:solidFill>
            <a:srgbClr val="FF2600"/>
          </a:solidFill>
          <a:ln>
            <a:noFill/>
          </a:ln>
        </p:spPr>
        <p:txBody>
          <a:bodyPr/>
          <a:lstStyle/>
          <a:p/>
        </p:txBody>
      </p:sp>
      <p:sp>
        <p:nvSpPr>
          <p:cNvPr id="950" name="Did you know a Video Contact Center requires…"/>
          <p:cNvSpPr txBox="1"/>
          <p:nvPr/>
        </p:nvSpPr>
        <p:spPr>
          <a:xfrm>
            <a:off x="480116" y="2946426"/>
            <a:ext cx="11231768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Did you know a Video Contact Center requires</a:t>
            </a:r>
            <a:br>
              <a:rPr sz="2600"/>
            </a:br>
            <a:r>
              <a:rPr sz="2600">
                <a:latin typeface="Montserrat"/>
              </a:rPr>
              <a:t>special handling when processing its recordings?</a:t>
            </a:r>
          </a:p>
        </p:txBody>
      </p:sp>
      <p:sp>
        <p:nvSpPr>
          <p:cNvPr id="178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useoSansRounded-100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call becomes RAW, then SD, then HD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is the default output straight from the Video RTC gateway. Video REC's post-processing automatically merges the streams into a single mixed file, in the format your retention policy calls for.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95144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doc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0735" y="2431207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313432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2953512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stream, unmodified, straight from the gateway — the smallest footprint and the source of truth.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306824" y="20574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295144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cam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919" y="2431207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313432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MP4 SD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562856" y="2953512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standard-definition mixed file, merged and post-processed automatically after the call ends.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8065008" y="20574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295144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camB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103" y="2431207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313432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MP4 HD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321040" y="2953512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high-definition mixed file for the clearest evidentiary, training and quality-review use.</a:t>
            </a:r>
            <a:endParaRPr lang="en-US" sz="980" dirty="0"/>
          </a:p>
        </p:txBody>
      </p:sp>
      <p:sp>
        <p:nvSpPr>
          <p:cNvPr id="21" name="Text 16"/>
          <p:cNvSpPr/>
          <p:nvPr/>
        </p:nvSpPr>
        <p:spPr>
          <a:xfrm>
            <a:off x="548640" y="40690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per minute of recorded video (published sizing table)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548640" y="445312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Duration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3108960" y="445312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only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5486400" y="445312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+ SD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7863840" y="445312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+ SD + HD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548640" y="4837176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min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3108960" y="483717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MB</a:t>
            </a:r>
            <a:endParaRPr lang="en-US" sz="1050" dirty="0"/>
          </a:p>
        </p:txBody>
      </p:sp>
      <p:sp>
        <p:nvSpPr>
          <p:cNvPr id="28" name="Text 23"/>
          <p:cNvSpPr/>
          <p:nvPr/>
        </p:nvSpPr>
        <p:spPr>
          <a:xfrm>
            <a:off x="5486400" y="483717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 MB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7863840" y="4837176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 MB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548640" y="5221224"/>
            <a:ext cx="10515600" cy="38404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1" name="Text 26"/>
          <p:cNvSpPr/>
          <p:nvPr/>
        </p:nvSpPr>
        <p:spPr>
          <a:xfrm>
            <a:off x="548640" y="5221224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min</a:t>
            </a:r>
            <a:endParaRPr lang="en-US" sz="1050" dirty="0"/>
          </a:p>
        </p:txBody>
      </p:sp>
      <p:sp>
        <p:nvSpPr>
          <p:cNvPr id="32" name="Text 27"/>
          <p:cNvSpPr/>
          <p:nvPr/>
        </p:nvSpPr>
        <p:spPr>
          <a:xfrm>
            <a:off x="3108960" y="522122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 MB</a:t>
            </a:r>
            <a:endParaRPr lang="en-US" sz="1050" dirty="0"/>
          </a:p>
        </p:txBody>
      </p:sp>
      <p:sp>
        <p:nvSpPr>
          <p:cNvPr id="33" name="Text 28"/>
          <p:cNvSpPr/>
          <p:nvPr/>
        </p:nvSpPr>
        <p:spPr>
          <a:xfrm>
            <a:off x="5486400" y="522122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120 MB</a:t>
            </a:r>
            <a:endParaRPr lang="en-US" sz="1050" dirty="0"/>
          </a:p>
        </p:txBody>
      </p:sp>
      <p:sp>
        <p:nvSpPr>
          <p:cNvPr id="34" name="Text 29"/>
          <p:cNvSpPr/>
          <p:nvPr/>
        </p:nvSpPr>
        <p:spPr>
          <a:xfrm>
            <a:off x="7863840" y="5221224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240 MB</a:t>
            </a:r>
            <a:endParaRPr lang="en-US" sz="1050" dirty="0"/>
          </a:p>
        </p:txBody>
      </p:sp>
      <p:sp>
        <p:nvSpPr>
          <p:cNvPr id="35" name="Text 30"/>
          <p:cNvSpPr/>
          <p:nvPr/>
        </p:nvSpPr>
        <p:spPr>
          <a:xfrm>
            <a:off x="548640" y="5605272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hour</a:t>
            </a:r>
            <a:endParaRPr lang="en-US" sz="1050" dirty="0"/>
          </a:p>
        </p:txBody>
      </p:sp>
      <p:sp>
        <p:nvSpPr>
          <p:cNvPr id="36" name="Text 31"/>
          <p:cNvSpPr/>
          <p:nvPr/>
        </p:nvSpPr>
        <p:spPr>
          <a:xfrm>
            <a:off x="3108960" y="560527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390 MB</a:t>
            </a:r>
            <a:endParaRPr lang="en-US" sz="1050" dirty="0"/>
          </a:p>
        </p:txBody>
      </p:sp>
      <p:sp>
        <p:nvSpPr>
          <p:cNvPr id="37" name="Text 32"/>
          <p:cNvSpPr/>
          <p:nvPr/>
        </p:nvSpPr>
        <p:spPr>
          <a:xfrm>
            <a:off x="5486400" y="560527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480 MB</a:t>
            </a:r>
            <a:endParaRPr lang="en-US" sz="1050" dirty="0"/>
          </a:p>
        </p:txBody>
      </p:sp>
      <p:sp>
        <p:nvSpPr>
          <p:cNvPr id="38" name="Text 33"/>
          <p:cNvSpPr/>
          <p:nvPr/>
        </p:nvSpPr>
        <p:spPr>
          <a:xfrm>
            <a:off x="7863840" y="5605272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950 MB</a:t>
            </a:r>
            <a:endParaRPr lang="en-US" sz="1050" dirty="0"/>
          </a:p>
        </p:txBody>
      </p:sp>
      <p:sp>
        <p:nvSpPr>
          <p:cNvPr id="39" name="Text 3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wiki.ivrpowers.com/en/videorec/first-steps</a:t>
            </a:r>
            <a:endParaRPr lang="en-US" sz="800" dirty="0"/>
          </a:p>
        </p:txBody>
      </p:sp>
      <p:sp>
        <p:nvSpPr>
          <p:cNvPr id="40" name="Text 3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Formats</a:t>
            </a:r>
            <a:endParaRPr lang="en-US" sz="800" dirty="0"/>
          </a:p>
        </p:txBody>
      </p:sp>
      <p:sp>
        <p:nvSpPr>
          <p:cNvPr id="41" name="Text 3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storage tiers: fast access, then deep archive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recording doesn't need the same storage tier on day one and day one thousand. Video REC moves it automatically.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303520" cy="2377440"/>
          </a:xfrm>
          <a:prstGeom prst="roundRect">
            <a:avLst>
              <a:gd name="adj" fmla="val 384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788920" y="2240280"/>
            <a:ext cx="822960" cy="822960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clou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4660" y="24460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" y="3209544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 storage — S3 bucket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68680" y="3575304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recording lands in a regional AWS S3 bucket first, ready for immediate search, review and playback.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36792" y="1965960"/>
            <a:ext cx="5303520" cy="2377440"/>
          </a:xfrm>
          <a:prstGeom prst="roundRect">
            <a:avLst>
              <a:gd name="adj" fmla="val 384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8577072" y="2240280"/>
            <a:ext cx="822960" cy="822960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cloudu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812" y="244602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19672" y="3209544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Archive storage — Glacier vault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656832" y="3575304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Deep Archiving mode ('ARC') moves older recordings into low-cost, secure long-term cold storage automatically.</a:t>
            </a:r>
            <a:endParaRPr lang="en-US" sz="1000" dirty="0"/>
          </a:p>
        </p:txBody>
      </p:sp>
      <p:pic>
        <p:nvPicPr>
          <p:cNvPr id="16" name="Image 2" descr="icons/arrowrigh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2971800"/>
            <a:ext cx="484632" cy="4846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48640" y="46634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your own S3 bucket and your own security keys — recordings stay under your organisation's control, not pooled in shared multi-tenant storage.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wiki.ivrpowers.com/en/videorec/start, /faq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</a:t>
            </a:r>
            <a:endParaRPr lang="en-US" sz="800" dirty="0"/>
          </a:p>
        </p:txBody>
      </p:sp>
      <p:sp>
        <p:nvSpPr>
          <p:cNvPr id="20" name="Text 1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ECONOMICS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a year of video recording actually costs to store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worked example, published on the technical wiki — the kind of concrete sizing math most vendors keep behind a sales call.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68096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 calls/day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68096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min average, weekdays only, RAW + SD quality</a:t>
            </a:r>
            <a:endParaRPr lang="en-US" sz="960" dirty="0"/>
          </a:p>
        </p:txBody>
      </p:sp>
      <p:pic>
        <p:nvPicPr>
          <p:cNvPr id="9" name="Image 0" descr="icons/arrowright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6976" y="2569464"/>
            <a:ext cx="256032" cy="25603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392424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3611880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GB/day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3611880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1,500 minutes × 8 MB/minute</a:t>
            </a:r>
            <a:endParaRPr lang="en-US" sz="960" dirty="0"/>
          </a:p>
        </p:txBody>
      </p:sp>
      <p:pic>
        <p:nvPicPr>
          <p:cNvPr id="13" name="Image 1" descr="icons/arrowright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2569464"/>
            <a:ext cx="256032" cy="25603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236208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6455664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240 GB/month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6455664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 working days</a:t>
            </a:r>
            <a:endParaRPr lang="en-US" sz="960" dirty="0"/>
          </a:p>
        </p:txBody>
      </p:sp>
      <p:pic>
        <p:nvPicPr>
          <p:cNvPr id="17" name="Image 2" descr="icons/arrowright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4544" y="2569464"/>
            <a:ext cx="256032" cy="25603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9079992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E6EEFA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9" name="Text 14"/>
          <p:cNvSpPr/>
          <p:nvPr/>
        </p:nvSpPr>
        <p:spPr>
          <a:xfrm>
            <a:off x="9299448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2.88 TB/year</a:t>
            </a:r>
            <a:endParaRPr lang="en-US" sz="1900" dirty="0"/>
          </a:p>
        </p:txBody>
      </p:sp>
      <p:sp>
        <p:nvSpPr>
          <p:cNvPr id="20" name="Text 15"/>
          <p:cNvSpPr/>
          <p:nvPr/>
        </p:nvSpPr>
        <p:spPr>
          <a:xfrm>
            <a:off x="9299448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year of retention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548640" y="3794760"/>
            <a:ext cx="11091672" cy="1051560"/>
          </a:xfrm>
          <a:prstGeom prst="roundRect">
            <a:avLst>
              <a:gd name="adj" fmla="val 8696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2" name="Image 3" descr="assets/marks/mark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023360"/>
            <a:ext cx="603504" cy="60350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737360" y="3968496"/>
            <a:ext cx="9692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Recommended: 3× Type 3 (1TB) storage units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1737360" y="427939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unit tiers: Type 1 = 100GB, Type 2 = 500GB, Type 3 = 1TB — sized to retention policy, not guessed.</a:t>
            </a:r>
            <a:endParaRPr lang="en-US" sz="980" dirty="0"/>
          </a:p>
        </p:txBody>
      </p:sp>
      <p:sp>
        <p:nvSpPr>
          <p:cNvPr id="25" name="Text 19"/>
          <p:cNvSpPr/>
          <p:nvPr/>
        </p:nvSpPr>
        <p:spPr>
          <a:xfrm>
            <a:off x="548640" y="513892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is one worked example, for illustration — your actual footprint depends on call volume, average duration and format mix. Ask your account team for a sizing worksheet against your traffic.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wiki.ivrpowers.com/en/videorec/first-steps (worked sizing example)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economics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METADATA &amp; SEARCH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recording, tagged, searchable and in order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3566160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2103120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integration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258568"/>
            <a:ext cx="310896" cy="31089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87121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metadata scripts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04672" y="3474720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script built for your deployment calls your ACD platform to fetch and attach call metadata automatically.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1828800"/>
            <a:ext cx="3566160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62856" y="2103120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sca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2258568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62856" y="287121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Search by any field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562856" y="3474720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Filter and search recordings by custom metadata field, not just date and duration.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8065008" y="1828800"/>
            <a:ext cx="3566160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21040" y="2103120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lis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2258568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21040" y="287121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Sequence ordering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321040" y="3474720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Recordings order by sequence number, so a multi-part interaction reads in the order it happened.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548640" y="4617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Search by metadata field shipped in v1.4.0 (2021); sequence-number ordering followed in v2.12.0 (2024) — steady, incremental investment in findability.</a:t>
            </a:r>
            <a:endParaRPr lang="en-US" sz="980" dirty="0"/>
          </a:p>
        </p:txBody>
      </p:sp>
      <p:sp>
        <p:nvSpPr>
          <p:cNvPr id="21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wiki.ivrpowers.com/en/videorec/changelog (v1.4.0, v2.12.0)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Metadata &amp; search</a:t>
            </a:r>
            <a:endParaRPr lang="en-US" sz="800" dirty="0"/>
          </a:p>
        </p:txBody>
      </p:sp>
      <p:sp>
        <p:nvSpPr>
          <p:cNvPr id="23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QUALITY MANAGEMENT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review flag your quality team can actually trust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Advanced auditing manages the status flags, metadata and fields a QM team needs — a manual review workflow, done properly.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30352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41248" y="2350008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ey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" y="2505456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45920" y="23317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Reviewed status flags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41248" y="3118104"/>
            <a:ext cx="471830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Recordings can be marked Reviewed — and, distinctly, flagged "not approved" — so a QM team's judgement is captured alongside the file, not in a separate spreadsheet.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36792" y="2057400"/>
            <a:ext cx="530352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629400" y="2350008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list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505456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34072" y="23317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Fields your team defines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629400" y="3118104"/>
            <a:ext cx="471830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Status flags, metadata and required fields are configured for how your quality management process actually works — not a fixed, one-size scoring form.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548640" y="46634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Read precisely: this is a manual review and flagging workflow for your QM team, not an automated AI scoring engine — see the next slide for how automated analytics fits in.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wiki.ivrpowers.com/en/videorec/changelog (v1.2.0, v1.4.0), Source: interactivepowers.com/en/platforms/videorec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Quality management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BY DESIGN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to any speech-analytics stack you choose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doesn't lock you into one analytics vendor's transcription and sentiment engine. It organises and exports what any of them need.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rout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481316"/>
            <a:ext cx="304312" cy="3043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metadata export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Recordings and their metadata are organised for external speech-analytics systems to consume directly.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swa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481316"/>
            <a:ext cx="304312" cy="3043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Best-of-breed, not bundled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Plug in the transcription, sentiment or auto-QA vendor that fits your stack — not a forced single option.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integratio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481316"/>
            <a:ext cx="304312" cy="304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for integration, not isolation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same metadata-script pattern used for ACD context works for feeding an analytics pipeline.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2481316"/>
            <a:ext cx="304312" cy="304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roadmap, your pace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 analytics when and where you need it, without waiting on a platform vendor's own AI release cycle.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498848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assets/marks/hero_videore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73168"/>
            <a:ext cx="822960" cy="8229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718304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Said plainly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965960" y="5084064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does not run its own speech analytics, sentiment scoring or automated QA engine today — by design, it exports for the systems that do. If you already run one, or want to choose your own, that's a fit, not a gap.</a:t>
            </a:r>
            <a:endParaRPr lang="en-US" sz="1020" dirty="0"/>
          </a:p>
        </p:txBody>
      </p:sp>
      <p:sp>
        <p:nvSpPr>
          <p:cNvPr id="30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interactivepowers.com/en/platforms/videorec, Source: wiki.ivrpowers.com/en/videorec/changelog</a:t>
            </a:r>
            <a:endParaRPr lang="en-US" sz="800" dirty="0"/>
          </a:p>
        </p:txBody>
      </p:sp>
      <p:sp>
        <p:nvSpPr>
          <p:cNvPr id="31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by design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recordings go after the call ends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sen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271004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SFTP push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04672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post-processing scripts commonly push finished recordings to your own external servers securely.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3392424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648456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slider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271004"/>
            <a:ext cx="304312" cy="304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48456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scripts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3648456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Post-processing rules run after every recording, built around your export and retention requirements.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6236208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492240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doc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271004"/>
            <a:ext cx="304312" cy="3043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92240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CSV export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492240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Bulk export of recording metadata to CSV, added v2.0.0, for reporting outside the platform.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9079992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9336024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2" name="Image 3" descr="icons/bel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2271004"/>
            <a:ext cx="304312" cy="304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36024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Retention &amp; alerts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9336024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Per-service, cron-scheduled deletion policies, with email and Slack alerts as storage nears capacity.</a:t>
            </a:r>
            <a:endParaRPr lang="en-US" sz="960" dirty="0"/>
          </a:p>
        </p:txBody>
      </p:sp>
      <p:sp>
        <p:nvSpPr>
          <p:cNvPr id="25" name="Text 19"/>
          <p:cNvSpPr/>
          <p:nvPr/>
        </p:nvSpPr>
        <p:spPr>
          <a:xfrm>
            <a:off x="548640" y="4709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Example alert format: "Storage: 506 GB / 500 GB (101%)" — retention policies can differ by service (e.g. 100 days vs. 365 days), each on its own schedule.</a:t>
            </a:r>
            <a:endParaRPr lang="en-US" sz="96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wiki.ivrpowers.com/en/videorec/extensions, /changelog (v2.0.0, v2.5.0, v2.13.0)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 SECURITY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SSO, two-factor login and a full audit trail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7" name="Image 0" descr="icons/key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" y="2276856"/>
            <a:ext cx="292608" cy="2926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via SAML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04672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Signed AuthnRequests, encrypted assertions, full IdP/SP metadata configuration — added v2.14.0, May 2025.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3392424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648456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2" name="Image 1" descr="icons/lock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760" y="2276856"/>
            <a:ext cx="292608" cy="29260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48456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OTP / two-factor login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3648456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One-time-password login added v2.9.0, August 2024, as a second factor on every sign-in.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6236208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492240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7" name="Image 2" descr="icons/shiel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544" y="2276856"/>
            <a:ext cx="292608" cy="29260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92240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Per-user IP allow-listing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492240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Range-based allow-listing added v2.9.0, then extended to login, OTP and password-reset actions in v2.11.0.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9079992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9336024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2" name="Image 3" descr="icons/ey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328" y="2276856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36024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audit logging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9336024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User activity, IP addresses and blocked actions are all logged — a dedicated events reference is available on request.</a:t>
            </a:r>
            <a:endParaRPr lang="en-US" sz="960" dirty="0"/>
          </a:p>
        </p:txBody>
      </p:sp>
      <p:sp>
        <p:nvSpPr>
          <p:cNvPr id="25" name="Text 19"/>
          <p:cNvSpPr/>
          <p:nvPr/>
        </p:nvSpPr>
        <p:spPr>
          <a:xfrm>
            <a:off x="548640" y="4617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Password recovery (v2.1.0, 2022) and a dedicated activity-log service (v2.7.0, 2024) rounded out the access-security build-out before SSO landed.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wiki.ivrpowers.com/en/videorec/changelog (v2.1.0 – v2.14.0)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 security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on AWS's independently audited infrastructure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badg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AWS-inherited certifications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 1, 2 &amp; 3, ISO 27001 and FedRAMP/FISMA reports from AWS's own audited infrastructure underpin the platform.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lock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256-bit encryption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AES/SSL encryption, no less than 256 bits, applied to data in transit and at rest.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serv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24/7 monitoring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monitoring layer sits on top of AWS with daily manual log reviews, on top of AWS's own controls.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2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Customer-owned buckets &amp; keys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Bring your own S3 bucket and security keys, so storage stays governed by your own policy, not a shared pool.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7" name="Image 4" descr="icons/eye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audit logging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user action, IP address and blocked attempt is logged, for a defensible operational record.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32" name="Image 5" descr="icons/shiel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SSO, OTP and IP allow-listing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Layered access controls sit in front of the storage and playback layer, not just around the AWS account.</a:t>
            </a:r>
            <a:endParaRPr lang="en-US" sz="980" dirty="0"/>
          </a:p>
        </p:txBody>
      </p:sp>
      <p:sp>
        <p:nvSpPr>
          <p:cNvPr id="35" name="Shape 27"/>
          <p:cNvSpPr/>
          <p:nvPr/>
        </p:nvSpPr>
        <p:spPr>
          <a:xfrm>
            <a:off x="548640" y="5779008"/>
            <a:ext cx="11091672" cy="566928"/>
          </a:xfrm>
          <a:prstGeom prst="roundRect">
            <a:avLst>
              <a:gd name="adj" fmla="val 16129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77900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Read precisely: these certifications are AWS's own, inherited through the infrastructure Video REC runs on — not an independent audit of Video REC or IntPowers as a company.</a:t>
            </a:r>
            <a:endParaRPr lang="en-US" sz="96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interactivepowers.com/en/platforms/videorec, interactivepowers.com/en/security-compliance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Fully managed, so your team doesn't have to run it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the one platform in the suite with no on-premises option — by design, not by omission. Here's the trade you get instead.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40280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suppor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9572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008376"/>
            <a:ext cx="30540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Provisioned by IntPowers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672" y="3575304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Unlike Smart IVR or Video RTC, this isn't a package you install — the IntPowers team unpacks, deploys and certifies every instance.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306824" y="19659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240280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server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239572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62856" y="3008376"/>
            <a:ext cx="30540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Containerized on AWS ECS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62856" y="3575304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Processing, API and WebApp run as Docker containers on AWS, elastically scaled with call and storage demand.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8065008" y="19659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240280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8" name="Image 2" descr="icons/sliders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488" y="239572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21040" y="3008376"/>
            <a:ext cx="30540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thing to manage: policy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321040" y="3575304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control per-service retention rules and your own encryption keys; IntPowers manages the infrastructure underneath.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548640" y="4526280"/>
            <a:ext cx="11091672" cy="1325880"/>
          </a:xfrm>
          <a:prstGeom prst="roundRect">
            <a:avLst>
              <a:gd name="adj" fmla="val 6897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868680" y="466344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cloud-only, here specifically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68680" y="4956048"/>
            <a:ext cx="10469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and storage workloads scale unevenly and benefit from elastic infrastructure — the two-tier bucket/vault model and automatic archiving depend on AWS S3 and Glacier specifically. What you keep control of is what matters most for compliance: your own bucket, your own keys, your own retention policy.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wiki.ivrpowers.com/en/videorec/faq, /installation</a:t>
            </a:r>
            <a:endParaRPr lang="en-US" sz="800" dirty="0"/>
          </a:p>
        </p:txBody>
      </p:sp>
      <p:sp>
        <p:nvSpPr>
          <p:cNvPr id="25" name="Text 2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800" dirty="0"/>
          </a:p>
        </p:txBody>
      </p:sp>
      <p:sp>
        <p:nvSpPr>
          <p:cNvPr id="26" name="Text 2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RELEASE TRACK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Four years of steady releases, one recording engine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73936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7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1914388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video-call recording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517904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517904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v2.3.0 · NOV 2022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1517904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Explicit "possibility to receive and process videocall recordings" added to the platform.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92824" y="1773936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4" name="Image 1" descr="icons/server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276" y="1914388"/>
            <a:ext cx="304312" cy="3043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6056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Docker &amp; CSV export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306056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7306056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v2.0.0 · APR 2022</a:t>
            </a:r>
            <a:endParaRPr lang="en-US" sz="760" dirty="0"/>
          </a:p>
        </p:txBody>
      </p:sp>
      <p:sp>
        <p:nvSpPr>
          <p:cNvPr id="18" name="Text 14"/>
          <p:cNvSpPr/>
          <p:nvPr/>
        </p:nvSpPr>
        <p:spPr>
          <a:xfrm>
            <a:off x="7306056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Processing, API and WebApp move to containerized deployment; bulk CSV export ships the same release.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804672" y="3438144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1" name="Image 2" descr="icons/lock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4" y="3578596"/>
            <a:ext cx="304312" cy="3043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Two-factor login &amp; IP allow-listing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517904" y="3639312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19"/>
          <p:cNvSpPr/>
          <p:nvPr/>
        </p:nvSpPr>
        <p:spPr>
          <a:xfrm>
            <a:off x="1517904" y="3639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v2.9.0 · AUG 2024</a:t>
            </a:r>
            <a:endParaRPr lang="en-US" sz="760" dirty="0"/>
          </a:p>
        </p:txBody>
      </p:sp>
      <p:sp>
        <p:nvSpPr>
          <p:cNvPr id="25" name="Text 20"/>
          <p:cNvSpPr/>
          <p:nvPr/>
        </p:nvSpPr>
        <p:spPr>
          <a:xfrm>
            <a:off x="1517904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OTP login and per-user IP allow-listing land together, tightening access to the recording archive.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2"/>
          <p:cNvSpPr/>
          <p:nvPr/>
        </p:nvSpPr>
        <p:spPr>
          <a:xfrm>
            <a:off x="6592824" y="3438144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8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76" y="3578596"/>
            <a:ext cx="304312" cy="3043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06056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arrives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7306056" y="3639312"/>
            <a:ext cx="169164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7306056" y="3639312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v2.14.0 · MAY 2025</a:t>
            </a:r>
            <a:endParaRPr lang="en-US" sz="760" dirty="0"/>
          </a:p>
        </p:txBody>
      </p:sp>
      <p:sp>
        <p:nvSpPr>
          <p:cNvPr id="32" name="Text 26"/>
          <p:cNvSpPr/>
          <p:nvPr/>
        </p:nvSpPr>
        <p:spPr>
          <a:xfrm>
            <a:off x="7306056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SAML-based single sign-on, with signed requests and encrypted assertions — the most recent release.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548640" y="4828032"/>
            <a:ext cx="11091672" cy="1170432"/>
          </a:xfrm>
          <a:prstGeom prst="roundRect">
            <a:avLst>
              <a:gd name="adj" fmla="val 7813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34" name="Text 28"/>
          <p:cNvSpPr/>
          <p:nvPr/>
        </p:nvSpPr>
        <p:spPr>
          <a:xfrm>
            <a:off x="868680" y="495604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Fifteen releases, one steady cadence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868680" y="5248656"/>
            <a:ext cx="10469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first release (v1.0.0, March 2021) to the latest (v2.14.0, May 2025): 15 versions in roughly four years two months, about one every 3.4 months — steady, incremental hardening of storage, search, access control and auditing, release after release.</a:t>
            </a:r>
            <a:endParaRPr lang="en-US" sz="96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wiki.ivrpowers.com/en/videorec/changelog (v1.0.0 – v2.14.0)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Release track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the compliance layer for three more products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platform stands alone and speaks standard protocols — but bought together they behave as one system, with no integration project in between.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AUTOMATION LAYER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VoiceXML IVR with speech engines, handling the call before a human is needed.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DISTRIBUTION LAYER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Queues, routes and distributes voice and video to the right agent, and runs their desktop.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GATEWAY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 SIP + WebRTC gateway for browsers, mobile devices and kiosks, built for high availability.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33246"/>
          </a:solidFill>
          <a:ln w="19050">
            <a:solidFill>
              <a:srgbClr val="9CBFEA"/>
            </a:solidFill>
            <a:prstDash val="solid"/>
          </a:ln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LAYER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HD video recording, storage and archive, with export for analytics and compliance.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is the interaction. Record it like one — that's the thesis running through all four platforms, not just this one.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5760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hosting, monitoring and managed operation across all four platforms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 (platform documentation)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 first, so it fits what you already run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91640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7" name="Image 0" descr="icons/rout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412" y="1832092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36192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mechanism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841248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51560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Purpose-built for the Video RTC gateway's SPLIT protocol</a:t>
            </a:r>
            <a:endParaRPr lang="en-US" sz="930" dirty="0"/>
          </a:p>
        </p:txBody>
      </p:sp>
      <p:sp>
        <p:nvSpPr>
          <p:cNvPr id="11" name="Shape 8"/>
          <p:cNvSpPr/>
          <p:nvPr/>
        </p:nvSpPr>
        <p:spPr>
          <a:xfrm>
            <a:off x="841248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1051560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Forward, Reverse and Scheduled communications supported</a:t>
            </a:r>
            <a:endParaRPr lang="en-US" sz="930" dirty="0"/>
          </a:p>
        </p:txBody>
      </p:sp>
      <p:sp>
        <p:nvSpPr>
          <p:cNvPr id="13" name="Shape 10"/>
          <p:cNvSpPr/>
          <p:nvPr/>
        </p:nvSpPr>
        <p:spPr>
          <a:xfrm>
            <a:off x="841248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1051560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Ready to connect with other contact-center solutions via the same protocol layer</a:t>
            </a:r>
            <a:endParaRPr lang="en-US" sz="930" dirty="0"/>
          </a:p>
        </p:txBody>
      </p:sp>
      <p:sp>
        <p:nvSpPr>
          <p:cNvPr id="15" name="Shape 12"/>
          <p:cNvSpPr/>
          <p:nvPr/>
        </p:nvSpPr>
        <p:spPr>
          <a:xfrm>
            <a:off x="841248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1051560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Confirm production-proven third-party integrations with your account team</a:t>
            </a:r>
            <a:endParaRPr lang="en-US" sz="930" dirty="0"/>
          </a:p>
        </p:txBody>
      </p:sp>
      <p:sp>
        <p:nvSpPr>
          <p:cNvPr id="17" name="Shape 14"/>
          <p:cNvSpPr/>
          <p:nvPr/>
        </p:nvSpPr>
        <p:spPr>
          <a:xfrm>
            <a:off x="4306824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81144" y="1691640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9" name="Image 1" descr="icons/integratio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596" y="1832092"/>
            <a:ext cx="304312" cy="30431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294376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Integration &amp; export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4599432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4809744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 metadata scripts fetch context from your ACD platform</a:t>
            </a:r>
            <a:endParaRPr lang="en-US" sz="930" dirty="0"/>
          </a:p>
        </p:txBody>
      </p:sp>
      <p:sp>
        <p:nvSpPr>
          <p:cNvPr id="23" name="Shape 19"/>
          <p:cNvSpPr/>
          <p:nvPr/>
        </p:nvSpPr>
        <p:spPr>
          <a:xfrm>
            <a:off x="4599432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4809744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SFTP push and custom post-processing scripts for external systems</a:t>
            </a:r>
            <a:endParaRPr lang="en-US" sz="930" dirty="0"/>
          </a:p>
        </p:txBody>
      </p:sp>
      <p:sp>
        <p:nvSpPr>
          <p:cNvPr id="25" name="Shape 21"/>
          <p:cNvSpPr/>
          <p:nvPr/>
        </p:nvSpPr>
        <p:spPr>
          <a:xfrm>
            <a:off x="4599432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6" name="Text 22"/>
          <p:cNvSpPr/>
          <p:nvPr/>
        </p:nvSpPr>
        <p:spPr>
          <a:xfrm>
            <a:off x="4809744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CSV export for reporting outside the platform</a:t>
            </a:r>
            <a:endParaRPr lang="en-US" sz="930" dirty="0"/>
          </a:p>
        </p:txBody>
      </p:sp>
      <p:sp>
        <p:nvSpPr>
          <p:cNvPr id="27" name="Shape 23"/>
          <p:cNvSpPr/>
          <p:nvPr/>
        </p:nvSpPr>
        <p:spPr>
          <a:xfrm>
            <a:off x="4599432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8" name="Text 24"/>
          <p:cNvSpPr/>
          <p:nvPr/>
        </p:nvSpPr>
        <p:spPr>
          <a:xfrm>
            <a:off x="4809744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Structured metadata export for external speech-analytics systems</a:t>
            </a:r>
            <a:endParaRPr lang="en-US" sz="930" dirty="0"/>
          </a:p>
        </p:txBody>
      </p:sp>
      <p:sp>
        <p:nvSpPr>
          <p:cNvPr id="29" name="Shape 25"/>
          <p:cNvSpPr/>
          <p:nvPr/>
        </p:nvSpPr>
        <p:spPr>
          <a:xfrm>
            <a:off x="8065008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8339328" y="1691640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31" name="Image 2" descr="icons/shiel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780" y="1832092"/>
            <a:ext cx="304312" cy="30431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052560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 &amp; identity</a:t>
            </a:r>
            <a:endParaRPr lang="en-US" sz="1300" dirty="0"/>
          </a:p>
        </p:txBody>
      </p:sp>
      <p:sp>
        <p:nvSpPr>
          <p:cNvPr id="33" name="Shape 28"/>
          <p:cNvSpPr/>
          <p:nvPr/>
        </p:nvSpPr>
        <p:spPr>
          <a:xfrm>
            <a:off x="8357616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34" name="Text 29"/>
          <p:cNvSpPr/>
          <p:nvPr/>
        </p:nvSpPr>
        <p:spPr>
          <a:xfrm>
            <a:off x="8567928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via SAML, with signed requests and encrypted assertions</a:t>
            </a:r>
            <a:endParaRPr lang="en-US" sz="930" dirty="0"/>
          </a:p>
        </p:txBody>
      </p:sp>
      <p:sp>
        <p:nvSpPr>
          <p:cNvPr id="35" name="Shape 30"/>
          <p:cNvSpPr/>
          <p:nvPr/>
        </p:nvSpPr>
        <p:spPr>
          <a:xfrm>
            <a:off x="8357616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36" name="Text 31"/>
          <p:cNvSpPr/>
          <p:nvPr/>
        </p:nvSpPr>
        <p:spPr>
          <a:xfrm>
            <a:off x="8567928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OTP two-factor login on every sign-in</a:t>
            </a:r>
            <a:endParaRPr lang="en-US" sz="930" dirty="0"/>
          </a:p>
        </p:txBody>
      </p:sp>
      <p:sp>
        <p:nvSpPr>
          <p:cNvPr id="37" name="Shape 32"/>
          <p:cNvSpPr/>
          <p:nvPr/>
        </p:nvSpPr>
        <p:spPr>
          <a:xfrm>
            <a:off x="8357616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38" name="Text 33"/>
          <p:cNvSpPr/>
          <p:nvPr/>
        </p:nvSpPr>
        <p:spPr>
          <a:xfrm>
            <a:off x="8567928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Per-user IP allow-listing, including pre-login actions</a:t>
            </a:r>
            <a:endParaRPr lang="en-US" sz="930" dirty="0"/>
          </a:p>
        </p:txBody>
      </p:sp>
      <p:sp>
        <p:nvSpPr>
          <p:cNvPr id="39" name="Shape 34"/>
          <p:cNvSpPr/>
          <p:nvPr/>
        </p:nvSpPr>
        <p:spPr>
          <a:xfrm>
            <a:off x="8357616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40" name="Text 35"/>
          <p:cNvSpPr/>
          <p:nvPr/>
        </p:nvSpPr>
        <p:spPr>
          <a:xfrm>
            <a:off x="8567928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user-activity audit logging</a:t>
            </a:r>
            <a:endParaRPr lang="en-US" sz="930" dirty="0"/>
          </a:p>
        </p:txBody>
      </p:sp>
      <p:sp>
        <p:nvSpPr>
          <p:cNvPr id="41" name="Text 36"/>
          <p:cNvSpPr/>
          <p:nvPr/>
        </p:nvSpPr>
        <p:spPr>
          <a:xfrm>
            <a:off x="548640" y="566928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Because recording rides the same SPLIT protocol as Video RTC, adding Video REC to a live deployment is a configuration step, not a migration.</a:t>
            </a:r>
            <a:endParaRPr lang="en-US" sz="1050" dirty="0"/>
          </a:p>
        </p:txBody>
      </p:sp>
      <p:sp>
        <p:nvSpPr>
          <p:cNvPr id="42" name="Text 3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wiki.ivrpowers.com/en/videorec/faq, Source: wiki.ivrpowers.com/en/videorec/usage, /extensions</a:t>
            </a:r>
            <a:endParaRPr lang="en-US" sz="800" dirty="0"/>
          </a:p>
        </p:txBody>
      </p:sp>
      <p:sp>
        <p:nvSpPr>
          <p:cNvPr id="43" name="Text 3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Interoperability</a:t>
            </a:r>
            <a:endParaRPr lang="en-US" sz="800" dirty="0"/>
          </a:p>
        </p:txBody>
      </p:sp>
      <p:sp>
        <p:nvSpPr>
          <p:cNvPr id="44" name="Text 3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Video REC parts company with audio-first recorders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280160"/>
            <a:ext cx="3456432" cy="4343400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280160"/>
            <a:ext cx="3547872" cy="4343400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371600"/>
            <a:ext cx="4434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3716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compliance recorder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3716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capture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19659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Screen recording of the agent's desktop, an add-on tier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8366760" y="19659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recording of the live video interaction itself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713232" y="25603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Analytics approach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56032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Closed, built-in AI module, often behind a higher tier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8366760" y="256032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export to the speech-analytics vendor of your choice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15468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model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15468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Pooled, multi-tenant, vendor-controlled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8366760" y="315468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Customer-owned S3 bucket and encryption keys</a:t>
            </a:r>
            <a:endParaRPr lang="en-US" sz="940" dirty="0"/>
          </a:p>
        </p:txBody>
      </p:sp>
      <p:sp>
        <p:nvSpPr>
          <p:cNvPr id="21" name="Text 19"/>
          <p:cNvSpPr/>
          <p:nvPr/>
        </p:nvSpPr>
        <p:spPr>
          <a:xfrm>
            <a:off x="713232" y="374904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sizing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374904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Quote-based, opaque</a:t>
            </a:r>
            <a:endParaRPr lang="en-US" sz="92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Published per-minute table and worked example</a:t>
            </a:r>
            <a:endParaRPr lang="en-US" sz="940" dirty="0"/>
          </a:p>
        </p:txBody>
      </p:sp>
      <p:sp>
        <p:nvSpPr>
          <p:cNvPr id="24" name="Shape 22"/>
          <p:cNvSpPr/>
          <p:nvPr/>
        </p:nvSpPr>
        <p:spPr>
          <a:xfrm>
            <a:off x="548640" y="434340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34340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Compliance posture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34340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Independently held certifications (varies by vendor)</a:t>
            </a:r>
            <a:endParaRPr lang="en-US" sz="920" dirty="0"/>
          </a:p>
        </p:txBody>
      </p:sp>
      <p:sp>
        <p:nvSpPr>
          <p:cNvPr id="27" name="Text 25"/>
          <p:cNvSpPr/>
          <p:nvPr/>
        </p:nvSpPr>
        <p:spPr>
          <a:xfrm>
            <a:off x="8366760" y="43434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on AWS's independently audited infrastructure</a:t>
            </a:r>
            <a:endParaRPr lang="en-US" sz="940" dirty="0"/>
          </a:p>
        </p:txBody>
      </p:sp>
      <p:sp>
        <p:nvSpPr>
          <p:cNvPr id="28" name="Text 26"/>
          <p:cNvSpPr/>
          <p:nvPr/>
        </p:nvSpPr>
        <p:spPr>
          <a:xfrm>
            <a:off x="713232" y="49377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Category dynamics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9377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Consolidating fast — Smarsh/CallCabinet, Verint/Calabrio in 2025</a:t>
            </a:r>
            <a:endParaRPr lang="en-US" sz="920" dirty="0"/>
          </a:p>
        </p:txBody>
      </p:sp>
      <p:sp>
        <p:nvSpPr>
          <p:cNvPr id="30" name="Text 28"/>
          <p:cNvSpPr/>
          <p:nvPr/>
        </p:nvSpPr>
        <p:spPr>
          <a:xfrm>
            <a:off x="8366760" y="49377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Focused, video-native specialist inside one coherent suite</a:t>
            </a:r>
            <a:endParaRPr lang="en-US" sz="940" dirty="0"/>
          </a:p>
        </p:txBody>
      </p:sp>
      <p:sp>
        <p:nvSpPr>
          <p:cNvPr id="31" name="Text 29"/>
          <p:cNvSpPr/>
          <p:nvPr/>
        </p:nvSpPr>
        <p:spPr>
          <a:xfrm>
            <a:off x="548640" y="587044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"A typical compliance recorder" summarises patterns published on the capability pages of NICE, Verint, CallCabinet (now Smarsh), Red Box, Uniphore and Calabrio, reviewed August 2026. Specific vendor comparisons available on request.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Running where the evidence actually matters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operates as the recording layer for suite deployments across Latin America and Europe — where a recorded interaction is a compliance record, not just a training clip.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394960" cy="1828800"/>
          </a:xfrm>
          <a:prstGeom prst="roundRect">
            <a:avLst>
              <a:gd name="adj" fmla="val 5000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868680" y="2148840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Atento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251460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leading Spanish and Latin American customer experience provider implemented advanced video calling capabilities in their contact centers — enhancing customer interactions and improving resolution rates.</a:t>
            </a:r>
            <a:endParaRPr lang="en-US" sz="980" dirty="0"/>
          </a:p>
        </p:txBody>
      </p:sp>
      <p:sp>
        <p:nvSpPr>
          <p:cNvPr id="9" name="Text 7"/>
          <p:cNvSpPr/>
          <p:nvPr/>
        </p:nvSpPr>
        <p:spPr>
          <a:xfrm>
            <a:off x="868680" y="352044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Suite-level reference (video calling + recording) — confirm exact scope with your account team.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6245352" y="1965960"/>
            <a:ext cx="5394960" cy="1828800"/>
          </a:xfrm>
          <a:prstGeom prst="roundRect">
            <a:avLst>
              <a:gd name="adj" fmla="val 5000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565392" y="2148840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consolidating category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565392" y="251460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2025 saw Smarsh acquire CallCabinet and Thoma Bravo combine Verint with Calabrio — the big compliance-recording platforms are consolidating around scale. Video REC stays a focused, video-native specialist inside one suite.</a:t>
            </a:r>
            <a:endParaRPr lang="en-US" sz="980" dirty="0"/>
          </a:p>
        </p:txBody>
      </p:sp>
      <p:sp>
        <p:nvSpPr>
          <p:cNvPr id="13" name="Text 11"/>
          <p:cNvSpPr/>
          <p:nvPr/>
        </p:nvSpPr>
        <p:spPr>
          <a:xfrm>
            <a:off x="6565392" y="352044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releases since March 2021 — steady investment through the consolidation wave.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40416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Industries served (suite-wide client base)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362456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0962" y="4736226"/>
            <a:ext cx="256764" cy="256764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640080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Services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2798064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3611880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1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386" y="4736226"/>
            <a:ext cx="256764" cy="256764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2889504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Sector</a:t>
            </a:r>
            <a:endParaRPr lang="en-US" sz="980" dirty="0"/>
          </a:p>
        </p:txBody>
      </p:sp>
      <p:sp>
        <p:nvSpPr>
          <p:cNvPr id="23" name="Shape 19"/>
          <p:cNvSpPr/>
          <p:nvPr/>
        </p:nvSpPr>
        <p:spPr>
          <a:xfrm>
            <a:off x="5047488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4" name="Shape 20"/>
          <p:cNvSpPr/>
          <p:nvPr/>
        </p:nvSpPr>
        <p:spPr>
          <a:xfrm>
            <a:off x="5861304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5" name="Image 2" descr="icons/healt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810" y="4736226"/>
            <a:ext cx="256764" cy="256764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5138928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Healthcare</a:t>
            </a:r>
            <a:endParaRPr lang="en-US" sz="980" dirty="0"/>
          </a:p>
        </p:txBody>
      </p:sp>
      <p:sp>
        <p:nvSpPr>
          <p:cNvPr id="27" name="Shape 22"/>
          <p:cNvSpPr/>
          <p:nvPr/>
        </p:nvSpPr>
        <p:spPr>
          <a:xfrm>
            <a:off x="7296912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8" name="Shape 23"/>
          <p:cNvSpPr/>
          <p:nvPr/>
        </p:nvSpPr>
        <p:spPr>
          <a:xfrm>
            <a:off x="8110728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9" name="Image 3" descr="icons/signa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234" y="4736226"/>
            <a:ext cx="256764" cy="256764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388352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&amp; Utilities</a:t>
            </a:r>
            <a:endParaRPr lang="en-US" sz="980" dirty="0"/>
          </a:p>
        </p:txBody>
      </p:sp>
      <p:sp>
        <p:nvSpPr>
          <p:cNvPr id="31" name="Shape 25"/>
          <p:cNvSpPr/>
          <p:nvPr/>
        </p:nvSpPr>
        <p:spPr>
          <a:xfrm>
            <a:off x="9546336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2" name="Shape 26"/>
          <p:cNvSpPr/>
          <p:nvPr/>
        </p:nvSpPr>
        <p:spPr>
          <a:xfrm>
            <a:off x="10360152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33" name="Image 4" descr="icons/bpo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8658" y="4736226"/>
            <a:ext cx="256764" cy="256764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9637776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&amp; Services</a:t>
            </a:r>
            <a:endParaRPr lang="en-US" sz="980" dirty="0"/>
          </a:p>
        </p:txBody>
      </p:sp>
      <p:sp>
        <p:nvSpPr>
          <p:cNvPr id="35" name="Text 28"/>
          <p:cNvSpPr/>
          <p:nvPr/>
        </p:nvSpPr>
        <p:spPr>
          <a:xfrm>
            <a:off x="548640" y="585216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Named client references and quantified case-study results available under NDA through your account team.</a:t>
            </a:r>
            <a:endParaRPr lang="en-US" sz="880" dirty="0"/>
          </a:p>
        </p:txBody>
      </p:sp>
      <p:sp>
        <p:nvSpPr>
          <p:cNvPr id="36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interactivepowers.com/en/success-cases; industry consolidation reviewed August 2026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800" dirty="0"/>
          </a:p>
        </p:txBody>
      </p:sp>
      <p:sp>
        <p:nvSpPr>
          <p:cNvPr id="38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Storage-tiered, not metered by the call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is provisioned as a managed service and sized to your storage footprint — not billed per minute or per agent seat.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server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77440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Storage unit tiers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Type 1 (100GB), Type 2 (500GB) or Type 3 (1TB) — sized to your retention policy, not your call volume.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support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3904" y="2377440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Managed end to end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IntPowers provisions, certifies and operates the service — no infrastructure project for your team to run.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key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2377440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keys, your control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Bring your own S3 bucket and encryption keys, and storage stays governed by your own security policy.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72" y="2377440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Quote-based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Sized against your actual retention and format mix — talk to sales for a worked estimate like the one in this brochure.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553712"/>
            <a:ext cx="11091672" cy="1298448"/>
          </a:xfrm>
          <a:prstGeom prst="roundRect">
            <a:avLst>
              <a:gd name="adj" fmla="val 7042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700016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storage-tiered pricing is easier to plan around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68680" y="5010912"/>
            <a:ext cx="10469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Per-minute or per-seat recording fees are hard to forecast when video call volume is exactly what you're trying to grow. Sizing to a storage tier — backed by the published per-minute table two slides back — turns that into a line item you can actually budget.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wiki.ivrpowers.com/en/videorec/first-steps (storage unit tiers)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Commercials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videore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 ·  VIDEO CALL RECORDING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 the whole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interaction. Prove it.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us show you a video call captured, stored and archived end to end — with a worked sizing estimate for your own traffic, and a clear answer on what's inherited and what's independently audited.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98348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98348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Sales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98348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98348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Request 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REC 2026 — Product Brochure</dc:title>
  <dc:subject>PptxGenJS Presentation</dc:subject>
  <dc:creator>Interactive Powers</dc:creator>
  <cp:lastModifiedBy>Interactive Powers</cp:lastModifiedBy>
  <cp:revision>1</cp:revision>
  <dcterms:created xsi:type="dcterms:W3CDTF">2026-08-18T23:39:08Z</dcterms:created>
  <dcterms:modified xsi:type="dcterms:W3CDTF">2026-08-18T23:39:08Z</dcterms:modified>
</cp:coreProperties>
</file>