
<file path=[Content_Types].xml><?xml version="1.0" encoding="utf-8"?>
<Types xmlns="http://schemas.openxmlformats.org/package/2006/content-types">
  <Default Extension="png" ContentType="image/png"/>
  <Default Extension="rels" ContentType="application/vnd.openxmlformats-package.relationships+xml"/>
  <Default Extension="tiff" ContentType="image/tiff"/>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5" r:id="rId16"/>
    <p:sldId id="257" r:id="rId3"/>
    <p:sldId id="258" r:id="rId4"/>
    <p:sldId id="259" r:id="rId5"/>
    <p:sldId id="266" r:id="rId17"/>
    <p:sldId id="260" r:id="rId6"/>
    <p:sldId id="261" r:id="rId7"/>
    <p:sldId id="262" r:id="rId8"/>
    <p:sldId id="263" r:id="rId9"/>
    <p:sldId id="264" r:id="rId10"/>
  </p:sldIdLst>
  <p:notesMasterIdLst>
    <p:notesMasterId r:id="rId1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3.xml"/><Relationship Id="rId4" Type="http://schemas.openxmlformats.org/officeDocument/2006/relationships/slide" Target="slides/slide4.xml"/><Relationship Id="rId5" Type="http://schemas.openxmlformats.org/officeDocument/2006/relationships/slide" Target="slides/slide5.xml"/><Relationship Id="rId6" Type="http://schemas.openxmlformats.org/officeDocument/2006/relationships/slide" Target="slides/slide7.xml"/><Relationship Id="rId7" Type="http://schemas.openxmlformats.org/officeDocument/2006/relationships/slide" Target="slides/slide8.xml"/><Relationship Id="rId8" Type="http://schemas.openxmlformats.org/officeDocument/2006/relationships/slide" Target="slides/slide9.xml"/><Relationship Id="rId9" Type="http://schemas.openxmlformats.org/officeDocument/2006/relationships/slide" Target="slides/slide10.xml"/><Relationship Id="rId10" Type="http://schemas.openxmlformats.org/officeDocument/2006/relationships/slide" Target="slides/slide11.xml"/><Relationship Id="rId11" Type="http://schemas.openxmlformats.org/officeDocument/2006/relationships/notesMaster" Target="notesMasters/notesMaster1.xml"/><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 Id="rId16" Type="http://schemas.openxmlformats.org/officeDocument/2006/relationships/slide" Target="slides/slide2.xml"/><Relationship Id="rId17"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slideLayout" Target="../slideLayouts/slideLayout1.xml"/><Relationship Id="rId6"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slideLayout" Target="../slideLayouts/slideLayout1.xml"/><Relationship Id="rId6" Type="http://schemas.openxmlformats.org/officeDocument/2006/relationships/notesSlide" Target="../notesSlides/notesSlide3.xml"/><Relationship Id="rId7"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slideLayout" Target="../slideLayouts/slideLayout1.xml"/><Relationship Id="rId8"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tiff"/><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slideLayout" Target="../slideLayouts/slideLayout1.xml"/><Relationship Id="rId8"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slideLayout" Target="../slideLayouts/slideLayout1.xml"/><Relationship Id="rId6"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slideLayout" Target="../slideLayouts/slideLayout1.xml"/><Relationship Id="rId7"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212F38"/>
        </a:solidFill>
      </p:bgPr>
    </p:bg>
    <p:spTree>
      <p:nvGrpSpPr>
        <p:cNvPr id="1" name=""/>
        <p:cNvGrpSpPr/>
        <p:nvPr/>
      </p:nvGrpSpPr>
      <p:grpSpPr>
        <a:xfrm>
          <a:off x="0" y="0"/>
          <a:ext cx="0" cy="0"/>
          <a:chOff x="0" y="0"/>
          <a:chExt cx="0" cy="0"/>
        </a:xfrm>
      </p:grpSpPr>
      <p:sp>
        <p:nvSpPr>
          <p:cNvPr id="2" name="Shape 0"/>
          <p:cNvSpPr/>
          <p:nvPr/>
        </p:nvSpPr>
        <p:spPr>
          <a:xfrm>
            <a:off x="8138160" y="-2194560"/>
            <a:ext cx="6583680" cy="6583680"/>
          </a:xfrm>
          <a:prstGeom prst="ellipse">
            <a:avLst/>
          </a:prstGeom>
          <a:solidFill>
            <a:srgbClr val="2E3D48"/>
          </a:solidFill>
          <a:ln/>
        </p:spPr>
        <p:txBody>
          <a:bodyPr/>
          <a:p/>
        </p:txBody>
      </p:sp>
      <p:sp>
        <p:nvSpPr>
          <p:cNvPr id="3" name="Shape 1"/>
          <p:cNvSpPr/>
          <p:nvPr/>
        </p:nvSpPr>
        <p:spPr>
          <a:xfrm>
            <a:off x="9966960" y="3931920"/>
            <a:ext cx="3108960" cy="3108960"/>
          </a:xfrm>
          <a:prstGeom prst="ellipse">
            <a:avLst/>
          </a:prstGeom>
          <a:solidFill>
            <a:srgbClr val="37474F"/>
          </a:solidFill>
          <a:ln/>
        </p:spPr>
        <p:txBody>
          <a:bodyPr/>
          <a:p/>
        </p:txBody>
      </p:sp>
      <p:pic>
        <p:nvPicPr>
          <p:cNvPr id="4" name="Image 0" descr="assets/logo_corp_dark.png">    </p:cNvPr>
          <p:cNvPicPr>
            <a:picLocks noChangeAspect="1"/>
          </p:cNvPicPr>
          <p:nvPr/>
        </p:nvPicPr>
        <p:blipFill>
          <a:blip r:embed="rId1"/>
          <a:stretch>
            <a:fillRect/>
          </a:stretch>
        </p:blipFill>
        <p:spPr>
          <a:xfrm>
            <a:off x="685800" y="548640"/>
            <a:ext cx="2057400" cy="676656"/>
          </a:xfrm>
          <a:prstGeom prst="rect">
            <a:avLst/>
          </a:prstGeom>
        </p:spPr>
      </p:pic>
      <p:pic>
        <p:nvPicPr>
          <p:cNvPr id="5" name="Image 1" descr="assets/marks/hero_videorec.png">    </p:cNvPr>
          <p:cNvPicPr>
            <a:picLocks noChangeAspect="1"/>
          </p:cNvPicPr>
          <p:nvPr/>
        </p:nvPicPr>
        <p:blipFill>
          <a:blip r:embed="rId2"/>
          <a:stretch>
            <a:fillRect/>
          </a:stretch>
        </p:blipFill>
        <p:spPr>
          <a:xfrm>
            <a:off x="9281160" y="960120"/>
            <a:ext cx="2286000" cy="2286000"/>
          </a:xfrm>
          <a:prstGeom prst="rect">
            <a:avLst/>
          </a:prstGeom>
        </p:spPr>
      </p:pic>
      <p:sp>
        <p:nvSpPr>
          <p:cNvPr id="6" name="Text 2"/>
          <p:cNvSpPr/>
          <p:nvPr/>
        </p:nvSpPr>
        <p:spPr>
          <a:xfrm>
            <a:off x="685800" y="2331720"/>
            <a:ext cx="8229600" cy="310896"/>
          </a:xfrm>
          <a:prstGeom prst="rect">
            <a:avLst/>
          </a:prstGeom>
          <a:noFill/>
          <a:ln/>
        </p:spPr>
        <p:txBody>
          <a:bodyPr wrap="square" lIns="0" tIns="0" rIns="0" bIns="0" rtlCol="0" anchor="ctr"/>
          <a:lstStyle/>
          <a:p>
            <a:pPr indent="0" marL="0">
              <a:buNone/>
            </a:pPr>
            <a:r>
              <a:rPr lang="en-US" sz="1200" b="1" spc="250" kern="0" dirty="0">
                <a:solidFill>
                  <a:srgbClr val="FF6D5F"/>
                </a:solidFill>
                <a:latin typeface="Montserrat" pitchFamily="34" charset="0"/>
                <a:ea typeface="Montserrat" pitchFamily="34" charset="-122"/>
                <a:cs typeface="Montserrat" pitchFamily="34" charset="-120"/>
              </a:rPr>
              <a:t>PLATAFORMA  ·  GRABACIÓN DE VIDEOLLAMADAS</a:t>
            </a:r>
            <a:endParaRPr lang="en-US" sz="1200" dirty="0"/>
          </a:p>
        </p:txBody>
      </p:sp>
      <p:sp>
        <p:nvSpPr>
          <p:cNvPr id="7" name="Text 3"/>
          <p:cNvSpPr/>
          <p:nvPr/>
        </p:nvSpPr>
        <p:spPr>
          <a:xfrm>
            <a:off x="685800" y="2670048"/>
            <a:ext cx="8412480" cy="1143000"/>
          </a:xfrm>
          <a:prstGeom prst="rect">
            <a:avLst/>
          </a:prstGeom>
          <a:noFill/>
          <a:ln/>
        </p:spPr>
        <p:txBody>
          <a:bodyPr wrap="square" lIns="0" tIns="0" rIns="0" bIns="0" rtlCol="0" anchor="ctr"/>
          <a:lstStyle/>
          <a:p>
            <a:pPr indent="0" marL="0">
              <a:buNone/>
            </a:pPr>
            <a:r>
              <a:rPr lang="en-US" sz="5600" b="1" dirty="0">
                <a:solidFill>
                  <a:srgbClr val="FFFFFF"/>
                </a:solidFill>
                <a:latin typeface="Montserrat" pitchFamily="34" charset="0"/>
                <a:ea typeface="Montserrat" pitchFamily="34" charset="-122"/>
                <a:cs typeface="Montserrat" pitchFamily="34" charset="-120"/>
              </a:rPr>
              <a:t>Video REC</a:t>
            </a:r>
            <a:endParaRPr lang="en-US" sz="5600" dirty="0"/>
          </a:p>
        </p:txBody>
      </p:sp>
      <p:sp>
        <p:nvSpPr>
          <p:cNvPr id="8" name="Text 4"/>
          <p:cNvSpPr/>
          <p:nvPr/>
        </p:nvSpPr>
        <p:spPr>
          <a:xfrm>
            <a:off x="685800" y="3822192"/>
            <a:ext cx="8412480" cy="502920"/>
          </a:xfrm>
          <a:prstGeom prst="rect">
            <a:avLst/>
          </a:prstGeom>
          <a:noFill/>
          <a:ln/>
        </p:spPr>
        <p:txBody>
          <a:bodyPr wrap="square" lIns="0" tIns="0" rIns="0" bIns="0" rtlCol="0" anchor="ctr"/>
          <a:lstStyle/>
          <a:p>
            <a:pPr indent="0" marL="0">
              <a:buNone/>
            </a:pPr>
            <a:r>
              <a:rPr lang="en-US" sz="2100" b="1" dirty="0">
                <a:solidFill>
                  <a:srgbClr val="9CBFEA"/>
                </a:solidFill>
                <a:latin typeface="Montserrat" pitchFamily="34" charset="0"/>
                <a:ea typeface="Montserrat" pitchFamily="34" charset="-122"/>
                <a:cs typeface="Montserrat" pitchFamily="34" charset="-120"/>
              </a:rPr>
              <a:t>No solo lo escuches. Velo. Demuéstralo.</a:t>
            </a:r>
            <a:endParaRPr lang="en-US" sz="2100" dirty="0"/>
          </a:p>
        </p:txBody>
      </p:sp>
      <p:sp>
        <p:nvSpPr>
          <p:cNvPr id="9" name="Text 5"/>
          <p:cNvSpPr/>
          <p:nvPr/>
        </p:nvSpPr>
        <p:spPr>
          <a:xfrm>
            <a:off x="685800" y="4434840"/>
            <a:ext cx="7772400" cy="868680"/>
          </a:xfrm>
          <a:prstGeom prst="rect">
            <a:avLst/>
          </a:prstGeom>
          <a:noFill/>
          <a:ln/>
        </p:spPr>
        <p:txBody>
          <a:bodyPr wrap="square" lIns="0" tIns="0" rIns="0" bIns="0" rtlCol="0" anchor="ctr"/>
          <a:lstStyle/>
          <a:p>
            <a:pPr indent="0" marL="0">
              <a:lnSpc>
                <a:spcPct val="130000"/>
              </a:lnSpc>
              <a:buNone/>
            </a:pPr>
            <a:r>
              <a:rPr lang="en-US" sz="1250" dirty="0">
                <a:solidFill>
                  <a:srgbClr val="9FB0BE"/>
                </a:solidFill>
                <a:latin typeface="Montserrat" pitchFamily="34" charset="0"/>
                <a:ea typeface="Montserrat" pitchFamily="34" charset="-122"/>
                <a:cs typeface="Montserrat" pitchFamily="34" charset="-120"/>
              </a:rPr>
              <a:t>Una plataforma de grabación de videollamadas fiable y escalable, diseñada para los contact centers video-first de la suite — captura, almacena y archiva toda la interacción cara a cara, no solo el audio.</a:t>
            </a:r>
            <a:endParaRPr lang="en-US" sz="1250" dirty="0"/>
          </a:p>
        </p:txBody>
      </p:sp>
      <p:sp>
        <p:nvSpPr>
          <p:cNvPr id="10" name="Text 6"/>
          <p:cNvSpPr/>
          <p:nvPr/>
        </p:nvSpPr>
        <p:spPr>
          <a:xfrm>
            <a:off x="685800" y="5623560"/>
            <a:ext cx="2103120" cy="329184"/>
          </a:xfrm>
          <a:prstGeom prst="rect">
            <a:avLst/>
          </a:prstGeom>
          <a:noFill/>
          <a:ln/>
        </p:spPr>
        <p:txBody>
          <a:bodyPr wrap="square" lIns="0" tIns="0" rIns="0" bIns="0" rtlCol="0" anchor="ctr"/>
          <a:lstStyle/>
          <a:p>
            <a:pPr indent="0" marL="0">
              <a:buNone/>
            </a:pPr>
            <a:r>
              <a:rPr lang="en-US" sz="1500" b="1" dirty="0">
                <a:solidFill>
                  <a:srgbClr val="FFFFFF"/>
                </a:solidFill>
                <a:latin typeface="Montserrat" pitchFamily="34" charset="0"/>
                <a:ea typeface="Montserrat" pitchFamily="34" charset="-122"/>
                <a:cs typeface="Montserrat" pitchFamily="34" charset="-120"/>
              </a:rPr>
              <a:t>RAW / SD / HD</a:t>
            </a:r>
            <a:endParaRPr lang="en-US" sz="1500" dirty="0"/>
          </a:p>
        </p:txBody>
      </p:sp>
      <p:sp>
        <p:nvSpPr>
          <p:cNvPr id="11" name="Text 7"/>
          <p:cNvSpPr/>
          <p:nvPr/>
        </p:nvSpPr>
        <p:spPr>
          <a:xfrm>
            <a:off x="685800" y="5943600"/>
            <a:ext cx="2103120" cy="274320"/>
          </a:xfrm>
          <a:prstGeom prst="rect">
            <a:avLst/>
          </a:prstGeom>
          <a:noFill/>
          <a:ln/>
        </p:spPr>
        <p:txBody>
          <a:bodyPr wrap="square" lIns="0" tIns="0" rIns="0" bIns="0" rtlCol="0" anchor="ctr"/>
          <a:lstStyle/>
          <a:p>
            <a:pPr indent="0" marL="0">
              <a:buNone/>
            </a:pPr>
            <a:r>
              <a:rPr lang="en-US" sz="950" dirty="0">
                <a:solidFill>
                  <a:srgbClr val="6B7F8D"/>
                </a:solidFill>
                <a:latin typeface="Montserrat" pitchFamily="34" charset="0"/>
                <a:ea typeface="Montserrat" pitchFamily="34" charset="-122"/>
                <a:cs typeface="Montserrat" pitchFamily="34" charset="-120"/>
              </a:rPr>
              <a:t>captura multiformato</a:t>
            </a:r>
            <a:endParaRPr lang="en-US" sz="950" dirty="0"/>
          </a:p>
        </p:txBody>
      </p:sp>
      <p:sp>
        <p:nvSpPr>
          <p:cNvPr id="12" name="Text 8"/>
          <p:cNvSpPr/>
          <p:nvPr/>
        </p:nvSpPr>
        <p:spPr>
          <a:xfrm>
            <a:off x="2898648" y="5623560"/>
            <a:ext cx="2103120" cy="329184"/>
          </a:xfrm>
          <a:prstGeom prst="rect">
            <a:avLst/>
          </a:prstGeom>
          <a:noFill/>
          <a:ln/>
        </p:spPr>
        <p:txBody>
          <a:bodyPr wrap="square" lIns="0" tIns="0" rIns="0" bIns="0" rtlCol="0" anchor="ctr"/>
          <a:lstStyle/>
          <a:p>
            <a:pPr indent="0" marL="0">
              <a:buNone/>
            </a:pPr>
            <a:r>
              <a:rPr lang="en-US" sz="1500" b="1" dirty="0">
                <a:solidFill>
                  <a:srgbClr val="FFFFFF"/>
                </a:solidFill>
                <a:latin typeface="Montserrat" pitchFamily="34" charset="0"/>
                <a:ea typeface="Montserrat" pitchFamily="34" charset="-122"/>
                <a:cs typeface="Montserrat" pitchFamily="34" charset="-120"/>
              </a:rPr>
              <a:t>S3 + Glacier</a:t>
            </a:r>
            <a:endParaRPr lang="en-US" sz="1500" dirty="0"/>
          </a:p>
        </p:txBody>
      </p:sp>
      <p:sp>
        <p:nvSpPr>
          <p:cNvPr id="13" name="Text 9"/>
          <p:cNvSpPr/>
          <p:nvPr/>
        </p:nvSpPr>
        <p:spPr>
          <a:xfrm>
            <a:off x="2898648" y="5943600"/>
            <a:ext cx="2103120" cy="274320"/>
          </a:xfrm>
          <a:prstGeom prst="rect">
            <a:avLst/>
          </a:prstGeom>
          <a:noFill/>
          <a:ln/>
        </p:spPr>
        <p:txBody>
          <a:bodyPr wrap="square" lIns="0" tIns="0" rIns="0" bIns="0" rtlCol="0" anchor="ctr"/>
          <a:lstStyle/>
          <a:p>
            <a:pPr indent="0" marL="0">
              <a:buNone/>
            </a:pPr>
            <a:r>
              <a:rPr lang="en-US" sz="950" dirty="0">
                <a:solidFill>
                  <a:srgbClr val="6B7F8D"/>
                </a:solidFill>
                <a:latin typeface="Montserrat" pitchFamily="34" charset="0"/>
                <a:ea typeface="Montserrat" pitchFamily="34" charset="-122"/>
                <a:cs typeface="Montserrat" pitchFamily="34" charset="-120"/>
              </a:rPr>
              <a:t>almacenamiento en dos niveles</a:t>
            </a:r>
            <a:endParaRPr lang="en-US" sz="950" dirty="0"/>
          </a:p>
        </p:txBody>
      </p:sp>
      <p:sp>
        <p:nvSpPr>
          <p:cNvPr id="14" name="Text 10"/>
          <p:cNvSpPr/>
          <p:nvPr/>
        </p:nvSpPr>
        <p:spPr>
          <a:xfrm>
            <a:off x="5111496" y="5623560"/>
            <a:ext cx="2103120" cy="329184"/>
          </a:xfrm>
          <a:prstGeom prst="rect">
            <a:avLst/>
          </a:prstGeom>
          <a:noFill/>
          <a:ln/>
        </p:spPr>
        <p:txBody>
          <a:bodyPr wrap="square" lIns="0" tIns="0" rIns="0" bIns="0" rtlCol="0" anchor="ctr"/>
          <a:lstStyle/>
          <a:p>
            <a:pPr indent="0" marL="0">
              <a:buNone/>
            </a:pPr>
            <a:r>
              <a:rPr lang="en-US" sz="1500" b="1" dirty="0">
                <a:solidFill>
                  <a:srgbClr val="FFFFFF"/>
                </a:solidFill>
                <a:latin typeface="Montserrat" pitchFamily="34" charset="0"/>
                <a:ea typeface="Montserrat" pitchFamily="34" charset="-122"/>
                <a:cs typeface="Montserrat" pitchFamily="34" charset="-120"/>
              </a:rPr>
              <a:t>SSO · OTP</a:t>
            </a:r>
            <a:endParaRPr lang="en-US" sz="1500" dirty="0"/>
          </a:p>
        </p:txBody>
      </p:sp>
      <p:sp>
        <p:nvSpPr>
          <p:cNvPr id="15" name="Text 11"/>
          <p:cNvSpPr/>
          <p:nvPr/>
        </p:nvSpPr>
        <p:spPr>
          <a:xfrm>
            <a:off x="5111496" y="5943600"/>
            <a:ext cx="2103120" cy="274320"/>
          </a:xfrm>
          <a:prstGeom prst="rect">
            <a:avLst/>
          </a:prstGeom>
          <a:noFill/>
          <a:ln/>
        </p:spPr>
        <p:txBody>
          <a:bodyPr wrap="square" lIns="0" tIns="0" rIns="0" bIns="0" rtlCol="0" anchor="ctr"/>
          <a:lstStyle/>
          <a:p>
            <a:pPr indent="0" marL="0">
              <a:buNone/>
            </a:pPr>
            <a:r>
              <a:rPr lang="en-US" sz="950" dirty="0">
                <a:solidFill>
                  <a:srgbClr val="6B7F8D"/>
                </a:solidFill>
                <a:latin typeface="Montserrat" pitchFamily="34" charset="0"/>
                <a:ea typeface="Montserrat" pitchFamily="34" charset="-122"/>
                <a:cs typeface="Montserrat" pitchFamily="34" charset="-120"/>
              </a:rPr>
              <a:t>seguridad de acceso</a:t>
            </a:r>
            <a:endParaRPr lang="en-US" sz="950" dirty="0"/>
          </a:p>
        </p:txBody>
      </p:sp>
      <p:sp>
        <p:nvSpPr>
          <p:cNvPr id="16" name="Text 12"/>
          <p:cNvSpPr/>
          <p:nvPr/>
        </p:nvSpPr>
        <p:spPr>
          <a:xfrm>
            <a:off x="7324344" y="5623560"/>
            <a:ext cx="2103120" cy="329184"/>
          </a:xfrm>
          <a:prstGeom prst="rect">
            <a:avLst/>
          </a:prstGeom>
          <a:noFill/>
          <a:ln/>
        </p:spPr>
        <p:txBody>
          <a:bodyPr wrap="square" lIns="0" tIns="0" rIns="0" bIns="0" rtlCol="0" anchor="ctr"/>
          <a:lstStyle/>
          <a:p>
            <a:pPr indent="0" marL="0">
              <a:buNone/>
            </a:pPr>
            <a:r>
              <a:rPr lang="en-US" sz="1500" b="1" dirty="0">
                <a:solidFill>
                  <a:srgbClr val="FFFFFF"/>
                </a:solidFill>
                <a:latin typeface="Montserrat" pitchFamily="34" charset="0"/>
                <a:ea typeface="Montserrat" pitchFamily="34" charset="-122"/>
                <a:cs typeface="Montserrat" pitchFamily="34" charset="-120"/>
              </a:rPr>
              <a:t>Gestionado por AWS</a:t>
            </a:r>
            <a:endParaRPr lang="en-US" sz="1500" dirty="0"/>
          </a:p>
        </p:txBody>
      </p:sp>
      <p:sp>
        <p:nvSpPr>
          <p:cNvPr id="17" name="Text 13"/>
          <p:cNvSpPr/>
          <p:nvPr/>
        </p:nvSpPr>
        <p:spPr>
          <a:xfrm>
            <a:off x="7324344" y="5943600"/>
            <a:ext cx="2103120" cy="274320"/>
          </a:xfrm>
          <a:prstGeom prst="rect">
            <a:avLst/>
          </a:prstGeom>
          <a:noFill/>
          <a:ln/>
        </p:spPr>
        <p:txBody>
          <a:bodyPr wrap="square" lIns="0" tIns="0" rIns="0" bIns="0" rtlCol="0" anchor="ctr"/>
          <a:lstStyle/>
          <a:p>
            <a:pPr indent="0" marL="0">
              <a:buNone/>
            </a:pPr>
            <a:r>
              <a:rPr lang="en-US" sz="950" dirty="0">
                <a:solidFill>
                  <a:srgbClr val="6B7F8D"/>
                </a:solidFill>
                <a:latin typeface="Montserrat" pitchFamily="34" charset="0"/>
                <a:ea typeface="Montserrat" pitchFamily="34" charset="-122"/>
                <a:cs typeface="Montserrat" pitchFamily="34" charset="-120"/>
              </a:rPr>
              <a:t>servicio cloud</a:t>
            </a:r>
            <a:endParaRPr lang="en-US" sz="950" dirty="0"/>
          </a:p>
        </p:txBody>
      </p:sp>
      <p:sp>
        <p:nvSpPr>
          <p:cNvPr id="18" name="Text 14"/>
          <p:cNvSpPr/>
          <p:nvPr/>
        </p:nvSpPr>
        <p:spPr>
          <a:xfrm>
            <a:off x="685800" y="6355080"/>
            <a:ext cx="7315200" cy="274320"/>
          </a:xfrm>
          <a:prstGeom prst="rect">
            <a:avLst/>
          </a:prstGeom>
          <a:noFill/>
          <a:ln/>
        </p:spPr>
        <p:txBody>
          <a:bodyPr wrap="square" lIns="0" tIns="0" rIns="0" bIns="0" rtlCol="0" anchor="ctr"/>
          <a:lstStyle/>
          <a:p>
            <a:pPr indent="0" marL="0">
              <a:buNone/>
            </a:pPr>
            <a:r>
              <a:rPr lang="en-US" sz="950" i="1" dirty="0">
                <a:solidFill>
                  <a:srgbClr val="6B7F8D"/>
                </a:solidFill>
                <a:latin typeface="Montserrat" pitchFamily="34" charset="0"/>
                <a:ea typeface="Montserrat" pitchFamily="34" charset="-122"/>
                <a:cs typeface="Montserrat" pitchFamily="34" charset="-120"/>
              </a:rPr>
              <a:t>Folleto de producto 2026  ·  Edición corta</a:t>
            </a:r>
            <a:endParaRPr lang="en-US" sz="950" dirty="0"/>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6F6"/>
        </a:solidFill>
      </p:bgPr>
    </p:bg>
    <p:spTree>
      <p:nvGrpSpPr>
        <p:cNvPr id="1" name=""/>
        <p:cNvGrpSpPr/>
        <p:nvPr/>
      </p:nvGrpSpPr>
      <p:grpSpPr/>
      <p:sp>
        <p:nvSpPr>
          <p:cNvPr id="128" name="TextBox 1"/>
          <p:cNvSpPr txBox="1"/>
          <p:nvPr/>
        </p:nvSpPr>
        <p:spPr>
          <a:xfrm>
            <a:off x="9265615" y="384047"/>
            <a:ext cx="2331721" cy="1397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r">
              <a:defRPr spc="220" sz="900">
                <a:solidFill>
                  <a:srgbClr val="4D5C6E"/>
                </a:solidFill>
                <a:latin typeface="Montserrat Thin Regular"/>
                <a:ea typeface="Montserrat Thin Regular"/>
                <a:cs typeface="Montserrat Thin Regular"/>
                <a:sym typeface="Montserrat Thin Regular"/>
              </a:defRPr>
            </a:lvl1pPr>
          </a:lstStyle>
          <a:p>
            <a:pPr/>
            <a:r>
              <a:t>VIDEO REC</a:t>
            </a:r>
          </a:p>
        </p:txBody>
      </p:sp>
      <p:sp>
        <p:nvSpPr>
          <p:cNvPr id="129" name="TextBox 2"/>
          <p:cNvSpPr txBox="1"/>
          <p:nvPr/>
        </p:nvSpPr>
        <p:spPr>
          <a:xfrm>
            <a:off x="10957255" y="6355079"/>
            <a:ext cx="548641" cy="1651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defRPr sz="1000">
                <a:solidFill>
                  <a:srgbClr val="4D5C6E"/>
                </a:solidFill>
                <a:latin typeface="Montserrat Thin Regular"/>
                <a:ea typeface="Montserrat Thin Regular"/>
                <a:cs typeface="Montserrat Thin Regular"/>
                <a:sym typeface="Montserrat Thin Regular"/>
              </a:defRPr>
            </a:lvl1pPr>
          </a:lstStyle>
          <a:p>
            <a:pPr/>
            <a:r>
              <a:t>02</a:t>
            </a:r>
          </a:p>
        </p:txBody>
      </p:sp>
      <p:sp>
        <p:nvSpPr>
          <p:cNvPr id="130" name="Rectangle 3"/>
          <p:cNvSpPr/>
          <p:nvPr/>
        </p:nvSpPr>
        <p:spPr>
          <a:xfrm>
            <a:off x="685799" y="777240"/>
            <a:ext cx="502921" cy="45721"/>
          </a:xfrm>
          <a:prstGeom prst="rect">
            <a:avLst/>
          </a:prstGeom>
          <a:solidFill>
            <a:srgbClr val="94C0F1"/>
          </a:solidFill>
          <a:ln w="12700">
            <a:miter lim="400000"/>
          </a:ln>
        </p:spPr>
        <p:txBody>
          <a:bodyPr lIns="45719" rIns="45719" anchor="ctr"/>
          <a:lstStyle/>
          <a:p>
            <a:pPr algn="ctr">
              <a:defRPr>
                <a:solidFill>
                  <a:srgbClr val="FFFFFF"/>
                </a:solidFill>
              </a:defRPr>
            </a:pPr>
          </a:p>
        </p:txBody>
      </p:sp>
      <p:sp>
        <p:nvSpPr>
          <p:cNvPr id="131" name="TextBox 4"/>
          <p:cNvSpPr txBox="1"/>
          <p:nvPr/>
        </p:nvSpPr>
        <p:spPr>
          <a:xfrm>
            <a:off x="685800" y="960119"/>
            <a:ext cx="5029200" cy="1778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defRPr spc="180" sz="1100">
                <a:solidFill>
                  <a:srgbClr val="4D5C6E"/>
                </a:solidFill>
                <a:latin typeface="Montserrat Thin Regular"/>
                <a:ea typeface="Montserrat Thin Regular"/>
                <a:cs typeface="Montserrat Thin Regular"/>
                <a:sym typeface="Montserrat Thin Regular"/>
              </a:defRPr>
            </a:lvl1pPr>
          </a:lstStyle>
          <a:p>
            <a:pPr/>
            <a:r>
              <a:t>LA PLATAFORMA DE ALMACENAMIENTO DE VIDEO</a:t>
            </a:r>
          </a:p>
        </p:txBody>
      </p:sp>
      <p:sp>
        <p:nvSpPr>
          <p:cNvPr id="132" name="TextBox 5"/>
          <p:cNvSpPr txBox="1"/>
          <p:nvPr/>
        </p:nvSpPr>
        <p:spPr>
          <a:xfrm>
            <a:off x="658367" y="1353311"/>
            <a:ext cx="5705972" cy="794732"/>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nSpc>
                <a:spcPts val="3100"/>
              </a:lnSpc>
              <a:defRPr sz="2700">
                <a:solidFill>
                  <a:srgbClr val="212F38"/>
                </a:solidFill>
                <a:latin typeface="Montserrat Thin Bold"/>
                <a:ea typeface="Montserrat Thin Bold"/>
                <a:cs typeface="Montserrat Thin Bold"/>
                <a:sym typeface="Montserrat Thin Bold"/>
              </a:defRPr>
            </a:lvl1pPr>
          </a:lstStyle>
          <a:p>
            <a:pPr/>
            <a:r>
              <a:t>Dos niveles de almacenamiento: acceso rápido y luego archivo profundo.</a:t>
            </a:r>
          </a:p>
        </p:txBody>
      </p:sp>
      <p:sp>
        <p:nvSpPr>
          <p:cNvPr id="133" name="Rectangle 6"/>
          <p:cNvSpPr/>
          <p:nvPr/>
        </p:nvSpPr>
        <p:spPr>
          <a:xfrm>
            <a:off x="685799" y="3136392"/>
            <a:ext cx="201170" cy="45721"/>
          </a:xfrm>
          <a:prstGeom prst="rect">
            <a:avLst/>
          </a:prstGeom>
          <a:solidFill>
            <a:srgbClr val="94C0F1"/>
          </a:solidFill>
          <a:ln w="12700">
            <a:miter lim="400000"/>
          </a:ln>
        </p:spPr>
        <p:txBody>
          <a:bodyPr lIns="45719" rIns="45719" anchor="ctr"/>
          <a:lstStyle/>
          <a:p>
            <a:pPr algn="ctr">
              <a:defRPr>
                <a:solidFill>
                  <a:srgbClr val="FFFFFF"/>
                </a:solidFill>
              </a:defRPr>
            </a:pPr>
          </a:p>
        </p:txBody>
      </p:sp>
      <p:sp>
        <p:nvSpPr>
          <p:cNvPr id="134" name="TextBox 7"/>
          <p:cNvSpPr txBox="1"/>
          <p:nvPr/>
        </p:nvSpPr>
        <p:spPr>
          <a:xfrm>
            <a:off x="1024127" y="2990088"/>
            <a:ext cx="4617722" cy="2286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defRPr sz="1400">
                <a:solidFill>
                  <a:srgbClr val="212F38"/>
                </a:solidFill>
                <a:latin typeface="Montserrat Thin Medium"/>
                <a:ea typeface="Montserrat Thin Medium"/>
                <a:cs typeface="Montserrat Thin Medium"/>
                <a:sym typeface="Montserrat Thin Medium"/>
              </a:defRPr>
            </a:lvl1pPr>
          </a:lstStyle>
          <a:p>
            <a:pPr/>
            <a:r>
              <a:t>Almacenamiento principal</a:t>
            </a:r>
          </a:p>
        </p:txBody>
      </p:sp>
      <p:sp>
        <p:nvSpPr>
          <p:cNvPr id="135" name="TextBox 8"/>
          <p:cNvSpPr txBox="1"/>
          <p:nvPr/>
        </p:nvSpPr>
        <p:spPr>
          <a:xfrm>
            <a:off x="1024128" y="3319271"/>
            <a:ext cx="4709160" cy="187467"/>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nSpc>
                <a:spcPts val="1500"/>
              </a:lnSpc>
              <a:defRPr sz="1100">
                <a:solidFill>
                  <a:srgbClr val="4D5C6E"/>
                </a:solidFill>
                <a:latin typeface="Montserrat Thin Regular"/>
                <a:ea typeface="Montserrat Thin Regular"/>
                <a:cs typeface="Montserrat Thin Regular"/>
                <a:sym typeface="Montserrat Thin Regular"/>
              </a:defRPr>
            </a:lvl1pPr>
          </a:lstStyle>
          <a:p>
            <a:pPr/>
            <a:r>
              <a:t>Cada grabación llega a un bucket S3 regional, lista para reproducirse.</a:t>
            </a:r>
          </a:p>
        </p:txBody>
      </p:sp>
      <p:sp>
        <p:nvSpPr>
          <p:cNvPr id="136" name="Rectangle 9"/>
          <p:cNvSpPr/>
          <p:nvPr/>
        </p:nvSpPr>
        <p:spPr>
          <a:xfrm>
            <a:off x="685799" y="4123944"/>
            <a:ext cx="201170" cy="45721"/>
          </a:xfrm>
          <a:prstGeom prst="rect">
            <a:avLst/>
          </a:prstGeom>
          <a:solidFill>
            <a:srgbClr val="94C0F1"/>
          </a:solidFill>
          <a:ln w="12700">
            <a:miter lim="400000"/>
          </a:ln>
        </p:spPr>
        <p:txBody>
          <a:bodyPr lIns="45719" rIns="45719" anchor="ctr"/>
          <a:lstStyle/>
          <a:p>
            <a:pPr algn="ctr">
              <a:defRPr>
                <a:solidFill>
                  <a:srgbClr val="FFFFFF"/>
                </a:solidFill>
              </a:defRPr>
            </a:pPr>
          </a:p>
        </p:txBody>
      </p:sp>
      <p:sp>
        <p:nvSpPr>
          <p:cNvPr id="137" name="TextBox 10"/>
          <p:cNvSpPr txBox="1"/>
          <p:nvPr/>
        </p:nvSpPr>
        <p:spPr>
          <a:xfrm>
            <a:off x="1024127" y="3977638"/>
            <a:ext cx="4617722" cy="2286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defRPr sz="1400">
                <a:solidFill>
                  <a:srgbClr val="212F38"/>
                </a:solidFill>
                <a:latin typeface="Montserrat Thin Medium"/>
                <a:ea typeface="Montserrat Thin Medium"/>
                <a:cs typeface="Montserrat Thin Medium"/>
                <a:sym typeface="Montserrat Thin Medium"/>
              </a:defRPr>
            </a:lvl1pPr>
          </a:lstStyle>
          <a:p>
            <a:pPr/>
            <a:r>
              <a:t>Almacenamiento de archivo</a:t>
            </a:r>
          </a:p>
        </p:txBody>
      </p:sp>
      <p:sp>
        <p:nvSpPr>
          <p:cNvPr id="138" name="TextBox 11"/>
          <p:cNvSpPr txBox="1"/>
          <p:nvPr/>
        </p:nvSpPr>
        <p:spPr>
          <a:xfrm>
            <a:off x="1024128" y="4306823"/>
            <a:ext cx="4709160" cy="187467"/>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nSpc>
                <a:spcPts val="1500"/>
              </a:lnSpc>
              <a:defRPr sz="1100">
                <a:solidFill>
                  <a:srgbClr val="4D5C6E"/>
                </a:solidFill>
                <a:latin typeface="Montserrat Thin Regular"/>
                <a:ea typeface="Montserrat Thin Regular"/>
                <a:cs typeface="Montserrat Thin Regular"/>
                <a:sym typeface="Montserrat Thin Regular"/>
              </a:defRPr>
            </a:lvl1pPr>
          </a:lstStyle>
          <a:p>
            <a:pPr/>
            <a:r>
              <a:t>El archivo profundo mueve las grabaciones antiguas a bóvedas Glacier de bajo coste.</a:t>
            </a:r>
          </a:p>
        </p:txBody>
      </p:sp>
      <p:sp>
        <p:nvSpPr>
          <p:cNvPr id="139" name="Rectangle 12"/>
          <p:cNvSpPr/>
          <p:nvPr/>
        </p:nvSpPr>
        <p:spPr>
          <a:xfrm>
            <a:off x="685799" y="5111496"/>
            <a:ext cx="201170" cy="45721"/>
          </a:xfrm>
          <a:prstGeom prst="rect">
            <a:avLst/>
          </a:prstGeom>
          <a:solidFill>
            <a:srgbClr val="94C0F1"/>
          </a:solidFill>
          <a:ln w="12700">
            <a:miter lim="400000"/>
          </a:ln>
        </p:spPr>
        <p:txBody>
          <a:bodyPr lIns="45719" rIns="45719" anchor="ctr"/>
          <a:lstStyle/>
          <a:p>
            <a:pPr algn="ctr">
              <a:defRPr>
                <a:solidFill>
                  <a:srgbClr val="FFFFFF"/>
                </a:solidFill>
              </a:defRPr>
            </a:pPr>
          </a:p>
        </p:txBody>
      </p:sp>
      <p:sp>
        <p:nvSpPr>
          <p:cNvPr id="140" name="TextBox 13"/>
          <p:cNvSpPr txBox="1"/>
          <p:nvPr/>
        </p:nvSpPr>
        <p:spPr>
          <a:xfrm>
            <a:off x="1024127" y="4965191"/>
            <a:ext cx="4617722" cy="2286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defRPr sz="1400">
                <a:solidFill>
                  <a:srgbClr val="212F38"/>
                </a:solidFill>
                <a:latin typeface="Montserrat Thin Medium"/>
                <a:ea typeface="Montserrat Thin Medium"/>
                <a:cs typeface="Montserrat Thin Medium"/>
                <a:sym typeface="Montserrat Thin Medium"/>
              </a:defRPr>
            </a:lvl1pPr>
          </a:lstStyle>
          <a:p>
            <a:pPr/>
            <a:r>
              <a:t>Tu bucket, tus claves</a:t>
            </a:r>
          </a:p>
        </p:txBody>
      </p:sp>
      <p:sp>
        <p:nvSpPr>
          <p:cNvPr id="141" name="TextBox 14"/>
          <p:cNvSpPr txBox="1"/>
          <p:nvPr/>
        </p:nvSpPr>
        <p:spPr>
          <a:xfrm>
            <a:off x="1024128" y="5294376"/>
            <a:ext cx="4709160" cy="187466"/>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nSpc>
                <a:spcPts val="1500"/>
              </a:lnSpc>
              <a:defRPr sz="1100">
                <a:solidFill>
                  <a:srgbClr val="4D5C6E"/>
                </a:solidFill>
                <a:latin typeface="Montserrat Thin Regular"/>
                <a:ea typeface="Montserrat Thin Regular"/>
                <a:cs typeface="Montserrat Thin Regular"/>
                <a:sym typeface="Montserrat Thin Regular"/>
              </a:defRPr>
            </a:lvl1pPr>
          </a:lstStyle>
          <a:p>
            <a:pPr/>
            <a:r>
              <a:t>Las grabaciones permanecen bajo el control de tu organización.</a:t>
            </a:r>
          </a:p>
        </p:txBody>
      </p:sp>
      <p:sp>
        <p:nvSpPr>
          <p:cNvPr id="142" name="Rounded Rectangle 15"/>
          <p:cNvSpPr/>
          <p:nvPr/>
        </p:nvSpPr>
        <p:spPr>
          <a:xfrm>
            <a:off x="6613855" y="2197515"/>
            <a:ext cx="4983481" cy="2737290"/>
          </a:xfrm>
          <a:prstGeom prst="roundRect">
            <a:avLst>
              <a:gd name="adj" fmla="val 4500"/>
            </a:avLst>
          </a:prstGeom>
          <a:solidFill>
            <a:srgbClr val="FFFFFF"/>
          </a:solidFill>
          <a:ln w="12700">
            <a:miter lim="400000"/>
          </a:ln>
          <a:effectLst>
            <a:outerShdw sx="100000" sy="100000" kx="0" ky="0" algn="b" rotWithShape="0" blurRad="228600" dist="76200" dir="5400000">
              <a:srgbClr val="000000">
                <a:alpha val="35000"/>
              </a:srgbClr>
            </a:outerShdw>
          </a:effectLst>
        </p:spPr>
        <p:txBody>
          <a:bodyPr lIns="45719" rIns="45719" anchor="ctr"/>
          <a:lstStyle/>
          <a:p>
            <a:pPr algn="ctr">
              <a:defRPr>
                <a:solidFill>
                  <a:srgbClr val="FFFFFF"/>
                </a:solidFill>
              </a:defRPr>
            </a:pPr>
          </a:p>
        </p:txBody>
      </p:sp>
      <p:pic>
        <p:nvPicPr>
          <p:cNvPr id="143" name="Picture 16" descr="Picture 16"/>
          <p:cNvPicPr>
            <a:picLocks noChangeAspect="1"/>
          </p:cNvPicPr>
          <p:nvPr/>
        </p:nvPicPr>
        <p:blipFill>
          <a:blip r:embed="rId2">
            <a:extLst/>
          </a:blip>
          <a:stretch>
            <a:fillRect/>
          </a:stretch>
        </p:blipFill>
        <p:spPr>
          <a:xfrm>
            <a:off x="6796734" y="2380395"/>
            <a:ext cx="4617721" cy="2371530"/>
          </a:xfrm>
          <a:prstGeom prst="rect">
            <a:avLst/>
          </a:prstGeom>
          <a:ln w="12700">
            <a:miter lim="400000"/>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
    <p:bg>
      <p:bgPr>
        <a:solidFill>
          <a:srgbClr val="212F38"/>
        </a:solidFill>
      </p:bgPr>
    </p:bg>
    <p:spTree>
      <p:nvGrpSpPr>
        <p:cNvPr id="1" name=""/>
        <p:cNvGrpSpPr/>
        <p:nvPr/>
      </p:nvGrpSpPr>
      <p:grpSpPr>
        <a:xfrm>
          <a:off x="0" y="0"/>
          <a:ext cx="0" cy="0"/>
          <a:chOff x="0" y="0"/>
          <a:chExt cx="0" cy="0"/>
        </a:xfrm>
      </p:grpSpPr>
      <p:sp>
        <p:nvSpPr>
          <p:cNvPr id="2" name="Shape 0"/>
          <p:cNvSpPr/>
          <p:nvPr/>
        </p:nvSpPr>
        <p:spPr>
          <a:xfrm>
            <a:off x="548640" y="521208"/>
            <a:ext cx="118872" cy="118872"/>
          </a:xfrm>
          <a:prstGeom prst="roundRect">
            <a:avLst>
              <a:gd name="adj" fmla="val 23077"/>
            </a:avLst>
          </a:prstGeom>
          <a:solidFill>
            <a:srgbClr val="FF6D5F"/>
          </a:solidFill>
          <a:ln/>
        </p:spPr>
        <p:txBody>
          <a:bodyPr/>
          <a:p/>
        </p:txBody>
      </p:sp>
      <p:sp>
        <p:nvSpPr>
          <p:cNvPr id="3" name="Text 1"/>
          <p:cNvSpPr/>
          <p:nvPr/>
        </p:nvSpPr>
        <p:spPr>
          <a:xfrm>
            <a:off x="777240" y="457200"/>
            <a:ext cx="10424160" cy="274320"/>
          </a:xfrm>
          <a:prstGeom prst="rect">
            <a:avLst/>
          </a:prstGeom>
          <a:noFill/>
          <a:ln/>
        </p:spPr>
        <p:txBody>
          <a:bodyPr wrap="square" lIns="0" tIns="0" rIns="0" bIns="0" rtlCol="0" anchor="ctr"/>
          <a:lstStyle/>
          <a:p>
            <a:pPr indent="0" marL="0">
              <a:buNone/>
            </a:pPr>
            <a:r>
              <a:rPr lang="en-US" sz="1100" b="1" spc="200" kern="0" dirty="0">
                <a:solidFill>
                  <a:srgbClr val="FF6D5F"/>
                </a:solidFill>
                <a:latin typeface="Montserrat" pitchFamily="34" charset="0"/>
                <a:ea typeface="Montserrat" pitchFamily="34" charset="-122"/>
                <a:cs typeface="Montserrat" pitchFamily="34" charset="-120"/>
              </a:rPr>
              <a:t>LA BRECHA</a:t>
            </a:r>
            <a:endParaRPr lang="en-US" sz="1100" dirty="0"/>
          </a:p>
        </p:txBody>
      </p:sp>
      <p:sp>
        <p:nvSpPr>
          <p:cNvPr id="4" name="Text 2"/>
          <p:cNvSpPr/>
          <p:nvPr/>
        </p:nvSpPr>
        <p:spPr>
          <a:xfrm>
            <a:off x="548640" y="731520"/>
            <a:ext cx="11091672" cy="658368"/>
          </a:xfrm>
          <a:prstGeom prst="rect">
            <a:avLst/>
          </a:prstGeom>
          <a:noFill/>
          <a:ln/>
        </p:spPr>
        <p:txBody>
          <a:bodyPr wrap="square" lIns="0" tIns="0" rIns="0" bIns="0" rtlCol="0" anchor="t"/>
          <a:lstStyle/>
          <a:p>
            <a:pPr indent="0" marL="0">
              <a:buNone/>
            </a:pPr>
            <a:r>
              <a:rPr lang="en-US" sz="2700" b="1" dirty="0">
                <a:solidFill>
                  <a:srgbClr val="FFFFFF"/>
                </a:solidFill>
                <a:latin typeface="Montserrat" pitchFamily="34" charset="0"/>
                <a:ea typeface="Montserrat" pitchFamily="34" charset="-122"/>
                <a:cs typeface="Montserrat" pitchFamily="34" charset="-120"/>
              </a:rPr>
              <a:t>La mayoría de grabadores capturan la pantalla. No el rostro.</a:t>
            </a:r>
            <a:endParaRPr lang="en-US" sz="2700" dirty="0"/>
          </a:p>
        </p:txBody>
      </p:sp>
      <p:sp>
        <p:nvSpPr>
          <p:cNvPr id="5" name="Text 3"/>
          <p:cNvSpPr/>
          <p:nvPr/>
        </p:nvSpPr>
        <p:spPr>
          <a:xfrm>
            <a:off x="548640" y="1298448"/>
            <a:ext cx="11091672" cy="548640"/>
          </a:xfrm>
          <a:prstGeom prst="rect">
            <a:avLst/>
          </a:prstGeom>
          <a:noFill/>
          <a:ln/>
        </p:spPr>
        <p:txBody>
          <a:bodyPr wrap="square" lIns="0" tIns="0" rIns="0" bIns="0" rtlCol="0" anchor="ctr"/>
          <a:lstStyle/>
          <a:p>
            <a:pPr indent="0" marL="0">
              <a:lnSpc>
                <a:spcPct val="130000"/>
              </a:lnSpc>
              <a:buNone/>
            </a:pPr>
            <a:r>
              <a:rPr lang="en-US" sz="1250" dirty="0">
                <a:solidFill>
                  <a:srgbClr val="9FB0BE"/>
                </a:solidFill>
                <a:latin typeface="Montserrat" pitchFamily="34" charset="0"/>
                <a:ea typeface="Montserrat" pitchFamily="34" charset="-122"/>
                <a:cs typeface="Montserrat" pitchFamily="34" charset="-120"/>
              </a:rPr>
              <a:t>Hoy el video es como los contact centers atienden cara a cara a clientes regulados y de alta confianza. La capa de grabación, pensada para la era del audio, no se ha puesto al día.</a:t>
            </a:r>
            <a:endParaRPr lang="en-US" sz="1250" dirty="0"/>
          </a:p>
        </p:txBody>
      </p:sp>
      <p:sp>
        <p:nvSpPr>
          <p:cNvPr id="6" name="Shape 4"/>
          <p:cNvSpPr/>
          <p:nvPr/>
        </p:nvSpPr>
        <p:spPr>
          <a:xfrm>
            <a:off x="548640" y="2103120"/>
            <a:ext cx="3566160" cy="1051560"/>
          </a:xfrm>
          <a:prstGeom prst="roundRect">
            <a:avLst>
              <a:gd name="adj" fmla="val 8696"/>
            </a:avLst>
          </a:prstGeom>
          <a:solidFill>
            <a:srgbClr val="1A252C"/>
          </a:solidFill>
          <a:ln/>
        </p:spPr>
        <p:txBody>
          <a:bodyPr/>
          <a:p/>
        </p:txBody>
      </p:sp>
      <p:pic>
        <p:nvPicPr>
          <p:cNvPr id="7" name="Image 0" descr="icons/screen_9FB0BE.png">    </p:cNvPr>
          <p:cNvPicPr>
            <a:picLocks noChangeAspect="1"/>
          </p:cNvPicPr>
          <p:nvPr/>
        </p:nvPicPr>
        <p:blipFill>
          <a:blip r:embed="rId1"/>
          <a:stretch>
            <a:fillRect/>
          </a:stretch>
        </p:blipFill>
        <p:spPr>
          <a:xfrm>
            <a:off x="804672" y="2446020"/>
            <a:ext cx="365760" cy="365760"/>
          </a:xfrm>
          <a:prstGeom prst="rect">
            <a:avLst/>
          </a:prstGeom>
        </p:spPr>
      </p:pic>
      <p:sp>
        <p:nvSpPr>
          <p:cNvPr id="8" name="Text 5"/>
          <p:cNvSpPr/>
          <p:nvPr/>
        </p:nvSpPr>
        <p:spPr>
          <a:xfrm>
            <a:off x="1298448" y="2103120"/>
            <a:ext cx="2560320" cy="1051560"/>
          </a:xfrm>
          <a:prstGeom prst="rect">
            <a:avLst/>
          </a:prstGeom>
          <a:noFill/>
          <a:ln/>
        </p:spPr>
        <p:txBody>
          <a:bodyPr wrap="square" lIns="0" tIns="0" rIns="0" bIns="0" rtlCol="0" anchor="ctr"/>
          <a:lstStyle/>
          <a:p>
            <a:pPr indent="0" marL="0">
              <a:lnSpc>
                <a:spcPct val="110000"/>
              </a:lnSpc>
              <a:buNone/>
            </a:pPr>
            <a:r>
              <a:rPr lang="en-US" sz="1150" b="1" dirty="0">
                <a:solidFill>
                  <a:srgbClr val="FFFFFF"/>
                </a:solidFill>
                <a:latin typeface="Montserrat" pitchFamily="34" charset="0"/>
                <a:ea typeface="Montserrat" pitchFamily="34" charset="-122"/>
                <a:cs typeface="Montserrat" pitchFamily="34" charset="-120"/>
              </a:rPr>
              <a:t>Audio primero, video secundario</a:t>
            </a:r>
            <a:endParaRPr lang="en-US" sz="1150" dirty="0"/>
          </a:p>
        </p:txBody>
      </p:sp>
      <p:sp>
        <p:nvSpPr>
          <p:cNvPr id="9" name="Shape 6"/>
          <p:cNvSpPr/>
          <p:nvPr/>
        </p:nvSpPr>
        <p:spPr>
          <a:xfrm>
            <a:off x="4306824" y="2103120"/>
            <a:ext cx="3566160" cy="1051560"/>
          </a:xfrm>
          <a:prstGeom prst="roundRect">
            <a:avLst>
              <a:gd name="adj" fmla="val 8696"/>
            </a:avLst>
          </a:prstGeom>
          <a:solidFill>
            <a:srgbClr val="1A252C"/>
          </a:solidFill>
          <a:ln/>
        </p:spPr>
        <p:txBody>
          <a:bodyPr/>
          <a:p/>
        </p:txBody>
      </p:sp>
      <p:pic>
        <p:nvPicPr>
          <p:cNvPr id="10" name="Image 1" descr="icons/building_9FB0BE.png">    </p:cNvPr>
          <p:cNvPicPr>
            <a:picLocks noChangeAspect="1"/>
          </p:cNvPicPr>
          <p:nvPr/>
        </p:nvPicPr>
        <p:blipFill>
          <a:blip r:embed="rId2"/>
          <a:stretch>
            <a:fillRect/>
          </a:stretch>
        </p:blipFill>
        <p:spPr>
          <a:xfrm>
            <a:off x="4562856" y="2446020"/>
            <a:ext cx="365760" cy="365760"/>
          </a:xfrm>
          <a:prstGeom prst="rect">
            <a:avLst/>
          </a:prstGeom>
        </p:spPr>
      </p:pic>
      <p:sp>
        <p:nvSpPr>
          <p:cNvPr id="11" name="Text 7"/>
          <p:cNvSpPr/>
          <p:nvPr/>
        </p:nvSpPr>
        <p:spPr>
          <a:xfrm>
            <a:off x="5056632" y="2103120"/>
            <a:ext cx="2560320" cy="1051560"/>
          </a:xfrm>
          <a:prstGeom prst="rect">
            <a:avLst/>
          </a:prstGeom>
          <a:noFill/>
          <a:ln/>
        </p:spPr>
        <p:txBody>
          <a:bodyPr wrap="square" lIns="0" tIns="0" rIns="0" bIns="0" rtlCol="0" anchor="ctr"/>
          <a:lstStyle/>
          <a:p>
            <a:pPr indent="0" marL="0">
              <a:lnSpc>
                <a:spcPct val="110000"/>
              </a:lnSpc>
              <a:buNone/>
            </a:pPr>
            <a:r>
              <a:rPr lang="en-US" sz="1150" b="1" dirty="0">
                <a:solidFill>
                  <a:srgbClr val="FFFFFF"/>
                </a:solidFill>
                <a:latin typeface="Montserrat" pitchFamily="34" charset="0"/>
                <a:ea typeface="Montserrat" pitchFamily="34" charset="-122"/>
                <a:cs typeface="Montserrat" pitchFamily="34" charset="-120"/>
              </a:rPr>
              <a:t>Inversión en IA absorbida por fusiones y adquisiciones</a:t>
            </a:r>
            <a:endParaRPr lang="en-US" sz="1150" dirty="0"/>
          </a:p>
        </p:txBody>
      </p:sp>
      <p:sp>
        <p:nvSpPr>
          <p:cNvPr id="12" name="Shape 8"/>
          <p:cNvSpPr/>
          <p:nvPr/>
        </p:nvSpPr>
        <p:spPr>
          <a:xfrm>
            <a:off x="8065008" y="2103120"/>
            <a:ext cx="3566160" cy="1051560"/>
          </a:xfrm>
          <a:prstGeom prst="roundRect">
            <a:avLst>
              <a:gd name="adj" fmla="val 8696"/>
            </a:avLst>
          </a:prstGeom>
          <a:solidFill>
            <a:srgbClr val="1A252C"/>
          </a:solidFill>
          <a:ln/>
        </p:spPr>
        <p:txBody>
          <a:bodyPr/>
          <a:p/>
        </p:txBody>
      </p:sp>
      <p:pic>
        <p:nvPicPr>
          <p:cNvPr id="13" name="Image 2" descr="icons/warning_9FB0BE.png">    </p:cNvPr>
          <p:cNvPicPr>
            <a:picLocks noChangeAspect="1"/>
          </p:cNvPicPr>
          <p:nvPr/>
        </p:nvPicPr>
        <p:blipFill>
          <a:blip r:embed="rId3"/>
          <a:stretch>
            <a:fillRect/>
          </a:stretch>
        </p:blipFill>
        <p:spPr>
          <a:xfrm>
            <a:off x="8321040" y="2446020"/>
            <a:ext cx="365760" cy="365760"/>
          </a:xfrm>
          <a:prstGeom prst="rect">
            <a:avLst/>
          </a:prstGeom>
        </p:spPr>
      </p:pic>
      <p:sp>
        <p:nvSpPr>
          <p:cNvPr id="14" name="Text 9"/>
          <p:cNvSpPr/>
          <p:nvPr/>
        </p:nvSpPr>
        <p:spPr>
          <a:xfrm>
            <a:off x="8814816" y="2103120"/>
            <a:ext cx="2560320" cy="1051560"/>
          </a:xfrm>
          <a:prstGeom prst="rect">
            <a:avLst/>
          </a:prstGeom>
          <a:noFill/>
          <a:ln/>
        </p:spPr>
        <p:txBody>
          <a:bodyPr wrap="square" lIns="0" tIns="0" rIns="0" bIns="0" rtlCol="0" anchor="ctr"/>
          <a:lstStyle/>
          <a:p>
            <a:pPr indent="0" marL="0">
              <a:lnSpc>
                <a:spcPct val="110000"/>
              </a:lnSpc>
              <a:buNone/>
            </a:pPr>
            <a:r>
              <a:rPr lang="en-US" sz="1150" b="1" dirty="0">
                <a:solidFill>
                  <a:srgbClr val="FFFFFF"/>
                </a:solidFill>
                <a:latin typeface="Montserrat" pitchFamily="34" charset="0"/>
                <a:ea typeface="Montserrat" pitchFamily="34" charset="-122"/>
                <a:cs typeface="Montserrat" pitchFamily="34" charset="-120"/>
              </a:rPr>
              <a:t>Cumplimiento sin evidencia</a:t>
            </a:r>
            <a:endParaRPr lang="en-US" sz="1150" dirty="0"/>
          </a:p>
        </p:txBody>
      </p:sp>
      <p:sp>
        <p:nvSpPr>
          <p:cNvPr id="15" name="Shape 10"/>
          <p:cNvSpPr/>
          <p:nvPr/>
        </p:nvSpPr>
        <p:spPr>
          <a:xfrm>
            <a:off x="548640" y="3520440"/>
            <a:ext cx="11091672" cy="2514600"/>
          </a:xfrm>
          <a:prstGeom prst="roundRect">
            <a:avLst>
              <a:gd name="adj" fmla="val 3636"/>
            </a:avLst>
          </a:prstGeom>
          <a:solidFill>
            <a:srgbClr val="9CBFEA"/>
          </a:solidFill>
          <a:ln/>
        </p:spPr>
        <p:txBody>
          <a:bodyPr/>
          <a:p/>
        </p:txBody>
      </p:sp>
      <p:pic>
        <p:nvPicPr>
          <p:cNvPr id="16" name="Image 3" descr="assets/marks/mark_videorec.png">    </p:cNvPr>
          <p:cNvPicPr>
            <a:picLocks noChangeAspect="1"/>
          </p:cNvPicPr>
          <p:nvPr/>
        </p:nvPicPr>
        <p:blipFill>
          <a:blip r:embed="rId4"/>
          <a:stretch>
            <a:fillRect/>
          </a:stretch>
        </p:blipFill>
        <p:spPr>
          <a:xfrm>
            <a:off x="914400" y="3858768"/>
            <a:ext cx="804672" cy="804672"/>
          </a:xfrm>
          <a:prstGeom prst="rect">
            <a:avLst/>
          </a:prstGeom>
        </p:spPr>
      </p:pic>
      <p:sp>
        <p:nvSpPr>
          <p:cNvPr id="17" name="Text 11"/>
          <p:cNvSpPr/>
          <p:nvPr/>
        </p:nvSpPr>
        <p:spPr>
          <a:xfrm>
            <a:off x="1965960" y="3794760"/>
            <a:ext cx="9326880" cy="384048"/>
          </a:xfrm>
          <a:prstGeom prst="rect">
            <a:avLst/>
          </a:prstGeom>
          <a:noFill/>
          <a:ln/>
        </p:spPr>
        <p:txBody>
          <a:bodyPr wrap="square" lIns="0" tIns="0" rIns="0" bIns="0" rtlCol="0" anchor="ctr"/>
          <a:lstStyle/>
          <a:p>
            <a:pPr indent="0" marL="0">
              <a:buNone/>
            </a:pPr>
            <a:r>
              <a:rPr lang="en-US" sz="1600" b="1" dirty="0">
                <a:solidFill>
                  <a:srgbClr val="212F38"/>
                </a:solidFill>
                <a:latin typeface="Montserrat" pitchFamily="34" charset="0"/>
                <a:ea typeface="Montserrat" pitchFamily="34" charset="-122"/>
                <a:cs typeface="Montserrat" pitchFamily="34" charset="-120"/>
              </a:rPr>
              <a:t>Video REC parte del rostro, no de la pantalla.</a:t>
            </a:r>
            <a:endParaRPr lang="en-US" sz="1600" dirty="0"/>
          </a:p>
        </p:txBody>
      </p:sp>
      <p:sp>
        <p:nvSpPr>
          <p:cNvPr id="18" name="Text 12"/>
          <p:cNvSpPr/>
          <p:nvPr/>
        </p:nvSpPr>
        <p:spPr>
          <a:xfrm>
            <a:off x="1965960" y="4224528"/>
            <a:ext cx="9281160" cy="777240"/>
          </a:xfrm>
          <a:prstGeom prst="rect">
            <a:avLst/>
          </a:prstGeom>
          <a:noFill/>
          <a:ln/>
        </p:spPr>
        <p:txBody>
          <a:bodyPr wrap="square" lIns="0" tIns="0" rIns="0" bIns="0" rtlCol="0" anchor="ctr"/>
          <a:lstStyle/>
          <a:p>
            <a:pPr indent="0" marL="0">
              <a:lnSpc>
                <a:spcPct val="130000"/>
              </a:lnSpc>
              <a:buNone/>
            </a:pPr>
            <a:r>
              <a:rPr lang="en-US" sz="1200" dirty="0">
                <a:solidFill>
                  <a:srgbClr val="1E3A5C"/>
                </a:solidFill>
                <a:latin typeface="Montserrat" pitchFamily="34" charset="0"/>
                <a:ea typeface="Montserrat" pitchFamily="34" charset="-122"/>
                <a:cs typeface="Montserrat" pitchFamily="34" charset="-120"/>
              </a:rPr>
              <a:t>Construido a medida sobre el mismo protocolo SPLIT que impulsa Video RTC, así que lo que se graba es la interacción de video en directo — no una captura añadida del escritorio de alguien.</a:t>
            </a:r>
            <a:endParaRPr lang="en-US" sz="1200" dirty="0"/>
          </a:p>
        </p:txBody>
      </p:sp>
      <p:sp>
        <p:nvSpPr>
          <p:cNvPr id="19" name="Text 13"/>
          <p:cNvSpPr/>
          <p:nvPr/>
        </p:nvSpPr>
        <p:spPr>
          <a:xfrm>
            <a:off x="1965960" y="5074920"/>
            <a:ext cx="9281160" cy="685800"/>
          </a:xfrm>
          <a:prstGeom prst="rect">
            <a:avLst/>
          </a:prstGeom>
          <a:noFill/>
          <a:ln/>
        </p:spPr>
        <p:txBody>
          <a:bodyPr wrap="square" lIns="0" tIns="0" rIns="0" bIns="0" rtlCol="0" anchor="ctr"/>
          <a:lstStyle/>
          <a:p>
            <a:pPr indent="0" marL="0">
              <a:lnSpc>
                <a:spcPct val="128000"/>
              </a:lnSpc>
              <a:buNone/>
            </a:pPr>
            <a:r>
              <a:rPr lang="en-US" sz="1050" i="1" dirty="0">
                <a:solidFill>
                  <a:srgbClr val="1E3A5C"/>
                </a:solidFill>
                <a:latin typeface="Montserrat" pitchFamily="34" charset="0"/>
                <a:ea typeface="Montserrat" pitchFamily="34" charset="-122"/>
                <a:cs typeface="Montserrat" pitchFamily="34" charset="-120"/>
              </a:rPr>
              <a:t>Grabación de video nativa con el protocolo SPLIT de la interacción real en directo — no una captura de escritorio añadida.</a:t>
            </a:r>
            <a:endParaRPr lang="en-US" sz="1050" dirty="0"/>
          </a:p>
        </p:txBody>
      </p:sp>
      <p:sp>
        <p:nvSpPr>
          <p:cNvPr id="20" name="Text 14"/>
          <p:cNvSpPr/>
          <p:nvPr/>
        </p:nvSpPr>
        <p:spPr>
          <a:xfrm>
            <a:off x="548640" y="6455664"/>
            <a:ext cx="8138160" cy="274320"/>
          </a:xfrm>
          <a:prstGeom prst="rect">
            <a:avLst/>
          </a:prstGeom>
          <a:noFill/>
          <a:ln/>
        </p:spPr>
        <p:txBody>
          <a:bodyPr wrap="square" lIns="0" tIns="0" rIns="0" bIns="0" rtlCol="0" anchor="ctr"/>
          <a:lstStyle/>
          <a:p>
            <a:pPr indent="0" marL="0">
              <a:buNone/>
            </a:pPr>
            <a:r>
              <a:rPr lang="en-US" sz="800" i="1" dirty="0">
                <a:solidFill>
                  <a:srgbClr val="6B7F8D"/>
                </a:solidFill>
                <a:latin typeface="Montserrat" pitchFamily="34" charset="0"/>
                <a:ea typeface="Montserrat" pitchFamily="34" charset="-122"/>
                <a:cs typeface="Montserrat" pitchFamily="34" charset="-120"/>
              </a:rPr>
              <a:t>Posicionamiento basado en páginas públicas de capacidades de los principales proveedores de grabación de cumplimiento, revisadas en agosto de 2026</a:t>
            </a:r>
            <a:endParaRPr lang="en-US" sz="800" dirty="0"/>
          </a:p>
        </p:txBody>
      </p:sp>
      <p:sp>
        <p:nvSpPr>
          <p:cNvPr id="21" name="Text 15"/>
          <p:cNvSpPr/>
          <p:nvPr/>
        </p:nvSpPr>
        <p:spPr>
          <a:xfrm>
            <a:off x="8778240" y="6455664"/>
            <a:ext cx="2377440" cy="274320"/>
          </a:xfrm>
          <a:prstGeom prst="rect">
            <a:avLst/>
          </a:prstGeom>
          <a:noFill/>
          <a:ln/>
        </p:spPr>
        <p:txBody>
          <a:bodyPr wrap="square" lIns="0" tIns="0" rIns="0" bIns="0" rtlCol="0" anchor="ctr"/>
          <a:lstStyle/>
          <a:p>
            <a:pPr algn="r" indent="0" marL="0">
              <a:buNone/>
            </a:pPr>
            <a:r>
              <a:rPr lang="en-US" sz="800" dirty="0">
                <a:solidFill>
                  <a:srgbClr val="6B7F8D"/>
                </a:solidFill>
                <a:latin typeface="Montserrat" pitchFamily="34" charset="0"/>
                <a:ea typeface="Montserrat" pitchFamily="34" charset="-122"/>
                <a:cs typeface="Montserrat" pitchFamily="34" charset="-120"/>
              </a:rPr>
              <a:t>La brecha</a:t>
            </a:r>
            <a:endParaRPr lang="en-US" sz="800" dirty="0"/>
          </a:p>
        </p:txBody>
      </p:sp>
      <p:sp>
        <p:nvSpPr>
          <p:cNvPr id="22" name="Text 16"/>
          <p:cNvSpPr/>
          <p:nvPr/>
        </p:nvSpPr>
        <p:spPr>
          <a:xfrm>
            <a:off x="11320272" y="6455664"/>
            <a:ext cx="320040" cy="274320"/>
          </a:xfrm>
          <a:prstGeom prst="rect">
            <a:avLst/>
          </a:prstGeom>
          <a:noFill/>
          <a:ln/>
        </p:spPr>
        <p:txBody>
          <a:bodyPr wrap="square" lIns="0" tIns="0" rIns="0" bIns="0" rtlCol="0" anchor="ctr"/>
          <a:lstStyle/>
          <a:p>
            <a:pPr algn="r" indent="0" marL="0">
              <a:buNone/>
            </a:pPr>
            <a:r>
              <a:rPr lang="en-US" sz="900" b="1" dirty="0">
                <a:solidFill>
                  <a:srgbClr val="9FB0BE"/>
                </a:solidFill>
                <a:latin typeface="Montserrat" pitchFamily="34" charset="0"/>
                <a:ea typeface="Montserrat" pitchFamily="34" charset="-122"/>
                <a:cs typeface="Montserrat" pitchFamily="34" charset="-120"/>
              </a:rPr>
              <a:t>2</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3">
    <p:bg>
      <p:bgPr>
        <a:solidFill>
          <a:srgbClr val="F6F6F6"/>
        </a:solidFill>
      </p:bgPr>
    </p:bg>
    <p:spTree>
      <p:nvGrpSpPr>
        <p:cNvPr id="1" name=""/>
        <p:cNvGrpSpPr/>
        <p:nvPr/>
      </p:nvGrpSpPr>
      <p:grpSpPr>
        <a:xfrm>
          <a:off x="0" y="0"/>
          <a:ext cx="0" cy="0"/>
          <a:chOff x="0" y="0"/>
          <a:chExt cx="0" cy="0"/>
        </a:xfrm>
      </p:grpSpPr>
      <p:sp>
        <p:nvSpPr>
          <p:cNvPr id="2" name="Shape 0"/>
          <p:cNvSpPr/>
          <p:nvPr/>
        </p:nvSpPr>
        <p:spPr>
          <a:xfrm>
            <a:off x="548640" y="521208"/>
            <a:ext cx="118872" cy="118872"/>
          </a:xfrm>
          <a:prstGeom prst="roundRect">
            <a:avLst>
              <a:gd name="adj" fmla="val 23077"/>
            </a:avLst>
          </a:prstGeom>
          <a:solidFill>
            <a:srgbClr val="FF6D5F"/>
          </a:solidFill>
          <a:ln/>
        </p:spPr>
        <p:txBody>
          <a:bodyPr/>
          <a:p/>
        </p:txBody>
      </p:sp>
      <p:sp>
        <p:nvSpPr>
          <p:cNvPr id="3" name="Text 1"/>
          <p:cNvSpPr/>
          <p:nvPr/>
        </p:nvSpPr>
        <p:spPr>
          <a:xfrm>
            <a:off x="777240" y="457200"/>
            <a:ext cx="10424160" cy="274320"/>
          </a:xfrm>
          <a:prstGeom prst="rect">
            <a:avLst/>
          </a:prstGeom>
          <a:noFill/>
          <a:ln/>
        </p:spPr>
        <p:txBody>
          <a:bodyPr wrap="square" lIns="0" tIns="0" rIns="0" bIns="0" rtlCol="0" anchor="ctr"/>
          <a:lstStyle/>
          <a:p>
            <a:pPr indent="0" marL="0">
              <a:buNone/>
            </a:pPr>
            <a:r>
              <a:rPr lang="en-US" sz="1100" b="1" spc="200" kern="0" dirty="0">
                <a:solidFill>
                  <a:srgbClr val="212F38"/>
                </a:solidFill>
                <a:latin typeface="Montserrat" pitchFamily="34" charset="0"/>
                <a:ea typeface="Montserrat" pitchFamily="34" charset="-122"/>
                <a:cs typeface="Montserrat" pitchFamily="34" charset="-120"/>
              </a:rPr>
              <a:t>LA PLATAFORMA</a:t>
            </a:r>
            <a:endParaRPr lang="en-US" sz="1100" dirty="0"/>
          </a:p>
        </p:txBody>
      </p:sp>
      <p:sp>
        <p:nvSpPr>
          <p:cNvPr id="4" name="Text 2"/>
          <p:cNvSpPr/>
          <p:nvPr/>
        </p:nvSpPr>
        <p:spPr>
          <a:xfrm>
            <a:off x="548640" y="731520"/>
            <a:ext cx="11091672" cy="658368"/>
          </a:xfrm>
          <a:prstGeom prst="rect">
            <a:avLst/>
          </a:prstGeom>
          <a:noFill/>
          <a:ln/>
        </p:spPr>
        <p:txBody>
          <a:bodyPr wrap="square" lIns="0" tIns="0" rIns="0" bIns="0" rtlCol="0" anchor="t"/>
          <a:lstStyle/>
          <a:p>
            <a:pPr indent="0" marL="0">
              <a:buNone/>
            </a:pPr>
            <a:r>
              <a:rPr lang="en-US" sz="2700" b="1" dirty="0">
                <a:solidFill>
                  <a:srgbClr val="212F38"/>
                </a:solidFill>
                <a:latin typeface="Montserrat" pitchFamily="34" charset="0"/>
                <a:ea typeface="Montserrat" pitchFamily="34" charset="-122"/>
                <a:cs typeface="Montserrat" pitchFamily="34" charset="-120"/>
              </a:rPr>
              <a:t>Construido para grabar la interacción, no solo el audio</a:t>
            </a:r>
            <a:endParaRPr lang="en-US" sz="2700" dirty="0"/>
          </a:p>
        </p:txBody>
      </p:sp>
      <p:sp>
        <p:nvSpPr>
          <p:cNvPr id="5" name="Text 3"/>
          <p:cNvSpPr/>
          <p:nvPr/>
        </p:nvSpPr>
        <p:spPr>
          <a:xfrm>
            <a:off x="548640" y="1280160"/>
            <a:ext cx="11091672" cy="777240"/>
          </a:xfrm>
          <a:prstGeom prst="rect">
            <a:avLst/>
          </a:prstGeom>
          <a:noFill/>
          <a:ln/>
        </p:spPr>
        <p:txBody>
          <a:bodyPr wrap="square" lIns="0" tIns="0" rIns="0" bIns="0" rtlCol="0" anchor="ctr"/>
          <a:lstStyle/>
          <a:p>
            <a:pPr indent="0" marL="0">
              <a:lnSpc>
                <a:spcPct val="130000"/>
              </a:lnSpc>
              <a:buNone/>
            </a:pPr>
            <a:r>
              <a:rPr lang="en-US" sz="1250" dirty="0">
                <a:solidFill>
                  <a:srgbClr val="212F38"/>
                </a:solidFill>
                <a:latin typeface="Montserrat" pitchFamily="34" charset="0"/>
                <a:ea typeface="Montserrat" pitchFamily="34" charset="-122"/>
                <a:cs typeface="Montserrat" pitchFamily="34" charset="-120"/>
              </a:rPr>
              <a:t>Video REC es una plataforma de grabación de videollamadas fiable y escalable para contact centers, con dos niveles de almacenamiento regional y archivo a largo plazo con post-procesado automático — totalmente gestionada en AWS.</a:t>
            </a:r>
            <a:endParaRPr lang="en-US" sz="1250" dirty="0"/>
          </a:p>
        </p:txBody>
      </p:sp>
      <p:sp>
        <p:nvSpPr>
          <p:cNvPr id="6" name="Shape 4"/>
          <p:cNvSpPr/>
          <p:nvPr/>
        </p:nvSpPr>
        <p:spPr>
          <a:xfrm>
            <a:off x="548640" y="2286000"/>
            <a:ext cx="2670048" cy="2377440"/>
          </a:xfrm>
          <a:prstGeom prst="roundRect">
            <a:avLst>
              <a:gd name="adj" fmla="val 3846"/>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7" name="Shape 5"/>
          <p:cNvSpPr/>
          <p:nvPr/>
        </p:nvSpPr>
        <p:spPr>
          <a:xfrm>
            <a:off x="804672" y="2542032"/>
            <a:ext cx="621792" cy="621792"/>
          </a:xfrm>
          <a:prstGeom prst="ellipse">
            <a:avLst/>
          </a:prstGeom>
          <a:solidFill>
            <a:srgbClr val="E6EEFA"/>
          </a:solidFill>
          <a:ln/>
        </p:spPr>
        <p:txBody>
          <a:bodyPr/>
          <a:p/>
        </p:txBody>
      </p:sp>
      <p:pic>
        <p:nvPicPr>
          <p:cNvPr id="8" name="Image 0" descr="icons/camB_212F38.png">    </p:cNvPr>
          <p:cNvPicPr>
            <a:picLocks noChangeAspect="1"/>
          </p:cNvPicPr>
          <p:nvPr/>
        </p:nvPicPr>
        <p:blipFill>
          <a:blip r:embed="rId1"/>
          <a:stretch>
            <a:fillRect/>
          </a:stretch>
        </p:blipFill>
        <p:spPr>
          <a:xfrm>
            <a:off x="953902" y="2691262"/>
            <a:ext cx="323332" cy="323332"/>
          </a:xfrm>
          <a:prstGeom prst="rect">
            <a:avLst/>
          </a:prstGeom>
        </p:spPr>
      </p:pic>
      <p:sp>
        <p:nvSpPr>
          <p:cNvPr id="9" name="Text 6"/>
          <p:cNvSpPr/>
          <p:nvPr/>
        </p:nvSpPr>
        <p:spPr>
          <a:xfrm>
            <a:off x="804672" y="3200400"/>
            <a:ext cx="2157984" cy="512064"/>
          </a:xfrm>
          <a:prstGeom prst="rect">
            <a:avLst/>
          </a:prstGeom>
          <a:noFill/>
          <a:ln/>
        </p:spPr>
        <p:txBody>
          <a:bodyPr wrap="square" lIns="0" tIns="0" rIns="0" bIns="0" rtlCol="0" anchor="b"/>
          <a:lstStyle/>
          <a:p>
            <a:pPr indent="0" marL="0">
              <a:lnSpc>
                <a:spcPct val="110000"/>
              </a:lnSpc>
              <a:buNone/>
            </a:pPr>
            <a:r>
              <a:rPr lang="en-US" sz="1250" b="1" dirty="0">
                <a:solidFill>
                  <a:srgbClr val="212F38"/>
                </a:solidFill>
                <a:latin typeface="Montserrat" pitchFamily="34" charset="0"/>
                <a:ea typeface="Montserrat" pitchFamily="34" charset="-122"/>
                <a:cs typeface="Montserrat" pitchFamily="34" charset="-120"/>
              </a:rPr>
              <a:t>Captura de video nativa</a:t>
            </a:r>
            <a:endParaRPr lang="en-US" sz="1250" dirty="0"/>
          </a:p>
        </p:txBody>
      </p:sp>
      <p:sp>
        <p:nvSpPr>
          <p:cNvPr id="10" name="Text 7"/>
          <p:cNvSpPr/>
          <p:nvPr/>
        </p:nvSpPr>
        <p:spPr>
          <a:xfrm>
            <a:off x="804672" y="3767328"/>
            <a:ext cx="2157984" cy="768096"/>
          </a:xfrm>
          <a:prstGeom prst="rect">
            <a:avLst/>
          </a:prstGeom>
          <a:noFill/>
          <a:ln/>
        </p:spPr>
        <p:txBody>
          <a:bodyPr wrap="square" lIns="0" tIns="0" rIns="0" bIns="0" rtlCol="0" anchor="ctr"/>
          <a:lstStyle/>
          <a:p>
            <a:pPr indent="0" marL="0">
              <a:lnSpc>
                <a:spcPct val="125000"/>
              </a:lnSpc>
              <a:buNone/>
            </a:pPr>
            <a:r>
              <a:rPr lang="en-US" sz="1000" dirty="0">
                <a:solidFill>
                  <a:srgbClr val="4D5C6E"/>
                </a:solidFill>
                <a:latin typeface="Montserrat" pitchFamily="34" charset="0"/>
                <a:ea typeface="Montserrat" pitchFamily="34" charset="-122"/>
                <a:cs typeface="Montserrat" pitchFamily="34" charset="-120"/>
              </a:rPr>
              <a:t>Graba interacciones de video en directo del contact center mediante el protocolo SPLIT — no una captura de pantalla añadida.</a:t>
            </a:r>
            <a:endParaRPr lang="en-US" sz="1000" dirty="0"/>
          </a:p>
        </p:txBody>
      </p:sp>
      <p:sp>
        <p:nvSpPr>
          <p:cNvPr id="11" name="Shape 8"/>
          <p:cNvSpPr/>
          <p:nvPr/>
        </p:nvSpPr>
        <p:spPr>
          <a:xfrm>
            <a:off x="3392424" y="2286000"/>
            <a:ext cx="2670048" cy="2377440"/>
          </a:xfrm>
          <a:prstGeom prst="roundRect">
            <a:avLst>
              <a:gd name="adj" fmla="val 3846"/>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12" name="Shape 9"/>
          <p:cNvSpPr/>
          <p:nvPr/>
        </p:nvSpPr>
        <p:spPr>
          <a:xfrm>
            <a:off x="3648456" y="2542032"/>
            <a:ext cx="621792" cy="621792"/>
          </a:xfrm>
          <a:prstGeom prst="ellipse">
            <a:avLst/>
          </a:prstGeom>
          <a:solidFill>
            <a:srgbClr val="E6EEFA"/>
          </a:solidFill>
          <a:ln/>
        </p:spPr>
        <p:txBody>
          <a:bodyPr/>
          <a:p/>
        </p:txBody>
      </p:sp>
      <p:pic>
        <p:nvPicPr>
          <p:cNvPr id="13" name="Image 1" descr="icons/recordB_212F38.png">    </p:cNvPr>
          <p:cNvPicPr>
            <a:picLocks noChangeAspect="1"/>
          </p:cNvPicPr>
          <p:nvPr/>
        </p:nvPicPr>
        <p:blipFill>
          <a:blip r:embed="rId2"/>
          <a:stretch>
            <a:fillRect/>
          </a:stretch>
        </p:blipFill>
        <p:spPr>
          <a:xfrm>
            <a:off x="3797686" y="2691262"/>
            <a:ext cx="323332" cy="323332"/>
          </a:xfrm>
          <a:prstGeom prst="rect">
            <a:avLst/>
          </a:prstGeom>
        </p:spPr>
      </p:pic>
      <p:sp>
        <p:nvSpPr>
          <p:cNvPr id="14" name="Text 10"/>
          <p:cNvSpPr/>
          <p:nvPr/>
        </p:nvSpPr>
        <p:spPr>
          <a:xfrm>
            <a:off x="3648456" y="3200400"/>
            <a:ext cx="2157984" cy="512064"/>
          </a:xfrm>
          <a:prstGeom prst="rect">
            <a:avLst/>
          </a:prstGeom>
          <a:noFill/>
          <a:ln/>
        </p:spPr>
        <p:txBody>
          <a:bodyPr wrap="square" lIns="0" tIns="0" rIns="0" bIns="0" rtlCol="0" anchor="b"/>
          <a:lstStyle/>
          <a:p>
            <a:pPr indent="0" marL="0">
              <a:lnSpc>
                <a:spcPct val="110000"/>
              </a:lnSpc>
              <a:buNone/>
            </a:pPr>
            <a:r>
              <a:rPr lang="en-US" sz="1250" b="1" dirty="0">
                <a:solidFill>
                  <a:srgbClr val="212F38"/>
                </a:solidFill>
                <a:latin typeface="Montserrat" pitchFamily="34" charset="0"/>
                <a:ea typeface="Montserrat" pitchFamily="34" charset="-122"/>
                <a:cs typeface="Montserrat" pitchFamily="34" charset="-120"/>
              </a:rPr>
              <a:t>Salida multiformato</a:t>
            </a:r>
            <a:endParaRPr lang="en-US" sz="1250" dirty="0"/>
          </a:p>
        </p:txBody>
      </p:sp>
      <p:sp>
        <p:nvSpPr>
          <p:cNvPr id="15" name="Text 11"/>
          <p:cNvSpPr/>
          <p:nvPr/>
        </p:nvSpPr>
        <p:spPr>
          <a:xfrm>
            <a:off x="3648456" y="3767328"/>
            <a:ext cx="2157984" cy="768096"/>
          </a:xfrm>
          <a:prstGeom prst="rect">
            <a:avLst/>
          </a:prstGeom>
          <a:noFill/>
          <a:ln/>
        </p:spPr>
        <p:txBody>
          <a:bodyPr wrap="square" lIns="0" tIns="0" rIns="0" bIns="0" rtlCol="0" anchor="ctr"/>
          <a:lstStyle/>
          <a:p>
            <a:pPr indent="0" marL="0">
              <a:lnSpc>
                <a:spcPct val="125000"/>
              </a:lnSpc>
              <a:buNone/>
            </a:pPr>
            <a:r>
              <a:rPr lang="en-US" sz="1000" dirty="0">
                <a:solidFill>
                  <a:srgbClr val="4D5C6E"/>
                </a:solidFill>
                <a:latin typeface="Montserrat" pitchFamily="34" charset="0"/>
                <a:ea typeface="Montserrat" pitchFamily="34" charset="-122"/>
                <a:cs typeface="Montserrat" pitchFamily="34" charset="-120"/>
              </a:rPr>
              <a:t>RAW, MP4 SD o MP4 HD, con post-procesado automático que combina los streams en un único archivo mezclado.</a:t>
            </a:r>
            <a:endParaRPr lang="en-US" sz="1000" dirty="0"/>
          </a:p>
        </p:txBody>
      </p:sp>
      <p:sp>
        <p:nvSpPr>
          <p:cNvPr id="16" name="Shape 12"/>
          <p:cNvSpPr/>
          <p:nvPr/>
        </p:nvSpPr>
        <p:spPr>
          <a:xfrm>
            <a:off x="6236208" y="2286000"/>
            <a:ext cx="2670048" cy="2377440"/>
          </a:xfrm>
          <a:prstGeom prst="roundRect">
            <a:avLst>
              <a:gd name="adj" fmla="val 3846"/>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17" name="Shape 13"/>
          <p:cNvSpPr/>
          <p:nvPr/>
        </p:nvSpPr>
        <p:spPr>
          <a:xfrm>
            <a:off x="6492240" y="2542032"/>
            <a:ext cx="621792" cy="621792"/>
          </a:xfrm>
          <a:prstGeom prst="ellipse">
            <a:avLst/>
          </a:prstGeom>
          <a:solidFill>
            <a:srgbClr val="E6EEFA"/>
          </a:solidFill>
          <a:ln/>
        </p:spPr>
        <p:txBody>
          <a:bodyPr/>
          <a:p/>
        </p:txBody>
      </p:sp>
      <p:pic>
        <p:nvPicPr>
          <p:cNvPr id="18" name="Image 2" descr="icons/cloudup_212F38.png">    </p:cNvPr>
          <p:cNvPicPr>
            <a:picLocks noChangeAspect="1"/>
          </p:cNvPicPr>
          <p:nvPr/>
        </p:nvPicPr>
        <p:blipFill>
          <a:blip r:embed="rId3"/>
          <a:stretch>
            <a:fillRect/>
          </a:stretch>
        </p:blipFill>
        <p:spPr>
          <a:xfrm>
            <a:off x="6641470" y="2691262"/>
            <a:ext cx="323332" cy="323332"/>
          </a:xfrm>
          <a:prstGeom prst="rect">
            <a:avLst/>
          </a:prstGeom>
        </p:spPr>
      </p:pic>
      <p:sp>
        <p:nvSpPr>
          <p:cNvPr id="19" name="Text 14"/>
          <p:cNvSpPr/>
          <p:nvPr/>
        </p:nvSpPr>
        <p:spPr>
          <a:xfrm>
            <a:off x="6492240" y="3200400"/>
            <a:ext cx="2157984" cy="512064"/>
          </a:xfrm>
          <a:prstGeom prst="rect">
            <a:avLst/>
          </a:prstGeom>
          <a:noFill/>
          <a:ln/>
        </p:spPr>
        <p:txBody>
          <a:bodyPr wrap="square" lIns="0" tIns="0" rIns="0" bIns="0" rtlCol="0" anchor="b"/>
          <a:lstStyle/>
          <a:p>
            <a:pPr indent="0" marL="0">
              <a:lnSpc>
                <a:spcPct val="110000"/>
              </a:lnSpc>
              <a:buNone/>
            </a:pPr>
            <a:r>
              <a:rPr lang="en-US" sz="1250" b="1" dirty="0">
                <a:solidFill>
                  <a:srgbClr val="212F38"/>
                </a:solidFill>
                <a:latin typeface="Montserrat" pitchFamily="34" charset="0"/>
                <a:ea typeface="Montserrat" pitchFamily="34" charset="-122"/>
                <a:cs typeface="Montserrat" pitchFamily="34" charset="-120"/>
              </a:rPr>
              <a:t>Almacenamiento en dos niveles</a:t>
            </a:r>
            <a:endParaRPr lang="en-US" sz="1250" dirty="0"/>
          </a:p>
        </p:txBody>
      </p:sp>
      <p:sp>
        <p:nvSpPr>
          <p:cNvPr id="20" name="Text 15"/>
          <p:cNvSpPr/>
          <p:nvPr/>
        </p:nvSpPr>
        <p:spPr>
          <a:xfrm>
            <a:off x="6492240" y="3767328"/>
            <a:ext cx="2157984" cy="768096"/>
          </a:xfrm>
          <a:prstGeom prst="rect">
            <a:avLst/>
          </a:prstGeom>
          <a:noFill/>
          <a:ln/>
        </p:spPr>
        <p:txBody>
          <a:bodyPr wrap="square" lIns="0" tIns="0" rIns="0" bIns="0" rtlCol="0" anchor="ctr"/>
          <a:lstStyle/>
          <a:p>
            <a:pPr indent="0" marL="0">
              <a:lnSpc>
                <a:spcPct val="125000"/>
              </a:lnSpc>
              <a:buNone/>
            </a:pPr>
            <a:r>
              <a:rPr lang="en-US" sz="1000" dirty="0">
                <a:solidFill>
                  <a:srgbClr val="4D5C6E"/>
                </a:solidFill>
                <a:latin typeface="Montserrat" pitchFamily="34" charset="0"/>
                <a:ea typeface="Montserrat" pitchFamily="34" charset="-122"/>
                <a:cs typeface="Montserrat" pitchFamily="34" charset="-120"/>
              </a:rPr>
              <a:t>Un bucket de acceso rápido más una bóveda de archivo profundo, de modo que el coste depende de la antigüedad de la grabación — no de su importancia.</a:t>
            </a:r>
            <a:endParaRPr lang="en-US" sz="1000" dirty="0"/>
          </a:p>
        </p:txBody>
      </p:sp>
      <p:sp>
        <p:nvSpPr>
          <p:cNvPr id="21" name="Shape 16"/>
          <p:cNvSpPr/>
          <p:nvPr/>
        </p:nvSpPr>
        <p:spPr>
          <a:xfrm>
            <a:off x="9079992" y="2286000"/>
            <a:ext cx="2670048" cy="2377440"/>
          </a:xfrm>
          <a:prstGeom prst="roundRect">
            <a:avLst>
              <a:gd name="adj" fmla="val 3846"/>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22" name="Shape 17"/>
          <p:cNvSpPr/>
          <p:nvPr/>
        </p:nvSpPr>
        <p:spPr>
          <a:xfrm>
            <a:off x="9336024" y="2542032"/>
            <a:ext cx="621792" cy="621792"/>
          </a:xfrm>
          <a:prstGeom prst="ellipse">
            <a:avLst/>
          </a:prstGeom>
          <a:solidFill>
            <a:srgbClr val="E6EEFA"/>
          </a:solidFill>
          <a:ln/>
        </p:spPr>
        <p:txBody>
          <a:bodyPr/>
          <a:p/>
        </p:txBody>
      </p:sp>
      <p:pic>
        <p:nvPicPr>
          <p:cNvPr id="23" name="Image 3" descr="icons/support_212F38.png">    </p:cNvPr>
          <p:cNvPicPr>
            <a:picLocks noChangeAspect="1"/>
          </p:cNvPicPr>
          <p:nvPr/>
        </p:nvPicPr>
        <p:blipFill>
          <a:blip r:embed="rId7"/>
          <a:stretch>
            <a:fillRect/>
          </a:stretch>
        </p:blipFill>
        <p:spPr>
          <a:xfrm>
            <a:off x="9485254" y="2691262"/>
            <a:ext cx="323332" cy="323332"/>
          </a:xfrm>
          <a:prstGeom prst="rect">
            <a:avLst/>
          </a:prstGeom>
        </p:spPr>
      </p:pic>
      <p:sp>
        <p:nvSpPr>
          <p:cNvPr id="24" name="Text 18"/>
          <p:cNvSpPr/>
          <p:nvPr/>
        </p:nvSpPr>
        <p:spPr>
          <a:xfrm>
            <a:off x="9336024" y="3200400"/>
            <a:ext cx="2157984" cy="512064"/>
          </a:xfrm>
          <a:prstGeom prst="rect">
            <a:avLst/>
          </a:prstGeom>
          <a:noFill/>
          <a:ln/>
        </p:spPr>
        <p:txBody>
          <a:bodyPr wrap="square" lIns="0" tIns="0" rIns="0" bIns="0" rtlCol="0" anchor="b"/>
          <a:lstStyle/>
          <a:p>
            <a:pPr indent="0" marL="0">
              <a:lnSpc>
                <a:spcPct val="110000"/>
              </a:lnSpc>
              <a:buNone/>
            </a:pPr>
            <a:r>
              <a:rPr lang="en-US" sz="1250" b="1" dirty="0">
                <a:solidFill>
                  <a:srgbClr val="212F38"/>
                </a:solidFill>
                <a:latin typeface="Montserrat" pitchFamily="34" charset="0"/>
                <a:ea typeface="Montserrat" pitchFamily="34" charset="-122"/>
                <a:cs typeface="Montserrat" pitchFamily="34" charset="-120"/>
              </a:rPr>
              <a:t>Totalmente gestionado</a:t>
            </a:r>
            <a:endParaRPr lang="en-US" sz="1250" dirty="0"/>
          </a:p>
        </p:txBody>
      </p:sp>
      <p:sp>
        <p:nvSpPr>
          <p:cNvPr id="25" name="Text 19"/>
          <p:cNvSpPr/>
          <p:nvPr/>
        </p:nvSpPr>
        <p:spPr>
          <a:xfrm>
            <a:off x="9336024" y="3767328"/>
            <a:ext cx="2157984" cy="768096"/>
          </a:xfrm>
          <a:prstGeom prst="rect">
            <a:avLst/>
          </a:prstGeom>
          <a:noFill/>
          <a:ln/>
        </p:spPr>
        <p:txBody>
          <a:bodyPr wrap="square" lIns="0" tIns="0" rIns="0" bIns="0" rtlCol="0" anchor="ctr"/>
          <a:lstStyle/>
          <a:p>
            <a:pPr indent="0" marL="0">
              <a:lnSpc>
                <a:spcPct val="125000"/>
              </a:lnSpc>
              <a:buNone/>
            </a:pPr>
            <a:r>
              <a:rPr lang="en-US" sz="1000" dirty="0">
                <a:solidFill>
                  <a:srgbClr val="4D5C6E"/>
                </a:solidFill>
                <a:latin typeface="Montserrat" pitchFamily="34" charset="0"/>
                <a:ea typeface="Montserrat" pitchFamily="34" charset="-122"/>
                <a:cs typeface="Montserrat" pitchFamily="34" charset="-120"/>
              </a:rPr>
              <a:t>Desempaquetado, desplegado y certificado por el equipo de IntPowers en AWS — sin infraestructura propia que operar.</a:t>
            </a:r>
            <a:endParaRPr lang="en-US" sz="1000" dirty="0"/>
          </a:p>
        </p:txBody>
      </p:sp>
      <p:sp>
        <p:nvSpPr>
          <p:cNvPr id="26" name="Text 20"/>
          <p:cNvSpPr/>
          <p:nvPr/>
        </p:nvSpPr>
        <p:spPr>
          <a:xfrm>
            <a:off x="548640" y="4892040"/>
            <a:ext cx="2743200" cy="411480"/>
          </a:xfrm>
          <a:prstGeom prst="rect">
            <a:avLst/>
          </a:prstGeom>
          <a:noFill/>
          <a:ln/>
        </p:spPr>
        <p:txBody>
          <a:bodyPr wrap="square" lIns="0" tIns="0" rIns="0" bIns="0" rtlCol="0" anchor="ctr"/>
          <a:lstStyle/>
          <a:p>
            <a:pPr indent="0" marL="0">
              <a:buNone/>
            </a:pPr>
            <a:r>
              <a:rPr lang="en-US" sz="1800" b="1" dirty="0">
                <a:solidFill>
                  <a:srgbClr val="212F38"/>
                </a:solidFill>
                <a:latin typeface="Montserrat" pitchFamily="34" charset="0"/>
                <a:ea typeface="Montserrat" pitchFamily="34" charset="-122"/>
                <a:cs typeface="Montserrat" pitchFamily="34" charset="-120"/>
              </a:rPr>
              <a:t>RAW → MP4</a:t>
            </a:r>
            <a:endParaRPr lang="en-US" sz="1800" dirty="0"/>
          </a:p>
        </p:txBody>
      </p:sp>
      <p:sp>
        <p:nvSpPr>
          <p:cNvPr id="27" name="Text 21"/>
          <p:cNvSpPr/>
          <p:nvPr/>
        </p:nvSpPr>
        <p:spPr>
          <a:xfrm>
            <a:off x="548640" y="5303520"/>
            <a:ext cx="2743200" cy="292608"/>
          </a:xfrm>
          <a:prstGeom prst="rect">
            <a:avLst/>
          </a:prstGeom>
          <a:noFill/>
          <a:ln/>
        </p:spPr>
        <p:txBody>
          <a:bodyPr wrap="square" lIns="0" tIns="0" rIns="0" bIns="0" rtlCol="0" anchor="ctr"/>
          <a:lstStyle/>
          <a:p>
            <a:pPr indent="0" marL="0">
              <a:buNone/>
            </a:pPr>
            <a:r>
              <a:rPr lang="en-US" sz="950" dirty="0">
                <a:solidFill>
                  <a:srgbClr val="4D5C6E"/>
                </a:solidFill>
                <a:latin typeface="Montserrat" pitchFamily="34" charset="0"/>
                <a:ea typeface="Montserrat" pitchFamily="34" charset="-122"/>
                <a:cs typeface="Montserrat" pitchFamily="34" charset="-120"/>
              </a:rPr>
              <a:t>Post-procesado automático SD / HD</a:t>
            </a:r>
            <a:endParaRPr lang="en-US" sz="950" dirty="0"/>
          </a:p>
        </p:txBody>
      </p:sp>
      <p:sp>
        <p:nvSpPr>
          <p:cNvPr id="28" name="Text 22"/>
          <p:cNvSpPr/>
          <p:nvPr/>
        </p:nvSpPr>
        <p:spPr>
          <a:xfrm>
            <a:off x="3392424" y="4892040"/>
            <a:ext cx="2743200" cy="411480"/>
          </a:xfrm>
          <a:prstGeom prst="rect">
            <a:avLst/>
          </a:prstGeom>
          <a:noFill/>
          <a:ln/>
        </p:spPr>
        <p:txBody>
          <a:bodyPr wrap="square" lIns="0" tIns="0" rIns="0" bIns="0" rtlCol="0" anchor="ctr"/>
          <a:lstStyle/>
          <a:p>
            <a:pPr indent="0" marL="0">
              <a:buNone/>
            </a:pPr>
            <a:r>
              <a:rPr lang="en-US" sz="1800" b="1" dirty="0">
                <a:solidFill>
                  <a:srgbClr val="212F38"/>
                </a:solidFill>
                <a:latin typeface="Montserrat" pitchFamily="34" charset="0"/>
                <a:ea typeface="Montserrat" pitchFamily="34" charset="-122"/>
                <a:cs typeface="Montserrat" pitchFamily="34" charset="-120"/>
              </a:rPr>
              <a:t>100GB–1TB</a:t>
            </a:r>
            <a:endParaRPr lang="en-US" sz="1800" dirty="0"/>
          </a:p>
        </p:txBody>
      </p:sp>
      <p:sp>
        <p:nvSpPr>
          <p:cNvPr id="29" name="Text 23"/>
          <p:cNvSpPr/>
          <p:nvPr/>
        </p:nvSpPr>
        <p:spPr>
          <a:xfrm>
            <a:off x="3392424" y="5303520"/>
            <a:ext cx="2743200" cy="292608"/>
          </a:xfrm>
          <a:prstGeom prst="rect">
            <a:avLst/>
          </a:prstGeom>
          <a:noFill/>
          <a:ln/>
        </p:spPr>
        <p:txBody>
          <a:bodyPr wrap="square" lIns="0" tIns="0" rIns="0" bIns="0" rtlCol="0" anchor="ctr"/>
          <a:lstStyle/>
          <a:p>
            <a:pPr indent="0" marL="0">
              <a:buNone/>
            </a:pPr>
            <a:r>
              <a:rPr lang="en-US" sz="950" dirty="0">
                <a:solidFill>
                  <a:srgbClr val="4D5C6E"/>
                </a:solidFill>
                <a:latin typeface="Montserrat" pitchFamily="34" charset="0"/>
                <a:ea typeface="Montserrat" pitchFamily="34" charset="-122"/>
                <a:cs typeface="Montserrat" pitchFamily="34" charset="-120"/>
              </a:rPr>
              <a:t>niveles de unidad de almacenamiento</a:t>
            </a:r>
            <a:endParaRPr lang="en-US" sz="950" dirty="0"/>
          </a:p>
        </p:txBody>
      </p:sp>
      <p:sp>
        <p:nvSpPr>
          <p:cNvPr id="30" name="Text 24"/>
          <p:cNvSpPr/>
          <p:nvPr/>
        </p:nvSpPr>
        <p:spPr>
          <a:xfrm>
            <a:off x="6236208" y="4892040"/>
            <a:ext cx="2743200" cy="411480"/>
          </a:xfrm>
          <a:prstGeom prst="rect">
            <a:avLst/>
          </a:prstGeom>
          <a:noFill/>
          <a:ln/>
        </p:spPr>
        <p:txBody>
          <a:bodyPr wrap="square" lIns="0" tIns="0" rIns="0" bIns="0" rtlCol="0" anchor="ctr"/>
          <a:lstStyle/>
          <a:p>
            <a:pPr indent="0" marL="0">
              <a:buNone/>
            </a:pPr>
            <a:r>
              <a:rPr lang="en-US" sz="1800" b="1" dirty="0">
                <a:solidFill>
                  <a:srgbClr val="212F38"/>
                </a:solidFill>
                <a:latin typeface="Montserrat" pitchFamily="34" charset="0"/>
                <a:ea typeface="Montserrat" pitchFamily="34" charset="-122"/>
                <a:cs typeface="Montserrat" pitchFamily="34" charset="-120"/>
              </a:rPr>
              <a:t>256-bit AES</a:t>
            </a:r>
            <a:endParaRPr lang="en-US" sz="1800" dirty="0"/>
          </a:p>
        </p:txBody>
      </p:sp>
      <p:sp>
        <p:nvSpPr>
          <p:cNvPr id="31" name="Text 25"/>
          <p:cNvSpPr/>
          <p:nvPr/>
        </p:nvSpPr>
        <p:spPr>
          <a:xfrm>
            <a:off x="6236208" y="5303520"/>
            <a:ext cx="2743200" cy="292608"/>
          </a:xfrm>
          <a:prstGeom prst="rect">
            <a:avLst/>
          </a:prstGeom>
          <a:noFill/>
          <a:ln/>
        </p:spPr>
        <p:txBody>
          <a:bodyPr wrap="square" lIns="0" tIns="0" rIns="0" bIns="0" rtlCol="0" anchor="ctr"/>
          <a:lstStyle/>
          <a:p>
            <a:pPr indent="0" marL="0">
              <a:buNone/>
            </a:pPr>
            <a:r>
              <a:rPr lang="en-US" sz="950" dirty="0">
                <a:solidFill>
                  <a:srgbClr val="4D5C6E"/>
                </a:solidFill>
                <a:latin typeface="Montserrat" pitchFamily="34" charset="0"/>
                <a:ea typeface="Montserrat" pitchFamily="34" charset="-122"/>
                <a:cs typeface="Montserrat" pitchFamily="34" charset="-120"/>
              </a:rPr>
              <a:t>en tránsito y en reposo</a:t>
            </a:r>
            <a:endParaRPr lang="en-US" sz="950" dirty="0"/>
          </a:p>
        </p:txBody>
      </p:sp>
      <p:sp>
        <p:nvSpPr>
          <p:cNvPr id="32" name="Text 26"/>
          <p:cNvSpPr/>
          <p:nvPr/>
        </p:nvSpPr>
        <p:spPr>
          <a:xfrm>
            <a:off x="9079992" y="4892040"/>
            <a:ext cx="2743200" cy="411480"/>
          </a:xfrm>
          <a:prstGeom prst="rect">
            <a:avLst/>
          </a:prstGeom>
          <a:noFill/>
          <a:ln/>
        </p:spPr>
        <p:txBody>
          <a:bodyPr wrap="square" lIns="0" tIns="0" rIns="0" bIns="0" rtlCol="0" anchor="ctr"/>
          <a:lstStyle/>
          <a:p>
            <a:pPr indent="0" marL="0">
              <a:buNone/>
            </a:pPr>
            <a:r>
              <a:rPr lang="en-US" sz="1800" b="1" dirty="0">
                <a:solidFill>
                  <a:srgbClr val="212F38"/>
                </a:solidFill>
                <a:latin typeface="Montserrat" pitchFamily="34" charset="0"/>
                <a:ea typeface="Montserrat" pitchFamily="34" charset="-122"/>
                <a:cs typeface="Montserrat" pitchFamily="34" charset="-120"/>
              </a:rPr>
              <a:t>Gestionado en la nube</a:t>
            </a:r>
            <a:endParaRPr lang="en-US" sz="1800" dirty="0"/>
          </a:p>
        </p:txBody>
      </p:sp>
      <p:sp>
        <p:nvSpPr>
          <p:cNvPr id="33" name="Text 27"/>
          <p:cNvSpPr/>
          <p:nvPr/>
        </p:nvSpPr>
        <p:spPr>
          <a:xfrm>
            <a:off x="9079992" y="5303520"/>
            <a:ext cx="2743200" cy="292608"/>
          </a:xfrm>
          <a:prstGeom prst="rect">
            <a:avLst/>
          </a:prstGeom>
          <a:noFill/>
          <a:ln/>
        </p:spPr>
        <p:txBody>
          <a:bodyPr wrap="square" lIns="0" tIns="0" rIns="0" bIns="0" rtlCol="0" anchor="ctr"/>
          <a:lstStyle/>
          <a:p>
            <a:pPr indent="0" marL="0">
              <a:buNone/>
            </a:pPr>
            <a:r>
              <a:rPr lang="en-US" sz="950" dirty="0">
                <a:solidFill>
                  <a:srgbClr val="4D5C6E"/>
                </a:solidFill>
                <a:latin typeface="Montserrat" pitchFamily="34" charset="0"/>
                <a:ea typeface="Montserrat" pitchFamily="34" charset="-122"/>
                <a:cs typeface="Montserrat" pitchFamily="34" charset="-120"/>
              </a:rPr>
              <a:t>aprovisionado para ti</a:t>
            </a:r>
            <a:endParaRPr lang="en-US" sz="950" dirty="0"/>
          </a:p>
        </p:txBody>
      </p:sp>
      <p:sp>
        <p:nvSpPr>
          <p:cNvPr id="34" name="Text 28"/>
          <p:cNvSpPr/>
          <p:nvPr/>
        </p:nvSpPr>
        <p:spPr>
          <a:xfrm>
            <a:off x="548640" y="6455664"/>
            <a:ext cx="8138160" cy="274320"/>
          </a:xfrm>
          <a:prstGeom prst="rect">
            <a:avLst/>
          </a:prstGeom>
          <a:noFill/>
          <a:ln/>
        </p:spPr>
        <p:txBody>
          <a:bodyPr wrap="square" lIns="0" tIns="0" rIns="0" bIns="0" rtlCol="0" anchor="ctr"/>
          <a:lstStyle/>
          <a:p>
            <a:pPr indent="0" marL="0">
              <a:buNone/>
            </a:pPr>
            <a:r>
              <a:rPr lang="en-US" sz="800" i="1" dirty="0">
                <a:solidFill>
                  <a:srgbClr val="4D5C6E"/>
                </a:solidFill>
                <a:latin typeface="Montserrat" pitchFamily="34" charset="0"/>
                <a:ea typeface="Montserrat" pitchFamily="34" charset="-122"/>
                <a:cs typeface="Montserrat" pitchFamily="34" charset="-120"/>
              </a:rPr>
              <a:t>Fuente: wiki.ivrpowers.com/en/videorec/start, /first-steps</a:t>
            </a:r>
            <a:endParaRPr lang="en-US" sz="800" dirty="0"/>
          </a:p>
        </p:txBody>
      </p:sp>
      <p:sp>
        <p:nvSpPr>
          <p:cNvPr id="35" name="Text 29"/>
          <p:cNvSpPr/>
          <p:nvPr/>
        </p:nvSpPr>
        <p:spPr>
          <a:xfrm>
            <a:off x="8778240" y="6455664"/>
            <a:ext cx="2377440" cy="274320"/>
          </a:xfrm>
          <a:prstGeom prst="rect">
            <a:avLst/>
          </a:prstGeom>
          <a:noFill/>
          <a:ln/>
        </p:spPr>
        <p:txBody>
          <a:bodyPr wrap="square" lIns="0" tIns="0" rIns="0" bIns="0" rtlCol="0" anchor="ctr"/>
          <a:lstStyle/>
          <a:p>
            <a:pPr algn="r" indent="0" marL="0">
              <a:buNone/>
            </a:pPr>
            <a:r>
              <a:rPr lang="en-US" sz="800" dirty="0">
                <a:solidFill>
                  <a:srgbClr val="4D5C6E"/>
                </a:solidFill>
                <a:latin typeface="Montserrat" pitchFamily="34" charset="0"/>
                <a:ea typeface="Montserrat" pitchFamily="34" charset="-122"/>
                <a:cs typeface="Montserrat" pitchFamily="34" charset="-120"/>
              </a:rPr>
              <a:t>La plataforma</a:t>
            </a:r>
            <a:endParaRPr lang="en-US" sz="800" dirty="0"/>
          </a:p>
        </p:txBody>
      </p:sp>
      <p:sp>
        <p:nvSpPr>
          <p:cNvPr id="36" name="Text 30"/>
          <p:cNvSpPr/>
          <p:nvPr/>
        </p:nvSpPr>
        <p:spPr>
          <a:xfrm>
            <a:off x="11320272" y="6455664"/>
            <a:ext cx="320040" cy="274320"/>
          </a:xfrm>
          <a:prstGeom prst="rect">
            <a:avLst/>
          </a:prstGeom>
          <a:noFill/>
          <a:ln/>
        </p:spPr>
        <p:txBody>
          <a:bodyPr wrap="square" lIns="0" tIns="0" rIns="0" bIns="0" rtlCol="0" anchor="ctr"/>
          <a:lstStyle/>
          <a:p>
            <a:pPr algn="r" indent="0" marL="0">
              <a:buNone/>
            </a:pPr>
            <a:r>
              <a:rPr lang="en-US" sz="900" b="1" dirty="0">
                <a:solidFill>
                  <a:srgbClr val="212F38"/>
                </a:solidFill>
                <a:latin typeface="Montserrat" pitchFamily="34" charset="0"/>
                <a:ea typeface="Montserrat" pitchFamily="34" charset="-122"/>
                <a:cs typeface="Montserrat" pitchFamily="34" charset="-120"/>
              </a:rPr>
              <a:t>3</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bg>
      <p:bgPr>
        <a:solidFill>
          <a:srgbClr val="212F38"/>
        </a:solidFill>
      </p:bgPr>
    </p:bg>
    <p:spTree>
      <p:nvGrpSpPr>
        <p:cNvPr id="1" name=""/>
        <p:cNvGrpSpPr/>
        <p:nvPr/>
      </p:nvGrpSpPr>
      <p:grpSpPr>
        <a:xfrm>
          <a:off x="0" y="0"/>
          <a:ext cx="0" cy="0"/>
          <a:chOff x="0" y="0"/>
          <a:chExt cx="0" cy="0"/>
        </a:xfrm>
      </p:grpSpPr>
      <p:sp>
        <p:nvSpPr>
          <p:cNvPr id="2" name="Shape 0"/>
          <p:cNvSpPr/>
          <p:nvPr/>
        </p:nvSpPr>
        <p:spPr>
          <a:xfrm>
            <a:off x="548640" y="521208"/>
            <a:ext cx="118872" cy="118872"/>
          </a:xfrm>
          <a:prstGeom prst="roundRect">
            <a:avLst>
              <a:gd name="adj" fmla="val 23077"/>
            </a:avLst>
          </a:prstGeom>
          <a:solidFill>
            <a:srgbClr val="FF6D5F"/>
          </a:solidFill>
          <a:ln/>
        </p:spPr>
        <p:txBody>
          <a:bodyPr/>
          <a:p/>
        </p:txBody>
      </p:sp>
      <p:sp>
        <p:nvSpPr>
          <p:cNvPr id="3" name="Text 1"/>
          <p:cNvSpPr/>
          <p:nvPr/>
        </p:nvSpPr>
        <p:spPr>
          <a:xfrm>
            <a:off x="777240" y="457200"/>
            <a:ext cx="10424160" cy="274320"/>
          </a:xfrm>
          <a:prstGeom prst="rect">
            <a:avLst/>
          </a:prstGeom>
          <a:noFill/>
          <a:ln/>
        </p:spPr>
        <p:txBody>
          <a:bodyPr wrap="square" lIns="0" tIns="0" rIns="0" bIns="0" rtlCol="0" anchor="ctr"/>
          <a:lstStyle/>
          <a:p>
            <a:pPr indent="0" marL="0">
              <a:buNone/>
            </a:pPr>
            <a:r>
              <a:rPr lang="en-US" sz="1100" b="1" spc="200" kern="0" dirty="0">
                <a:solidFill>
                  <a:srgbClr val="FF6D5F"/>
                </a:solidFill>
                <a:latin typeface="Montserrat" pitchFamily="34" charset="0"/>
                <a:ea typeface="Montserrat" pitchFamily="34" charset="-122"/>
                <a:cs typeface="Montserrat" pitchFamily="34" charset="-120"/>
              </a:rPr>
              <a:t>DIFERENCIADOR</a:t>
            </a:r>
            <a:endParaRPr lang="en-US" sz="1100" dirty="0"/>
          </a:p>
        </p:txBody>
      </p:sp>
      <p:sp>
        <p:nvSpPr>
          <p:cNvPr id="4" name="Text 2"/>
          <p:cNvSpPr/>
          <p:nvPr/>
        </p:nvSpPr>
        <p:spPr>
          <a:xfrm>
            <a:off x="548640" y="731520"/>
            <a:ext cx="11091672" cy="658368"/>
          </a:xfrm>
          <a:prstGeom prst="rect">
            <a:avLst/>
          </a:prstGeom>
          <a:noFill/>
          <a:ln/>
        </p:spPr>
        <p:txBody>
          <a:bodyPr wrap="square" lIns="0" tIns="0" rIns="0" bIns="0" rtlCol="0" anchor="t"/>
          <a:lstStyle/>
          <a:p>
            <a:pPr indent="0" marL="0">
              <a:buNone/>
            </a:pPr>
            <a:r>
              <a:rPr lang="en-US" sz="2700" b="1" dirty="0">
                <a:solidFill>
                  <a:srgbClr val="FFFFFF"/>
                </a:solidFill>
                <a:latin typeface="Montserrat" pitchFamily="34" charset="0"/>
                <a:ea typeface="Montserrat" pitchFamily="34" charset="-122"/>
                <a:cs typeface="Montserrat" pitchFamily="34" charset="-120"/>
              </a:rPr>
              <a:t>Qué significa grabar video de verdad, no solo audio</a:t>
            </a:r>
            <a:endParaRPr lang="en-US" sz="2700" dirty="0"/>
          </a:p>
        </p:txBody>
      </p:sp>
      <p:sp>
        <p:nvSpPr>
          <p:cNvPr id="5" name="Text 3"/>
          <p:cNvSpPr/>
          <p:nvPr/>
        </p:nvSpPr>
        <p:spPr>
          <a:xfrm>
            <a:off x="548640" y="1280160"/>
            <a:ext cx="11091672" cy="329184"/>
          </a:xfrm>
          <a:prstGeom prst="rect">
            <a:avLst/>
          </a:prstGeom>
          <a:noFill/>
          <a:ln/>
        </p:spPr>
        <p:txBody>
          <a:bodyPr wrap="square" lIns="0" tIns="0" rIns="0" bIns="0" rtlCol="0" anchor="ctr"/>
          <a:lstStyle/>
          <a:p>
            <a:pPr indent="0" marL="0">
              <a:buNone/>
            </a:pPr>
            <a:r>
              <a:rPr lang="en-US" sz="1250" dirty="0">
                <a:solidFill>
                  <a:srgbClr val="9FB0BE"/>
                </a:solidFill>
                <a:latin typeface="Montserrat" pitchFamily="34" charset="0"/>
                <a:ea typeface="Montserrat" pitchFamily="34" charset="-122"/>
                <a:cs typeface="Montserrat" pitchFamily="34" charset="-120"/>
              </a:rPr>
              <a:t>No es captura de pantalla con etiqueta de cumplimiento. Es la interacción de video en directo, archivada bajo tu propio control.</a:t>
            </a:r>
            <a:endParaRPr lang="en-US" sz="1250" dirty="0"/>
          </a:p>
        </p:txBody>
      </p:sp>
      <p:sp>
        <p:nvSpPr>
          <p:cNvPr id="6" name="Shape 4"/>
          <p:cNvSpPr/>
          <p:nvPr/>
        </p:nvSpPr>
        <p:spPr>
          <a:xfrm>
            <a:off x="548640" y="1783080"/>
            <a:ext cx="3566160" cy="2084832"/>
          </a:xfrm>
          <a:prstGeom prst="roundRect">
            <a:avLst>
              <a:gd name="adj" fmla="val 4386"/>
            </a:avLst>
          </a:prstGeom>
          <a:solidFill>
            <a:srgbClr val="2E3D48"/>
          </a:solidFill>
          <a:ln/>
        </p:spPr>
        <p:txBody>
          <a:bodyPr/>
          <a:p/>
        </p:txBody>
      </p:sp>
      <p:sp>
        <p:nvSpPr>
          <p:cNvPr id="7" name="Shape 5"/>
          <p:cNvSpPr/>
          <p:nvPr/>
        </p:nvSpPr>
        <p:spPr>
          <a:xfrm>
            <a:off x="822960" y="2057400"/>
            <a:ext cx="566928" cy="566928"/>
          </a:xfrm>
          <a:prstGeom prst="ellipse">
            <a:avLst/>
          </a:prstGeom>
          <a:solidFill>
            <a:srgbClr val="9CBFEA"/>
          </a:solidFill>
          <a:ln/>
        </p:spPr>
        <p:txBody>
          <a:bodyPr/>
          <a:p/>
        </p:txBody>
      </p:sp>
      <p:pic>
        <p:nvPicPr>
          <p:cNvPr id="8" name="Image 0" descr="icons/camB_212F38.png">    </p:cNvPr>
          <p:cNvPicPr>
            <a:picLocks noChangeAspect="1"/>
          </p:cNvPicPr>
          <p:nvPr/>
        </p:nvPicPr>
        <p:blipFill>
          <a:blip r:embed="rId1"/>
          <a:stretch>
            <a:fillRect/>
          </a:stretch>
        </p:blipFill>
        <p:spPr>
          <a:xfrm>
            <a:off x="959023" y="2193463"/>
            <a:ext cx="294803" cy="294803"/>
          </a:xfrm>
          <a:prstGeom prst="rect">
            <a:avLst/>
          </a:prstGeom>
        </p:spPr>
      </p:pic>
      <p:sp>
        <p:nvSpPr>
          <p:cNvPr id="9" name="Text 6"/>
          <p:cNvSpPr/>
          <p:nvPr/>
        </p:nvSpPr>
        <p:spPr>
          <a:xfrm>
            <a:off x="1517904" y="2075688"/>
            <a:ext cx="2322576" cy="530352"/>
          </a:xfrm>
          <a:prstGeom prst="rect">
            <a:avLst/>
          </a:prstGeom>
          <a:noFill/>
          <a:ln/>
        </p:spPr>
        <p:txBody>
          <a:bodyPr wrap="square" lIns="0" tIns="0" rIns="0" bIns="0" rtlCol="0" anchor="ctr"/>
          <a:lstStyle/>
          <a:p>
            <a:pPr indent="0" marL="0">
              <a:lnSpc>
                <a:spcPct val="105000"/>
              </a:lnSpc>
              <a:buNone/>
            </a:pPr>
            <a:r>
              <a:rPr lang="en-US" sz="1250" b="1" dirty="0">
                <a:solidFill>
                  <a:srgbClr val="FFFFFF"/>
                </a:solidFill>
                <a:latin typeface="Montserrat" pitchFamily="34" charset="0"/>
                <a:ea typeface="Montserrat" pitchFamily="34" charset="-122"/>
                <a:cs typeface="Montserrat" pitchFamily="34" charset="-120"/>
              </a:rPr>
              <a:t>Captura el rostro, no solo la voz</a:t>
            </a:r>
            <a:endParaRPr lang="en-US" sz="1250" dirty="0"/>
          </a:p>
        </p:txBody>
      </p:sp>
      <p:sp>
        <p:nvSpPr>
          <p:cNvPr id="10" name="Text 7"/>
          <p:cNvSpPr/>
          <p:nvPr/>
        </p:nvSpPr>
        <p:spPr>
          <a:xfrm>
            <a:off x="822960" y="2743200"/>
            <a:ext cx="3017520" cy="932688"/>
          </a:xfrm>
          <a:prstGeom prst="rect">
            <a:avLst/>
          </a:prstGeom>
          <a:noFill/>
          <a:ln/>
        </p:spPr>
        <p:txBody>
          <a:bodyPr wrap="square" lIns="0" tIns="0" rIns="0" bIns="0" rtlCol="0" anchor="ctr"/>
          <a:lstStyle/>
          <a:p>
            <a:pPr indent="0" marL="0">
              <a:lnSpc>
                <a:spcPct val="128000"/>
              </a:lnSpc>
              <a:buNone/>
            </a:pPr>
            <a:r>
              <a:rPr lang="en-US" sz="1000" dirty="0">
                <a:solidFill>
                  <a:srgbClr val="9FB0BE"/>
                </a:solidFill>
                <a:latin typeface="Montserrat" pitchFamily="34" charset="0"/>
                <a:ea typeface="Montserrat" pitchFamily="34" charset="-122"/>
                <a:cs typeface="Montserrat" pitchFamily="34" charset="-120"/>
              </a:rPr>
              <a:t>Grabación de video nativa con el protocolo SPLIT de la interacción real en directo — no una captura de escritorio añadida.</a:t>
            </a:r>
            <a:endParaRPr lang="en-US" sz="1000" dirty="0"/>
          </a:p>
        </p:txBody>
      </p:sp>
      <p:sp>
        <p:nvSpPr>
          <p:cNvPr id="11" name="Shape 8"/>
          <p:cNvSpPr/>
          <p:nvPr/>
        </p:nvSpPr>
        <p:spPr>
          <a:xfrm>
            <a:off x="4306824" y="1783080"/>
            <a:ext cx="3566160" cy="2084832"/>
          </a:xfrm>
          <a:prstGeom prst="roundRect">
            <a:avLst>
              <a:gd name="adj" fmla="val 4386"/>
            </a:avLst>
          </a:prstGeom>
          <a:solidFill>
            <a:srgbClr val="2E3D48"/>
          </a:solidFill>
          <a:ln/>
        </p:spPr>
        <p:txBody>
          <a:bodyPr/>
          <a:p/>
        </p:txBody>
      </p:sp>
      <p:sp>
        <p:nvSpPr>
          <p:cNvPr id="12" name="Shape 9"/>
          <p:cNvSpPr/>
          <p:nvPr/>
        </p:nvSpPr>
        <p:spPr>
          <a:xfrm>
            <a:off x="4581144" y="2057400"/>
            <a:ext cx="566928" cy="566928"/>
          </a:xfrm>
          <a:prstGeom prst="ellipse">
            <a:avLst/>
          </a:prstGeom>
          <a:solidFill>
            <a:srgbClr val="9CBFEA"/>
          </a:solidFill>
          <a:ln/>
        </p:spPr>
        <p:txBody>
          <a:bodyPr/>
          <a:p/>
        </p:txBody>
      </p:sp>
      <p:pic>
        <p:nvPicPr>
          <p:cNvPr id="13" name="Image 1" descr="icons/integration_212F38.png">    </p:cNvPr>
          <p:cNvPicPr>
            <a:picLocks noChangeAspect="1"/>
          </p:cNvPicPr>
          <p:nvPr/>
        </p:nvPicPr>
        <p:blipFill>
          <a:blip r:embed="rId2"/>
          <a:stretch>
            <a:fillRect/>
          </a:stretch>
        </p:blipFill>
        <p:spPr>
          <a:xfrm>
            <a:off x="4717207" y="2193463"/>
            <a:ext cx="294803" cy="294803"/>
          </a:xfrm>
          <a:prstGeom prst="rect">
            <a:avLst/>
          </a:prstGeom>
        </p:spPr>
      </p:pic>
      <p:sp>
        <p:nvSpPr>
          <p:cNvPr id="14" name="Text 10"/>
          <p:cNvSpPr/>
          <p:nvPr/>
        </p:nvSpPr>
        <p:spPr>
          <a:xfrm>
            <a:off x="5276088" y="2075688"/>
            <a:ext cx="2322576" cy="530352"/>
          </a:xfrm>
          <a:prstGeom prst="rect">
            <a:avLst/>
          </a:prstGeom>
          <a:noFill/>
          <a:ln/>
        </p:spPr>
        <p:txBody>
          <a:bodyPr wrap="square" lIns="0" tIns="0" rIns="0" bIns="0" rtlCol="0" anchor="ctr"/>
          <a:lstStyle/>
          <a:p>
            <a:pPr indent="0" marL="0">
              <a:lnSpc>
                <a:spcPct val="105000"/>
              </a:lnSpc>
              <a:buNone/>
            </a:pPr>
            <a:r>
              <a:rPr lang="en-US" sz="1250" b="1" dirty="0">
                <a:solidFill>
                  <a:srgbClr val="FFFFFF"/>
                </a:solidFill>
                <a:latin typeface="Montserrat" pitchFamily="34" charset="0"/>
                <a:ea typeface="Montserrat" pitchFamily="34" charset="-122"/>
                <a:cs typeface="Montserrat" pitchFamily="34" charset="-120"/>
              </a:rPr>
              <a:t>Construido a medida con Video RTC</a:t>
            </a:r>
            <a:endParaRPr lang="en-US" sz="1250" dirty="0"/>
          </a:p>
        </p:txBody>
      </p:sp>
      <p:sp>
        <p:nvSpPr>
          <p:cNvPr id="15" name="Text 11"/>
          <p:cNvSpPr/>
          <p:nvPr/>
        </p:nvSpPr>
        <p:spPr>
          <a:xfrm>
            <a:off x="4581144" y="2743200"/>
            <a:ext cx="3017520" cy="932688"/>
          </a:xfrm>
          <a:prstGeom prst="rect">
            <a:avLst/>
          </a:prstGeom>
          <a:noFill/>
          <a:ln/>
        </p:spPr>
        <p:txBody>
          <a:bodyPr wrap="square" lIns="0" tIns="0" rIns="0" bIns="0" rtlCol="0" anchor="ctr"/>
          <a:lstStyle/>
          <a:p>
            <a:pPr indent="0" marL="0">
              <a:lnSpc>
                <a:spcPct val="128000"/>
              </a:lnSpc>
              <a:buNone/>
            </a:pPr>
            <a:r>
              <a:rPr lang="en-US" sz="1000" dirty="0">
                <a:solidFill>
                  <a:srgbClr val="9FB0BE"/>
                </a:solidFill>
                <a:latin typeface="Montserrat" pitchFamily="34" charset="0"/>
                <a:ea typeface="Montserrat" pitchFamily="34" charset="-122"/>
                <a:cs typeface="Montserrat" pitchFamily="34" charset="-120"/>
              </a:rPr>
              <a:t>Mismo protocolo, misma arquitectura, diseñados juntos — no un proyecto de integración con terceros.</a:t>
            </a:r>
            <a:endParaRPr lang="en-US" sz="1000" dirty="0"/>
          </a:p>
        </p:txBody>
      </p:sp>
      <p:sp>
        <p:nvSpPr>
          <p:cNvPr id="16" name="Shape 12"/>
          <p:cNvSpPr/>
          <p:nvPr/>
        </p:nvSpPr>
        <p:spPr>
          <a:xfrm>
            <a:off x="8065008" y="1783080"/>
            <a:ext cx="3566160" cy="2084832"/>
          </a:xfrm>
          <a:prstGeom prst="roundRect">
            <a:avLst>
              <a:gd name="adj" fmla="val 4386"/>
            </a:avLst>
          </a:prstGeom>
          <a:solidFill>
            <a:srgbClr val="2E3D48"/>
          </a:solidFill>
          <a:ln/>
        </p:spPr>
        <p:txBody>
          <a:bodyPr/>
          <a:p/>
        </p:txBody>
      </p:sp>
      <p:sp>
        <p:nvSpPr>
          <p:cNvPr id="17" name="Shape 13"/>
          <p:cNvSpPr/>
          <p:nvPr/>
        </p:nvSpPr>
        <p:spPr>
          <a:xfrm>
            <a:off x="8339328" y="2057400"/>
            <a:ext cx="566928" cy="566928"/>
          </a:xfrm>
          <a:prstGeom prst="ellipse">
            <a:avLst/>
          </a:prstGeom>
          <a:solidFill>
            <a:srgbClr val="9CBFEA"/>
          </a:solidFill>
          <a:ln/>
        </p:spPr>
        <p:txBody>
          <a:bodyPr/>
          <a:p/>
        </p:txBody>
      </p:sp>
      <p:pic>
        <p:nvPicPr>
          <p:cNvPr id="18" name="Image 2" descr="icons/key_212F38.png">    </p:cNvPr>
          <p:cNvPicPr>
            <a:picLocks noChangeAspect="1"/>
          </p:cNvPicPr>
          <p:nvPr/>
        </p:nvPicPr>
        <p:blipFill>
          <a:blip r:embed="rId3"/>
          <a:stretch>
            <a:fillRect/>
          </a:stretch>
        </p:blipFill>
        <p:spPr>
          <a:xfrm>
            <a:off x="8475391" y="2193463"/>
            <a:ext cx="294803" cy="294803"/>
          </a:xfrm>
          <a:prstGeom prst="rect">
            <a:avLst/>
          </a:prstGeom>
        </p:spPr>
      </p:pic>
      <p:sp>
        <p:nvSpPr>
          <p:cNvPr id="19" name="Text 14"/>
          <p:cNvSpPr/>
          <p:nvPr/>
        </p:nvSpPr>
        <p:spPr>
          <a:xfrm>
            <a:off x="9034272" y="2075688"/>
            <a:ext cx="2322576" cy="530352"/>
          </a:xfrm>
          <a:prstGeom prst="rect">
            <a:avLst/>
          </a:prstGeom>
          <a:noFill/>
          <a:ln/>
        </p:spPr>
        <p:txBody>
          <a:bodyPr wrap="square" lIns="0" tIns="0" rIns="0" bIns="0" rtlCol="0" anchor="ctr"/>
          <a:lstStyle/>
          <a:p>
            <a:pPr indent="0" marL="0">
              <a:lnSpc>
                <a:spcPct val="105000"/>
              </a:lnSpc>
              <a:buNone/>
            </a:pPr>
            <a:r>
              <a:rPr lang="en-US" sz="1250" b="1" dirty="0">
                <a:solidFill>
                  <a:srgbClr val="FFFFFF"/>
                </a:solidFill>
                <a:latin typeface="Montserrat" pitchFamily="34" charset="0"/>
                <a:ea typeface="Montserrat" pitchFamily="34" charset="-122"/>
                <a:cs typeface="Montserrat" pitchFamily="34" charset="-120"/>
              </a:rPr>
              <a:t>Tu bucket, tus claves</a:t>
            </a:r>
            <a:endParaRPr lang="en-US" sz="1250" dirty="0"/>
          </a:p>
        </p:txBody>
      </p:sp>
      <p:sp>
        <p:nvSpPr>
          <p:cNvPr id="20" name="Text 15"/>
          <p:cNvSpPr/>
          <p:nvPr/>
        </p:nvSpPr>
        <p:spPr>
          <a:xfrm>
            <a:off x="8339328" y="2743200"/>
            <a:ext cx="3017520" cy="932688"/>
          </a:xfrm>
          <a:prstGeom prst="rect">
            <a:avLst/>
          </a:prstGeom>
          <a:noFill/>
          <a:ln/>
        </p:spPr>
        <p:txBody>
          <a:bodyPr wrap="square" lIns="0" tIns="0" rIns="0" bIns="0" rtlCol="0" anchor="ctr"/>
          <a:lstStyle/>
          <a:p>
            <a:pPr indent="0" marL="0">
              <a:lnSpc>
                <a:spcPct val="128000"/>
              </a:lnSpc>
              <a:buNone/>
            </a:pPr>
            <a:r>
              <a:rPr lang="en-US" sz="1000" dirty="0">
                <a:solidFill>
                  <a:srgbClr val="9FB0BE"/>
                </a:solidFill>
                <a:latin typeface="Montserrat" pitchFamily="34" charset="0"/>
                <a:ea typeface="Montserrat" pitchFamily="34" charset="-122"/>
                <a:cs typeface="Montserrat" pitchFamily="34" charset="-120"/>
              </a:rPr>
              <a:t>Usa tu propio bucket S3 y tus propias claves de cifrado — las grabaciones permanecen bajo el control de tu organización.</a:t>
            </a:r>
            <a:endParaRPr lang="en-US" sz="1000" dirty="0"/>
          </a:p>
        </p:txBody>
      </p:sp>
      <p:sp>
        <p:nvSpPr>
          <p:cNvPr id="21" name="Shape 16"/>
          <p:cNvSpPr/>
          <p:nvPr/>
        </p:nvSpPr>
        <p:spPr>
          <a:xfrm>
            <a:off x="548640" y="4069080"/>
            <a:ext cx="3566160" cy="2084832"/>
          </a:xfrm>
          <a:prstGeom prst="roundRect">
            <a:avLst>
              <a:gd name="adj" fmla="val 4386"/>
            </a:avLst>
          </a:prstGeom>
          <a:solidFill>
            <a:srgbClr val="2E3D48"/>
          </a:solidFill>
          <a:ln/>
        </p:spPr>
        <p:txBody>
          <a:bodyPr/>
          <a:p/>
        </p:txBody>
      </p:sp>
      <p:sp>
        <p:nvSpPr>
          <p:cNvPr id="22" name="Shape 17"/>
          <p:cNvSpPr/>
          <p:nvPr/>
        </p:nvSpPr>
        <p:spPr>
          <a:xfrm>
            <a:off x="822960" y="4343400"/>
            <a:ext cx="566928" cy="566928"/>
          </a:xfrm>
          <a:prstGeom prst="ellipse">
            <a:avLst/>
          </a:prstGeom>
          <a:solidFill>
            <a:srgbClr val="9CBFEA"/>
          </a:solidFill>
          <a:ln/>
        </p:spPr>
        <p:txBody>
          <a:bodyPr/>
          <a:p/>
        </p:txBody>
      </p:sp>
      <p:pic>
        <p:nvPicPr>
          <p:cNvPr id="23" name="Image 3" descr="icons/chart_212F38.png">    </p:cNvPr>
          <p:cNvPicPr>
            <a:picLocks noChangeAspect="1"/>
          </p:cNvPicPr>
          <p:nvPr/>
        </p:nvPicPr>
        <p:blipFill>
          <a:blip r:embed="rId4"/>
          <a:stretch>
            <a:fillRect/>
          </a:stretch>
        </p:blipFill>
        <p:spPr>
          <a:xfrm>
            <a:off x="959023" y="4479463"/>
            <a:ext cx="294803" cy="294803"/>
          </a:xfrm>
          <a:prstGeom prst="rect">
            <a:avLst/>
          </a:prstGeom>
        </p:spPr>
      </p:pic>
      <p:sp>
        <p:nvSpPr>
          <p:cNvPr id="24" name="Text 18"/>
          <p:cNvSpPr/>
          <p:nvPr/>
        </p:nvSpPr>
        <p:spPr>
          <a:xfrm>
            <a:off x="1517904" y="4361688"/>
            <a:ext cx="2322576" cy="530352"/>
          </a:xfrm>
          <a:prstGeom prst="rect">
            <a:avLst/>
          </a:prstGeom>
          <a:noFill/>
          <a:ln/>
        </p:spPr>
        <p:txBody>
          <a:bodyPr wrap="square" lIns="0" tIns="0" rIns="0" bIns="0" rtlCol="0" anchor="ctr"/>
          <a:lstStyle/>
          <a:p>
            <a:pPr indent="0" marL="0">
              <a:lnSpc>
                <a:spcPct val="105000"/>
              </a:lnSpc>
              <a:buNone/>
            </a:pPr>
            <a:r>
              <a:rPr lang="en-US" sz="1250" b="1" dirty="0">
                <a:solidFill>
                  <a:srgbClr val="FFFFFF"/>
                </a:solidFill>
                <a:latin typeface="Montserrat" pitchFamily="34" charset="0"/>
                <a:ea typeface="Montserrat" pitchFamily="34" charset="-122"/>
                <a:cs typeface="Montserrat" pitchFamily="34" charset="-120"/>
              </a:rPr>
              <a:t>Almacenamiento con economía transparente</a:t>
            </a:r>
            <a:endParaRPr lang="en-US" sz="1250" dirty="0"/>
          </a:p>
        </p:txBody>
      </p:sp>
      <p:sp>
        <p:nvSpPr>
          <p:cNvPr id="25" name="Text 19"/>
          <p:cNvSpPr/>
          <p:nvPr/>
        </p:nvSpPr>
        <p:spPr>
          <a:xfrm>
            <a:off x="822960" y="5029200"/>
            <a:ext cx="3017520" cy="932688"/>
          </a:xfrm>
          <a:prstGeom prst="rect">
            <a:avLst/>
          </a:prstGeom>
          <a:noFill/>
          <a:ln/>
        </p:spPr>
        <p:txBody>
          <a:bodyPr wrap="square" lIns="0" tIns="0" rIns="0" bIns="0" rtlCol="0" anchor="ctr"/>
          <a:lstStyle/>
          <a:p>
            <a:pPr indent="0" marL="0">
              <a:lnSpc>
                <a:spcPct val="128000"/>
              </a:lnSpc>
              <a:buNone/>
            </a:pPr>
            <a:r>
              <a:rPr lang="en-US" sz="1000" dirty="0">
                <a:solidFill>
                  <a:srgbClr val="9FB0BE"/>
                </a:solidFill>
                <a:latin typeface="Montserrat" pitchFamily="34" charset="0"/>
                <a:ea typeface="Montserrat" pitchFamily="34" charset="-122"/>
                <a:cs typeface="Montserrat" pitchFamily="34" charset="-120"/>
              </a:rPr>
              <a:t>Una tabla de dimensionamiento por minuto publicada, no un presupuesto opaco — mira el ejemplo desarrollado más adelante.</a:t>
            </a:r>
            <a:endParaRPr lang="en-US" sz="1000" dirty="0"/>
          </a:p>
        </p:txBody>
      </p:sp>
      <p:sp>
        <p:nvSpPr>
          <p:cNvPr id="26" name="Shape 20"/>
          <p:cNvSpPr/>
          <p:nvPr/>
        </p:nvSpPr>
        <p:spPr>
          <a:xfrm>
            <a:off x="4306824" y="4069080"/>
            <a:ext cx="3566160" cy="2084832"/>
          </a:xfrm>
          <a:prstGeom prst="roundRect">
            <a:avLst>
              <a:gd name="adj" fmla="val 4386"/>
            </a:avLst>
          </a:prstGeom>
          <a:solidFill>
            <a:srgbClr val="2E3D48"/>
          </a:solidFill>
          <a:ln/>
        </p:spPr>
        <p:txBody>
          <a:bodyPr/>
          <a:p/>
        </p:txBody>
      </p:sp>
      <p:sp>
        <p:nvSpPr>
          <p:cNvPr id="27" name="Shape 21"/>
          <p:cNvSpPr/>
          <p:nvPr/>
        </p:nvSpPr>
        <p:spPr>
          <a:xfrm>
            <a:off x="4581144" y="4343400"/>
            <a:ext cx="566928" cy="566928"/>
          </a:xfrm>
          <a:prstGeom prst="ellipse">
            <a:avLst/>
          </a:prstGeom>
          <a:solidFill>
            <a:srgbClr val="9CBFEA"/>
          </a:solidFill>
          <a:ln/>
        </p:spPr>
        <p:txBody>
          <a:bodyPr/>
          <a:p/>
        </p:txBody>
      </p:sp>
      <p:pic>
        <p:nvPicPr>
          <p:cNvPr id="28" name="Image 4" descr="icons/ai_212F38.png">    </p:cNvPr>
          <p:cNvPicPr>
            <a:picLocks noChangeAspect="1"/>
          </p:cNvPicPr>
          <p:nvPr/>
        </p:nvPicPr>
        <p:blipFill>
          <a:blip r:embed="rId5"/>
          <a:stretch>
            <a:fillRect/>
          </a:stretch>
        </p:blipFill>
        <p:spPr>
          <a:xfrm>
            <a:off x="4717207" y="4479463"/>
            <a:ext cx="294803" cy="294803"/>
          </a:xfrm>
          <a:prstGeom prst="rect">
            <a:avLst/>
          </a:prstGeom>
        </p:spPr>
      </p:pic>
      <p:sp>
        <p:nvSpPr>
          <p:cNvPr id="29" name="Text 22"/>
          <p:cNvSpPr/>
          <p:nvPr/>
        </p:nvSpPr>
        <p:spPr>
          <a:xfrm>
            <a:off x="5276088" y="4361688"/>
            <a:ext cx="2322576" cy="530352"/>
          </a:xfrm>
          <a:prstGeom prst="rect">
            <a:avLst/>
          </a:prstGeom>
          <a:noFill/>
          <a:ln/>
        </p:spPr>
        <p:txBody>
          <a:bodyPr wrap="square" lIns="0" tIns="0" rIns="0" bIns="0" rtlCol="0" anchor="ctr"/>
          <a:lstStyle/>
          <a:p>
            <a:pPr indent="0" marL="0">
              <a:lnSpc>
                <a:spcPct val="105000"/>
              </a:lnSpc>
              <a:buNone/>
            </a:pPr>
            <a:r>
              <a:rPr lang="en-US" sz="1250" b="1" dirty="0">
                <a:solidFill>
                  <a:srgbClr val="FFFFFF"/>
                </a:solidFill>
                <a:latin typeface="Montserrat" pitchFamily="34" charset="0"/>
                <a:ea typeface="Montserrat" pitchFamily="34" charset="-122"/>
                <a:cs typeface="Montserrat" pitchFamily="34" charset="-120"/>
              </a:rPr>
              <a:t>Abierto a cualquier stack de analítica</a:t>
            </a:r>
            <a:endParaRPr lang="en-US" sz="1250" dirty="0"/>
          </a:p>
        </p:txBody>
      </p:sp>
      <p:sp>
        <p:nvSpPr>
          <p:cNvPr id="30" name="Text 23"/>
          <p:cNvSpPr/>
          <p:nvPr/>
        </p:nvSpPr>
        <p:spPr>
          <a:xfrm>
            <a:off x="4581144" y="5029200"/>
            <a:ext cx="3017520" cy="932688"/>
          </a:xfrm>
          <a:prstGeom prst="rect">
            <a:avLst/>
          </a:prstGeom>
          <a:noFill/>
          <a:ln/>
        </p:spPr>
        <p:txBody>
          <a:bodyPr wrap="square" lIns="0" tIns="0" rIns="0" bIns="0" rtlCol="0" anchor="ctr"/>
          <a:lstStyle/>
          <a:p>
            <a:pPr indent="0" marL="0">
              <a:lnSpc>
                <a:spcPct val="128000"/>
              </a:lnSpc>
              <a:buNone/>
            </a:pPr>
            <a:r>
              <a:rPr lang="en-US" sz="1000" dirty="0">
                <a:solidFill>
                  <a:srgbClr val="9FB0BE"/>
                </a:solidFill>
                <a:latin typeface="Montserrat" pitchFamily="34" charset="0"/>
                <a:ea typeface="Montserrat" pitchFamily="34" charset="-122"/>
                <a:cs typeface="Montserrat" pitchFamily="34" charset="-120"/>
              </a:rPr>
              <a:t>Exportación de metadatos estructurados al proveedor de analítica de voz que elijas — sin paquete forzado.</a:t>
            </a:r>
            <a:endParaRPr lang="en-US" sz="1000" dirty="0"/>
          </a:p>
        </p:txBody>
      </p:sp>
      <p:sp>
        <p:nvSpPr>
          <p:cNvPr id="31" name="Shape 24"/>
          <p:cNvSpPr/>
          <p:nvPr/>
        </p:nvSpPr>
        <p:spPr>
          <a:xfrm>
            <a:off x="8065008" y="4069080"/>
            <a:ext cx="3566160" cy="2084832"/>
          </a:xfrm>
          <a:prstGeom prst="roundRect">
            <a:avLst>
              <a:gd name="adj" fmla="val 4386"/>
            </a:avLst>
          </a:prstGeom>
          <a:solidFill>
            <a:srgbClr val="2E3D48"/>
          </a:solidFill>
          <a:ln/>
        </p:spPr>
        <p:txBody>
          <a:bodyPr/>
          <a:p/>
        </p:txBody>
      </p:sp>
      <p:sp>
        <p:nvSpPr>
          <p:cNvPr id="32" name="Shape 25"/>
          <p:cNvSpPr/>
          <p:nvPr/>
        </p:nvSpPr>
        <p:spPr>
          <a:xfrm>
            <a:off x="8339328" y="4343400"/>
            <a:ext cx="566928" cy="566928"/>
          </a:xfrm>
          <a:prstGeom prst="ellipse">
            <a:avLst/>
          </a:prstGeom>
          <a:solidFill>
            <a:srgbClr val="9CBFEA"/>
          </a:solidFill>
          <a:ln/>
        </p:spPr>
        <p:txBody>
          <a:bodyPr/>
          <a:p/>
        </p:txBody>
      </p:sp>
      <p:pic>
        <p:nvPicPr>
          <p:cNvPr id="33" name="Image 5" descr="icons/eye_212F38.png">    </p:cNvPr>
          <p:cNvPicPr>
            <a:picLocks noChangeAspect="1"/>
          </p:cNvPicPr>
          <p:nvPr/>
        </p:nvPicPr>
        <p:blipFill>
          <a:blip r:embed="rId6"/>
          <a:stretch>
            <a:fillRect/>
          </a:stretch>
        </p:blipFill>
        <p:spPr>
          <a:xfrm>
            <a:off x="8475391" y="4479463"/>
            <a:ext cx="294803" cy="294803"/>
          </a:xfrm>
          <a:prstGeom prst="rect">
            <a:avLst/>
          </a:prstGeom>
        </p:spPr>
      </p:pic>
      <p:sp>
        <p:nvSpPr>
          <p:cNvPr id="34" name="Text 26"/>
          <p:cNvSpPr/>
          <p:nvPr/>
        </p:nvSpPr>
        <p:spPr>
          <a:xfrm>
            <a:off x="9034272" y="4361688"/>
            <a:ext cx="2322576" cy="530352"/>
          </a:xfrm>
          <a:prstGeom prst="rect">
            <a:avLst/>
          </a:prstGeom>
          <a:noFill/>
          <a:ln/>
        </p:spPr>
        <p:txBody>
          <a:bodyPr wrap="square" lIns="0" tIns="0" rIns="0" bIns="0" rtlCol="0" anchor="ctr"/>
          <a:lstStyle/>
          <a:p>
            <a:pPr indent="0" marL="0">
              <a:lnSpc>
                <a:spcPct val="105000"/>
              </a:lnSpc>
              <a:buNone/>
            </a:pPr>
            <a:r>
              <a:rPr lang="en-US" sz="1250" b="1" dirty="0">
                <a:solidFill>
                  <a:srgbClr val="FFFFFF"/>
                </a:solidFill>
                <a:latin typeface="Montserrat" pitchFamily="34" charset="0"/>
                <a:ea typeface="Montserrat" pitchFamily="34" charset="-122"/>
                <a:cs typeface="Montserrat" pitchFamily="34" charset="-120"/>
              </a:rPr>
              <a:t>Cada revisión, registrada</a:t>
            </a:r>
            <a:endParaRPr lang="en-US" sz="1250" dirty="0"/>
          </a:p>
        </p:txBody>
      </p:sp>
      <p:sp>
        <p:nvSpPr>
          <p:cNvPr id="35" name="Text 27"/>
          <p:cNvSpPr/>
          <p:nvPr/>
        </p:nvSpPr>
        <p:spPr>
          <a:xfrm>
            <a:off x="8339328" y="5029200"/>
            <a:ext cx="3017520" cy="932688"/>
          </a:xfrm>
          <a:prstGeom prst="rect">
            <a:avLst/>
          </a:prstGeom>
          <a:noFill/>
          <a:ln/>
        </p:spPr>
        <p:txBody>
          <a:bodyPr wrap="square" lIns="0" tIns="0" rIns="0" bIns="0" rtlCol="0" anchor="ctr"/>
          <a:lstStyle/>
          <a:p>
            <a:pPr indent="0" marL="0">
              <a:lnSpc>
                <a:spcPct val="128000"/>
              </a:lnSpc>
              <a:buNone/>
            </a:pPr>
            <a:r>
              <a:rPr lang="en-US" sz="1000" dirty="0">
                <a:solidFill>
                  <a:srgbClr val="9FB0BE"/>
                </a:solidFill>
                <a:latin typeface="Montserrat" pitchFamily="34" charset="0"/>
                <a:ea typeface="Montserrat" pitchFamily="34" charset="-122"/>
                <a:cs typeface="Montserrat" pitchFamily="34" charset="-120"/>
              </a:rPr>
              <a:t>Marcas de estado de revisión/QM más registro de auditoría completo de la actividad de usuarios, así el rastro de auditoría es tan real como la grabación.</a:t>
            </a:r>
            <a:endParaRPr lang="en-US" sz="1000" dirty="0"/>
          </a:p>
        </p:txBody>
      </p:sp>
      <p:sp>
        <p:nvSpPr>
          <p:cNvPr id="36" name="Text 28"/>
          <p:cNvSpPr/>
          <p:nvPr/>
        </p:nvSpPr>
        <p:spPr>
          <a:xfrm>
            <a:off x="548640" y="6144768"/>
            <a:ext cx="11091672" cy="292608"/>
          </a:xfrm>
          <a:prstGeom prst="rect">
            <a:avLst/>
          </a:prstGeom>
          <a:noFill/>
          <a:ln/>
        </p:spPr>
        <p:txBody>
          <a:bodyPr wrap="square" lIns="0" tIns="0" rIns="0" bIns="0" rtlCol="0" anchor="ctr"/>
          <a:lstStyle/>
          <a:p>
            <a:pPr indent="0" marL="0">
              <a:buNone/>
            </a:pPr>
            <a:r>
              <a:rPr lang="en-US" sz="1050" b="1" dirty="0">
                <a:solidFill>
                  <a:srgbClr val="9CBFEA"/>
                </a:solidFill>
                <a:latin typeface="Montserrat" pitchFamily="34" charset="0"/>
                <a:ea typeface="Montserrat" pitchFamily="34" charset="-122"/>
                <a:cs typeface="Montserrat" pitchFamily="34" charset="-120"/>
              </a:rPr>
              <a:t>El hallazgo principal: de seis proveedores de grabación de cumplimiento revisados, ninguno graba nativamente el video de webcam como canal de primera clase — todos añaden captura de pantalla en su lugar.</a:t>
            </a:r>
            <a:endParaRPr lang="en-US" sz="1050" dirty="0"/>
          </a:p>
        </p:txBody>
      </p:sp>
      <p:sp>
        <p:nvSpPr>
          <p:cNvPr id="37" name="Text 29"/>
          <p:cNvSpPr/>
          <p:nvPr/>
        </p:nvSpPr>
        <p:spPr>
          <a:xfrm>
            <a:off x="548640" y="6455664"/>
            <a:ext cx="8138160" cy="274320"/>
          </a:xfrm>
          <a:prstGeom prst="rect">
            <a:avLst/>
          </a:prstGeom>
          <a:noFill/>
          <a:ln/>
        </p:spPr>
        <p:txBody>
          <a:bodyPr wrap="square" lIns="0" tIns="0" rIns="0" bIns="0" rtlCol="0" anchor="ctr"/>
          <a:lstStyle/>
          <a:p>
            <a:pPr indent="0" marL="0">
              <a:buNone/>
            </a:pPr>
            <a:r>
              <a:rPr lang="en-US" sz="800" i="1" dirty="0">
                <a:solidFill>
                  <a:srgbClr val="6B7F8D"/>
                </a:solidFill>
                <a:latin typeface="Montserrat" pitchFamily="34" charset="0"/>
                <a:ea typeface="Montserrat" pitchFamily="34" charset="-122"/>
                <a:cs typeface="Montserrat" pitchFamily="34" charset="-120"/>
              </a:rPr>
              <a:t>Fuente: wiki.ivrpowers.com/en/videorec/faq, páginas de producto de la competencia revisadas en agosto de 2026</a:t>
            </a:r>
            <a:endParaRPr lang="en-US" sz="800" dirty="0"/>
          </a:p>
        </p:txBody>
      </p:sp>
      <p:sp>
        <p:nvSpPr>
          <p:cNvPr id="38" name="Text 30"/>
          <p:cNvSpPr/>
          <p:nvPr/>
        </p:nvSpPr>
        <p:spPr>
          <a:xfrm>
            <a:off x="8778240" y="6455664"/>
            <a:ext cx="2377440" cy="274320"/>
          </a:xfrm>
          <a:prstGeom prst="rect">
            <a:avLst/>
          </a:prstGeom>
          <a:noFill/>
          <a:ln/>
        </p:spPr>
        <p:txBody>
          <a:bodyPr wrap="square" lIns="0" tIns="0" rIns="0" bIns="0" rtlCol="0" anchor="ctr"/>
          <a:lstStyle/>
          <a:p>
            <a:pPr algn="r" indent="0" marL="0">
              <a:buNone/>
            </a:pPr>
            <a:r>
              <a:rPr lang="en-US" sz="800" dirty="0">
                <a:solidFill>
                  <a:srgbClr val="6B7F8D"/>
                </a:solidFill>
                <a:latin typeface="Montserrat" pitchFamily="34" charset="0"/>
                <a:ea typeface="Montserrat" pitchFamily="34" charset="-122"/>
                <a:cs typeface="Montserrat" pitchFamily="34" charset="-120"/>
              </a:rPr>
              <a:t>Diferenciador</a:t>
            </a:r>
            <a:endParaRPr lang="en-US" sz="800" dirty="0"/>
          </a:p>
        </p:txBody>
      </p:sp>
      <p:sp>
        <p:nvSpPr>
          <p:cNvPr id="39" name="Text 31"/>
          <p:cNvSpPr/>
          <p:nvPr/>
        </p:nvSpPr>
        <p:spPr>
          <a:xfrm>
            <a:off x="11320272" y="6455664"/>
            <a:ext cx="320040" cy="274320"/>
          </a:xfrm>
          <a:prstGeom prst="rect">
            <a:avLst/>
          </a:prstGeom>
          <a:noFill/>
          <a:ln/>
        </p:spPr>
        <p:txBody>
          <a:bodyPr wrap="square" lIns="0" tIns="0" rIns="0" bIns="0" rtlCol="0" anchor="ctr"/>
          <a:lstStyle/>
          <a:p>
            <a:pPr algn="r" indent="0" marL="0">
              <a:buNone/>
            </a:pPr>
            <a:r>
              <a:rPr lang="en-US" sz="900" b="1" dirty="0">
                <a:solidFill>
                  <a:srgbClr val="9FB0BE"/>
                </a:solidFill>
                <a:latin typeface="Montserrat" pitchFamily="34" charset="0"/>
                <a:ea typeface="Montserrat" pitchFamily="34" charset="-122"/>
                <a:cs typeface="Montserrat" pitchFamily="34" charset="-120"/>
              </a:rPr>
              <a:t>4</a:t>
            </a:r>
            <a:endParaRPr lang="en-US" sz="900" dirty="0"/>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170" name="Layer.tiff" descr="Layer.tiff"/>
          <p:cNvPicPr>
            <a:picLocks noChangeAspect="1"/>
          </p:cNvPicPr>
          <p:nvPr/>
        </p:nvPicPr>
        <p:blipFill>
          <a:blip r:embed="rId5">
            <a:extLst/>
          </a:blip>
          <a:stretch>
            <a:fillRect/>
          </a:stretch>
        </p:blipFill>
        <p:spPr>
          <a:xfrm>
            <a:off x="3910613" y="915820"/>
            <a:ext cx="4358074" cy="1313394"/>
          </a:xfrm>
          <a:prstGeom prst="rect">
            <a:avLst/>
          </a:prstGeom>
          <a:ln w="12700">
            <a:miter lim="400000"/>
          </a:ln>
        </p:spPr>
      </p:pic>
      <p:sp>
        <p:nvSpPr>
          <p:cNvPr id="900" name="RecordDot-bg"/>
          <p:cNvSpPr/>
          <p:nvPr/>
        </p:nvSpPr>
        <p:spPr>
          <a:xfrm>
            <a:off x="5772480" y="4491373"/>
            <a:ext cx="634340" cy="634340"/>
          </a:xfrm>
          <a:prstGeom prst="ellipse">
            <a:avLst/>
          </a:prstGeom>
          <a:solidFill>
            <a:srgbClr val="D4D4D4"/>
          </a:solidFill>
          <a:ln w="3175">
            <a:miter lim="400000"/>
          </a:ln>
          <a:effectLst>
            <a:outerShdw sx="100000" sy="100000" kx="0" ky="0" algn="b" rotWithShape="0" blurRad="50800" dist="25400" dir="5400000">
              <a:srgbClr val="000000">
                <a:alpha val="50000"/>
              </a:srgbClr>
            </a:outerShdw>
          </a:effectLst>
        </p:spPr>
        <p:txBody>
          <a:bodyPr/>
          <a:lstStyle/>
          <a:p/>
        </p:txBody>
      </p:sp>
      <p:sp>
        <p:nvSpPr>
          <p:cNvPr id="901" name="RecordDot-fg"/>
          <p:cNvSpPr/>
          <p:nvPr/>
        </p:nvSpPr>
        <p:spPr>
          <a:xfrm>
            <a:off x="5969125" y="4688018"/>
            <a:ext cx="241049" cy="241049"/>
          </a:xfrm>
          <a:prstGeom prst="ellipse">
            <a:avLst/>
          </a:prstGeom>
          <a:solidFill>
            <a:srgbClr val="FF2600"/>
          </a:solidFill>
          <a:ln>
            <a:noFill/>
          </a:ln>
        </p:spPr>
        <p:txBody>
          <a:bodyPr/>
          <a:lstStyle/>
          <a:p/>
        </p:txBody>
      </p:sp>
      <p:sp>
        <p:nvSpPr>
          <p:cNvPr id="950" name="¿Sabías que un Video Contact Center exige un tratamiento…"/>
          <p:cNvSpPr txBox="1"/>
          <p:nvPr/>
        </p:nvSpPr>
        <p:spPr>
          <a:xfrm>
            <a:off x="480116" y="2946426"/>
            <a:ext cx="11231768" cy="965148"/>
          </a:xfrm>
          <a:prstGeom prst="rect">
            <a:avLst/>
          </a:prstGeom>
        </p:spPr>
        <p:txBody>
          <a:bodyPr wrap="none" lIns="25373" tIns="25373" rIns="25373" bIns="25373" anchor="ctr">
            <a:noAutofit/>
          </a:bodyPr>
          <a:lstStyle/>
          <a:p>
            <a:pPr algn="ctr" defTabSz="228600">
              <a:defRPr sz="2600">
                <a:solidFill>
                  <a:srgbClr val="212F38"/>
                </a:solidFill>
                <a:latin typeface="Montserrat Thin Regular"/>
                <a:ea typeface="Montserrat Thin Regular"/>
                <a:cs typeface="Montserrat Thin Regular"/>
                <a:sym typeface="Montserrat Thin Regular"/>
              </a:defRPr>
            </a:pPr>
            <a:r>
              <a:rPr sz="2600">
                <a:latin typeface="Montserrat"/>
              </a:rPr>
              <a:t>¿Sabías que un Video Contact Center exige un tratamiento</a:t>
            </a:r>
            <a:br>
              <a:rPr sz="2600"/>
            </a:br>
            <a:r>
              <a:rPr sz="2600">
                <a:latin typeface="Montserrat"/>
              </a:rPr>
              <a:t>especial en el procesamiento de sus grabaciones?</a:t>
            </a:r>
          </a:p>
        </p:txBody>
      </p:sp>
      <p:sp>
        <p:nvSpPr>
          <p:cNvPr id="178" name="Interactive Powers"/>
          <p:cNvSpPr txBox="1"/>
          <p:nvPr/>
        </p:nvSpPr>
        <p:spPr>
          <a:xfrm>
            <a:off x="600044" y="5927326"/>
            <a:ext cx="10974059" cy="318158"/>
          </a:xfrm>
          <a:prstGeom prst="rect">
            <a:avLst/>
          </a:prstGeom>
          <a:ln w="3175">
            <a:miter lim="400000"/>
          </a:ln>
          <a:extLst>
            <a:ext uri="{C572A759-6A51-4108-AA02-DFA0A04FC94B}">
              <ma14:wrappingTextBoxFlag xmlns:ma14="http://schemas.microsoft.com/office/mac/drawingml/2011/main" val="1"/>
            </a:ext>
          </a:extLst>
        </p:spPr>
        <p:txBody>
          <a:bodyPr lIns="22836" tIns="22836" rIns="22836" bIns="22836">
            <a:normAutofit fontScale="100000" lnSpcReduction="0"/>
          </a:bodyPr>
          <a:lstStyle/>
          <a:p>
            <a:pPr algn="ctr" defTabSz="412750">
              <a:defRPr>
                <a:solidFill>
                  <a:srgbClr val="212F38"/>
                </a:solidFill>
                <a:latin typeface="MuseoSansRounded-900"/>
                <a:ea typeface="MuseoSansRounded-900"/>
                <a:cs typeface="MuseoSansRounded-900"/>
                <a:sym typeface="MuseoSansRounded-900"/>
              </a:defRPr>
            </a:pPr>
            <a:r>
              <a:rPr>
                <a:latin typeface="MuseoSansRounded-100"/>
                <a:ea typeface="MuseoSansRounded-100"/>
                <a:cs typeface="MuseoSansRounded-100"/>
                <a:sym typeface="MuseoSansRounded-100"/>
              </a:rPr>
              <a:t>Interactive</a:t>
            </a:r>
            <a:r>
              <a:t> Powers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5">
    <p:bg>
      <p:bgPr>
        <a:solidFill>
          <a:srgbClr val="F6F6F6"/>
        </a:solidFill>
      </p:bgPr>
    </p:bg>
    <p:spTree>
      <p:nvGrpSpPr>
        <p:cNvPr id="1" name=""/>
        <p:cNvGrpSpPr/>
        <p:nvPr/>
      </p:nvGrpSpPr>
      <p:grpSpPr>
        <a:xfrm>
          <a:off x="0" y="0"/>
          <a:ext cx="0" cy="0"/>
          <a:chOff x="0" y="0"/>
          <a:chExt cx="0" cy="0"/>
        </a:xfrm>
      </p:grpSpPr>
      <p:sp>
        <p:nvSpPr>
          <p:cNvPr id="2" name="Shape 0"/>
          <p:cNvSpPr/>
          <p:nvPr/>
        </p:nvSpPr>
        <p:spPr>
          <a:xfrm>
            <a:off x="548640" y="521208"/>
            <a:ext cx="118872" cy="118872"/>
          </a:xfrm>
          <a:prstGeom prst="roundRect">
            <a:avLst>
              <a:gd name="adj" fmla="val 23077"/>
            </a:avLst>
          </a:prstGeom>
          <a:solidFill>
            <a:srgbClr val="FF6D5F"/>
          </a:solidFill>
          <a:ln/>
        </p:spPr>
        <p:txBody>
          <a:bodyPr/>
          <a:p/>
        </p:txBody>
      </p:sp>
      <p:sp>
        <p:nvSpPr>
          <p:cNvPr id="3" name="Text 1"/>
          <p:cNvSpPr/>
          <p:nvPr/>
        </p:nvSpPr>
        <p:spPr>
          <a:xfrm>
            <a:off x="777240" y="457200"/>
            <a:ext cx="10424160" cy="274320"/>
          </a:xfrm>
          <a:prstGeom prst="rect">
            <a:avLst/>
          </a:prstGeom>
          <a:noFill/>
          <a:ln/>
        </p:spPr>
        <p:txBody>
          <a:bodyPr wrap="square" lIns="0" tIns="0" rIns="0" bIns="0" rtlCol="0" anchor="ctr"/>
          <a:lstStyle/>
          <a:p>
            <a:pPr indent="0" marL="0">
              <a:buNone/>
            </a:pPr>
            <a:r>
              <a:rPr lang="en-US" sz="1100" b="1" spc="200" kern="0" dirty="0">
                <a:solidFill>
                  <a:srgbClr val="212F38"/>
                </a:solidFill>
                <a:latin typeface="Montserrat" pitchFamily="34" charset="0"/>
                <a:ea typeface="Montserrat" pitchFamily="34" charset="-122"/>
                <a:cs typeface="Montserrat" pitchFamily="34" charset="-120"/>
              </a:rPr>
              <a:t>CAPACIDADES</a:t>
            </a:r>
            <a:endParaRPr lang="en-US" sz="1100" dirty="0"/>
          </a:p>
        </p:txBody>
      </p:sp>
      <p:sp>
        <p:nvSpPr>
          <p:cNvPr id="4" name="Text 2"/>
          <p:cNvSpPr/>
          <p:nvPr/>
        </p:nvSpPr>
        <p:spPr>
          <a:xfrm>
            <a:off x="548640" y="731520"/>
            <a:ext cx="11091672" cy="658368"/>
          </a:xfrm>
          <a:prstGeom prst="rect">
            <a:avLst/>
          </a:prstGeom>
          <a:noFill/>
          <a:ln/>
        </p:spPr>
        <p:txBody>
          <a:bodyPr wrap="square" lIns="0" tIns="0" rIns="0" bIns="0" rtlCol="0" anchor="t"/>
          <a:lstStyle/>
          <a:p>
            <a:pPr indent="0" marL="0">
              <a:buNone/>
            </a:pPr>
            <a:r>
              <a:rPr lang="en-US" sz="2700" b="1" dirty="0">
                <a:solidFill>
                  <a:srgbClr val="212F38"/>
                </a:solidFill>
                <a:latin typeface="Montserrat" pitchFamily="34" charset="0"/>
                <a:ea typeface="Montserrat" pitchFamily="34" charset="-122"/>
                <a:cs typeface="Montserrat" pitchFamily="34" charset="-120"/>
              </a:rPr>
              <a:t>Metadatos, revisión, exportación y acceso en un solo sitio</a:t>
            </a:r>
            <a:endParaRPr lang="en-US" sz="2700" dirty="0"/>
          </a:p>
        </p:txBody>
      </p:sp>
      <p:sp>
        <p:nvSpPr>
          <p:cNvPr id="5" name="Shape 3"/>
          <p:cNvSpPr/>
          <p:nvPr/>
        </p:nvSpPr>
        <p:spPr>
          <a:xfrm>
            <a:off x="548640" y="1371600"/>
            <a:ext cx="3566160" cy="2084832"/>
          </a:xfrm>
          <a:prstGeom prst="roundRect">
            <a:avLst>
              <a:gd name="adj" fmla="val 4386"/>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6" name="Shape 4"/>
          <p:cNvSpPr/>
          <p:nvPr/>
        </p:nvSpPr>
        <p:spPr>
          <a:xfrm>
            <a:off x="822960" y="1645920"/>
            <a:ext cx="566928" cy="566928"/>
          </a:xfrm>
          <a:prstGeom prst="ellipse">
            <a:avLst/>
          </a:prstGeom>
          <a:solidFill>
            <a:srgbClr val="E6EEFA"/>
          </a:solidFill>
          <a:ln/>
        </p:spPr>
        <p:txBody>
          <a:bodyPr/>
          <a:p/>
        </p:txBody>
      </p:sp>
      <p:pic>
        <p:nvPicPr>
          <p:cNvPr id="7" name="Image 0" descr="icons/integration_212F38.png">    </p:cNvPr>
          <p:cNvPicPr>
            <a:picLocks noChangeAspect="1"/>
          </p:cNvPicPr>
          <p:nvPr/>
        </p:nvPicPr>
        <p:blipFill>
          <a:blip r:embed="rId1"/>
          <a:stretch>
            <a:fillRect/>
          </a:stretch>
        </p:blipFill>
        <p:spPr>
          <a:xfrm>
            <a:off x="959023" y="1781983"/>
            <a:ext cx="294803" cy="294803"/>
          </a:xfrm>
          <a:prstGeom prst="rect">
            <a:avLst/>
          </a:prstGeom>
        </p:spPr>
      </p:pic>
      <p:sp>
        <p:nvSpPr>
          <p:cNvPr id="8" name="Text 5"/>
          <p:cNvSpPr/>
          <p:nvPr/>
        </p:nvSpPr>
        <p:spPr>
          <a:xfrm>
            <a:off x="1517904" y="1645920"/>
            <a:ext cx="2322576" cy="566928"/>
          </a:xfrm>
          <a:prstGeom prst="rect">
            <a:avLst/>
          </a:prstGeom>
          <a:noFill/>
          <a:ln/>
        </p:spPr>
        <p:txBody>
          <a:bodyPr wrap="square" lIns="0" tIns="0" rIns="0" bIns="0" rtlCol="0" anchor="ctr"/>
          <a:lstStyle/>
          <a:p>
            <a:pPr indent="0" marL="0">
              <a:lnSpc>
                <a:spcPct val="105000"/>
              </a:lnSpc>
              <a:buNone/>
            </a:pPr>
            <a:r>
              <a:rPr lang="en-US" sz="1250" b="1" dirty="0">
                <a:solidFill>
                  <a:srgbClr val="212F38"/>
                </a:solidFill>
                <a:latin typeface="Montserrat" pitchFamily="34" charset="0"/>
                <a:ea typeface="Montserrat" pitchFamily="34" charset="-122"/>
                <a:cs typeface="Montserrat" pitchFamily="34" charset="-120"/>
              </a:rPr>
              <a:t>Scripts de metadatos personalizados</a:t>
            </a:r>
            <a:endParaRPr lang="en-US" sz="1250" dirty="0"/>
          </a:p>
        </p:txBody>
      </p:sp>
      <p:sp>
        <p:nvSpPr>
          <p:cNvPr id="9" name="Text 6"/>
          <p:cNvSpPr/>
          <p:nvPr/>
        </p:nvSpPr>
        <p:spPr>
          <a:xfrm>
            <a:off x="822960" y="2340864"/>
            <a:ext cx="3017520" cy="914400"/>
          </a:xfrm>
          <a:prstGeom prst="rect">
            <a:avLst/>
          </a:prstGeom>
          <a:noFill/>
          <a:ln/>
        </p:spPr>
        <p:txBody>
          <a:bodyPr wrap="square" lIns="0" tIns="0" rIns="0" bIns="0" rtlCol="0" anchor="ctr"/>
          <a:lstStyle/>
          <a:p>
            <a:pPr indent="0" marL="0">
              <a:lnSpc>
                <a:spcPct val="128000"/>
              </a:lnSpc>
              <a:buNone/>
            </a:pPr>
            <a:r>
              <a:rPr lang="en-US" sz="980" dirty="0">
                <a:solidFill>
                  <a:srgbClr val="4D5C6E"/>
                </a:solidFill>
                <a:latin typeface="Montserrat" pitchFamily="34" charset="0"/>
                <a:ea typeface="Montserrat" pitchFamily="34" charset="-122"/>
                <a:cs typeface="Montserrat" pitchFamily="34" charset="-120"/>
              </a:rPr>
              <a:t>Un script construido para tu despliegue llama a tu plataforma ACD para obtener y adjuntar metadatos de la llamada automáticamente.</a:t>
            </a:r>
            <a:endParaRPr lang="en-US" sz="980" dirty="0"/>
          </a:p>
        </p:txBody>
      </p:sp>
      <p:sp>
        <p:nvSpPr>
          <p:cNvPr id="10" name="Shape 7"/>
          <p:cNvSpPr/>
          <p:nvPr/>
        </p:nvSpPr>
        <p:spPr>
          <a:xfrm>
            <a:off x="4306824" y="1371600"/>
            <a:ext cx="3566160" cy="2084832"/>
          </a:xfrm>
          <a:prstGeom prst="roundRect">
            <a:avLst>
              <a:gd name="adj" fmla="val 4386"/>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11" name="Shape 8"/>
          <p:cNvSpPr/>
          <p:nvPr/>
        </p:nvSpPr>
        <p:spPr>
          <a:xfrm>
            <a:off x="4581144" y="1645920"/>
            <a:ext cx="566928" cy="566928"/>
          </a:xfrm>
          <a:prstGeom prst="ellipse">
            <a:avLst/>
          </a:prstGeom>
          <a:solidFill>
            <a:srgbClr val="E6EEFA"/>
          </a:solidFill>
          <a:ln/>
        </p:spPr>
        <p:txBody>
          <a:bodyPr/>
          <a:p/>
        </p:txBody>
      </p:sp>
      <p:pic>
        <p:nvPicPr>
          <p:cNvPr id="12" name="Image 1" descr="icons/eye_212F38.png">    </p:cNvPr>
          <p:cNvPicPr>
            <a:picLocks noChangeAspect="1"/>
          </p:cNvPicPr>
          <p:nvPr/>
        </p:nvPicPr>
        <p:blipFill>
          <a:blip r:embed="rId2"/>
          <a:stretch>
            <a:fillRect/>
          </a:stretch>
        </p:blipFill>
        <p:spPr>
          <a:xfrm>
            <a:off x="4717207" y="1781983"/>
            <a:ext cx="294803" cy="294803"/>
          </a:xfrm>
          <a:prstGeom prst="rect">
            <a:avLst/>
          </a:prstGeom>
        </p:spPr>
      </p:pic>
      <p:sp>
        <p:nvSpPr>
          <p:cNvPr id="13" name="Text 9"/>
          <p:cNvSpPr/>
          <p:nvPr/>
        </p:nvSpPr>
        <p:spPr>
          <a:xfrm>
            <a:off x="5276088" y="1645920"/>
            <a:ext cx="2322576" cy="566928"/>
          </a:xfrm>
          <a:prstGeom prst="rect">
            <a:avLst/>
          </a:prstGeom>
          <a:noFill/>
          <a:ln/>
        </p:spPr>
        <p:txBody>
          <a:bodyPr wrap="square" lIns="0" tIns="0" rIns="0" bIns="0" rtlCol="0" anchor="ctr"/>
          <a:lstStyle/>
          <a:p>
            <a:pPr indent="0" marL="0">
              <a:lnSpc>
                <a:spcPct val="105000"/>
              </a:lnSpc>
              <a:buNone/>
            </a:pPr>
            <a:r>
              <a:rPr lang="en-US" sz="1250" b="1" dirty="0">
                <a:solidFill>
                  <a:srgbClr val="212F38"/>
                </a:solidFill>
                <a:latin typeface="Montserrat" pitchFamily="34" charset="0"/>
                <a:ea typeface="Montserrat" pitchFamily="34" charset="-122"/>
                <a:cs typeface="Montserrat" pitchFamily="34" charset="-120"/>
              </a:rPr>
              <a:t>Marcas de estado de revisión</a:t>
            </a:r>
            <a:endParaRPr lang="en-US" sz="1250" dirty="0"/>
          </a:p>
        </p:txBody>
      </p:sp>
      <p:sp>
        <p:nvSpPr>
          <p:cNvPr id="14" name="Text 10"/>
          <p:cNvSpPr/>
          <p:nvPr/>
        </p:nvSpPr>
        <p:spPr>
          <a:xfrm>
            <a:off x="4581144" y="2340864"/>
            <a:ext cx="3017520" cy="914400"/>
          </a:xfrm>
          <a:prstGeom prst="rect">
            <a:avLst/>
          </a:prstGeom>
          <a:noFill/>
          <a:ln/>
        </p:spPr>
        <p:txBody>
          <a:bodyPr wrap="square" lIns="0" tIns="0" rIns="0" bIns="0" rtlCol="0" anchor="ctr"/>
          <a:lstStyle/>
          <a:p>
            <a:pPr indent="0" marL="0">
              <a:lnSpc>
                <a:spcPct val="128000"/>
              </a:lnSpc>
              <a:buNone/>
            </a:pPr>
            <a:r>
              <a:rPr lang="en-US" sz="980" dirty="0">
                <a:solidFill>
                  <a:srgbClr val="4D5C6E"/>
                </a:solidFill>
                <a:latin typeface="Montserrat" pitchFamily="34" charset="0"/>
                <a:ea typeface="Montserrat" pitchFamily="34" charset="-122"/>
                <a:cs typeface="Montserrat" pitchFamily="34" charset="-120"/>
              </a:rPr>
              <a:t>Las grabaciones se pueden marcar como Revisada — y, de forma distinta, marcarse como "no aprobada" — capturando el criterio del equipo de QM junto al archivo.</a:t>
            </a:r>
            <a:endParaRPr lang="en-US" sz="980" dirty="0"/>
          </a:p>
        </p:txBody>
      </p:sp>
      <p:sp>
        <p:nvSpPr>
          <p:cNvPr id="15" name="Shape 11"/>
          <p:cNvSpPr/>
          <p:nvPr/>
        </p:nvSpPr>
        <p:spPr>
          <a:xfrm>
            <a:off x="8065008" y="1371600"/>
            <a:ext cx="3566160" cy="2084832"/>
          </a:xfrm>
          <a:prstGeom prst="roundRect">
            <a:avLst>
              <a:gd name="adj" fmla="val 4386"/>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16" name="Shape 12"/>
          <p:cNvSpPr/>
          <p:nvPr/>
        </p:nvSpPr>
        <p:spPr>
          <a:xfrm>
            <a:off x="8339328" y="1645920"/>
            <a:ext cx="566928" cy="566928"/>
          </a:xfrm>
          <a:prstGeom prst="ellipse">
            <a:avLst/>
          </a:prstGeom>
          <a:solidFill>
            <a:srgbClr val="E6EEFA"/>
          </a:solidFill>
          <a:ln/>
        </p:spPr>
        <p:txBody>
          <a:bodyPr/>
          <a:p/>
        </p:txBody>
      </p:sp>
      <p:pic>
        <p:nvPicPr>
          <p:cNvPr id="17" name="Image 2" descr="icons/route_212F38.png">    </p:cNvPr>
          <p:cNvPicPr>
            <a:picLocks noChangeAspect="1"/>
          </p:cNvPicPr>
          <p:nvPr/>
        </p:nvPicPr>
        <p:blipFill>
          <a:blip r:embed="rId3"/>
          <a:stretch>
            <a:fillRect/>
          </a:stretch>
        </p:blipFill>
        <p:spPr>
          <a:xfrm>
            <a:off x="8475391" y="1781983"/>
            <a:ext cx="294803" cy="294803"/>
          </a:xfrm>
          <a:prstGeom prst="rect">
            <a:avLst/>
          </a:prstGeom>
        </p:spPr>
      </p:pic>
      <p:sp>
        <p:nvSpPr>
          <p:cNvPr id="18" name="Text 13"/>
          <p:cNvSpPr/>
          <p:nvPr/>
        </p:nvSpPr>
        <p:spPr>
          <a:xfrm>
            <a:off x="9034272" y="1645920"/>
            <a:ext cx="2322576" cy="566928"/>
          </a:xfrm>
          <a:prstGeom prst="rect">
            <a:avLst/>
          </a:prstGeom>
          <a:noFill/>
          <a:ln/>
        </p:spPr>
        <p:txBody>
          <a:bodyPr wrap="square" lIns="0" tIns="0" rIns="0" bIns="0" rtlCol="0" anchor="ctr"/>
          <a:lstStyle/>
          <a:p>
            <a:pPr indent="0" marL="0">
              <a:lnSpc>
                <a:spcPct val="105000"/>
              </a:lnSpc>
              <a:buNone/>
            </a:pPr>
            <a:r>
              <a:rPr lang="en-US" sz="1250" b="1" dirty="0">
                <a:solidFill>
                  <a:srgbClr val="212F38"/>
                </a:solidFill>
                <a:latin typeface="Montserrat" pitchFamily="34" charset="0"/>
                <a:ea typeface="Montserrat" pitchFamily="34" charset="-122"/>
                <a:cs typeface="Montserrat" pitchFamily="34" charset="-120"/>
              </a:rPr>
              <a:t>Exportación de metadatos estructurados</a:t>
            </a:r>
            <a:endParaRPr lang="en-US" sz="1250" dirty="0"/>
          </a:p>
        </p:txBody>
      </p:sp>
      <p:sp>
        <p:nvSpPr>
          <p:cNvPr id="19" name="Text 14"/>
          <p:cNvSpPr/>
          <p:nvPr/>
        </p:nvSpPr>
        <p:spPr>
          <a:xfrm>
            <a:off x="8339328" y="2340864"/>
            <a:ext cx="3017520" cy="914400"/>
          </a:xfrm>
          <a:prstGeom prst="rect">
            <a:avLst/>
          </a:prstGeom>
          <a:noFill/>
          <a:ln/>
        </p:spPr>
        <p:txBody>
          <a:bodyPr wrap="square" lIns="0" tIns="0" rIns="0" bIns="0" rtlCol="0" anchor="ctr"/>
          <a:lstStyle/>
          <a:p>
            <a:pPr indent="0" marL="0">
              <a:lnSpc>
                <a:spcPct val="128000"/>
              </a:lnSpc>
              <a:buNone/>
            </a:pPr>
            <a:r>
              <a:rPr lang="en-US" sz="980" dirty="0">
                <a:solidFill>
                  <a:srgbClr val="4D5C6E"/>
                </a:solidFill>
                <a:latin typeface="Montserrat" pitchFamily="34" charset="0"/>
                <a:ea typeface="Montserrat" pitchFamily="34" charset="-122"/>
                <a:cs typeface="Montserrat" pitchFamily="34" charset="-120"/>
              </a:rPr>
              <a:t>Las grabaciones y sus metadatos se organizan para que los sistemas externos de analítica de voz los consuman directamente.</a:t>
            </a:r>
            <a:endParaRPr lang="en-US" sz="980" dirty="0"/>
          </a:p>
        </p:txBody>
      </p:sp>
      <p:sp>
        <p:nvSpPr>
          <p:cNvPr id="20" name="Shape 15"/>
          <p:cNvSpPr/>
          <p:nvPr/>
        </p:nvSpPr>
        <p:spPr>
          <a:xfrm>
            <a:off x="548640" y="3657600"/>
            <a:ext cx="3566160" cy="2084832"/>
          </a:xfrm>
          <a:prstGeom prst="roundRect">
            <a:avLst>
              <a:gd name="adj" fmla="val 4386"/>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21" name="Shape 16"/>
          <p:cNvSpPr/>
          <p:nvPr/>
        </p:nvSpPr>
        <p:spPr>
          <a:xfrm>
            <a:off x="822960" y="3931920"/>
            <a:ext cx="566928" cy="566928"/>
          </a:xfrm>
          <a:prstGeom prst="ellipse">
            <a:avLst/>
          </a:prstGeom>
          <a:solidFill>
            <a:srgbClr val="E6EEFA"/>
          </a:solidFill>
          <a:ln/>
        </p:spPr>
        <p:txBody>
          <a:bodyPr/>
          <a:p/>
        </p:txBody>
      </p:sp>
      <p:pic>
        <p:nvPicPr>
          <p:cNvPr id="22" name="Image 3" descr="icons/send_212F38.png">    </p:cNvPr>
          <p:cNvPicPr>
            <a:picLocks noChangeAspect="1"/>
          </p:cNvPicPr>
          <p:nvPr/>
        </p:nvPicPr>
        <p:blipFill>
          <a:blip r:embed="rId4"/>
          <a:stretch>
            <a:fillRect/>
          </a:stretch>
        </p:blipFill>
        <p:spPr>
          <a:xfrm>
            <a:off x="959023" y="4067983"/>
            <a:ext cx="294803" cy="294803"/>
          </a:xfrm>
          <a:prstGeom prst="rect">
            <a:avLst/>
          </a:prstGeom>
        </p:spPr>
      </p:pic>
      <p:sp>
        <p:nvSpPr>
          <p:cNvPr id="23" name="Text 17"/>
          <p:cNvSpPr/>
          <p:nvPr/>
        </p:nvSpPr>
        <p:spPr>
          <a:xfrm>
            <a:off x="1517904" y="3931920"/>
            <a:ext cx="2322576" cy="566928"/>
          </a:xfrm>
          <a:prstGeom prst="rect">
            <a:avLst/>
          </a:prstGeom>
          <a:noFill/>
          <a:ln/>
        </p:spPr>
        <p:txBody>
          <a:bodyPr wrap="square" lIns="0" tIns="0" rIns="0" bIns="0" rtlCol="0" anchor="ctr"/>
          <a:lstStyle/>
          <a:p>
            <a:pPr indent="0" marL="0">
              <a:lnSpc>
                <a:spcPct val="105000"/>
              </a:lnSpc>
              <a:buNone/>
            </a:pPr>
            <a:r>
              <a:rPr lang="en-US" sz="1250" b="1" dirty="0">
                <a:solidFill>
                  <a:srgbClr val="212F38"/>
                </a:solidFill>
                <a:latin typeface="Montserrat" pitchFamily="34" charset="0"/>
                <a:ea typeface="Montserrat" pitchFamily="34" charset="-122"/>
                <a:cs typeface="Montserrat" pitchFamily="34" charset="-120"/>
              </a:rPr>
              <a:t>Envío por SFTP</a:t>
            </a:r>
            <a:endParaRPr lang="en-US" sz="1250" dirty="0"/>
          </a:p>
        </p:txBody>
      </p:sp>
      <p:sp>
        <p:nvSpPr>
          <p:cNvPr id="24" name="Text 18"/>
          <p:cNvSpPr/>
          <p:nvPr/>
        </p:nvSpPr>
        <p:spPr>
          <a:xfrm>
            <a:off x="822960" y="4626864"/>
            <a:ext cx="3017520" cy="914400"/>
          </a:xfrm>
          <a:prstGeom prst="rect">
            <a:avLst/>
          </a:prstGeom>
          <a:noFill/>
          <a:ln/>
        </p:spPr>
        <p:txBody>
          <a:bodyPr wrap="square" lIns="0" tIns="0" rIns="0" bIns="0" rtlCol="0" anchor="ctr"/>
          <a:lstStyle/>
          <a:p>
            <a:pPr indent="0" marL="0">
              <a:lnSpc>
                <a:spcPct val="128000"/>
              </a:lnSpc>
              <a:buNone/>
            </a:pPr>
            <a:r>
              <a:rPr lang="en-US" sz="980" dirty="0">
                <a:solidFill>
                  <a:srgbClr val="4D5C6E"/>
                </a:solidFill>
                <a:latin typeface="Montserrat" pitchFamily="34" charset="0"/>
                <a:ea typeface="Montserrat" pitchFamily="34" charset="-122"/>
                <a:cs typeface="Montserrat" pitchFamily="34" charset="-120"/>
              </a:rPr>
              <a:t>Los scripts de post-procesado personalizados suelen enviar las grabaciones terminadas a tus propios servidores externos de forma segura.</a:t>
            </a:r>
            <a:endParaRPr lang="en-US" sz="980" dirty="0"/>
          </a:p>
        </p:txBody>
      </p:sp>
      <p:sp>
        <p:nvSpPr>
          <p:cNvPr id="25" name="Shape 19"/>
          <p:cNvSpPr/>
          <p:nvPr/>
        </p:nvSpPr>
        <p:spPr>
          <a:xfrm>
            <a:off x="4306824" y="3657600"/>
            <a:ext cx="3566160" cy="2084832"/>
          </a:xfrm>
          <a:prstGeom prst="roundRect">
            <a:avLst>
              <a:gd name="adj" fmla="val 4386"/>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26" name="Shape 20"/>
          <p:cNvSpPr/>
          <p:nvPr/>
        </p:nvSpPr>
        <p:spPr>
          <a:xfrm>
            <a:off x="4581144" y="3931920"/>
            <a:ext cx="566928" cy="566928"/>
          </a:xfrm>
          <a:prstGeom prst="ellipse">
            <a:avLst/>
          </a:prstGeom>
          <a:solidFill>
            <a:srgbClr val="E6EEFA"/>
          </a:solidFill>
          <a:ln/>
        </p:spPr>
        <p:txBody>
          <a:bodyPr/>
          <a:p/>
        </p:txBody>
      </p:sp>
      <p:pic>
        <p:nvPicPr>
          <p:cNvPr id="27" name="Image 4" descr="icons/key_212F38.png">    </p:cNvPr>
          <p:cNvPicPr>
            <a:picLocks noChangeAspect="1"/>
          </p:cNvPicPr>
          <p:nvPr/>
        </p:nvPicPr>
        <p:blipFill>
          <a:blip r:embed="rId5"/>
          <a:stretch>
            <a:fillRect/>
          </a:stretch>
        </p:blipFill>
        <p:spPr>
          <a:xfrm>
            <a:off x="4717207" y="4067983"/>
            <a:ext cx="294803" cy="294803"/>
          </a:xfrm>
          <a:prstGeom prst="rect">
            <a:avLst/>
          </a:prstGeom>
        </p:spPr>
      </p:pic>
      <p:sp>
        <p:nvSpPr>
          <p:cNvPr id="28" name="Text 21"/>
          <p:cNvSpPr/>
          <p:nvPr/>
        </p:nvSpPr>
        <p:spPr>
          <a:xfrm>
            <a:off x="5276088" y="3931920"/>
            <a:ext cx="2322576" cy="566928"/>
          </a:xfrm>
          <a:prstGeom prst="rect">
            <a:avLst/>
          </a:prstGeom>
          <a:noFill/>
          <a:ln/>
        </p:spPr>
        <p:txBody>
          <a:bodyPr wrap="square" lIns="0" tIns="0" rIns="0" bIns="0" rtlCol="0" anchor="ctr"/>
          <a:lstStyle/>
          <a:p>
            <a:pPr indent="0" marL="0">
              <a:lnSpc>
                <a:spcPct val="105000"/>
              </a:lnSpc>
              <a:buNone/>
            </a:pPr>
            <a:r>
              <a:rPr lang="en-US" sz="1250" b="1" dirty="0">
                <a:solidFill>
                  <a:srgbClr val="212F38"/>
                </a:solidFill>
                <a:latin typeface="Montserrat" pitchFamily="34" charset="0"/>
                <a:ea typeface="Montserrat" pitchFamily="34" charset="-122"/>
                <a:cs typeface="Montserrat" pitchFamily="34" charset="-120"/>
              </a:rPr>
              <a:t>SSO vía SAML</a:t>
            </a:r>
            <a:endParaRPr lang="en-US" sz="1250" dirty="0"/>
          </a:p>
        </p:txBody>
      </p:sp>
      <p:sp>
        <p:nvSpPr>
          <p:cNvPr id="29" name="Text 22"/>
          <p:cNvSpPr/>
          <p:nvPr/>
        </p:nvSpPr>
        <p:spPr>
          <a:xfrm>
            <a:off x="4581144" y="4626864"/>
            <a:ext cx="3017520" cy="914400"/>
          </a:xfrm>
          <a:prstGeom prst="rect">
            <a:avLst/>
          </a:prstGeom>
          <a:noFill/>
          <a:ln/>
        </p:spPr>
        <p:txBody>
          <a:bodyPr wrap="square" lIns="0" tIns="0" rIns="0" bIns="0" rtlCol="0" anchor="ctr"/>
          <a:lstStyle/>
          <a:p>
            <a:pPr indent="0" marL="0">
              <a:lnSpc>
                <a:spcPct val="128000"/>
              </a:lnSpc>
              <a:buNone/>
            </a:pPr>
            <a:r>
              <a:rPr lang="en-US" sz="980" dirty="0">
                <a:solidFill>
                  <a:srgbClr val="4D5C6E"/>
                </a:solidFill>
                <a:latin typeface="Montserrat" pitchFamily="34" charset="0"/>
                <a:ea typeface="Montserrat" pitchFamily="34" charset="-122"/>
                <a:cs typeface="Montserrat" pitchFamily="34" charset="-120"/>
              </a:rPr>
              <a:t>AuthnRequests firmadas, aserciones cifradas, configuración completa de metadatos IdP/SP — añadido en la v2.14.0, mayo de 2025.</a:t>
            </a:r>
            <a:endParaRPr lang="en-US" sz="980" dirty="0"/>
          </a:p>
        </p:txBody>
      </p:sp>
      <p:sp>
        <p:nvSpPr>
          <p:cNvPr id="30" name="Shape 23"/>
          <p:cNvSpPr/>
          <p:nvPr/>
        </p:nvSpPr>
        <p:spPr>
          <a:xfrm>
            <a:off x="8065008" y="3657600"/>
            <a:ext cx="3566160" cy="2084832"/>
          </a:xfrm>
          <a:prstGeom prst="roundRect">
            <a:avLst>
              <a:gd name="adj" fmla="val 4386"/>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31" name="Shape 24"/>
          <p:cNvSpPr/>
          <p:nvPr/>
        </p:nvSpPr>
        <p:spPr>
          <a:xfrm>
            <a:off x="8339328" y="3931920"/>
            <a:ext cx="566928" cy="566928"/>
          </a:xfrm>
          <a:prstGeom prst="ellipse">
            <a:avLst/>
          </a:prstGeom>
          <a:solidFill>
            <a:srgbClr val="E6EEFA"/>
          </a:solidFill>
          <a:ln/>
        </p:spPr>
        <p:txBody>
          <a:bodyPr/>
          <a:p/>
        </p:txBody>
      </p:sp>
      <p:pic>
        <p:nvPicPr>
          <p:cNvPr id="32" name="Image 5" descr="icons/badge_212F38.png">    </p:cNvPr>
          <p:cNvPicPr>
            <a:picLocks noChangeAspect="1"/>
          </p:cNvPicPr>
          <p:nvPr/>
        </p:nvPicPr>
        <p:blipFill>
          <a:blip r:embed="rId6"/>
          <a:stretch>
            <a:fillRect/>
          </a:stretch>
        </p:blipFill>
        <p:spPr>
          <a:xfrm>
            <a:off x="8475391" y="4067983"/>
            <a:ext cx="294803" cy="294803"/>
          </a:xfrm>
          <a:prstGeom prst="rect">
            <a:avLst/>
          </a:prstGeom>
        </p:spPr>
      </p:pic>
      <p:sp>
        <p:nvSpPr>
          <p:cNvPr id="33" name="Text 25"/>
          <p:cNvSpPr/>
          <p:nvPr/>
        </p:nvSpPr>
        <p:spPr>
          <a:xfrm>
            <a:off x="9034272" y="3931920"/>
            <a:ext cx="2322576" cy="566928"/>
          </a:xfrm>
          <a:prstGeom prst="rect">
            <a:avLst/>
          </a:prstGeom>
          <a:noFill/>
          <a:ln/>
        </p:spPr>
        <p:txBody>
          <a:bodyPr wrap="square" lIns="0" tIns="0" rIns="0" bIns="0" rtlCol="0" anchor="ctr"/>
          <a:lstStyle/>
          <a:p>
            <a:pPr indent="0" marL="0">
              <a:lnSpc>
                <a:spcPct val="105000"/>
              </a:lnSpc>
              <a:buNone/>
            </a:pPr>
            <a:r>
              <a:rPr lang="en-US" sz="1250" b="1" dirty="0">
                <a:solidFill>
                  <a:srgbClr val="212F38"/>
                </a:solidFill>
                <a:latin typeface="Montserrat" pitchFamily="34" charset="0"/>
                <a:ea typeface="Montserrat" pitchFamily="34" charset="-122"/>
                <a:cs typeface="Montserrat" pitchFamily="34" charset="-120"/>
              </a:rPr>
              <a:t>Certificaciones heredadas de AWS</a:t>
            </a:r>
            <a:endParaRPr lang="en-US" sz="1250" dirty="0"/>
          </a:p>
        </p:txBody>
      </p:sp>
      <p:sp>
        <p:nvSpPr>
          <p:cNvPr id="34" name="Text 26"/>
          <p:cNvSpPr/>
          <p:nvPr/>
        </p:nvSpPr>
        <p:spPr>
          <a:xfrm>
            <a:off x="8339328" y="4626864"/>
            <a:ext cx="3017520" cy="914400"/>
          </a:xfrm>
          <a:prstGeom prst="rect">
            <a:avLst/>
          </a:prstGeom>
          <a:noFill/>
          <a:ln/>
        </p:spPr>
        <p:txBody>
          <a:bodyPr wrap="square" lIns="0" tIns="0" rIns="0" bIns="0" rtlCol="0" anchor="ctr"/>
          <a:lstStyle/>
          <a:p>
            <a:pPr indent="0" marL="0">
              <a:lnSpc>
                <a:spcPct val="128000"/>
              </a:lnSpc>
              <a:buNone/>
            </a:pPr>
            <a:r>
              <a:rPr lang="en-US" sz="980" dirty="0">
                <a:solidFill>
                  <a:srgbClr val="4D5C6E"/>
                </a:solidFill>
                <a:latin typeface="Montserrat" pitchFamily="34" charset="0"/>
                <a:ea typeface="Montserrat" pitchFamily="34" charset="-122"/>
                <a:cs typeface="Montserrat" pitchFamily="34" charset="-120"/>
              </a:rPr>
              <a:t>Los informes SOC 1, 2 y 3, ISO 27001 y FedRAMP/FISMA de la propia infraestructura auditada de AWS sustentan la plataforma.</a:t>
            </a:r>
            <a:endParaRPr lang="en-US" sz="980" dirty="0"/>
          </a:p>
        </p:txBody>
      </p:sp>
      <p:sp>
        <p:nvSpPr>
          <p:cNvPr id="35" name="Text 27"/>
          <p:cNvSpPr/>
          <p:nvPr/>
        </p:nvSpPr>
        <p:spPr>
          <a:xfrm>
            <a:off x="548640" y="6455664"/>
            <a:ext cx="8138160" cy="274320"/>
          </a:xfrm>
          <a:prstGeom prst="rect">
            <a:avLst/>
          </a:prstGeom>
          <a:noFill/>
          <a:ln/>
        </p:spPr>
        <p:txBody>
          <a:bodyPr wrap="square" lIns="0" tIns="0" rIns="0" bIns="0" rtlCol="0" anchor="ctr"/>
          <a:lstStyle/>
          <a:p>
            <a:pPr indent="0" marL="0">
              <a:buNone/>
            </a:pPr>
            <a:r>
              <a:rPr lang="en-US" sz="800" i="1" dirty="0">
                <a:solidFill>
                  <a:srgbClr val="4D5C6E"/>
                </a:solidFill>
                <a:latin typeface="Montserrat" pitchFamily="34" charset="0"/>
                <a:ea typeface="Montserrat" pitchFamily="34" charset="-122"/>
                <a:cs typeface="Montserrat" pitchFamily="34" charset="-120"/>
              </a:rPr>
              <a:t>Fuente: wiki.ivrpowers.com/en/videorec/changelog, Fuente: interactivepowers.com/en/platforms/videorec, Fuente: wiki.ivrpowers.com/en/videorec/extensions</a:t>
            </a:r>
            <a:endParaRPr lang="en-US" sz="800" dirty="0"/>
          </a:p>
        </p:txBody>
      </p:sp>
      <p:sp>
        <p:nvSpPr>
          <p:cNvPr id="36" name="Text 28"/>
          <p:cNvSpPr/>
          <p:nvPr/>
        </p:nvSpPr>
        <p:spPr>
          <a:xfrm>
            <a:off x="8778240" y="6455664"/>
            <a:ext cx="2377440" cy="274320"/>
          </a:xfrm>
          <a:prstGeom prst="rect">
            <a:avLst/>
          </a:prstGeom>
          <a:noFill/>
          <a:ln/>
        </p:spPr>
        <p:txBody>
          <a:bodyPr wrap="square" lIns="0" tIns="0" rIns="0" bIns="0" rtlCol="0" anchor="ctr"/>
          <a:lstStyle/>
          <a:p>
            <a:pPr algn="r" indent="0" marL="0">
              <a:buNone/>
            </a:pPr>
            <a:r>
              <a:rPr lang="en-US" sz="800" dirty="0">
                <a:solidFill>
                  <a:srgbClr val="4D5C6E"/>
                </a:solidFill>
                <a:latin typeface="Montserrat" pitchFamily="34" charset="0"/>
                <a:ea typeface="Montserrat" pitchFamily="34" charset="-122"/>
                <a:cs typeface="Montserrat" pitchFamily="34" charset="-120"/>
              </a:rPr>
              <a:t>Capacidades</a:t>
            </a:r>
            <a:endParaRPr lang="en-US" sz="800" dirty="0"/>
          </a:p>
        </p:txBody>
      </p:sp>
      <p:sp>
        <p:nvSpPr>
          <p:cNvPr id="37" name="Text 29"/>
          <p:cNvSpPr/>
          <p:nvPr/>
        </p:nvSpPr>
        <p:spPr>
          <a:xfrm>
            <a:off x="11320272" y="6455664"/>
            <a:ext cx="320040" cy="274320"/>
          </a:xfrm>
          <a:prstGeom prst="rect">
            <a:avLst/>
          </a:prstGeom>
          <a:noFill/>
          <a:ln/>
        </p:spPr>
        <p:txBody>
          <a:bodyPr wrap="square" lIns="0" tIns="0" rIns="0" bIns="0" rtlCol="0" anchor="ctr"/>
          <a:lstStyle/>
          <a:p>
            <a:pPr algn="r" indent="0" marL="0">
              <a:buNone/>
            </a:pPr>
            <a:r>
              <a:rPr lang="en-US" sz="900" b="1" dirty="0">
                <a:solidFill>
                  <a:srgbClr val="212F38"/>
                </a:solidFill>
                <a:latin typeface="Montserrat" pitchFamily="34" charset="0"/>
                <a:ea typeface="Montserrat" pitchFamily="34" charset="-122"/>
                <a:cs typeface="Montserrat" pitchFamily="34" charset="-120"/>
              </a:rPr>
              <a:t>5</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6">
    <p:bg>
      <p:bgPr>
        <a:solidFill>
          <a:srgbClr val="212F38"/>
        </a:solidFill>
      </p:bgPr>
    </p:bg>
    <p:spTree>
      <p:nvGrpSpPr>
        <p:cNvPr id="1" name=""/>
        <p:cNvGrpSpPr/>
        <p:nvPr/>
      </p:nvGrpSpPr>
      <p:grpSpPr>
        <a:xfrm>
          <a:off x="0" y="0"/>
          <a:ext cx="0" cy="0"/>
          <a:chOff x="0" y="0"/>
          <a:chExt cx="0" cy="0"/>
        </a:xfrm>
      </p:grpSpPr>
      <p:sp>
        <p:nvSpPr>
          <p:cNvPr id="2" name="Shape 0"/>
          <p:cNvSpPr/>
          <p:nvPr/>
        </p:nvSpPr>
        <p:spPr>
          <a:xfrm>
            <a:off x="548640" y="521208"/>
            <a:ext cx="118872" cy="118872"/>
          </a:xfrm>
          <a:prstGeom prst="roundRect">
            <a:avLst>
              <a:gd name="adj" fmla="val 23077"/>
            </a:avLst>
          </a:prstGeom>
          <a:solidFill>
            <a:srgbClr val="FF6D5F"/>
          </a:solidFill>
          <a:ln/>
        </p:spPr>
        <p:txBody>
          <a:bodyPr/>
          <a:p/>
        </p:txBody>
      </p:sp>
      <p:sp>
        <p:nvSpPr>
          <p:cNvPr id="3" name="Text 1"/>
          <p:cNvSpPr/>
          <p:nvPr/>
        </p:nvSpPr>
        <p:spPr>
          <a:xfrm>
            <a:off x="777240" y="457200"/>
            <a:ext cx="10424160" cy="274320"/>
          </a:xfrm>
          <a:prstGeom prst="rect">
            <a:avLst/>
          </a:prstGeom>
          <a:noFill/>
          <a:ln/>
        </p:spPr>
        <p:txBody>
          <a:bodyPr wrap="square" lIns="0" tIns="0" rIns="0" bIns="0" rtlCol="0" anchor="ctr"/>
          <a:lstStyle/>
          <a:p>
            <a:pPr indent="0" marL="0">
              <a:buNone/>
            </a:pPr>
            <a:r>
              <a:rPr lang="en-US" sz="1100" b="1" spc="200" kern="0" dirty="0">
                <a:solidFill>
                  <a:srgbClr val="FF6D5F"/>
                </a:solidFill>
                <a:latin typeface="Montserrat" pitchFamily="34" charset="0"/>
                <a:ea typeface="Montserrat" pitchFamily="34" charset="-122"/>
                <a:cs typeface="Montserrat" pitchFamily="34" charset="-120"/>
              </a:rPr>
              <a:t>LA SUITE</a:t>
            </a:r>
            <a:endParaRPr lang="en-US" sz="1100" dirty="0"/>
          </a:p>
        </p:txBody>
      </p:sp>
      <p:sp>
        <p:nvSpPr>
          <p:cNvPr id="4" name="Text 2"/>
          <p:cNvSpPr/>
          <p:nvPr/>
        </p:nvSpPr>
        <p:spPr>
          <a:xfrm>
            <a:off x="548640" y="731520"/>
            <a:ext cx="11091672" cy="658368"/>
          </a:xfrm>
          <a:prstGeom prst="rect">
            <a:avLst/>
          </a:prstGeom>
          <a:noFill/>
          <a:ln/>
        </p:spPr>
        <p:txBody>
          <a:bodyPr wrap="square" lIns="0" tIns="0" rIns="0" bIns="0" rtlCol="0" anchor="t"/>
          <a:lstStyle/>
          <a:p>
            <a:pPr indent="0" marL="0">
              <a:buNone/>
            </a:pPr>
            <a:r>
              <a:rPr lang="en-US" sz="2700" b="1" dirty="0">
                <a:solidFill>
                  <a:srgbClr val="FFFFFF"/>
                </a:solidFill>
                <a:latin typeface="Montserrat" pitchFamily="34" charset="0"/>
                <a:ea typeface="Montserrat" pitchFamily="34" charset="-122"/>
                <a:cs typeface="Montserrat" pitchFamily="34" charset="-120"/>
              </a:rPr>
              <a:t>Video REC: la capa de cumplimiento de tres productos más</a:t>
            </a:r>
            <a:endParaRPr lang="en-US" sz="2700" dirty="0"/>
          </a:p>
        </p:txBody>
      </p:sp>
      <p:sp>
        <p:nvSpPr>
          <p:cNvPr id="5" name="Text 3"/>
          <p:cNvSpPr/>
          <p:nvPr/>
        </p:nvSpPr>
        <p:spPr>
          <a:xfrm>
            <a:off x="548640" y="1298448"/>
            <a:ext cx="11091672" cy="365760"/>
          </a:xfrm>
          <a:prstGeom prst="rect">
            <a:avLst/>
          </a:prstGeom>
          <a:noFill/>
          <a:ln/>
        </p:spPr>
        <p:txBody>
          <a:bodyPr wrap="square" lIns="0" tIns="0" rIns="0" bIns="0" rtlCol="0" anchor="ctr"/>
          <a:lstStyle/>
          <a:p>
            <a:pPr indent="0" marL="0">
              <a:buNone/>
            </a:pPr>
            <a:r>
              <a:rPr lang="en-US" sz="1250" dirty="0">
                <a:solidFill>
                  <a:srgbClr val="9FB0BE"/>
                </a:solidFill>
                <a:latin typeface="Montserrat" pitchFamily="34" charset="0"/>
                <a:ea typeface="Montserrat" pitchFamily="34" charset="-122"/>
                <a:cs typeface="Montserrat" pitchFamily="34" charset="-120"/>
              </a:rPr>
              <a:t>Cada plataforma funciona de forma independiente y habla protocolos estándar — pero compradas juntas se comportan como un solo sistema, sin proyecto de integración de por medio.</a:t>
            </a:r>
            <a:endParaRPr lang="en-US" sz="1250" dirty="0"/>
          </a:p>
        </p:txBody>
      </p:sp>
      <p:sp>
        <p:nvSpPr>
          <p:cNvPr id="6" name="Shape 4"/>
          <p:cNvSpPr/>
          <p:nvPr/>
        </p:nvSpPr>
        <p:spPr>
          <a:xfrm>
            <a:off x="548640" y="1920240"/>
            <a:ext cx="2670048" cy="2834640"/>
          </a:xfrm>
          <a:prstGeom prst="roundRect">
            <a:avLst>
              <a:gd name="adj" fmla="val 3425"/>
            </a:avLst>
          </a:prstGeom>
          <a:solidFill>
            <a:srgbClr val="2E3D48"/>
          </a:solidFill>
          <a:ln/>
        </p:spPr>
        <p:txBody>
          <a:bodyPr/>
          <a:p/>
        </p:txBody>
      </p:sp>
      <p:pic>
        <p:nvPicPr>
          <p:cNvPr id="7" name="Image 0" descr="assets/marks/hero_smartivr.png">    </p:cNvPr>
          <p:cNvPicPr>
            <a:picLocks noChangeAspect="1"/>
          </p:cNvPicPr>
          <p:nvPr/>
        </p:nvPicPr>
        <p:blipFill>
          <a:blip r:embed="rId1"/>
          <a:stretch>
            <a:fillRect/>
          </a:stretch>
        </p:blipFill>
        <p:spPr>
          <a:xfrm>
            <a:off x="1426464" y="2194560"/>
            <a:ext cx="914400" cy="914400"/>
          </a:xfrm>
          <a:prstGeom prst="rect">
            <a:avLst/>
          </a:prstGeom>
        </p:spPr>
      </p:pic>
      <p:sp>
        <p:nvSpPr>
          <p:cNvPr id="8" name="Text 5"/>
          <p:cNvSpPr/>
          <p:nvPr/>
        </p:nvSpPr>
        <p:spPr>
          <a:xfrm>
            <a:off x="731520" y="3218688"/>
            <a:ext cx="2304288" cy="310896"/>
          </a:xfrm>
          <a:prstGeom prst="rect">
            <a:avLst/>
          </a:prstGeom>
          <a:noFill/>
          <a:ln/>
        </p:spPr>
        <p:txBody>
          <a:bodyPr wrap="square" lIns="0" tIns="0" rIns="0" bIns="0" rtlCol="0" anchor="ctr"/>
          <a:lstStyle/>
          <a:p>
            <a:pPr algn="ctr" indent="0" marL="0">
              <a:buNone/>
            </a:pPr>
            <a:r>
              <a:rPr lang="en-US" sz="1400" b="1" dirty="0">
                <a:solidFill>
                  <a:srgbClr val="FFFFFF"/>
                </a:solidFill>
                <a:latin typeface="Montserrat" pitchFamily="34" charset="0"/>
                <a:ea typeface="Montserrat" pitchFamily="34" charset="-122"/>
                <a:cs typeface="Montserrat" pitchFamily="34" charset="-120"/>
              </a:rPr>
              <a:t>Smart IVR</a:t>
            </a:r>
            <a:endParaRPr lang="en-US" sz="1400" dirty="0"/>
          </a:p>
        </p:txBody>
      </p:sp>
      <p:sp>
        <p:nvSpPr>
          <p:cNvPr id="9" name="Text 6"/>
          <p:cNvSpPr/>
          <p:nvPr/>
        </p:nvSpPr>
        <p:spPr>
          <a:xfrm>
            <a:off x="731520" y="3529584"/>
            <a:ext cx="2304288" cy="256032"/>
          </a:xfrm>
          <a:prstGeom prst="rect">
            <a:avLst/>
          </a:prstGeom>
          <a:noFill/>
          <a:ln/>
        </p:spPr>
        <p:txBody>
          <a:bodyPr wrap="square" lIns="0" tIns="0" rIns="0" bIns="0" rtlCol="0" anchor="ctr"/>
          <a:lstStyle/>
          <a:p>
            <a:pPr algn="ctr" indent="0" marL="0">
              <a:buNone/>
            </a:pPr>
            <a:r>
              <a:rPr lang="en-US" sz="850" b="1" spc="100" kern="0" dirty="0">
                <a:solidFill>
                  <a:srgbClr val="9CBFEA"/>
                </a:solidFill>
                <a:latin typeface="Montserrat" pitchFamily="34" charset="0"/>
                <a:ea typeface="Montserrat" pitchFamily="34" charset="-122"/>
                <a:cs typeface="Montserrat" pitchFamily="34" charset="-120"/>
              </a:rPr>
              <a:t>CAPA DE AUTOMATIZACIÓN</a:t>
            </a:r>
            <a:endParaRPr lang="en-US" sz="850" dirty="0"/>
          </a:p>
        </p:txBody>
      </p:sp>
      <p:sp>
        <p:nvSpPr>
          <p:cNvPr id="10" name="Text 7"/>
          <p:cNvSpPr/>
          <p:nvPr/>
        </p:nvSpPr>
        <p:spPr>
          <a:xfrm>
            <a:off x="768096" y="3858768"/>
            <a:ext cx="2231136" cy="777240"/>
          </a:xfrm>
          <a:prstGeom prst="rect">
            <a:avLst/>
          </a:prstGeom>
          <a:noFill/>
          <a:ln/>
        </p:spPr>
        <p:txBody>
          <a:bodyPr wrap="square" lIns="0" tIns="0" rIns="0" bIns="0" rtlCol="0" anchor="ctr"/>
          <a:lstStyle/>
          <a:p>
            <a:pPr algn="ctr" indent="0" marL="0">
              <a:lnSpc>
                <a:spcPct val="125000"/>
              </a:lnSpc>
              <a:buNone/>
            </a:pPr>
            <a:r>
              <a:rPr lang="en-US" sz="950" dirty="0">
                <a:solidFill>
                  <a:srgbClr val="9FB0BE"/>
                </a:solidFill>
                <a:latin typeface="Montserrat" pitchFamily="34" charset="0"/>
                <a:ea typeface="Montserrat" pitchFamily="34" charset="-122"/>
                <a:cs typeface="Montserrat" pitchFamily="34" charset="-120"/>
              </a:rPr>
              <a:t>IVR VoiceXML de nivel operador con motores de voz, que atiende la llamada antes de que haga falta una persona.</a:t>
            </a:r>
            <a:endParaRPr lang="en-US" sz="950" dirty="0"/>
          </a:p>
        </p:txBody>
      </p:sp>
      <p:sp>
        <p:nvSpPr>
          <p:cNvPr id="11" name="Shape 8"/>
          <p:cNvSpPr/>
          <p:nvPr/>
        </p:nvSpPr>
        <p:spPr>
          <a:xfrm>
            <a:off x="3392424" y="1920240"/>
            <a:ext cx="2670048" cy="2834640"/>
          </a:xfrm>
          <a:prstGeom prst="roundRect">
            <a:avLst>
              <a:gd name="adj" fmla="val 3425"/>
            </a:avLst>
          </a:prstGeom>
          <a:solidFill>
            <a:srgbClr val="2E3D48"/>
          </a:solidFill>
          <a:ln/>
        </p:spPr>
        <p:txBody>
          <a:bodyPr/>
          <a:p/>
        </p:txBody>
      </p:sp>
      <p:pic>
        <p:nvPicPr>
          <p:cNvPr id="12" name="Image 1" descr="assets/marks/hero_webacd.png">    </p:cNvPr>
          <p:cNvPicPr>
            <a:picLocks noChangeAspect="1"/>
          </p:cNvPicPr>
          <p:nvPr/>
        </p:nvPicPr>
        <p:blipFill>
          <a:blip r:embed="rId2"/>
          <a:stretch>
            <a:fillRect/>
          </a:stretch>
        </p:blipFill>
        <p:spPr>
          <a:xfrm>
            <a:off x="4270248" y="2194560"/>
            <a:ext cx="914400" cy="914400"/>
          </a:xfrm>
          <a:prstGeom prst="rect">
            <a:avLst/>
          </a:prstGeom>
        </p:spPr>
      </p:pic>
      <p:sp>
        <p:nvSpPr>
          <p:cNvPr id="13" name="Text 9"/>
          <p:cNvSpPr/>
          <p:nvPr/>
        </p:nvSpPr>
        <p:spPr>
          <a:xfrm>
            <a:off x="3575304" y="3218688"/>
            <a:ext cx="2304288" cy="310896"/>
          </a:xfrm>
          <a:prstGeom prst="rect">
            <a:avLst/>
          </a:prstGeom>
          <a:noFill/>
          <a:ln/>
        </p:spPr>
        <p:txBody>
          <a:bodyPr wrap="square" lIns="0" tIns="0" rIns="0" bIns="0" rtlCol="0" anchor="ctr"/>
          <a:lstStyle/>
          <a:p>
            <a:pPr algn="ctr" indent="0" marL="0">
              <a:buNone/>
            </a:pPr>
            <a:r>
              <a:rPr lang="en-US" sz="1400" b="1" dirty="0">
                <a:solidFill>
                  <a:srgbClr val="FFFFFF"/>
                </a:solidFill>
                <a:latin typeface="Montserrat" pitchFamily="34" charset="0"/>
                <a:ea typeface="Montserrat" pitchFamily="34" charset="-122"/>
                <a:cs typeface="Montserrat" pitchFamily="34" charset="-120"/>
              </a:rPr>
              <a:t>Web ACD</a:t>
            </a:r>
            <a:endParaRPr lang="en-US" sz="1400" dirty="0"/>
          </a:p>
        </p:txBody>
      </p:sp>
      <p:sp>
        <p:nvSpPr>
          <p:cNvPr id="14" name="Text 10"/>
          <p:cNvSpPr/>
          <p:nvPr/>
        </p:nvSpPr>
        <p:spPr>
          <a:xfrm>
            <a:off x="3575304" y="3529584"/>
            <a:ext cx="2304288" cy="256032"/>
          </a:xfrm>
          <a:prstGeom prst="rect">
            <a:avLst/>
          </a:prstGeom>
          <a:noFill/>
          <a:ln/>
        </p:spPr>
        <p:txBody>
          <a:bodyPr wrap="square" lIns="0" tIns="0" rIns="0" bIns="0" rtlCol="0" anchor="ctr"/>
          <a:lstStyle/>
          <a:p>
            <a:pPr algn="ctr" indent="0" marL="0">
              <a:buNone/>
            </a:pPr>
            <a:r>
              <a:rPr lang="en-US" sz="850" b="1" spc="100" kern="0" dirty="0">
                <a:solidFill>
                  <a:srgbClr val="9CBFEA"/>
                </a:solidFill>
                <a:latin typeface="Montserrat" pitchFamily="34" charset="0"/>
                <a:ea typeface="Montserrat" pitchFamily="34" charset="-122"/>
                <a:cs typeface="Montserrat" pitchFamily="34" charset="-120"/>
              </a:rPr>
              <a:t>CAPA DE DISTRIBUCIÓN</a:t>
            </a:r>
            <a:endParaRPr lang="en-US" sz="850" dirty="0"/>
          </a:p>
        </p:txBody>
      </p:sp>
      <p:sp>
        <p:nvSpPr>
          <p:cNvPr id="15" name="Text 11"/>
          <p:cNvSpPr/>
          <p:nvPr/>
        </p:nvSpPr>
        <p:spPr>
          <a:xfrm>
            <a:off x="3611880" y="3858768"/>
            <a:ext cx="2231136" cy="777240"/>
          </a:xfrm>
          <a:prstGeom prst="rect">
            <a:avLst/>
          </a:prstGeom>
          <a:noFill/>
          <a:ln/>
        </p:spPr>
        <p:txBody>
          <a:bodyPr wrap="square" lIns="0" tIns="0" rIns="0" bIns="0" rtlCol="0" anchor="ctr"/>
          <a:lstStyle/>
          <a:p>
            <a:pPr algn="ctr" indent="0" marL="0">
              <a:lnSpc>
                <a:spcPct val="125000"/>
              </a:lnSpc>
              <a:buNone/>
            </a:pPr>
            <a:r>
              <a:rPr lang="en-US" sz="950" dirty="0">
                <a:solidFill>
                  <a:srgbClr val="9FB0BE"/>
                </a:solidFill>
                <a:latin typeface="Montserrat" pitchFamily="34" charset="0"/>
                <a:ea typeface="Montserrat" pitchFamily="34" charset="-122"/>
                <a:cs typeface="Montserrat" pitchFamily="34" charset="-120"/>
              </a:rPr>
              <a:t>Encola, enruta y distribuye voz y video al agente correcto, y gestiona su escritorio.</a:t>
            </a:r>
            <a:endParaRPr lang="en-US" sz="950" dirty="0"/>
          </a:p>
        </p:txBody>
      </p:sp>
      <p:sp>
        <p:nvSpPr>
          <p:cNvPr id="16" name="Shape 12"/>
          <p:cNvSpPr/>
          <p:nvPr/>
        </p:nvSpPr>
        <p:spPr>
          <a:xfrm>
            <a:off x="6236208" y="1920240"/>
            <a:ext cx="2670048" cy="2834640"/>
          </a:xfrm>
          <a:prstGeom prst="roundRect">
            <a:avLst>
              <a:gd name="adj" fmla="val 3425"/>
            </a:avLst>
          </a:prstGeom>
          <a:solidFill>
            <a:srgbClr val="2E3D48"/>
          </a:solidFill>
          <a:ln/>
        </p:spPr>
        <p:txBody>
          <a:bodyPr/>
          <a:p/>
        </p:txBody>
      </p:sp>
      <p:pic>
        <p:nvPicPr>
          <p:cNvPr id="17" name="Image 2" descr="assets/marks/hero_videortc.png">    </p:cNvPr>
          <p:cNvPicPr>
            <a:picLocks noChangeAspect="1"/>
          </p:cNvPicPr>
          <p:nvPr/>
        </p:nvPicPr>
        <p:blipFill>
          <a:blip r:embed="rId3"/>
          <a:stretch>
            <a:fillRect/>
          </a:stretch>
        </p:blipFill>
        <p:spPr>
          <a:xfrm>
            <a:off x="7114032" y="2194560"/>
            <a:ext cx="914400" cy="914400"/>
          </a:xfrm>
          <a:prstGeom prst="rect">
            <a:avLst/>
          </a:prstGeom>
        </p:spPr>
      </p:pic>
      <p:sp>
        <p:nvSpPr>
          <p:cNvPr id="18" name="Text 13"/>
          <p:cNvSpPr/>
          <p:nvPr/>
        </p:nvSpPr>
        <p:spPr>
          <a:xfrm>
            <a:off x="6419088" y="3218688"/>
            <a:ext cx="2304288" cy="310896"/>
          </a:xfrm>
          <a:prstGeom prst="rect">
            <a:avLst/>
          </a:prstGeom>
          <a:noFill/>
          <a:ln/>
        </p:spPr>
        <p:txBody>
          <a:bodyPr wrap="square" lIns="0" tIns="0" rIns="0" bIns="0" rtlCol="0" anchor="ctr"/>
          <a:lstStyle/>
          <a:p>
            <a:pPr algn="ctr" indent="0" marL="0">
              <a:buNone/>
            </a:pPr>
            <a:r>
              <a:rPr lang="en-US" sz="1400" b="1" dirty="0">
                <a:solidFill>
                  <a:srgbClr val="FFFFFF"/>
                </a:solidFill>
                <a:latin typeface="Montserrat" pitchFamily="34" charset="0"/>
                <a:ea typeface="Montserrat" pitchFamily="34" charset="-122"/>
                <a:cs typeface="Montserrat" pitchFamily="34" charset="-120"/>
              </a:rPr>
              <a:t>Video RTC</a:t>
            </a:r>
            <a:endParaRPr lang="en-US" sz="1400" dirty="0"/>
          </a:p>
        </p:txBody>
      </p:sp>
      <p:sp>
        <p:nvSpPr>
          <p:cNvPr id="19" name="Text 14"/>
          <p:cNvSpPr/>
          <p:nvPr/>
        </p:nvSpPr>
        <p:spPr>
          <a:xfrm>
            <a:off x="6419088" y="3529584"/>
            <a:ext cx="2304288" cy="256032"/>
          </a:xfrm>
          <a:prstGeom prst="rect">
            <a:avLst/>
          </a:prstGeom>
          <a:noFill/>
          <a:ln/>
        </p:spPr>
        <p:txBody>
          <a:bodyPr wrap="square" lIns="0" tIns="0" rIns="0" bIns="0" rtlCol="0" anchor="ctr"/>
          <a:lstStyle/>
          <a:p>
            <a:pPr algn="ctr" indent="0" marL="0">
              <a:buNone/>
            </a:pPr>
            <a:r>
              <a:rPr lang="en-US" sz="850" b="1" spc="100" kern="0" dirty="0">
                <a:solidFill>
                  <a:srgbClr val="9CBFEA"/>
                </a:solidFill>
                <a:latin typeface="Montserrat" pitchFamily="34" charset="0"/>
                <a:ea typeface="Montserrat" pitchFamily="34" charset="-122"/>
                <a:cs typeface="Montserrat" pitchFamily="34" charset="-120"/>
              </a:rPr>
              <a:t>PASARELA DE MEDIOS</a:t>
            </a:r>
            <a:endParaRPr lang="en-US" sz="850" dirty="0"/>
          </a:p>
        </p:txBody>
      </p:sp>
      <p:sp>
        <p:nvSpPr>
          <p:cNvPr id="20" name="Text 15"/>
          <p:cNvSpPr/>
          <p:nvPr/>
        </p:nvSpPr>
        <p:spPr>
          <a:xfrm>
            <a:off x="6455664" y="3858768"/>
            <a:ext cx="2231136" cy="777240"/>
          </a:xfrm>
          <a:prstGeom prst="rect">
            <a:avLst/>
          </a:prstGeom>
          <a:noFill/>
          <a:ln/>
        </p:spPr>
        <p:txBody>
          <a:bodyPr wrap="square" lIns="0" tIns="0" rIns="0" bIns="0" rtlCol="0" anchor="ctr"/>
          <a:lstStyle/>
          <a:p>
            <a:pPr algn="ctr" indent="0" marL="0">
              <a:lnSpc>
                <a:spcPct val="125000"/>
              </a:lnSpc>
              <a:buNone/>
            </a:pPr>
            <a:r>
              <a:rPr lang="en-US" sz="950" dirty="0">
                <a:solidFill>
                  <a:srgbClr val="9FB0BE"/>
                </a:solidFill>
                <a:latin typeface="Montserrat" pitchFamily="34" charset="0"/>
                <a:ea typeface="Montserrat" pitchFamily="34" charset="-122"/>
                <a:cs typeface="Montserrat" pitchFamily="34" charset="-120"/>
              </a:rPr>
              <a:t>Gateway híbrido SIP + WebRTC para navegadores, dispositivos móviles y kioscos, construido para alta disponibilidad.</a:t>
            </a:r>
            <a:endParaRPr lang="en-US" sz="950" dirty="0"/>
          </a:p>
        </p:txBody>
      </p:sp>
      <p:sp>
        <p:nvSpPr>
          <p:cNvPr id="21" name="Shape 16"/>
          <p:cNvSpPr/>
          <p:nvPr/>
        </p:nvSpPr>
        <p:spPr>
          <a:xfrm>
            <a:off x="9079992" y="1920240"/>
            <a:ext cx="2670048" cy="2834640"/>
          </a:xfrm>
          <a:prstGeom prst="roundRect">
            <a:avLst>
              <a:gd name="adj" fmla="val 3425"/>
            </a:avLst>
          </a:prstGeom>
          <a:solidFill>
            <a:srgbClr val="233246"/>
          </a:solidFill>
          <a:ln w="19050">
            <a:solidFill>
              <a:srgbClr val="9CBFEA"/>
            </a:solidFill>
            <a:prstDash val="solid"/>
          </a:ln>
        </p:spPr>
        <p:txBody>
          <a:bodyPr/>
          <a:p/>
        </p:txBody>
      </p:sp>
      <p:pic>
        <p:nvPicPr>
          <p:cNvPr id="22" name="Image 3" descr="assets/marks/hero_videorec.png">    </p:cNvPr>
          <p:cNvPicPr>
            <a:picLocks noChangeAspect="1"/>
          </p:cNvPicPr>
          <p:nvPr/>
        </p:nvPicPr>
        <p:blipFill>
          <a:blip r:embed="rId4"/>
          <a:stretch>
            <a:fillRect/>
          </a:stretch>
        </p:blipFill>
        <p:spPr>
          <a:xfrm>
            <a:off x="9957816" y="2194560"/>
            <a:ext cx="914400" cy="914400"/>
          </a:xfrm>
          <a:prstGeom prst="rect">
            <a:avLst/>
          </a:prstGeom>
        </p:spPr>
      </p:pic>
      <p:sp>
        <p:nvSpPr>
          <p:cNvPr id="23" name="Text 17"/>
          <p:cNvSpPr/>
          <p:nvPr/>
        </p:nvSpPr>
        <p:spPr>
          <a:xfrm>
            <a:off x="9262872" y="3218688"/>
            <a:ext cx="2304288" cy="310896"/>
          </a:xfrm>
          <a:prstGeom prst="rect">
            <a:avLst/>
          </a:prstGeom>
          <a:noFill/>
          <a:ln/>
        </p:spPr>
        <p:txBody>
          <a:bodyPr wrap="square" lIns="0" tIns="0" rIns="0" bIns="0" rtlCol="0" anchor="ctr"/>
          <a:lstStyle/>
          <a:p>
            <a:pPr algn="ctr" indent="0" marL="0">
              <a:buNone/>
            </a:pPr>
            <a:r>
              <a:rPr lang="en-US" sz="1400" b="1" dirty="0">
                <a:solidFill>
                  <a:srgbClr val="FFFFFF"/>
                </a:solidFill>
                <a:latin typeface="Montserrat" pitchFamily="34" charset="0"/>
                <a:ea typeface="Montserrat" pitchFamily="34" charset="-122"/>
                <a:cs typeface="Montserrat" pitchFamily="34" charset="-120"/>
              </a:rPr>
              <a:t>Video REC</a:t>
            </a:r>
            <a:endParaRPr lang="en-US" sz="1400" dirty="0"/>
          </a:p>
        </p:txBody>
      </p:sp>
      <p:sp>
        <p:nvSpPr>
          <p:cNvPr id="24" name="Text 18"/>
          <p:cNvSpPr/>
          <p:nvPr/>
        </p:nvSpPr>
        <p:spPr>
          <a:xfrm>
            <a:off x="9262872" y="3529584"/>
            <a:ext cx="2304288" cy="256032"/>
          </a:xfrm>
          <a:prstGeom prst="rect">
            <a:avLst/>
          </a:prstGeom>
          <a:noFill/>
          <a:ln/>
        </p:spPr>
        <p:txBody>
          <a:bodyPr wrap="square" lIns="0" tIns="0" rIns="0" bIns="0" rtlCol="0" anchor="ctr"/>
          <a:lstStyle/>
          <a:p>
            <a:pPr algn="ctr" indent="0" marL="0">
              <a:buNone/>
            </a:pPr>
            <a:r>
              <a:rPr lang="en-US" sz="850" b="1" spc="100" kern="0" dirty="0">
                <a:solidFill>
                  <a:srgbClr val="9CBFEA"/>
                </a:solidFill>
                <a:latin typeface="Montserrat" pitchFamily="34" charset="0"/>
                <a:ea typeface="Montserrat" pitchFamily="34" charset="-122"/>
                <a:cs typeface="Montserrat" pitchFamily="34" charset="-120"/>
              </a:rPr>
              <a:t>CAPA DE GRABACIÓN</a:t>
            </a:r>
            <a:endParaRPr lang="en-US" sz="850" dirty="0"/>
          </a:p>
        </p:txBody>
      </p:sp>
      <p:sp>
        <p:nvSpPr>
          <p:cNvPr id="25" name="Text 19"/>
          <p:cNvSpPr/>
          <p:nvPr/>
        </p:nvSpPr>
        <p:spPr>
          <a:xfrm>
            <a:off x="9299448" y="3858768"/>
            <a:ext cx="2231136" cy="777240"/>
          </a:xfrm>
          <a:prstGeom prst="rect">
            <a:avLst/>
          </a:prstGeom>
          <a:noFill/>
          <a:ln/>
        </p:spPr>
        <p:txBody>
          <a:bodyPr wrap="square" lIns="0" tIns="0" rIns="0" bIns="0" rtlCol="0" anchor="ctr"/>
          <a:lstStyle/>
          <a:p>
            <a:pPr algn="ctr" indent="0" marL="0">
              <a:lnSpc>
                <a:spcPct val="125000"/>
              </a:lnSpc>
              <a:buNone/>
            </a:pPr>
            <a:r>
              <a:rPr lang="en-US" sz="950" dirty="0">
                <a:solidFill>
                  <a:srgbClr val="9FB0BE"/>
                </a:solidFill>
                <a:latin typeface="Montserrat" pitchFamily="34" charset="0"/>
                <a:ea typeface="Montserrat" pitchFamily="34" charset="-122"/>
                <a:cs typeface="Montserrat" pitchFamily="34" charset="-120"/>
              </a:rPr>
              <a:t>Grabación de video en HD, almacenamiento y archivo, con exportación para analítica y cumplimiento.</a:t>
            </a:r>
            <a:endParaRPr lang="en-US" sz="950" dirty="0"/>
          </a:p>
        </p:txBody>
      </p:sp>
      <p:sp>
        <p:nvSpPr>
          <p:cNvPr id="26" name="Text 20"/>
          <p:cNvSpPr/>
          <p:nvPr/>
        </p:nvSpPr>
        <p:spPr>
          <a:xfrm>
            <a:off x="548640" y="5074920"/>
            <a:ext cx="11091672" cy="329184"/>
          </a:xfrm>
          <a:prstGeom prst="rect">
            <a:avLst/>
          </a:prstGeom>
          <a:noFill/>
          <a:ln/>
        </p:spPr>
        <p:txBody>
          <a:bodyPr wrap="square" lIns="0" tIns="0" rIns="0" bIns="0" rtlCol="0" anchor="ctr"/>
          <a:lstStyle/>
          <a:p>
            <a:pPr indent="0" marL="0">
              <a:buNone/>
            </a:pPr>
            <a:r>
              <a:rPr lang="en-US" sz="1050" b="1" dirty="0">
                <a:solidFill>
                  <a:srgbClr val="9CBFEA"/>
                </a:solidFill>
                <a:latin typeface="Montserrat" pitchFamily="34" charset="0"/>
                <a:ea typeface="Montserrat" pitchFamily="34" charset="-122"/>
                <a:cs typeface="Montserrat" pitchFamily="34" charset="-120"/>
              </a:rPr>
              <a:t>Cloud Services · alojamiento, monitorización y operación gestionada en las cuatro plataformas</a:t>
            </a:r>
            <a:endParaRPr lang="en-US" sz="1050" dirty="0"/>
          </a:p>
        </p:txBody>
      </p:sp>
      <p:sp>
        <p:nvSpPr>
          <p:cNvPr id="27" name="Text 21"/>
          <p:cNvSpPr/>
          <p:nvPr/>
        </p:nvSpPr>
        <p:spPr>
          <a:xfrm>
            <a:off x="548640" y="6455664"/>
            <a:ext cx="8138160" cy="274320"/>
          </a:xfrm>
          <a:prstGeom prst="rect">
            <a:avLst/>
          </a:prstGeom>
          <a:noFill/>
          <a:ln/>
        </p:spPr>
        <p:txBody>
          <a:bodyPr wrap="square" lIns="0" tIns="0" rIns="0" bIns="0" rtlCol="0" anchor="ctr"/>
          <a:lstStyle/>
          <a:p>
            <a:pPr indent="0" marL="0">
              <a:buNone/>
            </a:pPr>
            <a:r>
              <a:rPr lang="en-US" sz="800" i="1" dirty="0">
                <a:solidFill>
                  <a:srgbClr val="6B7F8D"/>
                </a:solidFill>
                <a:latin typeface="Montserrat" pitchFamily="34" charset="0"/>
                <a:ea typeface="Montserrat" pitchFamily="34" charset="-122"/>
                <a:cs typeface="Montserrat" pitchFamily="34" charset="-120"/>
              </a:rPr>
              <a:t>Fuente: wiki.ivrpowers.com/en (platform documentation)</a:t>
            </a:r>
            <a:endParaRPr lang="en-US" sz="800" dirty="0"/>
          </a:p>
        </p:txBody>
      </p:sp>
      <p:sp>
        <p:nvSpPr>
          <p:cNvPr id="28" name="Text 22"/>
          <p:cNvSpPr/>
          <p:nvPr/>
        </p:nvSpPr>
        <p:spPr>
          <a:xfrm>
            <a:off x="8778240" y="6455664"/>
            <a:ext cx="2377440" cy="274320"/>
          </a:xfrm>
          <a:prstGeom prst="rect">
            <a:avLst/>
          </a:prstGeom>
          <a:noFill/>
          <a:ln/>
        </p:spPr>
        <p:txBody>
          <a:bodyPr wrap="square" lIns="0" tIns="0" rIns="0" bIns="0" rtlCol="0" anchor="ctr"/>
          <a:lstStyle/>
          <a:p>
            <a:pPr algn="r" indent="0" marL="0">
              <a:buNone/>
            </a:pPr>
            <a:r>
              <a:rPr lang="en-US" sz="800" dirty="0">
                <a:solidFill>
                  <a:srgbClr val="6B7F8D"/>
                </a:solidFill>
                <a:latin typeface="Montserrat" pitchFamily="34" charset="0"/>
                <a:ea typeface="Montserrat" pitchFamily="34" charset="-122"/>
                <a:cs typeface="Montserrat" pitchFamily="34" charset="-120"/>
              </a:rPr>
              <a:t>La suite</a:t>
            </a:r>
            <a:endParaRPr lang="en-US" sz="800" dirty="0"/>
          </a:p>
        </p:txBody>
      </p:sp>
      <p:sp>
        <p:nvSpPr>
          <p:cNvPr id="29" name="Text 23"/>
          <p:cNvSpPr/>
          <p:nvPr/>
        </p:nvSpPr>
        <p:spPr>
          <a:xfrm>
            <a:off x="11320272" y="6455664"/>
            <a:ext cx="320040" cy="274320"/>
          </a:xfrm>
          <a:prstGeom prst="rect">
            <a:avLst/>
          </a:prstGeom>
          <a:noFill/>
          <a:ln/>
        </p:spPr>
        <p:txBody>
          <a:bodyPr wrap="square" lIns="0" tIns="0" rIns="0" bIns="0" rtlCol="0" anchor="ctr"/>
          <a:lstStyle/>
          <a:p>
            <a:pPr algn="r" indent="0" marL="0">
              <a:buNone/>
            </a:pPr>
            <a:r>
              <a:rPr lang="en-US" sz="900" b="1" dirty="0">
                <a:solidFill>
                  <a:srgbClr val="9FB0BE"/>
                </a:solidFill>
                <a:latin typeface="Montserrat" pitchFamily="34" charset="0"/>
                <a:ea typeface="Montserrat" pitchFamily="34" charset="-122"/>
                <a:cs typeface="Montserrat" pitchFamily="34" charset="-120"/>
              </a:rPr>
              <a:t>6</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7">
    <p:bg>
      <p:bgPr>
        <a:solidFill>
          <a:srgbClr val="F6F6F6"/>
        </a:solidFill>
      </p:bgPr>
    </p:bg>
    <p:spTree>
      <p:nvGrpSpPr>
        <p:cNvPr id="1" name=""/>
        <p:cNvGrpSpPr/>
        <p:nvPr/>
      </p:nvGrpSpPr>
      <p:grpSpPr>
        <a:xfrm>
          <a:off x="0" y="0"/>
          <a:ext cx="0" cy="0"/>
          <a:chOff x="0" y="0"/>
          <a:chExt cx="0" cy="0"/>
        </a:xfrm>
      </p:grpSpPr>
      <p:sp>
        <p:nvSpPr>
          <p:cNvPr id="2" name="Shape 0"/>
          <p:cNvSpPr/>
          <p:nvPr/>
        </p:nvSpPr>
        <p:spPr>
          <a:xfrm>
            <a:off x="548640" y="521208"/>
            <a:ext cx="118872" cy="118872"/>
          </a:xfrm>
          <a:prstGeom prst="roundRect">
            <a:avLst>
              <a:gd name="adj" fmla="val 23077"/>
            </a:avLst>
          </a:prstGeom>
          <a:solidFill>
            <a:srgbClr val="FF6D5F"/>
          </a:solidFill>
          <a:ln/>
        </p:spPr>
        <p:txBody>
          <a:bodyPr/>
          <a:p/>
        </p:txBody>
      </p:sp>
      <p:sp>
        <p:nvSpPr>
          <p:cNvPr id="3" name="Text 1"/>
          <p:cNvSpPr/>
          <p:nvPr/>
        </p:nvSpPr>
        <p:spPr>
          <a:xfrm>
            <a:off x="777240" y="457200"/>
            <a:ext cx="10424160" cy="274320"/>
          </a:xfrm>
          <a:prstGeom prst="rect">
            <a:avLst/>
          </a:prstGeom>
          <a:noFill/>
          <a:ln/>
        </p:spPr>
        <p:txBody>
          <a:bodyPr wrap="square" lIns="0" tIns="0" rIns="0" bIns="0" rtlCol="0" anchor="ctr"/>
          <a:lstStyle/>
          <a:p>
            <a:pPr indent="0" marL="0">
              <a:buNone/>
            </a:pPr>
            <a:r>
              <a:rPr lang="en-US" sz="1100" b="1" spc="200" kern="0" dirty="0">
                <a:solidFill>
                  <a:srgbClr val="212F38"/>
                </a:solidFill>
                <a:latin typeface="Montserrat" pitchFamily="34" charset="0"/>
                <a:ea typeface="Montserrat" pitchFamily="34" charset="-122"/>
                <a:cs typeface="Montserrat" pitchFamily="34" charset="-120"/>
              </a:rPr>
              <a:t>COMPARACIÓN</a:t>
            </a:r>
            <a:endParaRPr lang="en-US" sz="1100" dirty="0"/>
          </a:p>
        </p:txBody>
      </p:sp>
      <p:sp>
        <p:nvSpPr>
          <p:cNvPr id="4" name="Text 2"/>
          <p:cNvSpPr/>
          <p:nvPr/>
        </p:nvSpPr>
        <p:spPr>
          <a:xfrm>
            <a:off x="548640" y="731520"/>
            <a:ext cx="11091672" cy="658368"/>
          </a:xfrm>
          <a:prstGeom prst="rect">
            <a:avLst/>
          </a:prstGeom>
          <a:noFill/>
          <a:ln/>
        </p:spPr>
        <p:txBody>
          <a:bodyPr wrap="square" lIns="0" tIns="0" rIns="0" bIns="0" rtlCol="0" anchor="t"/>
          <a:lstStyle/>
          <a:p>
            <a:pPr indent="0" marL="0">
              <a:buNone/>
            </a:pPr>
            <a:r>
              <a:rPr lang="en-US" sz="2700" b="1" dirty="0">
                <a:solidFill>
                  <a:srgbClr val="212F38"/>
                </a:solidFill>
                <a:latin typeface="Montserrat" pitchFamily="34" charset="0"/>
                <a:ea typeface="Montserrat" pitchFamily="34" charset="-122"/>
                <a:cs typeface="Montserrat" pitchFamily="34" charset="-120"/>
              </a:rPr>
              <a:t>En qué Video REC se aleja de los grabadores de solo audio</a:t>
            </a:r>
            <a:endParaRPr lang="en-US" sz="2700" dirty="0"/>
          </a:p>
        </p:txBody>
      </p:sp>
      <p:sp>
        <p:nvSpPr>
          <p:cNvPr id="5" name="Shape 3"/>
          <p:cNvSpPr/>
          <p:nvPr/>
        </p:nvSpPr>
        <p:spPr>
          <a:xfrm>
            <a:off x="4946904" y="1463040"/>
            <a:ext cx="3456432" cy="4133088"/>
          </a:xfrm>
          <a:prstGeom prst="roundRect">
            <a:avLst>
              <a:gd name="adj" fmla="val 2646"/>
            </a:avLst>
          </a:prstGeom>
          <a:solidFill>
            <a:srgbClr val="EDEFF1"/>
          </a:solidFill>
          <a:ln/>
        </p:spPr>
        <p:txBody>
          <a:bodyPr/>
          <a:p/>
        </p:txBody>
      </p:sp>
      <p:sp>
        <p:nvSpPr>
          <p:cNvPr id="6" name="Shape 4"/>
          <p:cNvSpPr/>
          <p:nvPr/>
        </p:nvSpPr>
        <p:spPr>
          <a:xfrm>
            <a:off x="8220456" y="1463040"/>
            <a:ext cx="3547872" cy="4133088"/>
          </a:xfrm>
          <a:prstGeom prst="roundRect">
            <a:avLst>
              <a:gd name="adj" fmla="val 2577"/>
            </a:avLst>
          </a:prstGeom>
          <a:solidFill>
            <a:srgbClr val="212F38"/>
          </a:solidFill>
          <a:ln/>
        </p:spPr>
        <p:txBody>
          <a:bodyPr/>
          <a:p/>
        </p:txBody>
      </p:sp>
      <p:sp>
        <p:nvSpPr>
          <p:cNvPr id="7" name="Text 5"/>
          <p:cNvSpPr/>
          <p:nvPr/>
        </p:nvSpPr>
        <p:spPr>
          <a:xfrm>
            <a:off x="548640" y="1554480"/>
            <a:ext cx="4434840" cy="658368"/>
          </a:xfrm>
          <a:prstGeom prst="rect">
            <a:avLst/>
          </a:prstGeom>
          <a:noFill/>
          <a:ln/>
        </p:spPr>
        <p:txBody>
          <a:bodyPr wrap="square" rtlCol="0" anchor="ctr"/>
          <a:lstStyle/>
          <a:p>
            <a:pPr indent="0" marL="0">
              <a:buNone/>
            </a:pPr>
            <a:endParaRPr lang="en-US" dirty="0"/>
          </a:p>
        </p:txBody>
      </p:sp>
      <p:sp>
        <p:nvSpPr>
          <p:cNvPr id="8" name="Text 6"/>
          <p:cNvSpPr/>
          <p:nvPr/>
        </p:nvSpPr>
        <p:spPr>
          <a:xfrm>
            <a:off x="5074920" y="1554480"/>
            <a:ext cx="3200400" cy="658368"/>
          </a:xfrm>
          <a:prstGeom prst="rect">
            <a:avLst/>
          </a:prstGeom>
          <a:noFill/>
          <a:ln/>
        </p:spPr>
        <p:txBody>
          <a:bodyPr wrap="square" lIns="0" tIns="0" rIns="0" bIns="0" rtlCol="0" anchor="ctr"/>
          <a:lstStyle/>
          <a:p>
            <a:pPr indent="0" marL="0">
              <a:buNone/>
            </a:pPr>
            <a:r>
              <a:rPr lang="en-US" sz="1150" b="1" dirty="0">
                <a:solidFill>
                  <a:srgbClr val="4D5C6E"/>
                </a:solidFill>
                <a:latin typeface="Montserrat" pitchFamily="34" charset="0"/>
                <a:ea typeface="Montserrat" pitchFamily="34" charset="-122"/>
                <a:cs typeface="Montserrat" pitchFamily="34" charset="-120"/>
              </a:rPr>
              <a:t>Un grabador de cumplimiento típico</a:t>
            </a:r>
            <a:endParaRPr lang="en-US" sz="1150" dirty="0"/>
          </a:p>
        </p:txBody>
      </p:sp>
      <p:sp>
        <p:nvSpPr>
          <p:cNvPr id="9" name="Text 7"/>
          <p:cNvSpPr/>
          <p:nvPr/>
        </p:nvSpPr>
        <p:spPr>
          <a:xfrm>
            <a:off x="8366760" y="1554480"/>
            <a:ext cx="3273552" cy="658368"/>
          </a:xfrm>
          <a:prstGeom prst="rect">
            <a:avLst/>
          </a:prstGeom>
          <a:noFill/>
          <a:ln/>
        </p:spPr>
        <p:txBody>
          <a:bodyPr wrap="square" lIns="0" tIns="0" rIns="0" bIns="0" rtlCol="0" anchor="ctr"/>
          <a:lstStyle/>
          <a:p>
            <a:pPr indent="0" marL="0">
              <a:buNone/>
            </a:pPr>
            <a:r>
              <a:rPr lang="en-US" sz="1250" b="1" dirty="0">
                <a:solidFill>
                  <a:srgbClr val="9CBFEA"/>
                </a:solidFill>
                <a:latin typeface="Montserrat" pitchFamily="34" charset="0"/>
                <a:ea typeface="Montserrat" pitchFamily="34" charset="-122"/>
                <a:cs typeface="Montserrat" pitchFamily="34" charset="-120"/>
              </a:rPr>
              <a:t>Video REC</a:t>
            </a:r>
            <a:endParaRPr lang="en-US" sz="1250" dirty="0"/>
          </a:p>
        </p:txBody>
      </p:sp>
      <p:sp>
        <p:nvSpPr>
          <p:cNvPr id="10" name="Shape 8"/>
          <p:cNvSpPr/>
          <p:nvPr/>
        </p:nvSpPr>
        <p:spPr>
          <a:xfrm>
            <a:off x="548640" y="2212848"/>
            <a:ext cx="4617720" cy="658368"/>
          </a:xfrm>
          <a:prstGeom prst="rect">
            <a:avLst/>
          </a:prstGeom>
          <a:solidFill>
            <a:srgbClr val="EDEFF1"/>
          </a:solidFill>
          <a:ln/>
        </p:spPr>
        <p:txBody>
          <a:bodyPr/>
          <a:p/>
        </p:txBody>
      </p:sp>
      <p:sp>
        <p:nvSpPr>
          <p:cNvPr id="11" name="Text 9"/>
          <p:cNvSpPr/>
          <p:nvPr/>
        </p:nvSpPr>
        <p:spPr>
          <a:xfrm>
            <a:off x="713232" y="2212848"/>
            <a:ext cx="4160520" cy="658368"/>
          </a:xfrm>
          <a:prstGeom prst="rect">
            <a:avLst/>
          </a:prstGeom>
          <a:noFill/>
          <a:ln/>
        </p:spPr>
        <p:txBody>
          <a:bodyPr wrap="square" lIns="0" tIns="0" rIns="0" bIns="0" rtlCol="0" anchor="ctr"/>
          <a:lstStyle/>
          <a:p>
            <a:pPr indent="0" marL="0">
              <a:buNone/>
            </a:pPr>
            <a:r>
              <a:rPr lang="en-US" sz="1100" b="1" dirty="0">
                <a:solidFill>
                  <a:srgbClr val="212F38"/>
                </a:solidFill>
                <a:latin typeface="Montserrat" pitchFamily="34" charset="0"/>
                <a:ea typeface="Montserrat" pitchFamily="34" charset="-122"/>
                <a:cs typeface="Montserrat" pitchFamily="34" charset="-120"/>
              </a:rPr>
              <a:t>Captura de video</a:t>
            </a:r>
            <a:endParaRPr lang="en-US" sz="1100" dirty="0"/>
          </a:p>
        </p:txBody>
      </p:sp>
      <p:sp>
        <p:nvSpPr>
          <p:cNvPr id="12" name="Text 10"/>
          <p:cNvSpPr/>
          <p:nvPr/>
        </p:nvSpPr>
        <p:spPr>
          <a:xfrm>
            <a:off x="5074920" y="2212848"/>
            <a:ext cx="2926080" cy="658368"/>
          </a:xfrm>
          <a:prstGeom prst="rect">
            <a:avLst/>
          </a:prstGeom>
          <a:noFill/>
          <a:ln/>
        </p:spPr>
        <p:txBody>
          <a:bodyPr wrap="square" lIns="0" tIns="0" rIns="0" bIns="0" rtlCol="0" anchor="ctr"/>
          <a:lstStyle/>
          <a:p>
            <a:pPr indent="0" marL="0">
              <a:lnSpc>
                <a:spcPct val="120000"/>
              </a:lnSpc>
              <a:buNone/>
            </a:pPr>
            <a:r>
              <a:rPr lang="en-US" sz="960" dirty="0">
                <a:solidFill>
                  <a:srgbClr val="4D5C6E"/>
                </a:solidFill>
                <a:latin typeface="Montserrat" pitchFamily="34" charset="0"/>
                <a:ea typeface="Montserrat" pitchFamily="34" charset="-122"/>
                <a:cs typeface="Montserrat" pitchFamily="34" charset="-120"/>
              </a:rPr>
              <a:t>Grabación de pantalla del escritorio del agente, un nivel adicional</a:t>
            </a:r>
            <a:endParaRPr lang="en-US" sz="960" dirty="0"/>
          </a:p>
        </p:txBody>
      </p:sp>
      <p:sp>
        <p:nvSpPr>
          <p:cNvPr id="13" name="Text 11"/>
          <p:cNvSpPr/>
          <p:nvPr/>
        </p:nvSpPr>
        <p:spPr>
          <a:xfrm>
            <a:off x="8366760" y="2212848"/>
            <a:ext cx="3273552" cy="658368"/>
          </a:xfrm>
          <a:prstGeom prst="rect">
            <a:avLst/>
          </a:prstGeom>
          <a:noFill/>
          <a:ln/>
        </p:spPr>
        <p:txBody>
          <a:bodyPr wrap="square" lIns="0" tIns="0" rIns="0" bIns="0" rtlCol="0" anchor="ctr"/>
          <a:lstStyle/>
          <a:p>
            <a:pPr indent="0" marL="0">
              <a:lnSpc>
                <a:spcPct val="120000"/>
              </a:lnSpc>
              <a:buNone/>
            </a:pPr>
            <a:r>
              <a:rPr lang="en-US" sz="980" b="1" dirty="0">
                <a:solidFill>
                  <a:srgbClr val="FFFFFF"/>
                </a:solidFill>
                <a:latin typeface="Montserrat" pitchFamily="34" charset="0"/>
                <a:ea typeface="Montserrat" pitchFamily="34" charset="-122"/>
                <a:cs typeface="Montserrat" pitchFamily="34" charset="-120"/>
              </a:rPr>
              <a:t>Grabación nativa de la propia interacción de video en directo</a:t>
            </a:r>
            <a:endParaRPr lang="en-US" sz="980" dirty="0"/>
          </a:p>
        </p:txBody>
      </p:sp>
      <p:sp>
        <p:nvSpPr>
          <p:cNvPr id="14" name="Text 12"/>
          <p:cNvSpPr/>
          <p:nvPr/>
        </p:nvSpPr>
        <p:spPr>
          <a:xfrm>
            <a:off x="713232" y="2871216"/>
            <a:ext cx="4160520" cy="658368"/>
          </a:xfrm>
          <a:prstGeom prst="rect">
            <a:avLst/>
          </a:prstGeom>
          <a:noFill/>
          <a:ln/>
        </p:spPr>
        <p:txBody>
          <a:bodyPr wrap="square" lIns="0" tIns="0" rIns="0" bIns="0" rtlCol="0" anchor="ctr"/>
          <a:lstStyle/>
          <a:p>
            <a:pPr indent="0" marL="0">
              <a:buNone/>
            </a:pPr>
            <a:r>
              <a:rPr lang="en-US" sz="1100" b="1" dirty="0">
                <a:solidFill>
                  <a:srgbClr val="212F38"/>
                </a:solidFill>
                <a:latin typeface="Montserrat" pitchFamily="34" charset="0"/>
                <a:ea typeface="Montserrat" pitchFamily="34" charset="-122"/>
                <a:cs typeface="Montserrat" pitchFamily="34" charset="-120"/>
              </a:rPr>
              <a:t>Enfoque de analítica</a:t>
            </a:r>
            <a:endParaRPr lang="en-US" sz="1100" dirty="0"/>
          </a:p>
        </p:txBody>
      </p:sp>
      <p:sp>
        <p:nvSpPr>
          <p:cNvPr id="15" name="Text 13"/>
          <p:cNvSpPr/>
          <p:nvPr/>
        </p:nvSpPr>
        <p:spPr>
          <a:xfrm>
            <a:off x="5074920" y="2871216"/>
            <a:ext cx="2926080" cy="658368"/>
          </a:xfrm>
          <a:prstGeom prst="rect">
            <a:avLst/>
          </a:prstGeom>
          <a:noFill/>
          <a:ln/>
        </p:spPr>
        <p:txBody>
          <a:bodyPr wrap="square" lIns="0" tIns="0" rIns="0" bIns="0" rtlCol="0" anchor="ctr"/>
          <a:lstStyle/>
          <a:p>
            <a:pPr indent="0" marL="0">
              <a:lnSpc>
                <a:spcPct val="120000"/>
              </a:lnSpc>
              <a:buNone/>
            </a:pPr>
            <a:r>
              <a:rPr lang="en-US" sz="960" dirty="0">
                <a:solidFill>
                  <a:srgbClr val="4D5C6E"/>
                </a:solidFill>
                <a:latin typeface="Montserrat" pitchFamily="34" charset="0"/>
                <a:ea typeface="Montserrat" pitchFamily="34" charset="-122"/>
                <a:cs typeface="Montserrat" pitchFamily="34" charset="-120"/>
              </a:rPr>
              <a:t>Módulo de IA integrado y cerrado, a menudo en un nivel superior</a:t>
            </a:r>
            <a:endParaRPr lang="en-US" sz="960" dirty="0"/>
          </a:p>
        </p:txBody>
      </p:sp>
      <p:sp>
        <p:nvSpPr>
          <p:cNvPr id="16" name="Text 14"/>
          <p:cNvSpPr/>
          <p:nvPr/>
        </p:nvSpPr>
        <p:spPr>
          <a:xfrm>
            <a:off x="8366760" y="2871216"/>
            <a:ext cx="3273552" cy="658368"/>
          </a:xfrm>
          <a:prstGeom prst="rect">
            <a:avLst/>
          </a:prstGeom>
          <a:noFill/>
          <a:ln/>
        </p:spPr>
        <p:txBody>
          <a:bodyPr wrap="square" lIns="0" tIns="0" rIns="0" bIns="0" rtlCol="0" anchor="ctr"/>
          <a:lstStyle/>
          <a:p>
            <a:pPr indent="0" marL="0">
              <a:lnSpc>
                <a:spcPct val="120000"/>
              </a:lnSpc>
              <a:buNone/>
            </a:pPr>
            <a:r>
              <a:rPr lang="en-US" sz="980" b="1" dirty="0">
                <a:solidFill>
                  <a:srgbClr val="FFFFFF"/>
                </a:solidFill>
                <a:latin typeface="Montserrat" pitchFamily="34" charset="0"/>
                <a:ea typeface="Montserrat" pitchFamily="34" charset="-122"/>
                <a:cs typeface="Montserrat" pitchFamily="34" charset="-120"/>
              </a:rPr>
              <a:t>Exportación abierta al proveedor de analítica de voz que elijas</a:t>
            </a:r>
            <a:endParaRPr lang="en-US" sz="980" dirty="0"/>
          </a:p>
        </p:txBody>
      </p:sp>
      <p:sp>
        <p:nvSpPr>
          <p:cNvPr id="17" name="Shape 15"/>
          <p:cNvSpPr/>
          <p:nvPr/>
        </p:nvSpPr>
        <p:spPr>
          <a:xfrm>
            <a:off x="548640" y="3529584"/>
            <a:ext cx="4617720" cy="658368"/>
          </a:xfrm>
          <a:prstGeom prst="rect">
            <a:avLst/>
          </a:prstGeom>
          <a:solidFill>
            <a:srgbClr val="EDEFF1"/>
          </a:solidFill>
          <a:ln/>
        </p:spPr>
        <p:txBody>
          <a:bodyPr/>
          <a:p/>
        </p:txBody>
      </p:sp>
      <p:sp>
        <p:nvSpPr>
          <p:cNvPr id="18" name="Text 16"/>
          <p:cNvSpPr/>
          <p:nvPr/>
        </p:nvSpPr>
        <p:spPr>
          <a:xfrm>
            <a:off x="713232" y="3529584"/>
            <a:ext cx="4160520" cy="658368"/>
          </a:xfrm>
          <a:prstGeom prst="rect">
            <a:avLst/>
          </a:prstGeom>
          <a:noFill/>
          <a:ln/>
        </p:spPr>
        <p:txBody>
          <a:bodyPr wrap="square" lIns="0" tIns="0" rIns="0" bIns="0" rtlCol="0" anchor="ctr"/>
          <a:lstStyle/>
          <a:p>
            <a:pPr indent="0" marL="0">
              <a:buNone/>
            </a:pPr>
            <a:r>
              <a:rPr lang="en-US" sz="1100" b="1" dirty="0">
                <a:solidFill>
                  <a:srgbClr val="212F38"/>
                </a:solidFill>
                <a:latin typeface="Montserrat" pitchFamily="34" charset="0"/>
                <a:ea typeface="Montserrat" pitchFamily="34" charset="-122"/>
                <a:cs typeface="Montserrat" pitchFamily="34" charset="-120"/>
              </a:rPr>
              <a:t>Modelo de almacenamiento</a:t>
            </a:r>
            <a:endParaRPr lang="en-US" sz="1100" dirty="0"/>
          </a:p>
        </p:txBody>
      </p:sp>
      <p:sp>
        <p:nvSpPr>
          <p:cNvPr id="19" name="Text 17"/>
          <p:cNvSpPr/>
          <p:nvPr/>
        </p:nvSpPr>
        <p:spPr>
          <a:xfrm>
            <a:off x="5074920" y="3529584"/>
            <a:ext cx="2926080" cy="658368"/>
          </a:xfrm>
          <a:prstGeom prst="rect">
            <a:avLst/>
          </a:prstGeom>
          <a:noFill/>
          <a:ln/>
        </p:spPr>
        <p:txBody>
          <a:bodyPr wrap="square" lIns="0" tIns="0" rIns="0" bIns="0" rtlCol="0" anchor="ctr"/>
          <a:lstStyle/>
          <a:p>
            <a:pPr indent="0" marL="0">
              <a:lnSpc>
                <a:spcPct val="120000"/>
              </a:lnSpc>
              <a:buNone/>
            </a:pPr>
            <a:r>
              <a:rPr lang="en-US" sz="960" dirty="0">
                <a:solidFill>
                  <a:srgbClr val="4D5C6E"/>
                </a:solidFill>
                <a:latin typeface="Montserrat" pitchFamily="34" charset="0"/>
                <a:ea typeface="Montserrat" pitchFamily="34" charset="-122"/>
                <a:cs typeface="Montserrat" pitchFamily="34" charset="-120"/>
              </a:rPr>
              <a:t>Compartido, multi-tenant, controlado por el proveedor</a:t>
            </a:r>
            <a:endParaRPr lang="en-US" sz="960" dirty="0"/>
          </a:p>
        </p:txBody>
      </p:sp>
      <p:sp>
        <p:nvSpPr>
          <p:cNvPr id="20" name="Text 18"/>
          <p:cNvSpPr/>
          <p:nvPr/>
        </p:nvSpPr>
        <p:spPr>
          <a:xfrm>
            <a:off x="8366760" y="3529584"/>
            <a:ext cx="3273552" cy="658368"/>
          </a:xfrm>
          <a:prstGeom prst="rect">
            <a:avLst/>
          </a:prstGeom>
          <a:noFill/>
          <a:ln/>
        </p:spPr>
        <p:txBody>
          <a:bodyPr wrap="square" lIns="0" tIns="0" rIns="0" bIns="0" rtlCol="0" anchor="ctr"/>
          <a:lstStyle/>
          <a:p>
            <a:pPr indent="0" marL="0">
              <a:lnSpc>
                <a:spcPct val="120000"/>
              </a:lnSpc>
              <a:buNone/>
            </a:pPr>
            <a:r>
              <a:rPr lang="en-US" sz="980" b="1" dirty="0">
                <a:solidFill>
                  <a:srgbClr val="FFFFFF"/>
                </a:solidFill>
                <a:latin typeface="Montserrat" pitchFamily="34" charset="0"/>
                <a:ea typeface="Montserrat" pitchFamily="34" charset="-122"/>
                <a:cs typeface="Montserrat" pitchFamily="34" charset="-120"/>
              </a:rPr>
              <a:t>Bucket S3 y claves de cifrado propiedad del cliente</a:t>
            </a:r>
            <a:endParaRPr lang="en-US" sz="980" dirty="0"/>
          </a:p>
        </p:txBody>
      </p:sp>
      <p:sp>
        <p:nvSpPr>
          <p:cNvPr id="21" name="Text 19"/>
          <p:cNvSpPr/>
          <p:nvPr/>
        </p:nvSpPr>
        <p:spPr>
          <a:xfrm>
            <a:off x="713232" y="4187952"/>
            <a:ext cx="4160520" cy="658368"/>
          </a:xfrm>
          <a:prstGeom prst="rect">
            <a:avLst/>
          </a:prstGeom>
          <a:noFill/>
          <a:ln/>
        </p:spPr>
        <p:txBody>
          <a:bodyPr wrap="square" lIns="0" tIns="0" rIns="0" bIns="0" rtlCol="0" anchor="ctr"/>
          <a:lstStyle/>
          <a:p>
            <a:pPr indent="0" marL="0">
              <a:buNone/>
            </a:pPr>
            <a:r>
              <a:rPr lang="en-US" sz="1100" b="1" dirty="0">
                <a:solidFill>
                  <a:srgbClr val="212F38"/>
                </a:solidFill>
                <a:latin typeface="Montserrat" pitchFamily="34" charset="0"/>
                <a:ea typeface="Montserrat" pitchFamily="34" charset="-122"/>
                <a:cs typeface="Montserrat" pitchFamily="34" charset="-120"/>
              </a:rPr>
              <a:t>Dimensionamiento del almacenamiento</a:t>
            </a:r>
            <a:endParaRPr lang="en-US" sz="1100" dirty="0"/>
          </a:p>
        </p:txBody>
      </p:sp>
      <p:sp>
        <p:nvSpPr>
          <p:cNvPr id="22" name="Text 20"/>
          <p:cNvSpPr/>
          <p:nvPr/>
        </p:nvSpPr>
        <p:spPr>
          <a:xfrm>
            <a:off x="5074920" y="4187952"/>
            <a:ext cx="2926080" cy="658368"/>
          </a:xfrm>
          <a:prstGeom prst="rect">
            <a:avLst/>
          </a:prstGeom>
          <a:noFill/>
          <a:ln/>
        </p:spPr>
        <p:txBody>
          <a:bodyPr wrap="square" lIns="0" tIns="0" rIns="0" bIns="0" rtlCol="0" anchor="ctr"/>
          <a:lstStyle/>
          <a:p>
            <a:pPr indent="0" marL="0">
              <a:lnSpc>
                <a:spcPct val="120000"/>
              </a:lnSpc>
              <a:buNone/>
            </a:pPr>
            <a:r>
              <a:rPr lang="en-US" sz="960" dirty="0">
                <a:solidFill>
                  <a:srgbClr val="4D5C6E"/>
                </a:solidFill>
                <a:latin typeface="Montserrat" pitchFamily="34" charset="0"/>
                <a:ea typeface="Montserrat" pitchFamily="34" charset="-122"/>
                <a:cs typeface="Montserrat" pitchFamily="34" charset="-120"/>
              </a:rPr>
              <a:t>Por presupuesto, opaco</a:t>
            </a:r>
            <a:endParaRPr lang="en-US" sz="960" dirty="0"/>
          </a:p>
        </p:txBody>
      </p:sp>
      <p:sp>
        <p:nvSpPr>
          <p:cNvPr id="23" name="Text 21"/>
          <p:cNvSpPr/>
          <p:nvPr/>
        </p:nvSpPr>
        <p:spPr>
          <a:xfrm>
            <a:off x="8366760" y="4187952"/>
            <a:ext cx="3273552" cy="658368"/>
          </a:xfrm>
          <a:prstGeom prst="rect">
            <a:avLst/>
          </a:prstGeom>
          <a:noFill/>
          <a:ln/>
        </p:spPr>
        <p:txBody>
          <a:bodyPr wrap="square" lIns="0" tIns="0" rIns="0" bIns="0" rtlCol="0" anchor="ctr"/>
          <a:lstStyle/>
          <a:p>
            <a:pPr indent="0" marL="0">
              <a:lnSpc>
                <a:spcPct val="120000"/>
              </a:lnSpc>
              <a:buNone/>
            </a:pPr>
            <a:r>
              <a:rPr lang="en-US" sz="980" b="1" dirty="0">
                <a:solidFill>
                  <a:srgbClr val="FFFFFF"/>
                </a:solidFill>
                <a:latin typeface="Montserrat" pitchFamily="34" charset="0"/>
                <a:ea typeface="Montserrat" pitchFamily="34" charset="-122"/>
                <a:cs typeface="Montserrat" pitchFamily="34" charset="-120"/>
              </a:rPr>
              <a:t>Tabla por minuto publicada y ejemplo desarrollado</a:t>
            </a:r>
            <a:endParaRPr lang="en-US" sz="980" dirty="0"/>
          </a:p>
        </p:txBody>
      </p:sp>
      <p:sp>
        <p:nvSpPr>
          <p:cNvPr id="24" name="Shape 22"/>
          <p:cNvSpPr/>
          <p:nvPr/>
        </p:nvSpPr>
        <p:spPr>
          <a:xfrm>
            <a:off x="548640" y="4846320"/>
            <a:ext cx="4617720" cy="658368"/>
          </a:xfrm>
          <a:prstGeom prst="rect">
            <a:avLst/>
          </a:prstGeom>
          <a:solidFill>
            <a:srgbClr val="EDEFF1"/>
          </a:solidFill>
          <a:ln/>
        </p:spPr>
        <p:txBody>
          <a:bodyPr/>
          <a:p/>
        </p:txBody>
      </p:sp>
      <p:sp>
        <p:nvSpPr>
          <p:cNvPr id="25" name="Text 23"/>
          <p:cNvSpPr/>
          <p:nvPr/>
        </p:nvSpPr>
        <p:spPr>
          <a:xfrm>
            <a:off x="713232" y="4846320"/>
            <a:ext cx="4160520" cy="658368"/>
          </a:xfrm>
          <a:prstGeom prst="rect">
            <a:avLst/>
          </a:prstGeom>
          <a:noFill/>
          <a:ln/>
        </p:spPr>
        <p:txBody>
          <a:bodyPr wrap="square" lIns="0" tIns="0" rIns="0" bIns="0" rtlCol="0" anchor="ctr"/>
          <a:lstStyle/>
          <a:p>
            <a:pPr indent="0" marL="0">
              <a:buNone/>
            </a:pPr>
            <a:r>
              <a:rPr lang="en-US" sz="1100" b="1" dirty="0">
                <a:solidFill>
                  <a:srgbClr val="212F38"/>
                </a:solidFill>
                <a:latin typeface="Montserrat" pitchFamily="34" charset="0"/>
                <a:ea typeface="Montserrat" pitchFamily="34" charset="-122"/>
                <a:cs typeface="Montserrat" pitchFamily="34" charset="-120"/>
              </a:rPr>
              <a:t>Postura de cumplimiento</a:t>
            </a:r>
            <a:endParaRPr lang="en-US" sz="1100" dirty="0"/>
          </a:p>
        </p:txBody>
      </p:sp>
      <p:sp>
        <p:nvSpPr>
          <p:cNvPr id="26" name="Text 24"/>
          <p:cNvSpPr/>
          <p:nvPr/>
        </p:nvSpPr>
        <p:spPr>
          <a:xfrm>
            <a:off x="5074920" y="4846320"/>
            <a:ext cx="2926080" cy="658368"/>
          </a:xfrm>
          <a:prstGeom prst="rect">
            <a:avLst/>
          </a:prstGeom>
          <a:noFill/>
          <a:ln/>
        </p:spPr>
        <p:txBody>
          <a:bodyPr wrap="square" lIns="0" tIns="0" rIns="0" bIns="0" rtlCol="0" anchor="ctr"/>
          <a:lstStyle/>
          <a:p>
            <a:pPr indent="0" marL="0">
              <a:lnSpc>
                <a:spcPct val="120000"/>
              </a:lnSpc>
              <a:buNone/>
            </a:pPr>
            <a:r>
              <a:rPr lang="en-US" sz="960" dirty="0">
                <a:solidFill>
                  <a:srgbClr val="4D5C6E"/>
                </a:solidFill>
                <a:latin typeface="Montserrat" pitchFamily="34" charset="0"/>
                <a:ea typeface="Montserrat" pitchFamily="34" charset="-122"/>
                <a:cs typeface="Montserrat" pitchFamily="34" charset="-120"/>
              </a:rPr>
              <a:t>Certificaciones propias e independientes (varía según el proveedor)</a:t>
            </a:r>
            <a:endParaRPr lang="en-US" sz="960" dirty="0"/>
          </a:p>
        </p:txBody>
      </p:sp>
      <p:sp>
        <p:nvSpPr>
          <p:cNvPr id="27" name="Text 25"/>
          <p:cNvSpPr/>
          <p:nvPr/>
        </p:nvSpPr>
        <p:spPr>
          <a:xfrm>
            <a:off x="8366760" y="4846320"/>
            <a:ext cx="3273552" cy="658368"/>
          </a:xfrm>
          <a:prstGeom prst="rect">
            <a:avLst/>
          </a:prstGeom>
          <a:noFill/>
          <a:ln/>
        </p:spPr>
        <p:txBody>
          <a:bodyPr wrap="square" lIns="0" tIns="0" rIns="0" bIns="0" rtlCol="0" anchor="ctr"/>
          <a:lstStyle/>
          <a:p>
            <a:pPr indent="0" marL="0">
              <a:lnSpc>
                <a:spcPct val="120000"/>
              </a:lnSpc>
              <a:buNone/>
            </a:pPr>
            <a:r>
              <a:rPr lang="en-US" sz="980" b="1" dirty="0">
                <a:solidFill>
                  <a:srgbClr val="FFFFFF"/>
                </a:solidFill>
                <a:latin typeface="Montserrat" pitchFamily="34" charset="0"/>
                <a:ea typeface="Montserrat" pitchFamily="34" charset="-122"/>
                <a:cs typeface="Montserrat" pitchFamily="34" charset="-120"/>
              </a:rPr>
              <a:t>Construido sobre AWS, auditado de forma independiente</a:t>
            </a:r>
            <a:endParaRPr lang="en-US" sz="980" dirty="0"/>
          </a:p>
        </p:txBody>
      </p:sp>
      <p:sp>
        <p:nvSpPr>
          <p:cNvPr id="28" name="Text 26"/>
          <p:cNvSpPr/>
          <p:nvPr/>
        </p:nvSpPr>
        <p:spPr>
          <a:xfrm>
            <a:off x="548640" y="5989320"/>
            <a:ext cx="11091672" cy="384048"/>
          </a:xfrm>
          <a:prstGeom prst="rect">
            <a:avLst/>
          </a:prstGeom>
          <a:noFill/>
          <a:ln/>
        </p:spPr>
        <p:txBody>
          <a:bodyPr wrap="square" lIns="0" tIns="0" rIns="0" bIns="0" rtlCol="0" anchor="ctr"/>
          <a:lstStyle/>
          <a:p>
            <a:pPr indent="0" marL="0">
              <a:lnSpc>
                <a:spcPct val="120000"/>
              </a:lnSpc>
              <a:buNone/>
            </a:pPr>
            <a:r>
              <a:rPr lang="en-US" sz="840" i="1" dirty="0">
                <a:solidFill>
                  <a:srgbClr val="4D5C6E"/>
                </a:solidFill>
                <a:latin typeface="Montserrat" pitchFamily="34" charset="0"/>
                <a:ea typeface="Montserrat" pitchFamily="34" charset="-122"/>
                <a:cs typeface="Montserrat" pitchFamily="34" charset="-120"/>
              </a:rPr>
              <a:t>«Un grabador de cumplimiento típico» resume los patrones publicados en las páginas de capacidades de NICE, Verint, CallCabinet (ahora Smarsh), Red Box, Uniphore y Calabrio, revisadas en agosto de 2026. Comparativas con proveedores concretos disponibles a petición.</a:t>
            </a:r>
            <a:endParaRPr lang="en-US" sz="840" dirty="0"/>
          </a:p>
        </p:txBody>
      </p:sp>
      <p:sp>
        <p:nvSpPr>
          <p:cNvPr id="29" name="Text 27"/>
          <p:cNvSpPr/>
          <p:nvPr/>
        </p:nvSpPr>
        <p:spPr>
          <a:xfrm>
            <a:off x="8778240" y="6455664"/>
            <a:ext cx="2377440" cy="274320"/>
          </a:xfrm>
          <a:prstGeom prst="rect">
            <a:avLst/>
          </a:prstGeom>
          <a:noFill/>
          <a:ln/>
        </p:spPr>
        <p:txBody>
          <a:bodyPr wrap="square" lIns="0" tIns="0" rIns="0" bIns="0" rtlCol="0" anchor="ctr"/>
          <a:lstStyle/>
          <a:p>
            <a:pPr algn="r" indent="0" marL="0">
              <a:buNone/>
            </a:pPr>
            <a:r>
              <a:rPr lang="en-US" sz="800" dirty="0">
                <a:solidFill>
                  <a:srgbClr val="4D5C6E"/>
                </a:solidFill>
                <a:latin typeface="Montserrat" pitchFamily="34" charset="0"/>
                <a:ea typeface="Montserrat" pitchFamily="34" charset="-122"/>
                <a:cs typeface="Montserrat" pitchFamily="34" charset="-120"/>
              </a:rPr>
              <a:t>Comparación</a:t>
            </a:r>
            <a:endParaRPr lang="en-US" sz="800" dirty="0"/>
          </a:p>
        </p:txBody>
      </p:sp>
      <p:sp>
        <p:nvSpPr>
          <p:cNvPr id="30" name="Text 28"/>
          <p:cNvSpPr/>
          <p:nvPr/>
        </p:nvSpPr>
        <p:spPr>
          <a:xfrm>
            <a:off x="11320272" y="6455664"/>
            <a:ext cx="320040" cy="274320"/>
          </a:xfrm>
          <a:prstGeom prst="rect">
            <a:avLst/>
          </a:prstGeom>
          <a:noFill/>
          <a:ln/>
        </p:spPr>
        <p:txBody>
          <a:bodyPr wrap="square" lIns="0" tIns="0" rIns="0" bIns="0" rtlCol="0" anchor="ctr"/>
          <a:lstStyle/>
          <a:p>
            <a:pPr algn="r" indent="0" marL="0">
              <a:buNone/>
            </a:pPr>
            <a:r>
              <a:rPr lang="en-US" sz="900" b="1" dirty="0">
                <a:solidFill>
                  <a:srgbClr val="212F38"/>
                </a:solidFill>
                <a:latin typeface="Montserrat" pitchFamily="34" charset="0"/>
                <a:ea typeface="Montserrat" pitchFamily="34" charset="-122"/>
                <a:cs typeface="Montserrat" pitchFamily="34" charset="-120"/>
              </a:rPr>
              <a:t>7</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48640" y="521208"/>
            <a:ext cx="118872" cy="118872"/>
          </a:xfrm>
          <a:prstGeom prst="roundRect">
            <a:avLst>
              <a:gd name="adj" fmla="val 23077"/>
            </a:avLst>
          </a:prstGeom>
          <a:solidFill>
            <a:srgbClr val="FF6D5F"/>
          </a:solidFill>
          <a:ln/>
        </p:spPr>
        <p:txBody>
          <a:bodyPr/>
          <a:p/>
        </p:txBody>
      </p:sp>
      <p:sp>
        <p:nvSpPr>
          <p:cNvPr id="3" name="Text 1"/>
          <p:cNvSpPr/>
          <p:nvPr/>
        </p:nvSpPr>
        <p:spPr>
          <a:xfrm>
            <a:off x="777240" y="457200"/>
            <a:ext cx="10424160" cy="274320"/>
          </a:xfrm>
          <a:prstGeom prst="rect">
            <a:avLst/>
          </a:prstGeom>
          <a:noFill/>
          <a:ln/>
        </p:spPr>
        <p:txBody>
          <a:bodyPr wrap="square" lIns="0" tIns="0" rIns="0" bIns="0" rtlCol="0" anchor="ctr"/>
          <a:lstStyle/>
          <a:p>
            <a:pPr indent="0" marL="0">
              <a:buNone/>
            </a:pPr>
            <a:r>
              <a:rPr lang="en-US" sz="1100" b="1" spc="200" kern="0" dirty="0">
                <a:solidFill>
                  <a:srgbClr val="212F38"/>
                </a:solidFill>
                <a:latin typeface="Montserrat" pitchFamily="34" charset="0"/>
                <a:ea typeface="Montserrat" pitchFamily="34" charset="-122"/>
                <a:cs typeface="Montserrat" pitchFamily="34" charset="-120"/>
              </a:rPr>
              <a:t>EN PRODUCCIÓN Y COMERCIAL</a:t>
            </a:r>
            <a:endParaRPr lang="en-US" sz="1100" dirty="0"/>
          </a:p>
        </p:txBody>
      </p:sp>
      <p:sp>
        <p:nvSpPr>
          <p:cNvPr id="4" name="Text 2"/>
          <p:cNvSpPr/>
          <p:nvPr/>
        </p:nvSpPr>
        <p:spPr>
          <a:xfrm>
            <a:off x="548640" y="731520"/>
            <a:ext cx="11091672" cy="658368"/>
          </a:xfrm>
          <a:prstGeom prst="rect">
            <a:avLst/>
          </a:prstGeom>
          <a:noFill/>
          <a:ln/>
        </p:spPr>
        <p:txBody>
          <a:bodyPr wrap="square" lIns="0" tIns="0" rIns="0" bIns="0" rtlCol="0" anchor="t"/>
          <a:lstStyle/>
          <a:p>
            <a:pPr indent="0" marL="0">
              <a:buNone/>
            </a:pPr>
            <a:r>
              <a:rPr lang="en-US" sz="2700" b="1" dirty="0">
                <a:solidFill>
                  <a:srgbClr val="212F38"/>
                </a:solidFill>
                <a:latin typeface="Montserrat" pitchFamily="34" charset="0"/>
                <a:ea typeface="Montserrat" pitchFamily="34" charset="-122"/>
                <a:cs typeface="Montserrat" pitchFamily="34" charset="-120"/>
              </a:rPr>
              <a:t>Activo donde importa la evidencia, precio por almacenar</a:t>
            </a:r>
            <a:endParaRPr lang="en-US" sz="2700" dirty="0"/>
          </a:p>
        </p:txBody>
      </p:sp>
      <p:sp>
        <p:nvSpPr>
          <p:cNvPr id="5" name="Text 3"/>
          <p:cNvSpPr/>
          <p:nvPr/>
        </p:nvSpPr>
        <p:spPr>
          <a:xfrm>
            <a:off x="548640" y="1371600"/>
            <a:ext cx="7315200" cy="292608"/>
          </a:xfrm>
          <a:prstGeom prst="rect">
            <a:avLst/>
          </a:prstGeom>
          <a:noFill/>
          <a:ln/>
        </p:spPr>
        <p:txBody>
          <a:bodyPr wrap="square" lIns="0" tIns="0" rIns="0" bIns="0" rtlCol="0" anchor="ctr"/>
          <a:lstStyle/>
          <a:p>
            <a:pPr indent="0" marL="0">
              <a:buNone/>
            </a:pPr>
            <a:r>
              <a:rPr lang="en-US" sz="1250" b="1" dirty="0">
                <a:solidFill>
                  <a:srgbClr val="212F38"/>
                </a:solidFill>
                <a:latin typeface="Montserrat" pitchFamily="34" charset="0"/>
                <a:ea typeface="Montserrat" pitchFamily="34" charset="-122"/>
                <a:cs typeface="Montserrat" pitchFamily="34" charset="-120"/>
              </a:rPr>
              <a:t>Industrias atendidas (base de clientes de toda la suite)</a:t>
            </a:r>
            <a:endParaRPr lang="en-US" sz="1250" dirty="0"/>
          </a:p>
        </p:txBody>
      </p:sp>
      <p:sp>
        <p:nvSpPr>
          <p:cNvPr id="6" name="Shape 4"/>
          <p:cNvSpPr/>
          <p:nvPr/>
        </p:nvSpPr>
        <p:spPr>
          <a:xfrm>
            <a:off x="548640" y="1773936"/>
            <a:ext cx="2121408" cy="1371600"/>
          </a:xfrm>
          <a:prstGeom prst="roundRect">
            <a:avLst>
              <a:gd name="adj" fmla="val 6667"/>
            </a:avLst>
          </a:prstGeom>
          <a:solidFill>
            <a:srgbClr val="F6F6F6"/>
          </a:solidFill>
          <a:ln/>
        </p:spPr>
        <p:txBody>
          <a:bodyPr/>
          <a:p/>
        </p:txBody>
      </p:sp>
      <p:sp>
        <p:nvSpPr>
          <p:cNvPr id="7" name="Shape 5"/>
          <p:cNvSpPr/>
          <p:nvPr/>
        </p:nvSpPr>
        <p:spPr>
          <a:xfrm>
            <a:off x="1335024" y="1993392"/>
            <a:ext cx="548640" cy="548640"/>
          </a:xfrm>
          <a:prstGeom prst="ellipse">
            <a:avLst/>
          </a:prstGeom>
          <a:solidFill>
            <a:srgbClr val="E6EEFA"/>
          </a:solidFill>
          <a:ln/>
        </p:spPr>
        <p:txBody>
          <a:bodyPr/>
          <a:p/>
        </p:txBody>
      </p:sp>
      <p:pic>
        <p:nvPicPr>
          <p:cNvPr id="8" name="Image 0" descr="icons/bank_212F38.png">    </p:cNvPr>
          <p:cNvPicPr>
            <a:picLocks noChangeAspect="1"/>
          </p:cNvPicPr>
          <p:nvPr/>
        </p:nvPicPr>
        <p:blipFill>
          <a:blip r:embed="rId1"/>
          <a:stretch>
            <a:fillRect/>
          </a:stretch>
        </p:blipFill>
        <p:spPr>
          <a:xfrm>
            <a:off x="1466698" y="2125066"/>
            <a:ext cx="285293" cy="285293"/>
          </a:xfrm>
          <a:prstGeom prst="rect">
            <a:avLst/>
          </a:prstGeom>
        </p:spPr>
      </p:pic>
      <p:sp>
        <p:nvSpPr>
          <p:cNvPr id="9" name="Text 6"/>
          <p:cNvSpPr/>
          <p:nvPr/>
        </p:nvSpPr>
        <p:spPr>
          <a:xfrm>
            <a:off x="640080" y="2633472"/>
            <a:ext cx="1938528" cy="384048"/>
          </a:xfrm>
          <a:prstGeom prst="rect">
            <a:avLst/>
          </a:prstGeom>
          <a:noFill/>
          <a:ln/>
        </p:spPr>
        <p:txBody>
          <a:bodyPr wrap="square" lIns="0" tIns="0" rIns="0" bIns="0" rtlCol="0" anchor="ctr"/>
          <a:lstStyle/>
          <a:p>
            <a:pPr algn="ctr" indent="0" marL="0">
              <a:lnSpc>
                <a:spcPct val="110000"/>
              </a:lnSpc>
              <a:buNone/>
            </a:pPr>
            <a:r>
              <a:rPr lang="en-US" sz="1020" b="1" dirty="0">
                <a:solidFill>
                  <a:srgbClr val="212F38"/>
                </a:solidFill>
                <a:latin typeface="Montserrat" pitchFamily="34" charset="0"/>
                <a:ea typeface="Montserrat" pitchFamily="34" charset="-122"/>
                <a:cs typeface="Montserrat" pitchFamily="34" charset="-120"/>
              </a:rPr>
              <a:t>Servicios financieros</a:t>
            </a:r>
            <a:endParaRPr lang="en-US" sz="1020" dirty="0"/>
          </a:p>
        </p:txBody>
      </p:sp>
      <p:sp>
        <p:nvSpPr>
          <p:cNvPr id="10" name="Shape 7"/>
          <p:cNvSpPr/>
          <p:nvPr/>
        </p:nvSpPr>
        <p:spPr>
          <a:xfrm>
            <a:off x="2798064" y="1773936"/>
            <a:ext cx="2121408" cy="1371600"/>
          </a:xfrm>
          <a:prstGeom prst="roundRect">
            <a:avLst>
              <a:gd name="adj" fmla="val 6667"/>
            </a:avLst>
          </a:prstGeom>
          <a:solidFill>
            <a:srgbClr val="F6F6F6"/>
          </a:solidFill>
          <a:ln/>
        </p:spPr>
        <p:txBody>
          <a:bodyPr/>
          <a:p/>
        </p:txBody>
      </p:sp>
      <p:sp>
        <p:nvSpPr>
          <p:cNvPr id="11" name="Shape 8"/>
          <p:cNvSpPr/>
          <p:nvPr/>
        </p:nvSpPr>
        <p:spPr>
          <a:xfrm>
            <a:off x="3584448" y="1993392"/>
            <a:ext cx="548640" cy="548640"/>
          </a:xfrm>
          <a:prstGeom prst="ellipse">
            <a:avLst/>
          </a:prstGeom>
          <a:solidFill>
            <a:srgbClr val="E6EEFA"/>
          </a:solidFill>
          <a:ln/>
        </p:spPr>
        <p:txBody>
          <a:bodyPr/>
          <a:p/>
        </p:txBody>
      </p:sp>
      <p:pic>
        <p:nvPicPr>
          <p:cNvPr id="12" name="Image 1" descr="icons/building_212F38.png">    </p:cNvPr>
          <p:cNvPicPr>
            <a:picLocks noChangeAspect="1"/>
          </p:cNvPicPr>
          <p:nvPr/>
        </p:nvPicPr>
        <p:blipFill>
          <a:blip r:embed="rId2"/>
          <a:stretch>
            <a:fillRect/>
          </a:stretch>
        </p:blipFill>
        <p:spPr>
          <a:xfrm>
            <a:off x="3716122" y="2125066"/>
            <a:ext cx="285293" cy="285293"/>
          </a:xfrm>
          <a:prstGeom prst="rect">
            <a:avLst/>
          </a:prstGeom>
        </p:spPr>
      </p:pic>
      <p:sp>
        <p:nvSpPr>
          <p:cNvPr id="13" name="Text 9"/>
          <p:cNvSpPr/>
          <p:nvPr/>
        </p:nvSpPr>
        <p:spPr>
          <a:xfrm>
            <a:off x="2889504" y="2633472"/>
            <a:ext cx="1938528" cy="384048"/>
          </a:xfrm>
          <a:prstGeom prst="rect">
            <a:avLst/>
          </a:prstGeom>
          <a:noFill/>
          <a:ln/>
        </p:spPr>
        <p:txBody>
          <a:bodyPr wrap="square" lIns="0" tIns="0" rIns="0" bIns="0" rtlCol="0" anchor="ctr"/>
          <a:lstStyle/>
          <a:p>
            <a:pPr algn="ctr" indent="0" marL="0">
              <a:lnSpc>
                <a:spcPct val="110000"/>
              </a:lnSpc>
              <a:buNone/>
            </a:pPr>
            <a:r>
              <a:rPr lang="en-US" sz="1020" b="1" dirty="0">
                <a:solidFill>
                  <a:srgbClr val="212F38"/>
                </a:solidFill>
                <a:latin typeface="Montserrat" pitchFamily="34" charset="0"/>
                <a:ea typeface="Montserrat" pitchFamily="34" charset="-122"/>
                <a:cs typeface="Montserrat" pitchFamily="34" charset="-120"/>
              </a:rPr>
              <a:t>Sector público</a:t>
            </a:r>
            <a:endParaRPr lang="en-US" sz="1020" dirty="0"/>
          </a:p>
        </p:txBody>
      </p:sp>
      <p:sp>
        <p:nvSpPr>
          <p:cNvPr id="14" name="Shape 10"/>
          <p:cNvSpPr/>
          <p:nvPr/>
        </p:nvSpPr>
        <p:spPr>
          <a:xfrm>
            <a:off x="5047488" y="1773936"/>
            <a:ext cx="2121408" cy="1371600"/>
          </a:xfrm>
          <a:prstGeom prst="roundRect">
            <a:avLst>
              <a:gd name="adj" fmla="val 6667"/>
            </a:avLst>
          </a:prstGeom>
          <a:solidFill>
            <a:srgbClr val="F6F6F6"/>
          </a:solidFill>
          <a:ln/>
        </p:spPr>
        <p:txBody>
          <a:bodyPr/>
          <a:p/>
        </p:txBody>
      </p:sp>
      <p:sp>
        <p:nvSpPr>
          <p:cNvPr id="15" name="Shape 11"/>
          <p:cNvSpPr/>
          <p:nvPr/>
        </p:nvSpPr>
        <p:spPr>
          <a:xfrm>
            <a:off x="5833872" y="1993392"/>
            <a:ext cx="548640" cy="548640"/>
          </a:xfrm>
          <a:prstGeom prst="ellipse">
            <a:avLst/>
          </a:prstGeom>
          <a:solidFill>
            <a:srgbClr val="E6EEFA"/>
          </a:solidFill>
          <a:ln/>
        </p:spPr>
        <p:txBody>
          <a:bodyPr/>
          <a:p/>
        </p:txBody>
      </p:sp>
      <p:pic>
        <p:nvPicPr>
          <p:cNvPr id="16" name="Image 2" descr="icons/health_212F38.png">    </p:cNvPr>
          <p:cNvPicPr>
            <a:picLocks noChangeAspect="1"/>
          </p:cNvPicPr>
          <p:nvPr/>
        </p:nvPicPr>
        <p:blipFill>
          <a:blip r:embed="rId3"/>
          <a:stretch>
            <a:fillRect/>
          </a:stretch>
        </p:blipFill>
        <p:spPr>
          <a:xfrm>
            <a:off x="5965546" y="2125066"/>
            <a:ext cx="285293" cy="285293"/>
          </a:xfrm>
          <a:prstGeom prst="rect">
            <a:avLst/>
          </a:prstGeom>
        </p:spPr>
      </p:pic>
      <p:sp>
        <p:nvSpPr>
          <p:cNvPr id="17" name="Text 12"/>
          <p:cNvSpPr/>
          <p:nvPr/>
        </p:nvSpPr>
        <p:spPr>
          <a:xfrm>
            <a:off x="5138928" y="2633472"/>
            <a:ext cx="1938528" cy="384048"/>
          </a:xfrm>
          <a:prstGeom prst="rect">
            <a:avLst/>
          </a:prstGeom>
          <a:noFill/>
          <a:ln/>
        </p:spPr>
        <p:txBody>
          <a:bodyPr wrap="square" lIns="0" tIns="0" rIns="0" bIns="0" rtlCol="0" anchor="ctr"/>
          <a:lstStyle/>
          <a:p>
            <a:pPr algn="ctr" indent="0" marL="0">
              <a:lnSpc>
                <a:spcPct val="110000"/>
              </a:lnSpc>
              <a:buNone/>
            </a:pPr>
            <a:r>
              <a:rPr lang="en-US" sz="1020" b="1" dirty="0">
                <a:solidFill>
                  <a:srgbClr val="212F38"/>
                </a:solidFill>
                <a:latin typeface="Montserrat" pitchFamily="34" charset="0"/>
                <a:ea typeface="Montserrat" pitchFamily="34" charset="-122"/>
                <a:cs typeface="Montserrat" pitchFamily="34" charset="-120"/>
              </a:rPr>
              <a:t>Salud</a:t>
            </a:r>
            <a:endParaRPr lang="en-US" sz="1020" dirty="0"/>
          </a:p>
        </p:txBody>
      </p:sp>
      <p:sp>
        <p:nvSpPr>
          <p:cNvPr id="18" name="Shape 13"/>
          <p:cNvSpPr/>
          <p:nvPr/>
        </p:nvSpPr>
        <p:spPr>
          <a:xfrm>
            <a:off x="7296912" y="1773936"/>
            <a:ext cx="2121408" cy="1371600"/>
          </a:xfrm>
          <a:prstGeom prst="roundRect">
            <a:avLst>
              <a:gd name="adj" fmla="val 6667"/>
            </a:avLst>
          </a:prstGeom>
          <a:solidFill>
            <a:srgbClr val="F6F6F6"/>
          </a:solidFill>
          <a:ln/>
        </p:spPr>
        <p:txBody>
          <a:bodyPr/>
          <a:p/>
        </p:txBody>
      </p:sp>
      <p:sp>
        <p:nvSpPr>
          <p:cNvPr id="19" name="Shape 14"/>
          <p:cNvSpPr/>
          <p:nvPr/>
        </p:nvSpPr>
        <p:spPr>
          <a:xfrm>
            <a:off x="8083296" y="1993392"/>
            <a:ext cx="548640" cy="548640"/>
          </a:xfrm>
          <a:prstGeom prst="ellipse">
            <a:avLst/>
          </a:prstGeom>
          <a:solidFill>
            <a:srgbClr val="E6EEFA"/>
          </a:solidFill>
          <a:ln/>
        </p:spPr>
        <p:txBody>
          <a:bodyPr/>
          <a:p/>
        </p:txBody>
      </p:sp>
      <p:pic>
        <p:nvPicPr>
          <p:cNvPr id="20" name="Image 3" descr="icons/signal_212F38.png">    </p:cNvPr>
          <p:cNvPicPr>
            <a:picLocks noChangeAspect="1"/>
          </p:cNvPicPr>
          <p:nvPr/>
        </p:nvPicPr>
        <p:blipFill>
          <a:blip r:embed="rId4"/>
          <a:stretch>
            <a:fillRect/>
          </a:stretch>
        </p:blipFill>
        <p:spPr>
          <a:xfrm>
            <a:off x="8214970" y="2125066"/>
            <a:ext cx="285293" cy="285293"/>
          </a:xfrm>
          <a:prstGeom prst="rect">
            <a:avLst/>
          </a:prstGeom>
        </p:spPr>
      </p:pic>
      <p:sp>
        <p:nvSpPr>
          <p:cNvPr id="21" name="Text 15"/>
          <p:cNvSpPr/>
          <p:nvPr/>
        </p:nvSpPr>
        <p:spPr>
          <a:xfrm>
            <a:off x="7388352" y="2633472"/>
            <a:ext cx="1938528" cy="384048"/>
          </a:xfrm>
          <a:prstGeom prst="rect">
            <a:avLst/>
          </a:prstGeom>
          <a:noFill/>
          <a:ln/>
        </p:spPr>
        <p:txBody>
          <a:bodyPr wrap="square" lIns="0" tIns="0" rIns="0" bIns="0" rtlCol="0" anchor="ctr"/>
          <a:lstStyle/>
          <a:p>
            <a:pPr algn="ctr" indent="0" marL="0">
              <a:lnSpc>
                <a:spcPct val="110000"/>
              </a:lnSpc>
              <a:buNone/>
            </a:pPr>
            <a:r>
              <a:rPr lang="en-US" sz="1020" b="1" dirty="0">
                <a:solidFill>
                  <a:srgbClr val="212F38"/>
                </a:solidFill>
                <a:latin typeface="Montserrat" pitchFamily="34" charset="0"/>
                <a:ea typeface="Montserrat" pitchFamily="34" charset="-122"/>
                <a:cs typeface="Montserrat" pitchFamily="34" charset="-120"/>
              </a:rPr>
              <a:t>Telecom y utilities</a:t>
            </a:r>
            <a:endParaRPr lang="en-US" sz="1020" dirty="0"/>
          </a:p>
        </p:txBody>
      </p:sp>
      <p:sp>
        <p:nvSpPr>
          <p:cNvPr id="22" name="Shape 16"/>
          <p:cNvSpPr/>
          <p:nvPr/>
        </p:nvSpPr>
        <p:spPr>
          <a:xfrm>
            <a:off x="9546336" y="1773936"/>
            <a:ext cx="2121408" cy="1371600"/>
          </a:xfrm>
          <a:prstGeom prst="roundRect">
            <a:avLst>
              <a:gd name="adj" fmla="val 6667"/>
            </a:avLst>
          </a:prstGeom>
          <a:solidFill>
            <a:srgbClr val="F6F6F6"/>
          </a:solidFill>
          <a:ln/>
        </p:spPr>
        <p:txBody>
          <a:bodyPr/>
          <a:p/>
        </p:txBody>
      </p:sp>
      <p:sp>
        <p:nvSpPr>
          <p:cNvPr id="23" name="Shape 17"/>
          <p:cNvSpPr/>
          <p:nvPr/>
        </p:nvSpPr>
        <p:spPr>
          <a:xfrm>
            <a:off x="10332720" y="1993392"/>
            <a:ext cx="548640" cy="548640"/>
          </a:xfrm>
          <a:prstGeom prst="ellipse">
            <a:avLst/>
          </a:prstGeom>
          <a:solidFill>
            <a:srgbClr val="E6EEFA"/>
          </a:solidFill>
          <a:ln/>
        </p:spPr>
        <p:txBody>
          <a:bodyPr/>
          <a:p/>
        </p:txBody>
      </p:sp>
      <p:pic>
        <p:nvPicPr>
          <p:cNvPr id="24" name="Image 4" descr="icons/bpo_212F38.png">    </p:cNvPr>
          <p:cNvPicPr>
            <a:picLocks noChangeAspect="1"/>
          </p:cNvPicPr>
          <p:nvPr/>
        </p:nvPicPr>
        <p:blipFill>
          <a:blip r:embed="rId5"/>
          <a:stretch>
            <a:fillRect/>
          </a:stretch>
        </p:blipFill>
        <p:spPr>
          <a:xfrm>
            <a:off x="10464394" y="2125066"/>
            <a:ext cx="285293" cy="285293"/>
          </a:xfrm>
          <a:prstGeom prst="rect">
            <a:avLst/>
          </a:prstGeom>
        </p:spPr>
      </p:pic>
      <p:sp>
        <p:nvSpPr>
          <p:cNvPr id="25" name="Text 18"/>
          <p:cNvSpPr/>
          <p:nvPr/>
        </p:nvSpPr>
        <p:spPr>
          <a:xfrm>
            <a:off x="9637776" y="2633472"/>
            <a:ext cx="1938528" cy="384048"/>
          </a:xfrm>
          <a:prstGeom prst="rect">
            <a:avLst/>
          </a:prstGeom>
          <a:noFill/>
          <a:ln/>
        </p:spPr>
        <p:txBody>
          <a:bodyPr wrap="square" lIns="0" tIns="0" rIns="0" bIns="0" rtlCol="0" anchor="ctr"/>
          <a:lstStyle/>
          <a:p>
            <a:pPr algn="ctr" indent="0" marL="0">
              <a:lnSpc>
                <a:spcPct val="110000"/>
              </a:lnSpc>
              <a:buNone/>
            </a:pPr>
            <a:r>
              <a:rPr lang="en-US" sz="1020" b="1" dirty="0">
                <a:solidFill>
                  <a:srgbClr val="212F38"/>
                </a:solidFill>
                <a:latin typeface="Montserrat" pitchFamily="34" charset="0"/>
                <a:ea typeface="Montserrat" pitchFamily="34" charset="-122"/>
                <a:cs typeface="Montserrat" pitchFamily="34" charset="-120"/>
              </a:rPr>
              <a:t>BPO y servicios</a:t>
            </a:r>
            <a:endParaRPr lang="en-US" sz="1020" dirty="0"/>
          </a:p>
        </p:txBody>
      </p:sp>
      <p:sp>
        <p:nvSpPr>
          <p:cNvPr id="26" name="Text 19"/>
          <p:cNvSpPr/>
          <p:nvPr/>
        </p:nvSpPr>
        <p:spPr>
          <a:xfrm>
            <a:off x="548640" y="3291840"/>
            <a:ext cx="11091672" cy="457200"/>
          </a:xfrm>
          <a:prstGeom prst="rect">
            <a:avLst/>
          </a:prstGeom>
          <a:noFill/>
          <a:ln/>
        </p:spPr>
        <p:txBody>
          <a:bodyPr wrap="square" lIns="0" tIns="0" rIns="0" bIns="0" rtlCol="0" anchor="ctr"/>
          <a:lstStyle/>
          <a:p>
            <a:pPr indent="0" marL="0">
              <a:lnSpc>
                <a:spcPct val="125000"/>
              </a:lnSpc>
              <a:buNone/>
            </a:pPr>
            <a:r>
              <a:rPr lang="en-US" sz="980" i="1" dirty="0">
                <a:solidFill>
                  <a:srgbClr val="4D5C6E"/>
                </a:solidFill>
                <a:latin typeface="Montserrat" pitchFamily="34" charset="0"/>
                <a:ea typeface="Montserrat" pitchFamily="34" charset="-122"/>
                <a:cs typeface="Montserrat" pitchFamily="34" charset="-120"/>
              </a:rPr>
              <a:t>Video REC opera como la capa de grabación en despliegues de la suite por Latinoamérica y Europa, incluida una referencia a nivel de suite en Atento — confirma el alcance exacto con tu equipo de cuenta. Referencias nominales disponibles bajo NDA.</a:t>
            </a:r>
            <a:endParaRPr lang="en-US" sz="980" dirty="0"/>
          </a:p>
        </p:txBody>
      </p:sp>
      <p:sp>
        <p:nvSpPr>
          <p:cNvPr id="27" name="Shape 20"/>
          <p:cNvSpPr/>
          <p:nvPr/>
        </p:nvSpPr>
        <p:spPr>
          <a:xfrm>
            <a:off x="548640" y="3977640"/>
            <a:ext cx="11091672" cy="1965960"/>
          </a:xfrm>
          <a:prstGeom prst="roundRect">
            <a:avLst>
              <a:gd name="adj" fmla="val 4651"/>
            </a:avLst>
          </a:prstGeom>
          <a:solidFill>
            <a:srgbClr val="212F38"/>
          </a:solidFill>
          <a:ln/>
        </p:spPr>
        <p:txBody>
          <a:bodyPr/>
          <a:p/>
        </p:txBody>
      </p:sp>
      <p:sp>
        <p:nvSpPr>
          <p:cNvPr id="28" name="Text 21"/>
          <p:cNvSpPr/>
          <p:nvPr/>
        </p:nvSpPr>
        <p:spPr>
          <a:xfrm>
            <a:off x="868680" y="4160520"/>
            <a:ext cx="10424160" cy="310896"/>
          </a:xfrm>
          <a:prstGeom prst="rect">
            <a:avLst/>
          </a:prstGeom>
          <a:noFill/>
          <a:ln/>
        </p:spPr>
        <p:txBody>
          <a:bodyPr wrap="square" lIns="0" tIns="0" rIns="0" bIns="0" rtlCol="0" anchor="ctr"/>
          <a:lstStyle/>
          <a:p>
            <a:pPr indent="0" marL="0">
              <a:buNone/>
            </a:pPr>
            <a:r>
              <a:rPr lang="en-US" sz="1400" b="1" dirty="0">
                <a:solidFill>
                  <a:srgbClr val="9CBFEA"/>
                </a:solidFill>
                <a:latin typeface="Montserrat" pitchFamily="34" charset="0"/>
                <a:ea typeface="Montserrat" pitchFamily="34" charset="-122"/>
                <a:cs typeface="Montserrat" pitchFamily="34" charset="-120"/>
              </a:rPr>
              <a:t>Por niveles de almacenamiento, no medido por llamada</a:t>
            </a:r>
            <a:endParaRPr lang="en-US" sz="1400" dirty="0"/>
          </a:p>
        </p:txBody>
      </p:sp>
      <p:sp>
        <p:nvSpPr>
          <p:cNvPr id="29" name="Text 22"/>
          <p:cNvSpPr/>
          <p:nvPr/>
        </p:nvSpPr>
        <p:spPr>
          <a:xfrm>
            <a:off x="868680" y="4553712"/>
            <a:ext cx="10469880" cy="777240"/>
          </a:xfrm>
          <a:prstGeom prst="rect">
            <a:avLst/>
          </a:prstGeom>
          <a:noFill/>
          <a:ln/>
        </p:spPr>
        <p:txBody>
          <a:bodyPr wrap="square" lIns="0" tIns="0" rIns="0" bIns="0" rtlCol="0" anchor="ctr"/>
          <a:lstStyle/>
          <a:p>
            <a:pPr indent="0" marL="0">
              <a:lnSpc>
                <a:spcPct val="132000"/>
              </a:lnSpc>
              <a:buNone/>
            </a:pPr>
            <a:r>
              <a:rPr lang="en-US" sz="1100" dirty="0">
                <a:solidFill>
                  <a:srgbClr val="9FB0BE"/>
                </a:solidFill>
                <a:latin typeface="Montserrat" pitchFamily="34" charset="0"/>
                <a:ea typeface="Montserrat" pitchFamily="34" charset="-122"/>
                <a:cs typeface="Montserrat" pitchFamily="34" charset="-120"/>
              </a:rPr>
              <a:t>Video REC se aprovisiona como servicio gestionado y se dimensiona según un nivel de almacenamiento — Tipo 1 (100GB), Tipo 2 (500GB) o Tipo 3 (1TB) — no se factura por minuto ni por puesto de agente. IntPowers aprovisiona y opera el servicio sobre tu propio bucket S3 y tus claves de cifrado; el precio es por presupuesto, dimensionado según tu retención real y tu mezcla de formatos.</a:t>
            </a:r>
            <a:endParaRPr lang="en-US" sz="1100" dirty="0"/>
          </a:p>
        </p:txBody>
      </p:sp>
      <p:sp>
        <p:nvSpPr>
          <p:cNvPr id="30" name="Text 23"/>
          <p:cNvSpPr/>
          <p:nvPr/>
        </p:nvSpPr>
        <p:spPr>
          <a:xfrm>
            <a:off x="868680" y="5285232"/>
            <a:ext cx="10469880" cy="566928"/>
          </a:xfrm>
          <a:prstGeom prst="rect">
            <a:avLst/>
          </a:prstGeom>
          <a:noFill/>
          <a:ln/>
        </p:spPr>
        <p:txBody>
          <a:bodyPr wrap="square" lIns="0" tIns="0" rIns="0" bIns="0" rtlCol="0" anchor="ctr"/>
          <a:lstStyle/>
          <a:p>
            <a:pPr indent="0" marL="0">
              <a:lnSpc>
                <a:spcPct val="125000"/>
              </a:lnSpc>
              <a:buNone/>
            </a:pPr>
            <a:r>
              <a:rPr lang="en-US" sz="960" i="1" dirty="0">
                <a:solidFill>
                  <a:srgbClr val="9FB0BE"/>
                </a:solidFill>
                <a:latin typeface="Montserrat" pitchFamily="34" charset="0"/>
                <a:ea typeface="Montserrat" pitchFamily="34" charset="-122"/>
                <a:cs typeface="Montserrat" pitchFamily="34" charset="-120"/>
              </a:rPr>
              <a:t>Las tarifas de grabación por minuto o por puesto son difíciles de prever cuando el volumen de videollamadas es justo lo que intentas hacer crecer. El precio por niveles de almacenamiento lo convierte en una partida que sí puedes presupuestar.</a:t>
            </a:r>
            <a:endParaRPr lang="en-US" sz="960" dirty="0"/>
          </a:p>
        </p:txBody>
      </p:sp>
      <p:sp>
        <p:nvSpPr>
          <p:cNvPr id="31" name="Text 24"/>
          <p:cNvSpPr/>
          <p:nvPr/>
        </p:nvSpPr>
        <p:spPr>
          <a:xfrm>
            <a:off x="548640" y="6455664"/>
            <a:ext cx="8138160" cy="274320"/>
          </a:xfrm>
          <a:prstGeom prst="rect">
            <a:avLst/>
          </a:prstGeom>
          <a:noFill/>
          <a:ln/>
        </p:spPr>
        <p:txBody>
          <a:bodyPr wrap="square" lIns="0" tIns="0" rIns="0" bIns="0" rtlCol="0" anchor="ctr"/>
          <a:lstStyle/>
          <a:p>
            <a:pPr indent="0" marL="0">
              <a:buNone/>
            </a:pPr>
            <a:r>
              <a:rPr lang="en-US" sz="800" i="1" dirty="0">
                <a:solidFill>
                  <a:srgbClr val="4D5C6E"/>
                </a:solidFill>
                <a:latin typeface="Montserrat" pitchFamily="34" charset="0"/>
                <a:ea typeface="Montserrat" pitchFamily="34" charset="-122"/>
                <a:cs typeface="Montserrat" pitchFamily="34" charset="-120"/>
              </a:rPr>
              <a:t>Fuente: interactivepowers.com/en/success-cases; Fuente: wiki.ivrpowers.com/en/videorec/first-steps</a:t>
            </a:r>
            <a:endParaRPr lang="en-US" sz="800" dirty="0"/>
          </a:p>
        </p:txBody>
      </p:sp>
      <p:sp>
        <p:nvSpPr>
          <p:cNvPr id="32" name="Text 25"/>
          <p:cNvSpPr/>
          <p:nvPr/>
        </p:nvSpPr>
        <p:spPr>
          <a:xfrm>
            <a:off x="8778240" y="6455664"/>
            <a:ext cx="2377440" cy="274320"/>
          </a:xfrm>
          <a:prstGeom prst="rect">
            <a:avLst/>
          </a:prstGeom>
          <a:noFill/>
          <a:ln/>
        </p:spPr>
        <p:txBody>
          <a:bodyPr wrap="square" lIns="0" tIns="0" rIns="0" bIns="0" rtlCol="0" anchor="ctr"/>
          <a:lstStyle/>
          <a:p>
            <a:pPr algn="r" indent="0" marL="0">
              <a:buNone/>
            </a:pPr>
            <a:r>
              <a:rPr lang="en-US" sz="800" dirty="0">
                <a:solidFill>
                  <a:srgbClr val="4D5C6E"/>
                </a:solidFill>
                <a:latin typeface="Montserrat" pitchFamily="34" charset="0"/>
                <a:ea typeface="Montserrat" pitchFamily="34" charset="-122"/>
                <a:cs typeface="Montserrat" pitchFamily="34" charset="-120"/>
              </a:rPr>
              <a:t>Prueba y comercial</a:t>
            </a:r>
            <a:endParaRPr lang="en-US" sz="800" dirty="0"/>
          </a:p>
        </p:txBody>
      </p:sp>
      <p:sp>
        <p:nvSpPr>
          <p:cNvPr id="33" name="Text 26"/>
          <p:cNvSpPr/>
          <p:nvPr/>
        </p:nvSpPr>
        <p:spPr>
          <a:xfrm>
            <a:off x="11320272" y="6455664"/>
            <a:ext cx="320040" cy="274320"/>
          </a:xfrm>
          <a:prstGeom prst="rect">
            <a:avLst/>
          </a:prstGeom>
          <a:noFill/>
          <a:ln/>
        </p:spPr>
        <p:txBody>
          <a:bodyPr wrap="square" lIns="0" tIns="0" rIns="0" bIns="0" rtlCol="0" anchor="ctr"/>
          <a:lstStyle/>
          <a:p>
            <a:pPr algn="r" indent="0" marL="0">
              <a:buNone/>
            </a:pPr>
            <a:r>
              <a:rPr lang="en-US" sz="900" b="1" dirty="0">
                <a:solidFill>
                  <a:srgbClr val="212F38"/>
                </a:solidFill>
                <a:latin typeface="Montserrat" pitchFamily="34" charset="0"/>
                <a:ea typeface="Montserrat" pitchFamily="34" charset="-122"/>
                <a:cs typeface="Montserrat" pitchFamily="34" charset="-120"/>
              </a:rPr>
              <a:t>8</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9">
    <p:bg>
      <p:bgPr>
        <a:solidFill>
          <a:srgbClr val="212F38"/>
        </a:solidFill>
      </p:bgPr>
    </p:bg>
    <p:spTree>
      <p:nvGrpSpPr>
        <p:cNvPr id="1" name=""/>
        <p:cNvGrpSpPr/>
        <p:nvPr/>
      </p:nvGrpSpPr>
      <p:grpSpPr>
        <a:xfrm>
          <a:off x="0" y="0"/>
          <a:ext cx="0" cy="0"/>
          <a:chOff x="0" y="0"/>
          <a:chExt cx="0" cy="0"/>
        </a:xfrm>
      </p:grpSpPr>
      <p:sp>
        <p:nvSpPr>
          <p:cNvPr id="2" name="Shape 0"/>
          <p:cNvSpPr/>
          <p:nvPr/>
        </p:nvSpPr>
        <p:spPr>
          <a:xfrm>
            <a:off x="-2377440" y="3291840"/>
            <a:ext cx="6766560" cy="6766560"/>
          </a:xfrm>
          <a:prstGeom prst="ellipse">
            <a:avLst/>
          </a:prstGeom>
          <a:solidFill>
            <a:srgbClr val="2E3D48"/>
          </a:solidFill>
          <a:ln/>
        </p:spPr>
        <p:txBody>
          <a:bodyPr/>
          <a:p/>
        </p:txBody>
      </p:sp>
      <p:pic>
        <p:nvPicPr>
          <p:cNvPr id="3" name="Image 0" descr="assets/marks/hero_videorec.png">    </p:cNvPr>
          <p:cNvPicPr>
            <a:picLocks noChangeAspect="1"/>
          </p:cNvPicPr>
          <p:nvPr/>
        </p:nvPicPr>
        <p:blipFill>
          <a:blip r:embed="rId1"/>
          <a:stretch>
            <a:fillRect/>
          </a:stretch>
        </p:blipFill>
        <p:spPr>
          <a:xfrm>
            <a:off x="9281160" y="2286000"/>
            <a:ext cx="2194560" cy="2194560"/>
          </a:xfrm>
          <a:prstGeom prst="rect">
            <a:avLst/>
          </a:prstGeom>
        </p:spPr>
      </p:pic>
      <p:sp>
        <p:nvSpPr>
          <p:cNvPr id="4" name="Text 1"/>
          <p:cNvSpPr/>
          <p:nvPr/>
        </p:nvSpPr>
        <p:spPr>
          <a:xfrm>
            <a:off x="685800" y="1965960"/>
            <a:ext cx="8229600" cy="310896"/>
          </a:xfrm>
          <a:prstGeom prst="rect">
            <a:avLst/>
          </a:prstGeom>
          <a:noFill/>
          <a:ln/>
        </p:spPr>
        <p:txBody>
          <a:bodyPr wrap="square" lIns="0" tIns="0" rIns="0" bIns="0" rtlCol="0" anchor="ctr"/>
          <a:lstStyle/>
          <a:p>
            <a:pPr indent="0" marL="0">
              <a:buNone/>
            </a:pPr>
            <a:r>
              <a:rPr lang="en-US" sz="1200" b="1" spc="250" kern="0" dirty="0">
                <a:solidFill>
                  <a:srgbClr val="FF6D5F"/>
                </a:solidFill>
                <a:latin typeface="Montserrat" pitchFamily="34" charset="0"/>
                <a:ea typeface="Montserrat" pitchFamily="34" charset="-122"/>
                <a:cs typeface="Montserrat" pitchFamily="34" charset="-120"/>
              </a:rPr>
              <a:t>VIDEO REC  ·  GRABACIÓN DE VIDEOLLAMADAS</a:t>
            </a:r>
            <a:endParaRPr lang="en-US" sz="1200" dirty="0"/>
          </a:p>
        </p:txBody>
      </p:sp>
      <p:sp>
        <p:nvSpPr>
          <p:cNvPr id="5" name="Text 2"/>
          <p:cNvSpPr/>
          <p:nvPr/>
        </p:nvSpPr>
        <p:spPr>
          <a:xfrm>
            <a:off x="685800" y="2331720"/>
            <a:ext cx="8046720" cy="1600200"/>
          </a:xfrm>
          <a:prstGeom prst="rect">
            <a:avLst/>
          </a:prstGeom>
          <a:noFill/>
          <a:ln/>
        </p:spPr>
        <p:txBody>
          <a:bodyPr wrap="square" lIns="0" tIns="0" rIns="0" bIns="0" rtlCol="0" anchor="ctr"/>
          <a:lstStyle/>
          <a:p>
            <a:pPr indent="0" marL="0">
              <a:lnSpc>
                <a:spcPct val="112000"/>
              </a:lnSpc>
              <a:buNone/>
            </a:pPr>
            <a:r>
              <a:rPr lang="en-US" sz="3800" b="1" dirty="0">
                <a:solidFill>
                  <a:srgbClr val="FFFFFF"/>
                </a:solidFill>
                <a:latin typeface="Montserrat" pitchFamily="34" charset="0"/>
                <a:ea typeface="Montserrat" pitchFamily="34" charset="-122"/>
                <a:cs typeface="Montserrat" pitchFamily="34" charset="-120"/>
              </a:rPr>
              <a:t>Graba toda la</a:t>
            </a:r>
            <a:endParaRPr lang="en-US" sz="3800" dirty="0"/>
          </a:p>
          <a:p>
            <a:pPr indent="0" marL="0">
              <a:lnSpc>
                <a:spcPct val="112000"/>
              </a:lnSpc>
              <a:buNone/>
            </a:pPr>
            <a:r>
              <a:rPr lang="en-US" sz="3800" b="1" dirty="0">
                <a:solidFill>
                  <a:srgbClr val="FFFFFF"/>
                </a:solidFill>
                <a:latin typeface="Montserrat" pitchFamily="34" charset="0"/>
                <a:ea typeface="Montserrat" pitchFamily="34" charset="-122"/>
                <a:cs typeface="Montserrat" pitchFamily="34" charset="-120"/>
              </a:rPr>
              <a:t>interacción. Demuéstralo.</a:t>
            </a:r>
            <a:endParaRPr lang="en-US" sz="3800" dirty="0"/>
          </a:p>
        </p:txBody>
      </p:sp>
      <p:sp>
        <p:nvSpPr>
          <p:cNvPr id="6" name="Text 3"/>
          <p:cNvSpPr/>
          <p:nvPr/>
        </p:nvSpPr>
        <p:spPr>
          <a:xfrm>
            <a:off x="685800" y="4041648"/>
            <a:ext cx="7772400" cy="749808"/>
          </a:xfrm>
          <a:prstGeom prst="rect">
            <a:avLst/>
          </a:prstGeom>
          <a:noFill/>
          <a:ln/>
        </p:spPr>
        <p:txBody>
          <a:bodyPr wrap="square" lIns="0" tIns="0" rIns="0" bIns="0" rtlCol="0" anchor="ctr"/>
          <a:lstStyle/>
          <a:p>
            <a:pPr indent="0" marL="0">
              <a:lnSpc>
                <a:spcPct val="130000"/>
              </a:lnSpc>
              <a:buNone/>
            </a:pPr>
            <a:r>
              <a:rPr lang="en-US" sz="1250" dirty="0">
                <a:solidFill>
                  <a:srgbClr val="9FB0BE"/>
                </a:solidFill>
                <a:latin typeface="Montserrat" pitchFamily="34" charset="0"/>
                <a:ea typeface="Montserrat" pitchFamily="34" charset="-122"/>
                <a:cs typeface="Montserrat" pitchFamily="34" charset="-120"/>
              </a:rPr>
              <a:t>Déjanos enseñarte una videollamada capturada, almacenada y archivada de principio a fin — con una estimación de dimensionamiento desarrollada para tu propio tráfico, y una respuesta clara sobre qué se hereda y qué se audita de forma independiente.</a:t>
            </a:r>
            <a:endParaRPr lang="en-US" sz="1250" dirty="0"/>
          </a:p>
        </p:txBody>
      </p:sp>
      <p:sp>
        <p:nvSpPr>
          <p:cNvPr id="7" name="Shape 4"/>
          <p:cNvSpPr/>
          <p:nvPr/>
        </p:nvSpPr>
        <p:spPr>
          <a:xfrm>
            <a:off x="685800" y="4983480"/>
            <a:ext cx="1965960" cy="512064"/>
          </a:xfrm>
          <a:prstGeom prst="roundRect">
            <a:avLst>
              <a:gd name="adj" fmla="val 50000"/>
            </a:avLst>
          </a:prstGeom>
          <a:solidFill>
            <a:srgbClr val="FF6D5F"/>
          </a:solidFill>
          <a:ln/>
        </p:spPr>
        <p:txBody>
          <a:bodyPr/>
          <a:p/>
        </p:txBody>
      </p:sp>
      <p:sp>
        <p:nvSpPr>
          <p:cNvPr id="8" name="Text 5"/>
          <p:cNvSpPr/>
          <p:nvPr/>
        </p:nvSpPr>
        <p:spPr>
          <a:xfrm>
            <a:off x="685800" y="4983480"/>
            <a:ext cx="1965960" cy="512064"/>
          </a:xfrm>
          <a:prstGeom prst="rect">
            <a:avLst/>
          </a:prstGeom>
          <a:noFill/>
          <a:ln/>
        </p:spPr>
        <p:txBody>
          <a:bodyPr wrap="square" lIns="0" tIns="0" rIns="0" bIns="0" rtlCol="0" anchor="ctr"/>
          <a:lstStyle/>
          <a:p>
            <a:pPr algn="ctr" indent="0" marL="0">
              <a:buNone/>
            </a:pPr>
            <a:r>
              <a:rPr lang="en-US" sz="1200" b="1" dirty="0">
                <a:solidFill>
                  <a:srgbClr val="FFFFFF"/>
                </a:solidFill>
                <a:latin typeface="Montserrat" pitchFamily="34" charset="0"/>
                <a:ea typeface="Montserrat" pitchFamily="34" charset="-122"/>
                <a:cs typeface="Montserrat" pitchFamily="34" charset="-120"/>
              </a:rPr>
              <a:t>Hablar con Ventas</a:t>
            </a:r>
            <a:endParaRPr lang="en-US" sz="1200" dirty="0"/>
          </a:p>
        </p:txBody>
      </p:sp>
      <p:sp>
        <p:nvSpPr>
          <p:cNvPr id="9" name="Shape 6"/>
          <p:cNvSpPr/>
          <p:nvPr/>
        </p:nvSpPr>
        <p:spPr>
          <a:xfrm>
            <a:off x="2834640" y="4983480"/>
            <a:ext cx="2148840" cy="512064"/>
          </a:xfrm>
          <a:prstGeom prst="roundRect">
            <a:avLst>
              <a:gd name="adj" fmla="val 50000"/>
            </a:avLst>
          </a:prstGeom>
          <a:solidFill>
            <a:srgbClr val="2E3D48"/>
          </a:solidFill>
          <a:ln/>
        </p:spPr>
        <p:txBody>
          <a:bodyPr/>
          <a:p/>
        </p:txBody>
      </p:sp>
      <p:sp>
        <p:nvSpPr>
          <p:cNvPr id="10" name="Text 7"/>
          <p:cNvSpPr/>
          <p:nvPr/>
        </p:nvSpPr>
        <p:spPr>
          <a:xfrm>
            <a:off x="2834640" y="4983480"/>
            <a:ext cx="2148840" cy="512064"/>
          </a:xfrm>
          <a:prstGeom prst="rect">
            <a:avLst/>
          </a:prstGeom>
          <a:noFill/>
          <a:ln/>
        </p:spPr>
        <p:txBody>
          <a:bodyPr wrap="square" lIns="0" tIns="0" rIns="0" bIns="0" rtlCol="0" anchor="ctr"/>
          <a:lstStyle/>
          <a:p>
            <a:pPr algn="ctr" indent="0" marL="0">
              <a:buNone/>
            </a:pPr>
            <a:r>
              <a:rPr lang="en-US" sz="1200" b="1" dirty="0">
                <a:solidFill>
                  <a:srgbClr val="FFFFFF"/>
                </a:solidFill>
                <a:latin typeface="Montserrat" pitchFamily="34" charset="0"/>
                <a:ea typeface="Montserrat" pitchFamily="34" charset="-122"/>
                <a:cs typeface="Montserrat" pitchFamily="34" charset="-120"/>
              </a:rPr>
              <a:t>Solicitar una Demo</a:t>
            </a:r>
            <a:endParaRPr lang="en-US" sz="1200" dirty="0"/>
          </a:p>
        </p:txBody>
      </p:sp>
      <p:pic>
        <p:nvPicPr>
          <p:cNvPr id="11" name="Image 1" descr="assets/logo_corp_dark.png">    </p:cNvPr>
          <p:cNvPicPr>
            <a:picLocks noChangeAspect="1"/>
          </p:cNvPicPr>
          <p:nvPr/>
        </p:nvPicPr>
        <p:blipFill>
          <a:blip r:embed="rId2"/>
          <a:stretch>
            <a:fillRect/>
          </a:stretch>
        </p:blipFill>
        <p:spPr>
          <a:xfrm>
            <a:off x="685800" y="5897880"/>
            <a:ext cx="1920240" cy="630936"/>
          </a:xfrm>
          <a:prstGeom prst="rect">
            <a:avLst/>
          </a:prstGeom>
        </p:spPr>
      </p:pic>
      <p:sp>
        <p:nvSpPr>
          <p:cNvPr id="12" name="Text 8"/>
          <p:cNvSpPr/>
          <p:nvPr/>
        </p:nvSpPr>
        <p:spPr>
          <a:xfrm>
            <a:off x="2971800" y="5870448"/>
            <a:ext cx="3657600" cy="694944"/>
          </a:xfrm>
          <a:prstGeom prst="rect">
            <a:avLst/>
          </a:prstGeom>
          <a:noFill/>
          <a:ln/>
        </p:spPr>
        <p:txBody>
          <a:bodyPr wrap="square" lIns="0" tIns="0" rIns="0" bIns="0" rtlCol="0" anchor="ctr"/>
          <a:lstStyle/>
          <a:p>
            <a:pPr indent="0" marL="0">
              <a:buNone/>
            </a:pPr>
            <a:r>
              <a:rPr lang="en-US" sz="1100" dirty="0">
                <a:solidFill>
                  <a:srgbClr val="6B7F8D"/>
                </a:solidFill>
                <a:latin typeface="Montserrat" pitchFamily="34" charset="0"/>
                <a:ea typeface="Montserrat" pitchFamily="34" charset="-122"/>
                <a:cs typeface="Montserrat" pitchFamily="34" charset="-120"/>
              </a:rPr>
              <a:t>interactivepowers.com</a:t>
            </a:r>
            <a:endParaRPr lang="en-US" sz="11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9</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vector>
  </TitlesOfParts>
  <Company>Interactive Powers, LLC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Video REC 2026 — Product Brochure</dc:title>
  <dc:subject>PptxGenJS Presentation</dc:subject>
  <dc:creator>Interactive Powers</dc:creator>
  <cp:lastModifiedBy>Interactive Powers</cp:lastModifiedBy>
  <cp:revision>1</cp:revision>
  <dcterms:created xsi:type="dcterms:W3CDTF">2026-08-19T02:43:14Z</dcterms:created>
  <dcterms:modified xsi:type="dcterms:W3CDTF">2026-08-19T02:43:14Z</dcterms:modified>
</cp:coreProperties>
</file>