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16"/>
    <p:sldId id="257" r:id="rId3"/>
    <p:sldId id="258" r:id="rId4"/>
    <p:sldId id="259" r:id="rId5"/>
    <p:sldId id="266" r:id="rId17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5" Type="http://schemas.openxmlformats.org/officeDocument/2006/relationships/slide" Target="slides/slide5.xml"/><Relationship Id="rId6" Type="http://schemas.openxmlformats.org/officeDocument/2006/relationships/slide" Target="slides/slide7.xml"/><Relationship Id="rId7" Type="http://schemas.openxmlformats.org/officeDocument/2006/relationships/slide" Target="slides/slide8.xml"/><Relationship Id="rId8" Type="http://schemas.openxmlformats.org/officeDocument/2006/relationships/slide" Target="slides/slide9.xml"/><Relationship Id="rId9" Type="http://schemas.openxmlformats.org/officeDocument/2006/relationships/slide" Target="slides/slide10.xml"/><Relationship Id="rId10" Type="http://schemas.openxmlformats.org/officeDocument/2006/relationships/slide" Target="slides/slide11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6" Type="http://schemas.openxmlformats.org/officeDocument/2006/relationships/slide" Target="slides/slide2.xml"/><Relationship Id="rId17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Relationship Id="rId7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f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2194560"/>
            <a:ext cx="6583680" cy="658368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9966960" y="3931920"/>
            <a:ext cx="3108960" cy="3108960"/>
          </a:xfrm>
          <a:prstGeom prst="ellipse">
            <a:avLst/>
          </a:prstGeom>
          <a:solidFill>
            <a:srgbClr val="37474F"/>
          </a:solidFill>
          <a:ln/>
        </p:spPr>
        <p:txBody>
          <a:bodyPr/>
          <a:p/>
        </p:txBody>
      </p:sp>
      <p:pic>
        <p:nvPicPr>
          <p:cNvPr id="4" name="Image 0" descr="assets/logo_cor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2057400" cy="676656"/>
          </a:xfrm>
          <a:prstGeom prst="rect">
            <a:avLst/>
          </a:prstGeom>
        </p:spPr>
      </p:pic>
      <p:pic>
        <p:nvPicPr>
          <p:cNvPr id="5" name="Image 1" descr="assets/marks/hero_videore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60" y="960120"/>
            <a:ext cx="2286000" cy="22860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5800" y="233172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PLATFORM  ·  VIDEO CALL RECORDING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685800" y="2670048"/>
            <a:ext cx="8412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</a:t>
            </a:r>
            <a:endParaRPr lang="en-US" sz="5600" dirty="0"/>
          </a:p>
        </p:txBody>
      </p:sp>
      <p:sp>
        <p:nvSpPr>
          <p:cNvPr id="8" name="Text 4"/>
          <p:cNvSpPr/>
          <p:nvPr/>
        </p:nvSpPr>
        <p:spPr>
          <a:xfrm>
            <a:off x="685800" y="3822192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Don't just hear it. See it. Prove it.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685800" y="4434840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reliable, scalable video call recording platform purpose-built for the suite's video-first contact centers — capturing, storing and archiving the whole face-to-face interaction, not just the audio.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685800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 / SD / HD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85800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multi-format capture</a:t>
            </a:r>
            <a:endParaRPr lang="en-US" sz="950" dirty="0"/>
          </a:p>
        </p:txBody>
      </p:sp>
      <p:sp>
        <p:nvSpPr>
          <p:cNvPr id="12" name="Text 8"/>
          <p:cNvSpPr/>
          <p:nvPr/>
        </p:nvSpPr>
        <p:spPr>
          <a:xfrm>
            <a:off x="2898648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S3 + Glacier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2898648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two-tier storage</a:t>
            </a:r>
            <a:endParaRPr lang="en-US" sz="950" dirty="0"/>
          </a:p>
        </p:txBody>
      </p:sp>
      <p:sp>
        <p:nvSpPr>
          <p:cNvPr id="14" name="Text 10"/>
          <p:cNvSpPr/>
          <p:nvPr/>
        </p:nvSpPr>
        <p:spPr>
          <a:xfrm>
            <a:off x="5111496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SSO · OTP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5111496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access security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7324344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AWS-managed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7324344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 service</a:t>
            </a:r>
            <a:endParaRPr lang="en-US" sz="950" dirty="0"/>
          </a:p>
        </p:txBody>
      </p:sp>
      <p:sp>
        <p:nvSpPr>
          <p:cNvPr id="18" name="Text 14"/>
          <p:cNvSpPr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2026 Product Brochure  ·  Short edition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/>
      <p:sp>
        <p:nvSpPr>
          <p:cNvPr id="128" name="TextBox 1"/>
          <p:cNvSpPr txBox="1"/>
          <p:nvPr/>
        </p:nvSpPr>
        <p:spPr>
          <a:xfrm>
            <a:off x="9265615" y="384047"/>
            <a:ext cx="233172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pc="220" sz="9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VIDEO REC</a:t>
            </a:r>
          </a:p>
        </p:txBody>
      </p:sp>
      <p:sp>
        <p:nvSpPr>
          <p:cNvPr id="129" name="TextBox 2"/>
          <p:cNvSpPr txBox="1"/>
          <p:nvPr/>
        </p:nvSpPr>
        <p:spPr>
          <a:xfrm>
            <a:off x="10957255" y="6355079"/>
            <a:ext cx="54864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130" name="Rectangle 3"/>
          <p:cNvSpPr/>
          <p:nvPr/>
        </p:nvSpPr>
        <p:spPr>
          <a:xfrm>
            <a:off x="685799" y="777240"/>
            <a:ext cx="502921" cy="45721"/>
          </a:xfrm>
          <a:prstGeom prst="rect">
            <a:avLst/>
          </a:prstGeom>
          <a:solidFill>
            <a:srgbClr val="94C0F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1" name="TextBox 4"/>
          <p:cNvSpPr txBox="1"/>
          <p:nvPr/>
        </p:nvSpPr>
        <p:spPr>
          <a:xfrm>
            <a:off x="685800" y="960119"/>
            <a:ext cx="5029200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pc="180"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THE VIDEO STORAGE PLATFORM</a:t>
            </a:r>
          </a:p>
        </p:txBody>
      </p:sp>
      <p:sp>
        <p:nvSpPr>
          <p:cNvPr id="132" name="TextBox 5"/>
          <p:cNvSpPr txBox="1"/>
          <p:nvPr/>
        </p:nvSpPr>
        <p:spPr>
          <a:xfrm>
            <a:off x="658367" y="1353311"/>
            <a:ext cx="5705972" cy="794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3100"/>
              </a:lnSpc>
              <a:defRPr sz="2700">
                <a:solidFill>
                  <a:srgbClr val="212F38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lvl1pPr>
          </a:lstStyle>
          <a:p>
            <a:pPr/>
            <a:r>
              <a:t>Two storage tiers: fast access, then deep archive.</a:t>
            </a:r>
          </a:p>
        </p:txBody>
      </p:sp>
      <p:sp>
        <p:nvSpPr>
          <p:cNvPr id="133" name="Rectangle 6"/>
          <p:cNvSpPr/>
          <p:nvPr/>
        </p:nvSpPr>
        <p:spPr>
          <a:xfrm>
            <a:off x="685799" y="3136392"/>
            <a:ext cx="201170" cy="45721"/>
          </a:xfrm>
          <a:prstGeom prst="rect">
            <a:avLst/>
          </a:prstGeom>
          <a:solidFill>
            <a:srgbClr val="94C0F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4" name="TextBox 7"/>
          <p:cNvSpPr txBox="1"/>
          <p:nvPr/>
        </p:nvSpPr>
        <p:spPr>
          <a:xfrm>
            <a:off x="1024127" y="299008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Main storage</a:t>
            </a:r>
          </a:p>
        </p:txBody>
      </p:sp>
      <p:sp>
        <p:nvSpPr>
          <p:cNvPr id="135" name="TextBox 8"/>
          <p:cNvSpPr txBox="1"/>
          <p:nvPr/>
        </p:nvSpPr>
        <p:spPr>
          <a:xfrm>
            <a:off x="1024128" y="3319271"/>
            <a:ext cx="4709160" cy="18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Every recording lands in a regional S3 bucket, ready for playback.</a:t>
            </a:r>
          </a:p>
        </p:txBody>
      </p:sp>
      <p:sp>
        <p:nvSpPr>
          <p:cNvPr id="136" name="Rectangle 9"/>
          <p:cNvSpPr/>
          <p:nvPr/>
        </p:nvSpPr>
        <p:spPr>
          <a:xfrm>
            <a:off x="685799" y="4123944"/>
            <a:ext cx="201170" cy="45721"/>
          </a:xfrm>
          <a:prstGeom prst="rect">
            <a:avLst/>
          </a:prstGeom>
          <a:solidFill>
            <a:srgbClr val="94C0F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7" name="TextBox 10"/>
          <p:cNvSpPr txBox="1"/>
          <p:nvPr/>
        </p:nvSpPr>
        <p:spPr>
          <a:xfrm>
            <a:off x="1024127" y="397763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Archive storage</a:t>
            </a:r>
          </a:p>
        </p:txBody>
      </p:sp>
      <p:sp>
        <p:nvSpPr>
          <p:cNvPr id="138" name="TextBox 11"/>
          <p:cNvSpPr txBox="1"/>
          <p:nvPr/>
        </p:nvSpPr>
        <p:spPr>
          <a:xfrm>
            <a:off x="1024128" y="4306823"/>
            <a:ext cx="4709160" cy="18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Deep Archiving moves older recordings into low-cost Glacier vaults.</a:t>
            </a:r>
          </a:p>
        </p:txBody>
      </p:sp>
      <p:sp>
        <p:nvSpPr>
          <p:cNvPr id="139" name="Rectangle 12"/>
          <p:cNvSpPr/>
          <p:nvPr/>
        </p:nvSpPr>
        <p:spPr>
          <a:xfrm>
            <a:off x="685799" y="5111496"/>
            <a:ext cx="201170" cy="45721"/>
          </a:xfrm>
          <a:prstGeom prst="rect">
            <a:avLst/>
          </a:prstGeom>
          <a:solidFill>
            <a:srgbClr val="94C0F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0" name="TextBox 13"/>
          <p:cNvSpPr txBox="1"/>
          <p:nvPr/>
        </p:nvSpPr>
        <p:spPr>
          <a:xfrm>
            <a:off x="1024127" y="4965191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Your bucket, your keys</a:t>
            </a:r>
          </a:p>
        </p:txBody>
      </p:sp>
      <p:sp>
        <p:nvSpPr>
          <p:cNvPr id="141" name="TextBox 14"/>
          <p:cNvSpPr txBox="1"/>
          <p:nvPr/>
        </p:nvSpPr>
        <p:spPr>
          <a:xfrm>
            <a:off x="1024128" y="5294376"/>
            <a:ext cx="4709160" cy="187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Recordings stay under your organisation’s own control.</a:t>
            </a:r>
          </a:p>
        </p:txBody>
      </p:sp>
      <p:sp>
        <p:nvSpPr>
          <p:cNvPr id="142" name="Rounded Rectangle 15"/>
          <p:cNvSpPr/>
          <p:nvPr/>
        </p:nvSpPr>
        <p:spPr>
          <a:xfrm>
            <a:off x="6613855" y="2197515"/>
            <a:ext cx="4983481" cy="273729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228600" dist="762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43" name="Picture 16" descr="Picture 1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96734" y="2380395"/>
            <a:ext cx="4617721" cy="23715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GAP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Most recorders capture the screen. Not the face.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is now how contact centers meet regulated, high-trust customers face to face. The recording layer built for the audio era hasn't caught up.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103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7" name="Image 0" descr="icons/screen_9FB0B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2446020"/>
            <a:ext cx="365760" cy="3657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98448" y="210312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Audio first, video an afterthought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306824" y="2103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0" name="Image 1" descr="icons/building_9FB0B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2856" y="244602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056632" y="210312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investment absorbed by M&amp;A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8065008" y="2103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3" name="Image 2" descr="icons/warning_9FB0B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0" y="244602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814816" y="210312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Compliance without the evidence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548640" y="3520440"/>
            <a:ext cx="11091672" cy="2514600"/>
          </a:xfrm>
          <a:prstGeom prst="roundRect">
            <a:avLst>
              <a:gd name="adj" fmla="val 3636"/>
            </a:avLst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6" name="Image 3" descr="assets/marks/mark_videore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858768"/>
            <a:ext cx="804672" cy="804672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965960" y="3794760"/>
            <a:ext cx="9326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starts from the face, not the screen.</a:t>
            </a:r>
            <a:endParaRPr lang="en-US" sz="1600" dirty="0"/>
          </a:p>
        </p:txBody>
      </p:sp>
      <p:sp>
        <p:nvSpPr>
          <p:cNvPr id="18" name="Text 12"/>
          <p:cNvSpPr/>
          <p:nvPr/>
        </p:nvSpPr>
        <p:spPr>
          <a:xfrm>
            <a:off x="1965960" y="4224528"/>
            <a:ext cx="9281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3A5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Purpose-built via the same SPLIT protocol that powers Video RTC, so what gets recorded is the live video interaction itself — not a bolt-on capture of somebody's desktop.</a:t>
            </a:r>
            <a:endParaRPr lang="en-US" sz="1200" dirty="0"/>
          </a:p>
        </p:txBody>
      </p:sp>
      <p:sp>
        <p:nvSpPr>
          <p:cNvPr id="19" name="Text 13"/>
          <p:cNvSpPr/>
          <p:nvPr/>
        </p:nvSpPr>
        <p:spPr>
          <a:xfrm>
            <a:off x="1965960" y="5074920"/>
            <a:ext cx="9281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50" i="1" dirty="0">
                <a:solidFill>
                  <a:srgbClr val="1E3A5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Native SPLIT-protocol video recording of the actual live interaction — not a bolted-on desktop capture.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Positioning based on published capability pages of leading compliance-recording vendors, reviewed August 2026</a:t>
            </a:r>
            <a:endParaRPr lang="en-US" sz="800" dirty="0"/>
          </a:p>
        </p:txBody>
      </p:sp>
      <p:sp>
        <p:nvSpPr>
          <p:cNvPr id="21" name="Text 15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gap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PLATFORM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Built to record the interaction, not just the audio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is a reliable, scalable video call recording platform for contact centers, providing two levels of regional storage and long-term archiving with automatic post-processing — fully managed on AWS.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54203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8" name="Image 0" descr="icons/camB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902" y="2691262"/>
            <a:ext cx="323332" cy="3233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Native video capture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Records live video contact-center interactions via the SPLIT protocol — not a screen-share bolt-on.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392424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54203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3" name="Image 1" descr="icons/recordB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686" y="2691262"/>
            <a:ext cx="323332" cy="3233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Multi-format output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RAW, MP4 SD or MP4 HD, with automatic post-processing merging streams into one mixed file.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6236208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54203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8" name="Image 2" descr="icons/cloudup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470" y="2691262"/>
            <a:ext cx="323332" cy="3233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Two-tier storage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fast-access bucket plus a deep-archive vault, so cost tracks how old — not how important — a recording is.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9079992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54203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3" name="Image 3" descr="icons/support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5254" y="2691262"/>
            <a:ext cx="323332" cy="32333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Fully managed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Unpacked, deployed and certified by the IntPowers team on AWS — no infrastructure of your own to run.</a:t>
            </a:r>
            <a:endParaRPr lang="en-US" sz="1000" dirty="0"/>
          </a:p>
        </p:txBody>
      </p:sp>
      <p:sp>
        <p:nvSpPr>
          <p:cNvPr id="26" name="Text 20"/>
          <p:cNvSpPr/>
          <p:nvPr/>
        </p:nvSpPr>
        <p:spPr>
          <a:xfrm>
            <a:off x="548640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 → MP4</a:t>
            </a:r>
            <a:endParaRPr lang="en-US" sz="1800" dirty="0"/>
          </a:p>
        </p:txBody>
      </p:sp>
      <p:sp>
        <p:nvSpPr>
          <p:cNvPr id="27" name="Text 21"/>
          <p:cNvSpPr/>
          <p:nvPr/>
        </p:nvSpPr>
        <p:spPr>
          <a:xfrm>
            <a:off x="548640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SD / HD automatic post-processing</a:t>
            </a:r>
            <a:endParaRPr lang="en-US" sz="950" dirty="0"/>
          </a:p>
        </p:txBody>
      </p:sp>
      <p:sp>
        <p:nvSpPr>
          <p:cNvPr id="28" name="Text 22"/>
          <p:cNvSpPr/>
          <p:nvPr/>
        </p:nvSpPr>
        <p:spPr>
          <a:xfrm>
            <a:off x="3392424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100GB–1TB</a:t>
            </a:r>
            <a:endParaRPr lang="en-US" sz="1800" dirty="0"/>
          </a:p>
        </p:txBody>
      </p:sp>
      <p:sp>
        <p:nvSpPr>
          <p:cNvPr id="29" name="Text 23"/>
          <p:cNvSpPr/>
          <p:nvPr/>
        </p:nvSpPr>
        <p:spPr>
          <a:xfrm>
            <a:off x="3392424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storage unit tiers</a:t>
            </a:r>
            <a:endParaRPr lang="en-US" sz="950" dirty="0"/>
          </a:p>
        </p:txBody>
      </p:sp>
      <p:sp>
        <p:nvSpPr>
          <p:cNvPr id="30" name="Text 24"/>
          <p:cNvSpPr/>
          <p:nvPr/>
        </p:nvSpPr>
        <p:spPr>
          <a:xfrm>
            <a:off x="6236208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256-bit AES</a:t>
            </a:r>
            <a:endParaRPr lang="en-US" sz="1800" dirty="0"/>
          </a:p>
        </p:txBody>
      </p:sp>
      <p:sp>
        <p:nvSpPr>
          <p:cNvPr id="31" name="Text 25"/>
          <p:cNvSpPr/>
          <p:nvPr/>
        </p:nvSpPr>
        <p:spPr>
          <a:xfrm>
            <a:off x="6236208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transit &amp; at rest</a:t>
            </a:r>
            <a:endParaRPr lang="en-US" sz="950" dirty="0"/>
          </a:p>
        </p:txBody>
      </p:sp>
      <p:sp>
        <p:nvSpPr>
          <p:cNvPr id="32" name="Text 26"/>
          <p:cNvSpPr/>
          <p:nvPr/>
        </p:nvSpPr>
        <p:spPr>
          <a:xfrm>
            <a:off x="9079992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Cloud-managed</a:t>
            </a:r>
            <a:endParaRPr lang="en-US" sz="1800" dirty="0"/>
          </a:p>
        </p:txBody>
      </p:sp>
      <p:sp>
        <p:nvSpPr>
          <p:cNvPr id="33" name="Text 27"/>
          <p:cNvSpPr/>
          <p:nvPr/>
        </p:nvSpPr>
        <p:spPr>
          <a:xfrm>
            <a:off x="9079992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provisioned for you</a:t>
            </a:r>
            <a:endParaRPr lang="en-US" sz="950" dirty="0"/>
          </a:p>
        </p:txBody>
      </p:sp>
      <p:sp>
        <p:nvSpPr>
          <p:cNvPr id="34" name="Text 2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wiki.ivrpowers.com/en/videorec/start, /first-steps</a:t>
            </a:r>
            <a:endParaRPr lang="en-US" sz="800" dirty="0"/>
          </a:p>
        </p:txBody>
      </p:sp>
      <p:sp>
        <p:nvSpPr>
          <p:cNvPr id="35" name="Text 2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platform</a:t>
            </a:r>
            <a:endParaRPr lang="en-US" sz="800" dirty="0"/>
          </a:p>
        </p:txBody>
      </p:sp>
      <p:sp>
        <p:nvSpPr>
          <p:cNvPr id="36" name="Text 3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DIFFERENTIATOR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it means to actually record video, not just audio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screen capture with a compliance label on it. The live video interaction itself, archived under your own control.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22960" y="2057400"/>
            <a:ext cx="566928" cy="566928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8" name="Image 0" descr="icons/camB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2193463"/>
            <a:ext cx="294803" cy="29480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17904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Captures the face, not just the voice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22960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Native SPLIT-protocol video recording of the actual live interaction — not a bolted-on desktop capture.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306824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581144" y="2057400"/>
            <a:ext cx="566928" cy="566928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3" name="Image 1" descr="icons/integration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2193463"/>
            <a:ext cx="294803" cy="29480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76088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Purpose-built with Video RTC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4581144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Same protocol, same architecture, engineered together — not a third-party integration project.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8065008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339328" y="2057400"/>
            <a:ext cx="566928" cy="566928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8" name="Image 2" descr="icons/key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2193463"/>
            <a:ext cx="294803" cy="29480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34272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Your bucket, your keys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8339328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 your own S3 bucket and encryption keys — recordings stay under your organisation's control.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548640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822960" y="4343400"/>
            <a:ext cx="566928" cy="566928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23" name="Image 3" descr="icons/chart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479463"/>
            <a:ext cx="294803" cy="294803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517904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Transparent storage economics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822960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published per-minute sizing table, not a black-box quote — see the worked example ahead.</a:t>
            </a:r>
            <a:endParaRPr lang="en-US" sz="1000" dirty="0"/>
          </a:p>
        </p:txBody>
      </p:sp>
      <p:sp>
        <p:nvSpPr>
          <p:cNvPr id="26" name="Shape 20"/>
          <p:cNvSpPr/>
          <p:nvPr/>
        </p:nvSpPr>
        <p:spPr>
          <a:xfrm>
            <a:off x="4306824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7" name="Shape 21"/>
          <p:cNvSpPr/>
          <p:nvPr/>
        </p:nvSpPr>
        <p:spPr>
          <a:xfrm>
            <a:off x="4581144" y="4343400"/>
            <a:ext cx="566928" cy="566928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28" name="Image 4" descr="icons/ai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479463"/>
            <a:ext cx="294803" cy="294803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276088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 to any analytics stack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4581144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Structured metadata exports to the speech-analytics vendor of your choice — no forced bundle.</a:t>
            </a:r>
            <a:endParaRPr lang="en-US" sz="1000" dirty="0"/>
          </a:p>
        </p:txBody>
      </p:sp>
      <p:sp>
        <p:nvSpPr>
          <p:cNvPr id="31" name="Shape 24"/>
          <p:cNvSpPr/>
          <p:nvPr/>
        </p:nvSpPr>
        <p:spPr>
          <a:xfrm>
            <a:off x="8065008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2" name="Shape 25"/>
          <p:cNvSpPr/>
          <p:nvPr/>
        </p:nvSpPr>
        <p:spPr>
          <a:xfrm>
            <a:off x="8339328" y="4343400"/>
            <a:ext cx="566928" cy="566928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33" name="Image 5" descr="icons/eye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391" y="4479463"/>
            <a:ext cx="294803" cy="294803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9034272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 review, logged</a:t>
            </a:r>
            <a:endParaRPr lang="en-US" sz="1250" dirty="0"/>
          </a:p>
        </p:txBody>
      </p:sp>
      <p:sp>
        <p:nvSpPr>
          <p:cNvPr id="35" name="Text 27"/>
          <p:cNvSpPr/>
          <p:nvPr/>
        </p:nvSpPr>
        <p:spPr>
          <a:xfrm>
            <a:off x="8339328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Reviewed/QM status flags plus full user-activity audit logging, so the audit trail is as real as the recording.</a:t>
            </a:r>
            <a:endParaRPr lang="en-US" sz="1000" dirty="0"/>
          </a:p>
        </p:txBody>
      </p:sp>
      <p:sp>
        <p:nvSpPr>
          <p:cNvPr id="36" name="Text 28"/>
          <p:cNvSpPr/>
          <p:nvPr/>
        </p:nvSpPr>
        <p:spPr>
          <a:xfrm>
            <a:off x="548640" y="614476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headline finding: of six compliance-recording vendors reviewed, none natively records webcam video as a first-class channel — all bolt on screen capture instead.</a:t>
            </a:r>
            <a:endParaRPr lang="en-US" sz="105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wiki.ivrpowers.com/en/videorec/faq, competitor product pages reviewed August 2026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Differentiator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170" name="Layer.tiff" descr="Layer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910613" y="915820"/>
            <a:ext cx="4358074" cy="1313394"/>
          </a:xfrm>
          <a:prstGeom prst="rect">
            <a:avLst/>
          </a:prstGeom>
          <a:ln w="12700">
            <a:miter lim="400000"/>
          </a:ln>
        </p:spPr>
      </p:pic>
      <p:sp>
        <p:nvSpPr>
          <p:cNvPr id="900" name="RecordDot-bg"/>
          <p:cNvSpPr/>
          <p:nvPr/>
        </p:nvSpPr>
        <p:spPr>
          <a:xfrm>
            <a:off x="5772480" y="4491373"/>
            <a:ext cx="634340" cy="634340"/>
          </a:xfrm>
          <a:prstGeom prst="ellipse">
            <a:avLst/>
          </a:prstGeom>
          <a:solidFill>
            <a:srgbClr val="D4D4D4"/>
          </a:solidFill>
          <a:ln w="3175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p:spPr>
        <p:txBody>
          <a:bodyPr/>
          <a:lstStyle/>
          <a:p/>
        </p:txBody>
      </p:sp>
      <p:sp>
        <p:nvSpPr>
          <p:cNvPr id="901" name="RecordDot-fg"/>
          <p:cNvSpPr/>
          <p:nvPr/>
        </p:nvSpPr>
        <p:spPr>
          <a:xfrm>
            <a:off x="5969125" y="4688018"/>
            <a:ext cx="241049" cy="241049"/>
          </a:xfrm>
          <a:prstGeom prst="ellipse">
            <a:avLst/>
          </a:prstGeom>
          <a:solidFill>
            <a:srgbClr val="FF2600"/>
          </a:solidFill>
          <a:ln>
            <a:noFill/>
          </a:ln>
        </p:spPr>
        <p:txBody>
          <a:bodyPr/>
          <a:lstStyle/>
          <a:p/>
        </p:txBody>
      </p:sp>
      <p:sp>
        <p:nvSpPr>
          <p:cNvPr id="950" name="Did you know a Video Contact Center requires…"/>
          <p:cNvSpPr txBox="1"/>
          <p:nvPr/>
        </p:nvSpPr>
        <p:spPr>
          <a:xfrm>
            <a:off x="480116" y="2946426"/>
            <a:ext cx="11231768" cy="965148"/>
          </a:xfrm>
          <a:prstGeom prst="rect">
            <a:avLst/>
          </a:prstGeom>
        </p:spPr>
        <p:txBody>
          <a:bodyPr wrap="none" lIns="25373" tIns="25373" rIns="25373" bIns="25373" anchor="ctr">
            <a:noAutofit/>
          </a:bodyPr>
          <a:lstStyle/>
          <a:p>
            <a:pPr algn="ctr" defTabSz="228600">
              <a:defRPr sz="2600">
                <a:solidFill>
                  <a:srgbClr val="212F38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pPr>
            <a:r>
              <a:rPr sz="2600">
                <a:latin typeface="Montserrat"/>
              </a:rPr>
              <a:t>Did you know a Video Contact Center requires</a:t>
            </a:r>
            <a:br>
              <a:rPr sz="2600"/>
            </a:br>
            <a:r>
              <a:rPr sz="2600">
                <a:latin typeface="Montserrat"/>
              </a:rPr>
              <a:t>special handling when processing its recordings?</a:t>
            </a:r>
          </a:p>
        </p:txBody>
      </p:sp>
      <p:sp>
        <p:nvSpPr>
          <p:cNvPr id="178" name="Interactive Powers"/>
          <p:cNvSpPr txBox="1"/>
          <p:nvPr/>
        </p:nvSpPr>
        <p:spPr>
          <a:xfrm>
            <a:off x="600044" y="5927326"/>
            <a:ext cx="10974059" cy="31815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2836" tIns="22836" rIns="22836" bIns="22836">
            <a:normAutofit fontScale="100000" lnSpcReduction="0"/>
          </a:bodyPr>
          <a:lstStyle/>
          <a:p>
            <a:pPr algn="ctr" defTabSz="412750">
              <a:defRPr>
                <a:solidFill>
                  <a:srgbClr val="212F38"/>
                </a:solidFill>
                <a:latin typeface="MuseoSansRounded-900"/>
                <a:ea typeface="MuseoSansRounded-900"/>
                <a:cs typeface="MuseoSansRounded-900"/>
                <a:sym typeface="MuseoSansRounded-900"/>
              </a:defRPr>
            </a:pPr>
            <a:r>
              <a:rPr>
                <a:latin typeface="MuseoSansRounded-100"/>
                <a:ea typeface="MuseoSansRounded-100"/>
                <a:cs typeface="MuseoSansRounded-100"/>
                <a:sym typeface="MuseoSansRounded-100"/>
              </a:rPr>
              <a:t>Interactive</a:t>
            </a:r>
            <a:r>
              <a:t> Powers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CAPABILITIES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Metadata, review, export and access — one platform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1645920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7" name="Image 0" descr="icons/integration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1781983"/>
            <a:ext cx="294803" cy="29480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Custom metadata scripts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22960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script built for your deployment calls your ACD platform to fetch and attach call metadata automatically.</a:t>
            </a:r>
            <a:endParaRPr lang="en-US" sz="980" dirty="0"/>
          </a:p>
        </p:txBody>
      </p:sp>
      <p:sp>
        <p:nvSpPr>
          <p:cNvPr id="10" name="Shape 7"/>
          <p:cNvSpPr/>
          <p:nvPr/>
        </p:nvSpPr>
        <p:spPr>
          <a:xfrm>
            <a:off x="4306824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581144" y="1645920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2" name="Image 1" descr="icons/eye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1781983"/>
            <a:ext cx="294803" cy="29480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76088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Reviewed status flags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4581144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Recordings can be marked Reviewed — and, distinctly, flagged "not approved" — capturing a QM team's judgement with the file.</a:t>
            </a:r>
            <a:endParaRPr lang="en-US" sz="980" dirty="0"/>
          </a:p>
        </p:txBody>
      </p:sp>
      <p:sp>
        <p:nvSpPr>
          <p:cNvPr id="15" name="Shape 11"/>
          <p:cNvSpPr/>
          <p:nvPr/>
        </p:nvSpPr>
        <p:spPr>
          <a:xfrm>
            <a:off x="8065008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339328" y="1645920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7" name="Image 2" descr="icons/route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1781983"/>
            <a:ext cx="294803" cy="29480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034272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Structured metadata export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8339328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Recordings and their metadata are organised for external speech-analytics systems to consume directly.</a:t>
            </a:r>
            <a:endParaRPr lang="en-US" sz="980" dirty="0"/>
          </a:p>
        </p:txBody>
      </p:sp>
      <p:sp>
        <p:nvSpPr>
          <p:cNvPr id="20" name="Shape 15"/>
          <p:cNvSpPr/>
          <p:nvPr/>
        </p:nvSpPr>
        <p:spPr>
          <a:xfrm>
            <a:off x="548640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822960" y="3931920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2" name="Image 3" descr="icons/send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067983"/>
            <a:ext cx="294803" cy="294803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SFTP push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822960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Custom post-processing scripts commonly push finished recordings to your own external servers securely.</a:t>
            </a:r>
            <a:endParaRPr lang="en-US" sz="980" dirty="0"/>
          </a:p>
        </p:txBody>
      </p:sp>
      <p:sp>
        <p:nvSpPr>
          <p:cNvPr id="25" name="Shape 19"/>
          <p:cNvSpPr/>
          <p:nvPr/>
        </p:nvSpPr>
        <p:spPr>
          <a:xfrm>
            <a:off x="4306824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4581144" y="3931920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7" name="Image 4" descr="icons/key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067983"/>
            <a:ext cx="294803" cy="294803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276088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SSO via SAML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4581144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Signed AuthnRequests, encrypted assertions, full IdP/SP metadata configuration — added v2.14.0, May 2025.</a:t>
            </a:r>
            <a:endParaRPr lang="en-US" sz="980" dirty="0"/>
          </a:p>
        </p:txBody>
      </p:sp>
      <p:sp>
        <p:nvSpPr>
          <p:cNvPr id="30" name="Shape 23"/>
          <p:cNvSpPr/>
          <p:nvPr/>
        </p:nvSpPr>
        <p:spPr>
          <a:xfrm>
            <a:off x="8065008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8339328" y="3931920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32" name="Image 5" descr="icons/badge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391" y="4067983"/>
            <a:ext cx="294803" cy="294803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034272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AWS-inherited certifications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8339328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SOC 1, 2 &amp; 3, ISO 27001 and FedRAMP/FISMA reports from AWS's own audited infrastructure underpin the platform.</a:t>
            </a:r>
            <a:endParaRPr lang="en-US" sz="980" dirty="0"/>
          </a:p>
        </p:txBody>
      </p:sp>
      <p:sp>
        <p:nvSpPr>
          <p:cNvPr id="35" name="Text 27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wiki.ivrpowers.com/en/videorec/changelog, Source: interactivepowers.com/en/platforms/videorec, Source: wiki.ivrpowers.com/en/videorec/extensions</a:t>
            </a:r>
            <a:endParaRPr lang="en-US" sz="800" dirty="0"/>
          </a:p>
        </p:txBody>
      </p:sp>
      <p:sp>
        <p:nvSpPr>
          <p:cNvPr id="36" name="Text 28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Capabilities</a:t>
            </a:r>
            <a:endParaRPr lang="en-US" sz="800" dirty="0"/>
          </a:p>
        </p:txBody>
      </p:sp>
      <p:sp>
        <p:nvSpPr>
          <p:cNvPr id="37" name="Text 29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SUITE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is the compliance layer for three more products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Each platform stands alone and speaks standard protocols — but bought together they behave as one system, with no integration project in between.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7" name="Image 0" descr="assets/marks/hero_smartiv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464" y="2194560"/>
            <a:ext cx="914400" cy="914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AUTOMATION LAYER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768096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Carrier-grade VoiceXML IVR with speech engines, handling the call before a human is needed.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392424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12" name="Image 1" descr="assets/marks/hero_webac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248" y="2194560"/>
            <a:ext cx="914400" cy="9144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75304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575304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DISTRIBUTION LAYER</a:t>
            </a:r>
            <a:endParaRPr lang="en-US" sz="850" dirty="0"/>
          </a:p>
        </p:txBody>
      </p:sp>
      <p:sp>
        <p:nvSpPr>
          <p:cNvPr id="15" name="Text 11"/>
          <p:cNvSpPr/>
          <p:nvPr/>
        </p:nvSpPr>
        <p:spPr>
          <a:xfrm>
            <a:off x="3611880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Queues, routes and distributes voice and video to the right agent, and runs their desktop.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6236208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17" name="Image 2" descr="assets/marks/hero_videort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032" y="2194560"/>
            <a:ext cx="914400" cy="9144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19088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419088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MEDIA GATEWAY</a:t>
            </a:r>
            <a:endParaRPr lang="en-US" sz="850" dirty="0"/>
          </a:p>
        </p:txBody>
      </p:sp>
      <p:sp>
        <p:nvSpPr>
          <p:cNvPr id="20" name="Text 15"/>
          <p:cNvSpPr/>
          <p:nvPr/>
        </p:nvSpPr>
        <p:spPr>
          <a:xfrm>
            <a:off x="6455664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Hybrid SIP + WebRTC gateway for browsers, mobile devices and kiosks, built for high availability.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9079992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33246"/>
          </a:solidFill>
          <a:ln w="19050">
            <a:solidFill>
              <a:srgbClr val="9CBFEA"/>
            </a:solidFill>
            <a:prstDash val="solid"/>
          </a:ln>
        </p:spPr>
        <p:txBody>
          <a:bodyPr/>
          <a:p/>
        </p:txBody>
      </p:sp>
      <p:pic>
        <p:nvPicPr>
          <p:cNvPr id="22" name="Image 3" descr="assets/marks/hero_videore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7816" y="2194560"/>
            <a:ext cx="914400" cy="9144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262872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9262872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RECORDING LAYER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9299448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HD video recording, storage and archive, with export for analytics and compliance.</a:t>
            </a:r>
            <a:endParaRPr lang="en-US" sz="950" dirty="0"/>
          </a:p>
        </p:txBody>
      </p:sp>
      <p:sp>
        <p:nvSpPr>
          <p:cNvPr id="26" name="Text 20"/>
          <p:cNvSpPr/>
          <p:nvPr/>
        </p:nvSpPr>
        <p:spPr>
          <a:xfrm>
            <a:off x="548640" y="507492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 Services · hosting, monitoring and managed operation across all four platforms</a:t>
            </a:r>
            <a:endParaRPr lang="en-US" sz="1050" dirty="0"/>
          </a:p>
        </p:txBody>
      </p:sp>
      <p:sp>
        <p:nvSpPr>
          <p:cNvPr id="27" name="Text 21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 (platform documentation)</a:t>
            </a:r>
            <a:endParaRPr lang="en-US" sz="800" dirty="0"/>
          </a:p>
        </p:txBody>
      </p:sp>
      <p:sp>
        <p:nvSpPr>
          <p:cNvPr id="28" name="Text 22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suite</a:t>
            </a:r>
            <a:endParaRPr lang="en-US" sz="800" dirty="0"/>
          </a:p>
        </p:txBody>
      </p:sp>
      <p:sp>
        <p:nvSpPr>
          <p:cNvPr id="29" name="Text 23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COMPARISON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Video REC parts company with audio-first recorders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4946904" y="1463040"/>
            <a:ext cx="3456432" cy="4133088"/>
          </a:xfrm>
          <a:prstGeom prst="roundRect">
            <a:avLst>
              <a:gd name="adj" fmla="val 2646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0456" y="1463040"/>
            <a:ext cx="3547872" cy="4133088"/>
          </a:xfrm>
          <a:prstGeom prst="roundRect">
            <a:avLst>
              <a:gd name="adj" fmla="val 2577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1554480"/>
            <a:ext cx="44348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74920" y="1554480"/>
            <a:ext cx="3200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typical compliance recorder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366760" y="1554480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2212848"/>
            <a:ext cx="4617720" cy="658368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713232" y="2212848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capture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074920" y="2212848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Screen recording of the agent's desktop, an add-on tier</a:t>
            </a:r>
            <a:endParaRPr lang="en-US" sz="960" dirty="0"/>
          </a:p>
        </p:txBody>
      </p:sp>
      <p:sp>
        <p:nvSpPr>
          <p:cNvPr id="13" name="Text 11"/>
          <p:cNvSpPr/>
          <p:nvPr/>
        </p:nvSpPr>
        <p:spPr>
          <a:xfrm>
            <a:off x="8366760" y="2212848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Native recording of the live video interaction itself</a:t>
            </a:r>
            <a:endParaRPr lang="en-US" sz="980" dirty="0"/>
          </a:p>
        </p:txBody>
      </p:sp>
      <p:sp>
        <p:nvSpPr>
          <p:cNvPr id="14" name="Text 12"/>
          <p:cNvSpPr/>
          <p:nvPr/>
        </p:nvSpPr>
        <p:spPr>
          <a:xfrm>
            <a:off x="713232" y="2871216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Analytics approach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074920" y="2871216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Closed, built-in AI module, often behind a higher tier</a:t>
            </a:r>
            <a:endParaRPr lang="en-US" sz="960" dirty="0"/>
          </a:p>
        </p:txBody>
      </p:sp>
      <p:sp>
        <p:nvSpPr>
          <p:cNvPr id="16" name="Text 14"/>
          <p:cNvSpPr/>
          <p:nvPr/>
        </p:nvSpPr>
        <p:spPr>
          <a:xfrm>
            <a:off x="8366760" y="2871216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 export to the speech-analytics vendor of your choice</a:t>
            </a:r>
            <a:endParaRPr lang="en-US" sz="980" dirty="0"/>
          </a:p>
        </p:txBody>
      </p:sp>
      <p:sp>
        <p:nvSpPr>
          <p:cNvPr id="17" name="Shape 15"/>
          <p:cNvSpPr/>
          <p:nvPr/>
        </p:nvSpPr>
        <p:spPr>
          <a:xfrm>
            <a:off x="548640" y="3529584"/>
            <a:ext cx="4617720" cy="658368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713232" y="3529584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Storage model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074920" y="3529584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Pooled, multi-tenant, vendor-controlled</a:t>
            </a:r>
            <a:endParaRPr lang="en-US" sz="960" dirty="0"/>
          </a:p>
        </p:txBody>
      </p:sp>
      <p:sp>
        <p:nvSpPr>
          <p:cNvPr id="20" name="Text 18"/>
          <p:cNvSpPr/>
          <p:nvPr/>
        </p:nvSpPr>
        <p:spPr>
          <a:xfrm>
            <a:off x="8366760" y="3529584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Customer-owned S3 bucket and encryption keys</a:t>
            </a:r>
            <a:endParaRPr lang="en-US" sz="980" dirty="0"/>
          </a:p>
        </p:txBody>
      </p:sp>
      <p:sp>
        <p:nvSpPr>
          <p:cNvPr id="21" name="Text 19"/>
          <p:cNvSpPr/>
          <p:nvPr/>
        </p:nvSpPr>
        <p:spPr>
          <a:xfrm>
            <a:off x="713232" y="4187952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Storage sizing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074920" y="4187952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Quote-based, opaque</a:t>
            </a:r>
            <a:endParaRPr lang="en-US" sz="960" dirty="0"/>
          </a:p>
        </p:txBody>
      </p:sp>
      <p:sp>
        <p:nvSpPr>
          <p:cNvPr id="23" name="Text 21"/>
          <p:cNvSpPr/>
          <p:nvPr/>
        </p:nvSpPr>
        <p:spPr>
          <a:xfrm>
            <a:off x="8366760" y="4187952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Published per-minute table and worked example</a:t>
            </a:r>
            <a:endParaRPr lang="en-US" sz="980" dirty="0"/>
          </a:p>
        </p:txBody>
      </p:sp>
      <p:sp>
        <p:nvSpPr>
          <p:cNvPr id="24" name="Shape 22"/>
          <p:cNvSpPr/>
          <p:nvPr/>
        </p:nvSpPr>
        <p:spPr>
          <a:xfrm>
            <a:off x="548640" y="4846320"/>
            <a:ext cx="4617720" cy="658368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713232" y="4846320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Compliance posture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074920" y="4846320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Independently held certifications (varies by vendor)</a:t>
            </a:r>
            <a:endParaRPr lang="en-US" sz="960" dirty="0"/>
          </a:p>
        </p:txBody>
      </p:sp>
      <p:sp>
        <p:nvSpPr>
          <p:cNvPr id="27" name="Text 25"/>
          <p:cNvSpPr/>
          <p:nvPr/>
        </p:nvSpPr>
        <p:spPr>
          <a:xfrm>
            <a:off x="8366760" y="4846320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Built on AWS's independently audited infrastructure</a:t>
            </a:r>
            <a:endParaRPr lang="en-US" sz="980" dirty="0"/>
          </a:p>
        </p:txBody>
      </p:sp>
      <p:sp>
        <p:nvSpPr>
          <p:cNvPr id="28" name="Text 26"/>
          <p:cNvSpPr/>
          <p:nvPr/>
        </p:nvSpPr>
        <p:spPr>
          <a:xfrm>
            <a:off x="548640" y="5989320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"A typical compliance recorder" summarises patterns published on the capability pages of NICE, Verint, CallCabinet (now Smarsh), Red Box, Uniphore and Calabrio, reviewed August 2026. Specific vendor comparisons available on request.</a:t>
            </a:r>
            <a:endParaRPr lang="en-US" sz="840" dirty="0"/>
          </a:p>
        </p:txBody>
      </p:sp>
      <p:sp>
        <p:nvSpPr>
          <p:cNvPr id="29" name="Text 2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Comparison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PRODUCTION &amp; COMMERCIALS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Running where the evidence matters, priced by storage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37160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Industries served (suite-wide client base)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773936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1335024" y="1993392"/>
            <a:ext cx="548640" cy="548640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8" name="Image 0" descr="icons/bank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6698" y="2125066"/>
            <a:ext cx="285293" cy="28529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2633472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Financial Services</a:t>
            </a:r>
            <a:endParaRPr lang="en-US" sz="1020" dirty="0"/>
          </a:p>
        </p:txBody>
      </p:sp>
      <p:sp>
        <p:nvSpPr>
          <p:cNvPr id="10" name="Shape 7"/>
          <p:cNvSpPr/>
          <p:nvPr/>
        </p:nvSpPr>
        <p:spPr>
          <a:xfrm>
            <a:off x="2798064" y="1773936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584448" y="1993392"/>
            <a:ext cx="548640" cy="548640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2" name="Image 1" descr="icons/building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6122" y="2125066"/>
            <a:ext cx="285293" cy="28529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889504" y="2633472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Public Sector</a:t>
            </a:r>
            <a:endParaRPr lang="en-US" sz="1020" dirty="0"/>
          </a:p>
        </p:txBody>
      </p:sp>
      <p:sp>
        <p:nvSpPr>
          <p:cNvPr id="14" name="Shape 10"/>
          <p:cNvSpPr/>
          <p:nvPr/>
        </p:nvSpPr>
        <p:spPr>
          <a:xfrm>
            <a:off x="5047488" y="1773936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5" name="Shape 11"/>
          <p:cNvSpPr/>
          <p:nvPr/>
        </p:nvSpPr>
        <p:spPr>
          <a:xfrm>
            <a:off x="5833872" y="1993392"/>
            <a:ext cx="548640" cy="548640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6" name="Image 2" descr="icons/health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546" y="2125066"/>
            <a:ext cx="285293" cy="28529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138928" y="2633472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Healthcare</a:t>
            </a:r>
            <a:endParaRPr lang="en-US" sz="1020" dirty="0"/>
          </a:p>
        </p:txBody>
      </p:sp>
      <p:sp>
        <p:nvSpPr>
          <p:cNvPr id="18" name="Shape 13"/>
          <p:cNvSpPr/>
          <p:nvPr/>
        </p:nvSpPr>
        <p:spPr>
          <a:xfrm>
            <a:off x="7296912" y="1773936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9" name="Shape 14"/>
          <p:cNvSpPr/>
          <p:nvPr/>
        </p:nvSpPr>
        <p:spPr>
          <a:xfrm>
            <a:off x="8083296" y="1993392"/>
            <a:ext cx="548640" cy="548640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0" name="Image 3" descr="icons/signal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4970" y="2125066"/>
            <a:ext cx="285293" cy="285293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388352" y="2633472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Telecom &amp; Utilities</a:t>
            </a:r>
            <a:endParaRPr lang="en-US" sz="1020" dirty="0"/>
          </a:p>
        </p:txBody>
      </p:sp>
      <p:sp>
        <p:nvSpPr>
          <p:cNvPr id="22" name="Shape 16"/>
          <p:cNvSpPr/>
          <p:nvPr/>
        </p:nvSpPr>
        <p:spPr>
          <a:xfrm>
            <a:off x="9546336" y="1773936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23" name="Shape 17"/>
          <p:cNvSpPr/>
          <p:nvPr/>
        </p:nvSpPr>
        <p:spPr>
          <a:xfrm>
            <a:off x="10332720" y="1993392"/>
            <a:ext cx="548640" cy="548640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4" name="Image 4" descr="icons/bpo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4394" y="2125066"/>
            <a:ext cx="285293" cy="285293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9637776" y="2633472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BPO &amp; Services</a:t>
            </a:r>
            <a:endParaRPr lang="en-US" sz="1020" dirty="0"/>
          </a:p>
        </p:txBody>
      </p:sp>
      <p:sp>
        <p:nvSpPr>
          <p:cNvPr id="26" name="Text 19"/>
          <p:cNvSpPr/>
          <p:nvPr/>
        </p:nvSpPr>
        <p:spPr>
          <a:xfrm>
            <a:off x="548640" y="329184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operates as the recording layer for suite deployments across Latin America and Europe, including a suite-level reference at Atento — confirm exact scope with your account team. Named references available under NDA.</a:t>
            </a:r>
            <a:endParaRPr lang="en-US" sz="980" dirty="0"/>
          </a:p>
        </p:txBody>
      </p:sp>
      <p:sp>
        <p:nvSpPr>
          <p:cNvPr id="27" name="Shape 20"/>
          <p:cNvSpPr/>
          <p:nvPr/>
        </p:nvSpPr>
        <p:spPr>
          <a:xfrm>
            <a:off x="548640" y="3977640"/>
            <a:ext cx="11091672" cy="1965960"/>
          </a:xfrm>
          <a:prstGeom prst="roundRect">
            <a:avLst>
              <a:gd name="adj" fmla="val 4651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28" name="Text 21"/>
          <p:cNvSpPr/>
          <p:nvPr/>
        </p:nvSpPr>
        <p:spPr>
          <a:xfrm>
            <a:off x="868680" y="416052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Storage-tiered, not metered by the call</a:t>
            </a:r>
            <a:endParaRPr lang="en-US" sz="1400" dirty="0"/>
          </a:p>
        </p:txBody>
      </p:sp>
      <p:sp>
        <p:nvSpPr>
          <p:cNvPr id="29" name="Text 22"/>
          <p:cNvSpPr/>
          <p:nvPr/>
        </p:nvSpPr>
        <p:spPr>
          <a:xfrm>
            <a:off x="868680" y="4553712"/>
            <a:ext cx="10469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1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is provisioned as a managed service and sized to a storage tier — Type 1 (100GB), Type 2 (500GB) or Type 3 (1TB) — not billed per minute or per agent seat. IntPowers provisions and operates the service on your own S3 bucket and encryption keys; pricing is quote-based, sized against your actual retention and format mix.</a:t>
            </a:r>
            <a:endParaRPr lang="en-US" sz="1100" dirty="0"/>
          </a:p>
        </p:txBody>
      </p:sp>
      <p:sp>
        <p:nvSpPr>
          <p:cNvPr id="30" name="Text 23"/>
          <p:cNvSpPr/>
          <p:nvPr/>
        </p:nvSpPr>
        <p:spPr>
          <a:xfrm>
            <a:off x="868680" y="5285232"/>
            <a:ext cx="10469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i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Per-minute or per-seat recording fees are hard to forecast when video call volume is exactly what you're trying to grow. Storage-tiered pricing turns that into a line item you can actually budget.</a:t>
            </a:r>
            <a:endParaRPr lang="en-US" sz="960" dirty="0"/>
          </a:p>
        </p:txBody>
      </p:sp>
      <p:sp>
        <p:nvSpPr>
          <p:cNvPr id="31" name="Text 24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interactivepowers.com/en/success-cases; Source: wiki.ivrpowers.com/en/videorec/first-steps</a:t>
            </a:r>
            <a:endParaRPr lang="en-US" sz="800" dirty="0"/>
          </a:p>
        </p:txBody>
      </p:sp>
      <p:sp>
        <p:nvSpPr>
          <p:cNvPr id="32" name="Text 25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Proof &amp; commercials</a:t>
            </a:r>
            <a:endParaRPr lang="en-US" sz="800" dirty="0"/>
          </a:p>
        </p:txBody>
      </p:sp>
      <p:sp>
        <p:nvSpPr>
          <p:cNvPr id="33" name="Text 26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377440" y="3291840"/>
            <a:ext cx="6766560" cy="676656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3" name="Image 0" descr="assets/marks/hero_videore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2286000"/>
            <a:ext cx="2194560" cy="21945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196596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 ·  VIDEO CALL RECORDING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85800" y="2331720"/>
            <a:ext cx="80467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 the whole</a:t>
            </a:r>
            <a:endParaRPr lang="en-US" sz="38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interaction. Prove it.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85800" y="4041648"/>
            <a:ext cx="77724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Let us show you a video call captured, stored and archived end to end — with a worked sizing estimate for your own traffic, and a clear answer on what's inherited and what's independently audited.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685800" y="4983480"/>
            <a:ext cx="1965960" cy="512064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685800" y="4983480"/>
            <a:ext cx="1965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Talk to Sales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834640" y="4983480"/>
            <a:ext cx="2148840" cy="512064"/>
          </a:xfrm>
          <a:prstGeom prst="roundRect">
            <a:avLst>
              <a:gd name="adj" fmla="val 50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2834640" y="4983480"/>
            <a:ext cx="2148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Request a Demo</a:t>
            </a:r>
            <a:endParaRPr lang="en-US" sz="1200" dirty="0"/>
          </a:p>
        </p:txBody>
      </p:sp>
      <p:pic>
        <p:nvPicPr>
          <p:cNvPr id="11" name="Image 1" descr="assets/logo_corp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897880"/>
            <a:ext cx="1920240" cy="63093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971800" y="5870448"/>
            <a:ext cx="3657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interactivepowers.com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Interactive Powers,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REC 2026 — Product Brochure</dc:title>
  <dc:subject>PptxGenJS Presentation</dc:subject>
  <dc:creator>Interactive Powers</dc:creator>
  <cp:lastModifiedBy>Interactive Powers</cp:lastModifiedBy>
  <cp:revision>1</cp:revision>
  <dcterms:created xsi:type="dcterms:W3CDTF">2026-08-19T02:43:14Z</dcterms:created>
  <dcterms:modified xsi:type="dcterms:W3CDTF">2026-08-19T02:43:14Z</dcterms:modified>
</cp:coreProperties>
</file>