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7" r:id="rId28"/>
    <p:sldId id="257" r:id="rId3"/>
    <p:sldId id="258" r:id="rId4"/>
    <p:sldId id="259" r:id="rId5"/>
    <p:sldId id="278" r:id="rId29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3.xml"/><Relationship Id="rId4" Type="http://schemas.openxmlformats.org/officeDocument/2006/relationships/slide" Target="slides/slide4.xml"/><Relationship Id="rId5" Type="http://schemas.openxmlformats.org/officeDocument/2006/relationships/slide" Target="slides/slide5.xml"/><Relationship Id="rId6" Type="http://schemas.openxmlformats.org/officeDocument/2006/relationships/slide" Target="slides/slide7.xml"/><Relationship Id="rId7" Type="http://schemas.openxmlformats.org/officeDocument/2006/relationships/slide" Target="slides/slide8.xml"/><Relationship Id="rId8" Type="http://schemas.openxmlformats.org/officeDocument/2006/relationships/slide" Target="slides/slide9.xml"/><Relationship Id="rId9" Type="http://schemas.openxmlformats.org/officeDocument/2006/relationships/slide" Target="slides/slide10.xml"/><Relationship Id="rId10" Type="http://schemas.openxmlformats.org/officeDocument/2006/relationships/slide" Target="slides/slide11.xml"/><Relationship Id="rId11" Type="http://schemas.openxmlformats.org/officeDocument/2006/relationships/slide" Target="slides/slide12.xml"/><Relationship Id="rId12" Type="http://schemas.openxmlformats.org/officeDocument/2006/relationships/slide" Target="slides/slide13.xml"/><Relationship Id="rId13" Type="http://schemas.openxmlformats.org/officeDocument/2006/relationships/slide" Target="slides/slide14.xml"/><Relationship Id="rId14" Type="http://schemas.openxmlformats.org/officeDocument/2006/relationships/slide" Target="slides/slide15.xml"/><Relationship Id="rId15" Type="http://schemas.openxmlformats.org/officeDocument/2006/relationships/slide" Target="slides/slide16.xml"/><Relationship Id="rId16" Type="http://schemas.openxmlformats.org/officeDocument/2006/relationships/slide" Target="slides/slide17.xml"/><Relationship Id="rId17" Type="http://schemas.openxmlformats.org/officeDocument/2006/relationships/slide" Target="slides/slide18.xml"/><Relationship Id="rId18" Type="http://schemas.openxmlformats.org/officeDocument/2006/relationships/slide" Target="slides/slide19.xml"/><Relationship Id="rId19" Type="http://schemas.openxmlformats.org/officeDocument/2006/relationships/slide" Target="slides/slide20.xml"/><Relationship Id="rId20" Type="http://schemas.openxmlformats.org/officeDocument/2006/relationships/slide" Target="slides/slide21.xml"/><Relationship Id="rId21" Type="http://schemas.openxmlformats.org/officeDocument/2006/relationships/slide" Target="slides/slide22.xml"/><Relationship Id="rId22" Type="http://schemas.openxmlformats.org/officeDocument/2006/relationships/slide" Target="slides/slide23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28" Type="http://schemas.openxmlformats.org/officeDocument/2006/relationships/slide" Target="slides/slide2.xml"/><Relationship Id="rId29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tiff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Relationship Id="rId7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Relationship Id="rId7" Type="http://schemas.openxmlformats.org/officeDocument/2006/relationships/image" Target="../media/image3.png"/><Relationship Id="rId8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Relationship Id="rId7" Type="http://schemas.openxmlformats.org/officeDocument/2006/relationships/image" Target="../media/image5.png"/><Relationship Id="rId8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tiff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Relationship Id="rId9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Relationship Id="rId9" Type="http://schemas.openxmlformats.org/officeDocument/2006/relationships/image" Target="../media/image8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Relationship Id="rId8" Type="http://schemas.openxmlformats.org/officeDocument/2006/relationships/image" Target="../media/image9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Relationship Id="rId7" Type="http://schemas.openxmlformats.org/officeDocument/2006/relationships/image" Target="../media/image1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2194560"/>
            <a:ext cx="6583680" cy="658368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9966960" y="3931920"/>
            <a:ext cx="3108960" cy="3108960"/>
          </a:xfrm>
          <a:prstGeom prst="ellipse">
            <a:avLst/>
          </a:prstGeom>
          <a:solidFill>
            <a:srgbClr val="37474F"/>
          </a:solidFill>
          <a:ln/>
        </p:spPr>
        <p:txBody>
          <a:bodyPr/>
          <a:p/>
        </p:txBody>
      </p:sp>
      <p:pic>
        <p:nvPicPr>
          <p:cNvPr id="4" name="Image 0" descr="assets/logo_cor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2057400" cy="676656"/>
          </a:xfrm>
          <a:prstGeom prst="rect">
            <a:avLst/>
          </a:prstGeom>
        </p:spPr>
      </p:pic>
      <p:pic>
        <p:nvPicPr>
          <p:cNvPr id="5" name="Image 1" descr="assets/marks/hero_videort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60" y="960120"/>
            <a:ext cx="2286000" cy="22860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5800" y="233172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PLATAFORMA  ·  MOTOR DE VIDEO EN TIEMPO REAL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685800" y="2670048"/>
            <a:ext cx="8412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</a:t>
            </a:r>
            <a:endParaRPr lang="en-US" sz="5600" dirty="0"/>
          </a:p>
        </p:txBody>
      </p:sp>
      <p:sp>
        <p:nvSpPr>
          <p:cNvPr id="8" name="Text 4"/>
          <p:cNvSpPr/>
          <p:nvPr/>
        </p:nvSpPr>
        <p:spPr>
          <a:xfrm>
            <a:off x="685800" y="3822192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en tiempo real de serie — no añadido después.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685800" y="4434840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pasarela SIP + WebRTC que impulsa voz y video en toda la suite IntPowers — enrutado, grabado y reportado como cualquier otro canal, desplegado donde tenga que vivir tu infraestructura.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685800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120–480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85800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puertos por servidor</a:t>
            </a:r>
            <a:endParaRPr lang="en-US" sz="950" dirty="0"/>
          </a:p>
        </p:txBody>
      </p:sp>
      <p:sp>
        <p:nvSpPr>
          <p:cNvPr id="12" name="Text 8"/>
          <p:cNvSpPr/>
          <p:nvPr/>
        </p:nvSpPr>
        <p:spPr>
          <a:xfrm>
            <a:off x="2898648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v6.0.0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2898648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versión actual, 2024</a:t>
            </a:r>
            <a:endParaRPr lang="en-US" sz="950" dirty="0"/>
          </a:p>
        </p:txBody>
      </p:sp>
      <p:sp>
        <p:nvSpPr>
          <p:cNvPr id="14" name="Text 10"/>
          <p:cNvSpPr/>
          <p:nvPr/>
        </p:nvSpPr>
        <p:spPr>
          <a:xfrm>
            <a:off x="5111496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Nube / on-prem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5111496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despliegue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7324344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10+ años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7324344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producción desde 2016</a:t>
            </a:r>
            <a:endParaRPr lang="en-US" sz="950" dirty="0"/>
          </a:p>
        </p:txBody>
      </p:sp>
      <p:sp>
        <p:nvSpPr>
          <p:cNvPr id="18" name="Text 14"/>
          <p:cNvSpPr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Folleto de producto 2026  ·  Edición completa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/>
      <p:sp>
        <p:nvSpPr>
          <p:cNvPr id="111" name="TextBox 1"/>
          <p:cNvSpPr txBox="1"/>
          <p:nvPr/>
        </p:nvSpPr>
        <p:spPr>
          <a:xfrm>
            <a:off x="9265615" y="384047"/>
            <a:ext cx="233172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pc="220" sz="9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VIDEO RTC</a:t>
            </a:r>
          </a:p>
        </p:txBody>
      </p:sp>
      <p:sp>
        <p:nvSpPr>
          <p:cNvPr id="112" name="TextBox 2"/>
          <p:cNvSpPr txBox="1"/>
          <p:nvPr/>
        </p:nvSpPr>
        <p:spPr>
          <a:xfrm>
            <a:off x="10957255" y="6355079"/>
            <a:ext cx="54864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113" name="Rectangle 3"/>
          <p:cNvSpPr/>
          <p:nvPr/>
        </p:nvSpPr>
        <p:spPr>
          <a:xfrm>
            <a:off x="685799" y="777240"/>
            <a:ext cx="502921" cy="45721"/>
          </a:xfrm>
          <a:prstGeom prst="rect">
            <a:avLst/>
          </a:prstGeom>
          <a:solidFill>
            <a:srgbClr val="FF6D6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4" name="TextBox 4"/>
          <p:cNvSpPr txBox="1"/>
          <p:nvPr/>
        </p:nvSpPr>
        <p:spPr>
          <a:xfrm>
            <a:off x="685800" y="960119"/>
            <a:ext cx="5029200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pc="180"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LA PLATAFORMA DE MEDIOS DE VIDEO</a:t>
            </a:r>
          </a:p>
        </p:txBody>
      </p:sp>
      <p:sp>
        <p:nvSpPr>
          <p:cNvPr id="115" name="TextBox 5"/>
          <p:cNvSpPr txBox="1"/>
          <p:nvPr/>
        </p:nvSpPr>
        <p:spPr>
          <a:xfrm>
            <a:off x="658367" y="1353311"/>
            <a:ext cx="5744866" cy="794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3100"/>
              </a:lnSpc>
              <a:defRPr sz="2700">
                <a:solidFill>
                  <a:srgbClr val="212F38"/>
                </a:solidFill>
                <a:latin typeface="Montserrat Thin Bold"/>
                <a:ea typeface="Montserrat Thin Bold"/>
                <a:cs typeface="Montserrat Thin Bold"/>
                <a:sym typeface="Montserrat Thin Bold"/>
              </a:defRPr>
            </a:lvl1pPr>
          </a:lstStyle>
          <a:p>
            <a:pPr/>
            <a:r>
              <a:t>Qué pueden hacer agentes y clientes al arrancar el video.</a:t>
            </a:r>
          </a:p>
        </p:txBody>
      </p:sp>
      <p:sp>
        <p:nvSpPr>
          <p:cNvPr id="116" name="Rectangle 6"/>
          <p:cNvSpPr/>
          <p:nvPr/>
        </p:nvSpPr>
        <p:spPr>
          <a:xfrm>
            <a:off x="685799" y="3136392"/>
            <a:ext cx="201170" cy="45721"/>
          </a:xfrm>
          <a:prstGeom prst="rect">
            <a:avLst/>
          </a:prstGeom>
          <a:solidFill>
            <a:srgbClr val="FF6D6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7" name="TextBox 7"/>
          <p:cNvSpPr txBox="1"/>
          <p:nvPr/>
        </p:nvSpPr>
        <p:spPr>
          <a:xfrm>
            <a:off x="1024127" y="298754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Compartición de pantalla</a:t>
            </a:r>
          </a:p>
        </p:txBody>
      </p:sp>
      <p:sp>
        <p:nvSpPr>
          <p:cNvPr id="118" name="TextBox 8"/>
          <p:cNvSpPr txBox="1"/>
          <p:nvPr/>
        </p:nvSpPr>
        <p:spPr>
          <a:xfrm>
            <a:off x="1024128" y="3319271"/>
            <a:ext cx="4709160" cy="187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Bidireccional, junto al video en vivo.</a:t>
            </a:r>
          </a:p>
        </p:txBody>
      </p:sp>
      <p:sp>
        <p:nvSpPr>
          <p:cNvPr id="119" name="Rectangle 9"/>
          <p:cNvSpPr/>
          <p:nvPr/>
        </p:nvSpPr>
        <p:spPr>
          <a:xfrm>
            <a:off x="685799" y="4123944"/>
            <a:ext cx="201170" cy="45721"/>
          </a:xfrm>
          <a:prstGeom prst="rect">
            <a:avLst/>
          </a:prstGeom>
          <a:solidFill>
            <a:srgbClr val="FF6D6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0" name="TextBox 10"/>
          <p:cNvSpPr txBox="1"/>
          <p:nvPr/>
        </p:nvSpPr>
        <p:spPr>
          <a:xfrm>
            <a:off x="1024127" y="397763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Chat en vivo y archivos</a:t>
            </a:r>
          </a:p>
        </p:txBody>
      </p:sp>
      <p:sp>
        <p:nvSpPr>
          <p:cNvPr id="121" name="TextBox 11"/>
          <p:cNvSpPr txBox="1"/>
          <p:nvPr/>
        </p:nvSpPr>
        <p:spPr>
          <a:xfrm>
            <a:off x="1024128" y="4306823"/>
            <a:ext cx="4709160" cy="187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El chat de texto y la transferencia de archivos corren en paralelo al video y la voz.</a:t>
            </a:r>
          </a:p>
        </p:txBody>
      </p:sp>
      <p:sp>
        <p:nvSpPr>
          <p:cNvPr id="122" name="Rectangle 12"/>
          <p:cNvSpPr/>
          <p:nvPr/>
        </p:nvSpPr>
        <p:spPr>
          <a:xfrm>
            <a:off x="685799" y="5111496"/>
            <a:ext cx="201170" cy="45721"/>
          </a:xfrm>
          <a:prstGeom prst="rect">
            <a:avLst/>
          </a:prstGeom>
          <a:solidFill>
            <a:srgbClr val="FF6D6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3" name="TextBox 13"/>
          <p:cNvSpPr txBox="1"/>
          <p:nvPr/>
        </p:nvSpPr>
        <p:spPr>
          <a:xfrm>
            <a:off x="1024127" y="4965191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Picture-in-Picture</a:t>
            </a:r>
          </a:p>
        </p:txBody>
      </p:sp>
      <p:sp>
        <p:nvSpPr>
          <p:cNvPr id="124" name="TextBox 14"/>
          <p:cNvSpPr txBox="1"/>
          <p:nvPr/>
        </p:nvSpPr>
        <p:spPr>
          <a:xfrm>
            <a:off x="1024128" y="5294376"/>
            <a:ext cx="4709160" cy="187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No pierdas de vista al cliente mientras trabajas en otra app.</a:t>
            </a:r>
          </a:p>
        </p:txBody>
      </p:sp>
      <p:sp>
        <p:nvSpPr>
          <p:cNvPr id="125" name="Rounded Rectangle 15"/>
          <p:cNvSpPr/>
          <p:nvPr/>
        </p:nvSpPr>
        <p:spPr>
          <a:xfrm>
            <a:off x="6613855" y="2151338"/>
            <a:ext cx="4983481" cy="2829644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228600" dist="762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26" name="Layer.tiff" descr="Layer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11511" y="2416336"/>
            <a:ext cx="4249981" cy="22996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BRECHA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Todos venden APIs de video. Nadie lo integra de serie.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proveedores de video CPaaS entregan el medio en tiempo real como un bloque en bruto. Convertirlo en un canal de contact center enrutado y supervisado queda como proyecto de integración — cada vez.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011680"/>
            <a:ext cx="3566160" cy="2057400"/>
          </a:xfrm>
          <a:prstGeom prst="roundRect">
            <a:avLst>
              <a:gd name="adj" fmla="val 4444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7" name="Image 0" descr="icons/stack_9FB0B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" y="2304288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41248" y="2880360"/>
            <a:ext cx="2980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Bloques genéricos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41248" y="3255264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video llega como primitivas de SDK en bruto — sin cola, sin enrutamiento por habilidades, sin escritorio de agente integrado.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306824" y="2011680"/>
            <a:ext cx="3566160" cy="2057400"/>
          </a:xfrm>
          <a:prstGeom prst="roundRect">
            <a:avLst>
              <a:gd name="adj" fmla="val 4444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1" name="Image 1" descr="icons/cloud_9FB0B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9432" y="2304288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99432" y="2880360"/>
            <a:ext cx="2980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Solo nube, sin excepciones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4599432" y="3255264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 los principales proveedores de video CPaaS revisados, ninguno documenta una capa de medios central on-premise real.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8065008" y="2011680"/>
            <a:ext cx="3566160" cy="2057400"/>
          </a:xfrm>
          <a:prstGeom prst="roundRect">
            <a:avLst>
              <a:gd name="adj" fmla="val 4444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5" name="Image 2" descr="icons/money_9FB0B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7616" y="2304288"/>
            <a:ext cx="457200" cy="4572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357616" y="2880360"/>
            <a:ext cx="2980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Tarifado, impredecible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8357616" y="3255264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precio se cobra por minuto y participante, así que el coste escala —y sorprende— con el volumen de llamadas, no con la plantilla.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548640" y="4434840"/>
            <a:ext cx="11091672" cy="1481328"/>
          </a:xfrm>
          <a:prstGeom prst="roundRect">
            <a:avLst>
              <a:gd name="adj" fmla="val 6173"/>
            </a:avLst>
          </a:prstGeom>
          <a:solidFill>
            <a:srgbClr val="FF6D5F"/>
          </a:solidFill>
          <a:ln/>
        </p:spPr>
        <p:txBody>
          <a:bodyPr/>
          <a:p/>
        </p:txBody>
      </p:sp>
      <p:pic>
        <p:nvPicPr>
          <p:cNvPr id="19" name="Image 3" descr="assets/marks/mark_videort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773168"/>
            <a:ext cx="804672" cy="80467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965960" y="4709160"/>
            <a:ext cx="9326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 parte del contact center, no de la consola de API.</a:t>
            </a:r>
            <a:endParaRPr lang="en-US" sz="1600" dirty="0"/>
          </a:p>
        </p:txBody>
      </p:sp>
      <p:sp>
        <p:nvSpPr>
          <p:cNvPr id="21" name="Text 15"/>
          <p:cNvSpPr/>
          <p:nvPr/>
        </p:nvSpPr>
        <p:spPr>
          <a:xfrm>
            <a:off x="1965960" y="5120640"/>
            <a:ext cx="9281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3E2A2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Combina una pasarela híbrida SIP + WebRTC con SPLIT, una arquitectura propia que separa los flujos de agente y cliente, pensada específicamente para el enrutamiento — así el video se comporta como un canal desde el primer día, sobre infraestructura que tú controlas.</a:t>
            </a:r>
            <a:endParaRPr lang="en-US" sz="1100" dirty="0"/>
          </a:p>
        </p:txBody>
      </p:sp>
      <p:sp>
        <p:nvSpPr>
          <p:cNvPr id="22" name="Text 16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Posicionamiento basado en las páginas públicas de capacidades, despliegue y precios de los principales proveedores de video CPaaS, revisadas en agosto de 2026</a:t>
            </a:r>
            <a:endParaRPr lang="en-US" sz="800" dirty="0"/>
          </a:p>
        </p:txBody>
      </p:sp>
      <p:sp>
        <p:nvSpPr>
          <p:cNvPr id="23" name="Text 17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brecha</a:t>
            </a:r>
            <a:endParaRPr lang="en-US" sz="800" dirty="0"/>
          </a:p>
        </p:txBody>
      </p:sp>
      <p:sp>
        <p:nvSpPr>
          <p:cNvPr id="24" name="Text 18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PLATAFORMA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Pasarela SIP + WebRTC para contact centers, no para chat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 combina un núcleo de telefonía de nivel operador para la señalización SIP/PSTN con una pasarela de medios WebRTC dedicada, así que una sesión de video es un objeto de telefonía de primer nivel — no una app aparte pegada al sistema telefónico. Se instala como paquete en Debian 12 LTS, en tu propio hardware, en un hipervisor o en AWS.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542032"/>
            <a:ext cx="621792" cy="621792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8" name="Image 0" descr="icons/swap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902" y="2691262"/>
            <a:ext cx="323332" cy="3233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Híbrido por arquitectura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SIP y WebRTC se encuentran en una sola pasarela, así el video puede originarse desde un navegador, un kiosco o un terminal SIP, indistintamente.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392424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542032"/>
            <a:ext cx="621792" cy="621792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13" name="Image 1" descr="icons/route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686" y="2691262"/>
            <a:ext cx="323332" cy="3233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Nativo de contact center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protocolo SPLIT separa los flujos de agente y cliente específicamente para el enrutamiento, no para un chat P2P genérico.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6236208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542032"/>
            <a:ext cx="621792" cy="621792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18" name="Image 2" descr="icons/cloud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1470" y="2691262"/>
            <a:ext cx="323332" cy="3233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Despliega donde quieras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paquete de Debian 12 LTS corre en bare metal, VMware, Proxmox, KVM, Xen, o AWS / GCP / Azure / OVH — el mismo build.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9079992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542032"/>
            <a:ext cx="621792" cy="621792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23" name="Image 3" descr="icons/standard_212F3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85254" y="2691262"/>
            <a:ext cx="323332" cy="32333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Abierto e interoperable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Guías documentadas para Genesys PureCloud y GoContact, además de troncal SIP genérico hacia lo que ya operes hoy.</a:t>
            </a:r>
            <a:endParaRPr lang="en-US" sz="1000" dirty="0"/>
          </a:p>
        </p:txBody>
      </p:sp>
      <p:sp>
        <p:nvSpPr>
          <p:cNvPr id="26" name="Text 20"/>
          <p:cNvSpPr/>
          <p:nvPr/>
        </p:nvSpPr>
        <p:spPr>
          <a:xfrm>
            <a:off x="548640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Códec VP8</a:t>
            </a:r>
            <a:endParaRPr lang="en-US" sz="2000" dirty="0"/>
          </a:p>
        </p:txBody>
      </p:sp>
      <p:sp>
        <p:nvSpPr>
          <p:cNvPr id="27" name="Text 21"/>
          <p:cNvSpPr/>
          <p:nvPr/>
        </p:nvSpPr>
        <p:spPr>
          <a:xfrm>
            <a:off x="548640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códec de medios documentado</a:t>
            </a:r>
            <a:endParaRPr lang="en-US" sz="950" dirty="0"/>
          </a:p>
        </p:txBody>
      </p:sp>
      <p:sp>
        <p:nvSpPr>
          <p:cNvPr id="28" name="Text 22"/>
          <p:cNvSpPr/>
          <p:nvPr/>
        </p:nvSpPr>
        <p:spPr>
          <a:xfrm>
            <a:off x="3392424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120–480</a:t>
            </a:r>
            <a:endParaRPr lang="en-US" sz="2000" dirty="0"/>
          </a:p>
        </p:txBody>
      </p:sp>
      <p:sp>
        <p:nvSpPr>
          <p:cNvPr id="29" name="Text 23"/>
          <p:cNvSpPr/>
          <p:nvPr/>
        </p:nvSpPr>
        <p:spPr>
          <a:xfrm>
            <a:off x="3392424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puertos por servidor</a:t>
            </a:r>
            <a:endParaRPr lang="en-US" sz="950" dirty="0"/>
          </a:p>
        </p:txBody>
      </p:sp>
      <p:sp>
        <p:nvSpPr>
          <p:cNvPr id="30" name="Text 24"/>
          <p:cNvSpPr/>
          <p:nvPr/>
        </p:nvSpPr>
        <p:spPr>
          <a:xfrm>
            <a:off x="6236208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TLS + SRTP</a:t>
            </a:r>
            <a:endParaRPr lang="en-US" sz="2000" dirty="0"/>
          </a:p>
        </p:txBody>
      </p:sp>
      <p:sp>
        <p:nvSpPr>
          <p:cNvPr id="31" name="Text 25"/>
          <p:cNvSpPr/>
          <p:nvPr/>
        </p:nvSpPr>
        <p:spPr>
          <a:xfrm>
            <a:off x="6236208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cifrado de señalización y medios</a:t>
            </a:r>
            <a:endParaRPr lang="en-US" sz="950" dirty="0"/>
          </a:p>
        </p:txBody>
      </p:sp>
      <p:sp>
        <p:nvSpPr>
          <p:cNvPr id="32" name="Text 26"/>
          <p:cNvSpPr/>
          <p:nvPr/>
        </p:nvSpPr>
        <p:spPr>
          <a:xfrm>
            <a:off x="9079992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puerto</a:t>
            </a:r>
            <a:endParaRPr lang="en-US" sz="2000" dirty="0"/>
          </a:p>
        </p:txBody>
      </p:sp>
      <p:sp>
        <p:nvSpPr>
          <p:cNvPr id="33" name="Text 27"/>
          <p:cNvSpPr/>
          <p:nvPr/>
        </p:nvSpPr>
        <p:spPr>
          <a:xfrm>
            <a:off x="9079992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o licencia</a:t>
            </a:r>
            <a:endParaRPr lang="en-US" sz="950" dirty="0"/>
          </a:p>
        </p:txBody>
      </p:sp>
      <p:sp>
        <p:nvSpPr>
          <p:cNvPr id="34" name="Text 28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wiki.ivrpowers.com/en/videortc, /faq, /installation</a:t>
            </a:r>
            <a:endParaRPr lang="en-US" sz="800" dirty="0"/>
          </a:p>
        </p:txBody>
      </p:sp>
      <p:sp>
        <p:nvSpPr>
          <p:cNvPr id="35" name="Text 29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plataforma</a:t>
            </a:r>
            <a:endParaRPr lang="en-US" sz="800" dirty="0"/>
          </a:p>
        </p:txBody>
      </p:sp>
      <p:sp>
        <p:nvSpPr>
          <p:cNvPr id="36" name="Text 30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DIFERENCIADOR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única pasarela de su categoría con núcleo on-premise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es un conector híbrido de app de reuniones. La misma pasarela de medios, instalada donde tus datos tengan permitido vivir.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2670048" cy="2212848"/>
          </a:xfrm>
          <a:prstGeom prst="roundRect">
            <a:avLst>
              <a:gd name="adj" fmla="val 413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148840"/>
            <a:ext cx="640080" cy="640080"/>
          </a:xfrm>
          <a:prstGeom prst="ellipse">
            <a:avLst/>
          </a:prstGeom>
          <a:solidFill>
            <a:srgbClr val="FF6D5F"/>
          </a:solidFill>
          <a:ln/>
        </p:spPr>
        <p:txBody>
          <a:bodyPr/>
          <a:p/>
        </p:txBody>
      </p:sp>
      <p:pic>
        <p:nvPicPr>
          <p:cNvPr id="8" name="Image 0" descr="icons/cloud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4692" y="2308860"/>
            <a:ext cx="320040" cy="3200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2898648"/>
            <a:ext cx="2157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Nube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04672" y="3264408"/>
            <a:ext cx="21579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Opción alojada y gestionada en AWS, en 5+ regiones, con el modelo operativo de un servicio.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3392424" y="1874520"/>
            <a:ext cx="2670048" cy="2212848"/>
          </a:xfrm>
          <a:prstGeom prst="roundRect">
            <a:avLst>
              <a:gd name="adj" fmla="val 413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148840"/>
            <a:ext cx="640080" cy="640080"/>
          </a:xfrm>
          <a:prstGeom prst="ellipse">
            <a:avLst/>
          </a:prstGeom>
          <a:solidFill>
            <a:srgbClr val="FF6D5F"/>
          </a:solidFill>
          <a:ln/>
        </p:spPr>
        <p:txBody>
          <a:bodyPr/>
          <a:p/>
        </p:txBody>
      </p:sp>
      <p:pic>
        <p:nvPicPr>
          <p:cNvPr id="13" name="Image 1" descr="icons/onprem_212F3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8476" y="2308860"/>
            <a:ext cx="320040" cy="32004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2898648"/>
            <a:ext cx="2157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On-premises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3648456" y="3264408"/>
            <a:ext cx="21579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paquete de Debian 12 LTS en tu propio hardware, dentro de tu propio perímetro de red — nada tiene que salir.</a:t>
            </a:r>
            <a:endParaRPr lang="en-US" sz="980" dirty="0"/>
          </a:p>
        </p:txBody>
      </p:sp>
      <p:sp>
        <p:nvSpPr>
          <p:cNvPr id="16" name="Shape 12"/>
          <p:cNvSpPr/>
          <p:nvPr/>
        </p:nvSpPr>
        <p:spPr>
          <a:xfrm>
            <a:off x="6236208" y="1874520"/>
            <a:ext cx="2670048" cy="2212848"/>
          </a:xfrm>
          <a:prstGeom prst="roundRect">
            <a:avLst>
              <a:gd name="adj" fmla="val 413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148840"/>
            <a:ext cx="640080" cy="640080"/>
          </a:xfrm>
          <a:prstGeom prst="ellipse">
            <a:avLst/>
          </a:prstGeom>
          <a:solidFill>
            <a:srgbClr val="FF6D5F"/>
          </a:solidFill>
          <a:ln/>
        </p:spPr>
        <p:txBody>
          <a:bodyPr/>
          <a:p/>
        </p:txBody>
      </p:sp>
      <p:pic>
        <p:nvPicPr>
          <p:cNvPr id="18" name="Image 2" descr="icons/server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260" y="2308860"/>
            <a:ext cx="320040" cy="32004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2898648"/>
            <a:ext cx="2157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Virtualizado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6492240" y="3264408"/>
            <a:ext cx="21579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Certificado para VMware, Proxmox, KVM y Xen, así encaja con el parque de virtualización que ya operas.</a:t>
            </a:r>
            <a:endParaRPr lang="en-US" sz="980" dirty="0"/>
          </a:p>
        </p:txBody>
      </p:sp>
      <p:sp>
        <p:nvSpPr>
          <p:cNvPr id="21" name="Shape 16"/>
          <p:cNvSpPr/>
          <p:nvPr/>
        </p:nvSpPr>
        <p:spPr>
          <a:xfrm>
            <a:off x="9079992" y="1874520"/>
            <a:ext cx="2670048" cy="2212848"/>
          </a:xfrm>
          <a:prstGeom prst="roundRect">
            <a:avLst>
              <a:gd name="adj" fmla="val 413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148840"/>
            <a:ext cx="640080" cy="640080"/>
          </a:xfrm>
          <a:prstGeom prst="ellipse">
            <a:avLst/>
          </a:prstGeom>
          <a:solidFill>
            <a:srgbClr val="FF6D5F"/>
          </a:solidFill>
          <a:ln/>
        </p:spPr>
        <p:txBody>
          <a:bodyPr/>
          <a:p/>
        </p:txBody>
      </p:sp>
      <p:pic>
        <p:nvPicPr>
          <p:cNvPr id="23" name="Image 3" descr="icons/swap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6044" y="2308860"/>
            <a:ext cx="320040" cy="32004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2898648"/>
            <a:ext cx="2157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Híbrido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9336024" y="3264408"/>
            <a:ext cx="21579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Combínalos — pasarela de medios on-prem, plano de control en la nube, o al revés, según la jurisdicción.</a:t>
            </a:r>
            <a:endParaRPr lang="en-US" sz="980" dirty="0"/>
          </a:p>
        </p:txBody>
      </p:sp>
      <p:sp>
        <p:nvSpPr>
          <p:cNvPr id="26" name="Shape 20"/>
          <p:cNvSpPr/>
          <p:nvPr/>
        </p:nvSpPr>
        <p:spPr>
          <a:xfrm>
            <a:off x="548640" y="4407408"/>
            <a:ext cx="11091672" cy="1463040"/>
          </a:xfrm>
          <a:prstGeom prst="roundRect">
            <a:avLst>
              <a:gd name="adj" fmla="val 6250"/>
            </a:avLst>
          </a:prstGeom>
          <a:solidFill>
            <a:srgbClr val="1A252C"/>
          </a:solidFill>
          <a:ln/>
        </p:spPr>
        <p:txBody>
          <a:bodyPr/>
          <a:p/>
        </p:txBody>
      </p:sp>
      <p:sp>
        <p:nvSpPr>
          <p:cNvPr id="27" name="Text 21"/>
          <p:cNvSpPr/>
          <p:nvPr/>
        </p:nvSpPr>
        <p:spPr>
          <a:xfrm>
            <a:off x="868680" y="4553712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qué esto importa especialmente para el video</a:t>
            </a:r>
            <a:endParaRPr lang="en-US" sz="1250" dirty="0"/>
          </a:p>
        </p:txBody>
      </p:sp>
      <p:sp>
        <p:nvSpPr>
          <p:cNvPr id="28" name="Text 22"/>
          <p:cNvSpPr/>
          <p:nvPr/>
        </p:nvSpPr>
        <p:spPr>
          <a:xfrm>
            <a:off x="868680" y="4864608"/>
            <a:ext cx="104698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2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rostro grabado y transmitido es un dato personal casi biométrico en la mayoría de jurisdicciones. De los principales proveedores de video CPaaS revisados en agosto de 2026, ninguno documenta un despliegue on-premise real de su capa de medios central en tiempo real — lo más cercano es un add-on on-prem de solo grabación de un proveedor. Un paquete de Debian instalado en infraestructura que tú controlas convierte esa brecha en un simple check.</a:t>
            </a:r>
            <a:endParaRPr lang="en-US" sz="1020" dirty="0"/>
          </a:p>
        </p:txBody>
      </p:sp>
      <p:sp>
        <p:nvSpPr>
          <p:cNvPr id="29" name="Text 23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wiki.ivrpowers.com/en/videortc/faq, /videortc/installation</a:t>
            </a:r>
            <a:endParaRPr lang="en-US" sz="800" dirty="0"/>
          </a:p>
        </p:txBody>
      </p:sp>
      <p:sp>
        <p:nvSpPr>
          <p:cNvPr id="30" name="Text 24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Diferenciador</a:t>
            </a:r>
            <a:endParaRPr lang="en-US" sz="800" dirty="0"/>
          </a:p>
        </p:txBody>
      </p:sp>
      <p:sp>
        <p:nvSpPr>
          <p:cNvPr id="31" name="Text 25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180" name="Image" descr="Image"/>
          <p:cNvPicPr>
            <a:picLocks noChangeAspect="1"/>
          </p:cNvPicPr>
          <p:nvPr/>
        </p:nvPicPr>
        <p:blipFill>
          <a:blip r:embed="rId11">
            <a:extLst/>
          </a:blip>
          <a:srcRect l="0" t="19759" r="0" b="10427"/>
          <a:stretch>
            <a:fillRect/>
          </a:stretch>
        </p:blipFill>
        <p:spPr>
          <a:xfrm>
            <a:off x="4467914" y="487788"/>
            <a:ext cx="3133293" cy="21874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Layer.tiff" descr="Layer.tiff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2874748" y="4422584"/>
            <a:ext cx="6683804" cy="987381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Rectangle"/>
          <p:cNvSpPr/>
          <p:nvPr/>
        </p:nvSpPr>
        <p:spPr>
          <a:xfrm>
            <a:off x="6832703" y="2128279"/>
            <a:ext cx="6343387" cy="61552"/>
          </a:xfrm>
          <a:prstGeom prst="rect">
            <a:avLst/>
          </a:prstGeom>
          <a:gradFill>
            <a:gsLst>
              <a:gs pos="0">
                <a:srgbClr val="EBEBEB"/>
              </a:gs>
              <a:gs pos="100000">
                <a:srgbClr val="000000"/>
              </a:gs>
            </a:gsLst>
            <a:lin ang="5400000"/>
          </a:gradFill>
          <a:ln w="12700">
            <a:miter lim="400000"/>
          </a:ln>
        </p:spPr>
        <p:txBody>
          <a:bodyPr lIns="25373" tIns="25373" rIns="25373" bIns="25373" anchor="ctr"/>
          <a:lstStyle/>
          <a:p>
            <a:pPr algn="ctr" defTabSz="412750">
              <a:defRPr sz="1600">
                <a:solidFill>
                  <a:srgbClr val="EBEBEB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950" name="¿Sabías que al incorporar videollamadas en tu Contact Center"/>
          <p:cNvSpPr txBox="1"/>
          <p:nvPr/>
        </p:nvSpPr>
        <p:spPr>
          <a:xfrm>
            <a:off x="290655" y="2946426"/>
            <a:ext cx="11610690" cy="965148"/>
          </a:xfrm>
          <a:prstGeom prst="rect">
            <a:avLst/>
          </a:prstGeom>
        </p:spPr>
        <p:txBody>
          <a:bodyPr wrap="none" lIns="25373" tIns="25373" rIns="25373" bIns="25373" anchor="ctr">
            <a:noAutofit/>
          </a:bodyPr>
          <a:lstStyle/>
          <a:p>
            <a:pPr algn="ctr" defTabSz="228600">
              <a:defRPr sz="2600">
                <a:solidFill>
                  <a:srgbClr val="212F38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pPr>
            <a:r>
              <a:rPr sz="2600">
                <a:latin typeface="Montserrat"/>
              </a:rPr>
              <a:t>¿Sabías que al incorporar videollamadas en tu Contact Center</a:t>
            </a:r>
            <a:br>
              <a:rPr sz="2600"/>
            </a:br>
            <a:r>
              <a:rPr sz="2600">
                <a:latin typeface="Montserrat"/>
              </a:rPr>
              <a:t>puedes aumentar la productividad de tus agentes?</a:t>
            </a:r>
          </a:p>
        </p:txBody>
      </p:sp>
      <p:sp>
        <p:nvSpPr>
          <p:cNvPr id="189" name="Interactive Powers"/>
          <p:cNvSpPr txBox="1"/>
          <p:nvPr/>
        </p:nvSpPr>
        <p:spPr>
          <a:xfrm>
            <a:off x="600044" y="5927326"/>
            <a:ext cx="10974059" cy="31815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2836" tIns="22836" rIns="22836" bIns="22836">
            <a:normAutofit fontScale="100000" lnSpcReduction="0"/>
          </a:bodyPr>
          <a:lstStyle/>
          <a:p>
            <a:pPr algn="ctr" defTabSz="412750">
              <a:defRPr>
                <a:solidFill>
                  <a:srgbClr val="212F38"/>
                </a:solidFill>
                <a:latin typeface="MuseoSansRounded-900"/>
                <a:ea typeface="MuseoSansRounded-900"/>
                <a:cs typeface="MuseoSansRounded-900"/>
                <a:sym typeface="MuseoSansRounded-900"/>
              </a:defRPr>
            </a:pPr>
            <a:r>
              <a:rPr>
                <a:latin typeface="MuseoSansRounded-100"/>
                <a:ea typeface="MuseoSansRounded-100"/>
                <a:cs typeface="MuseoSansRounded-100"/>
                <a:sym typeface="MuseoSansRounded-100"/>
              </a:rPr>
              <a:t>Interactive</a:t>
            </a:r>
            <a:r>
              <a:t> Powers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ARQUITECTURA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hay realmente dentro de la pasarela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6187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Pila de protocolos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609344"/>
            <a:ext cx="511150" cy="384048"/>
          </a:xfrm>
          <a:prstGeom prst="roundRect">
            <a:avLst>
              <a:gd name="adj" fmla="val 50000"/>
            </a:avLst>
          </a:prstGeom>
          <a:solidFill>
            <a:srgbClr val="FDE6E2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1609344"/>
            <a:ext cx="51115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SIP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1187806" y="1609344"/>
            <a:ext cx="766267" cy="384048"/>
          </a:xfrm>
          <a:prstGeom prst="roundRect">
            <a:avLst>
              <a:gd name="adj" fmla="val 50000"/>
            </a:avLst>
          </a:prstGeom>
          <a:solidFill>
            <a:srgbClr val="FDE6E2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1187806" y="1609344"/>
            <a:ext cx="76626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WebRTC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082089" y="1609344"/>
            <a:ext cx="936346" cy="384048"/>
          </a:xfrm>
          <a:prstGeom prst="roundRect">
            <a:avLst>
              <a:gd name="adj" fmla="val 50000"/>
            </a:avLst>
          </a:prstGeom>
          <a:solidFill>
            <a:srgbClr val="FDE6E2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2082089" y="1609344"/>
            <a:ext cx="93634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Motor de telefonía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146450" y="1609344"/>
            <a:ext cx="1191463" cy="384048"/>
          </a:xfrm>
          <a:prstGeom prst="roundRect">
            <a:avLst>
              <a:gd name="adj" fmla="val 50000"/>
            </a:avLst>
          </a:prstGeom>
          <a:solidFill>
            <a:srgbClr val="FDE6E2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3146450" y="1609344"/>
            <a:ext cx="119146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SRTP / DTLS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465930" y="1609344"/>
            <a:ext cx="596189" cy="384048"/>
          </a:xfrm>
          <a:prstGeom prst="roundRect">
            <a:avLst>
              <a:gd name="adj" fmla="val 50000"/>
            </a:avLst>
          </a:prstGeom>
          <a:solidFill>
            <a:srgbClr val="FDE6E2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4465930" y="1609344"/>
            <a:ext cx="59618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STUN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190134" y="1609344"/>
            <a:ext cx="511150" cy="384048"/>
          </a:xfrm>
          <a:prstGeom prst="roundRect">
            <a:avLst>
              <a:gd name="adj" fmla="val 50000"/>
            </a:avLst>
          </a:prstGeom>
          <a:solidFill>
            <a:srgbClr val="FDE6E2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5190134" y="1609344"/>
            <a:ext cx="51115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TLS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48640" y="2212848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804672" y="2450592"/>
            <a:ext cx="512064" cy="512064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20" name="Image 0" descr="icons/route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567" y="2573487"/>
            <a:ext cx="266273" cy="266273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1426464" y="2450592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Arquitectura SPLIT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804672" y="3072384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Separa los flujos de medios y datos de agente y cliente específicamente para el enrutamiento en contact center, no para chat P2P.</a:t>
            </a:r>
            <a:endParaRPr lang="en-US" sz="970" dirty="0"/>
          </a:p>
        </p:txBody>
      </p:sp>
      <p:sp>
        <p:nvSpPr>
          <p:cNvPr id="23" name="Shape 20"/>
          <p:cNvSpPr/>
          <p:nvPr/>
        </p:nvSpPr>
        <p:spPr>
          <a:xfrm>
            <a:off x="4306824" y="2212848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4" name="Shape 21"/>
          <p:cNvSpPr/>
          <p:nvPr/>
        </p:nvSpPr>
        <p:spPr>
          <a:xfrm>
            <a:off x="4562856" y="2450592"/>
            <a:ext cx="512064" cy="512064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25" name="Image 1" descr="icons/cam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751" y="2573487"/>
            <a:ext cx="266273" cy="266273"/>
          </a:xfrm>
          <a:prstGeom prst="rect">
            <a:avLst/>
          </a:prstGeom>
        </p:spPr>
      </p:pic>
      <p:sp>
        <p:nvSpPr>
          <p:cNvPr id="26" name="Text 22"/>
          <p:cNvSpPr/>
          <p:nvPr/>
        </p:nvSpPr>
        <p:spPr>
          <a:xfrm>
            <a:off x="5184648" y="2450592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Resolución adaptativa</a:t>
            </a:r>
            <a:endParaRPr lang="en-US" sz="1200" dirty="0"/>
          </a:p>
        </p:txBody>
      </p:sp>
      <p:sp>
        <p:nvSpPr>
          <p:cNvPr id="27" name="Text 23"/>
          <p:cNvSpPr/>
          <p:nvPr/>
        </p:nvSpPr>
        <p:spPr>
          <a:xfrm>
            <a:off x="4562856" y="3072384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Perfiles solicitables desde QVGA hasta 8K, negociados por sesión según el ancho de banda realmente disponible.</a:t>
            </a:r>
            <a:endParaRPr lang="en-US" sz="970" dirty="0"/>
          </a:p>
        </p:txBody>
      </p:sp>
      <p:sp>
        <p:nvSpPr>
          <p:cNvPr id="28" name="Shape 24"/>
          <p:cNvSpPr/>
          <p:nvPr/>
        </p:nvSpPr>
        <p:spPr>
          <a:xfrm>
            <a:off x="8065008" y="2212848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9" name="Shape 25"/>
          <p:cNvSpPr/>
          <p:nvPr/>
        </p:nvSpPr>
        <p:spPr>
          <a:xfrm>
            <a:off x="8321040" y="2450592"/>
            <a:ext cx="512064" cy="512064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30" name="Image 2" descr="icons/sliders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3935" y="2573487"/>
            <a:ext cx="266273" cy="266273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8942832" y="2450592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Códec de video VP8</a:t>
            </a:r>
            <a:endParaRPr lang="en-US" sz="1200" dirty="0"/>
          </a:p>
        </p:txBody>
      </p:sp>
      <p:sp>
        <p:nvSpPr>
          <p:cNvPr id="32" name="Text 27"/>
          <p:cNvSpPr/>
          <p:nvPr/>
        </p:nvSpPr>
        <p:spPr>
          <a:xfrm>
            <a:off x="8321040" y="3072384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códec documentado para la negociación de medios — la paridad con otros códecs no está detallada públicamente en la documentación.</a:t>
            </a:r>
            <a:endParaRPr lang="en-US" sz="970" dirty="0"/>
          </a:p>
        </p:txBody>
      </p:sp>
      <p:sp>
        <p:nvSpPr>
          <p:cNvPr id="33" name="Shape 28"/>
          <p:cNvSpPr/>
          <p:nvPr/>
        </p:nvSpPr>
        <p:spPr>
          <a:xfrm>
            <a:off x="548640" y="4206240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4" name="Shape 29"/>
          <p:cNvSpPr/>
          <p:nvPr/>
        </p:nvSpPr>
        <p:spPr>
          <a:xfrm>
            <a:off x="804672" y="4443984"/>
            <a:ext cx="512064" cy="512064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35" name="Image 3" descr="icons/globe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567" y="4566879"/>
            <a:ext cx="266273" cy="266273"/>
          </a:xfrm>
          <a:prstGeom prst="rect">
            <a:avLst/>
          </a:prstGeom>
        </p:spPr>
      </p:pic>
      <p:sp>
        <p:nvSpPr>
          <p:cNvPr id="36" name="Text 30"/>
          <p:cNvSpPr/>
          <p:nvPr/>
        </p:nvSpPr>
        <p:spPr>
          <a:xfrm>
            <a:off x="1426464" y="4443984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STUN integrado, TURN externo</a:t>
            </a:r>
            <a:endParaRPr lang="en-US" sz="1200" dirty="0"/>
          </a:p>
        </p:txBody>
      </p:sp>
      <p:sp>
        <p:nvSpPr>
          <p:cNvPr id="37" name="Text 31"/>
          <p:cNvSpPr/>
          <p:nvPr/>
        </p:nvSpPr>
        <p:spPr>
          <a:xfrm>
            <a:off x="804672" y="5065776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STUN se configura en la pasarela; los relés TURN se suministran y configuran por despliegue, no vienen incluidos.</a:t>
            </a:r>
            <a:endParaRPr lang="en-US" sz="970" dirty="0"/>
          </a:p>
        </p:txBody>
      </p:sp>
      <p:sp>
        <p:nvSpPr>
          <p:cNvPr id="38" name="Shape 32"/>
          <p:cNvSpPr/>
          <p:nvPr/>
        </p:nvSpPr>
        <p:spPr>
          <a:xfrm>
            <a:off x="4306824" y="4206240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9" name="Shape 33"/>
          <p:cNvSpPr/>
          <p:nvPr/>
        </p:nvSpPr>
        <p:spPr>
          <a:xfrm>
            <a:off x="4562856" y="4443984"/>
            <a:ext cx="512064" cy="512064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40" name="Image 4" descr="icons/lock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51" y="4566879"/>
            <a:ext cx="266273" cy="266273"/>
          </a:xfrm>
          <a:prstGeom prst="rect">
            <a:avLst/>
          </a:prstGeom>
        </p:spPr>
      </p:pic>
      <p:sp>
        <p:nvSpPr>
          <p:cNvPr id="41" name="Text 34"/>
          <p:cNvSpPr/>
          <p:nvPr/>
        </p:nvSpPr>
        <p:spPr>
          <a:xfrm>
            <a:off x="5184648" y="4443984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Transporte cifrado</a:t>
            </a:r>
            <a:endParaRPr lang="en-US" sz="1200" dirty="0"/>
          </a:p>
        </p:txBody>
      </p:sp>
      <p:sp>
        <p:nvSpPr>
          <p:cNvPr id="42" name="Text 35"/>
          <p:cNvSpPr/>
          <p:nvPr/>
        </p:nvSpPr>
        <p:spPr>
          <a:xfrm>
            <a:off x="4562856" y="5065776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TLS protege la señalización y SRTP / DTLS-SRTP protege el medio, de extremo a extremo entre el navegador y la pasarela.</a:t>
            </a:r>
            <a:endParaRPr lang="en-US" sz="970" dirty="0"/>
          </a:p>
        </p:txBody>
      </p:sp>
      <p:sp>
        <p:nvSpPr>
          <p:cNvPr id="43" name="Shape 36"/>
          <p:cNvSpPr/>
          <p:nvPr/>
        </p:nvSpPr>
        <p:spPr>
          <a:xfrm>
            <a:off x="8065008" y="4206240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44" name="Shape 37"/>
          <p:cNvSpPr/>
          <p:nvPr/>
        </p:nvSpPr>
        <p:spPr>
          <a:xfrm>
            <a:off x="8321040" y="4443984"/>
            <a:ext cx="512064" cy="512064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45" name="Image 5" descr="icons/users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3935" y="4566879"/>
            <a:ext cx="266273" cy="266273"/>
          </a:xfrm>
          <a:prstGeom prst="rect">
            <a:avLst/>
          </a:prstGeom>
        </p:spPr>
      </p:pic>
      <p:sp>
        <p:nvSpPr>
          <p:cNvPr id="46" name="Text 38"/>
          <p:cNvSpPr/>
          <p:nvPr/>
        </p:nvSpPr>
        <p:spPr>
          <a:xfrm>
            <a:off x="8942832" y="4443984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Cuentas multiinquilino</a:t>
            </a:r>
            <a:endParaRPr lang="en-US" sz="1200" dirty="0"/>
          </a:p>
        </p:txBody>
      </p:sp>
      <p:sp>
        <p:nvSpPr>
          <p:cNvPr id="47" name="Text 39"/>
          <p:cNvSpPr/>
          <p:nvPr/>
        </p:nvSpPr>
        <p:spPr>
          <a:xfrm>
            <a:off x="8321040" y="5065776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pasarela licenciada se divide en varias cuentas, cada una con su propio número de canales y sus propias funciones activables.</a:t>
            </a:r>
            <a:endParaRPr lang="en-US" sz="970" dirty="0"/>
          </a:p>
        </p:txBody>
      </p:sp>
      <p:sp>
        <p:nvSpPr>
          <p:cNvPr id="48" name="Text 40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wiki.ivrpowers.com/en/videortc/faq, /videortc/configuration/core-system-settings</a:t>
            </a:r>
            <a:endParaRPr lang="en-US" sz="800" dirty="0"/>
          </a:p>
        </p:txBody>
      </p:sp>
      <p:sp>
        <p:nvSpPr>
          <p:cNvPr id="49" name="Text 41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Arquitectura</a:t>
            </a:r>
            <a:endParaRPr lang="en-US" sz="800" dirty="0"/>
          </a:p>
        </p:txBody>
      </p:sp>
      <p:sp>
        <p:nvSpPr>
          <p:cNvPr id="50" name="Text 42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CASOS DE USO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pasarela, diez formas de iniciar una sesión de video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536192"/>
            <a:ext cx="2121408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768096" y="1773936"/>
            <a:ext cx="548640" cy="54864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7" name="Image 0" descr="icons/window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70" y="1905610"/>
            <a:ext cx="285293" cy="28529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9808" y="2450592"/>
            <a:ext cx="17190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Webclient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749808" y="2834640"/>
            <a:ext cx="17190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8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 web del agente: video, chat, archivos y DTMF en una pestaña.</a:t>
            </a:r>
            <a:endParaRPr lang="en-US" sz="860" dirty="0"/>
          </a:p>
        </p:txBody>
      </p:sp>
      <p:sp>
        <p:nvSpPr>
          <p:cNvPr id="10" name="Shape 7"/>
          <p:cNvSpPr/>
          <p:nvPr/>
        </p:nvSpPr>
        <p:spPr>
          <a:xfrm>
            <a:off x="2798064" y="1536192"/>
            <a:ext cx="2121408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3017520" y="1773936"/>
            <a:ext cx="548640" cy="54864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12" name="Image 1" descr="icons/agent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194" y="1905610"/>
            <a:ext cx="285293" cy="28529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999232" y="2450592"/>
            <a:ext cx="17190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SPLIT Agent</a:t>
            </a:r>
            <a:endParaRPr lang="en-US" sz="1150" dirty="0"/>
          </a:p>
        </p:txBody>
      </p:sp>
      <p:sp>
        <p:nvSpPr>
          <p:cNvPr id="14" name="Text 10"/>
          <p:cNvSpPr/>
          <p:nvPr/>
        </p:nvSpPr>
        <p:spPr>
          <a:xfrm>
            <a:off x="2999232" y="2834640"/>
            <a:ext cx="17190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8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caso de uso para contact center — separa y enruta el medio de agente y cliente por diseño.</a:t>
            </a:r>
            <a:endParaRPr lang="en-US" sz="860" dirty="0"/>
          </a:p>
        </p:txBody>
      </p:sp>
      <p:sp>
        <p:nvSpPr>
          <p:cNvPr id="15" name="Shape 11"/>
          <p:cNvSpPr/>
          <p:nvPr/>
        </p:nvSpPr>
        <p:spPr>
          <a:xfrm>
            <a:off x="5047488" y="1536192"/>
            <a:ext cx="2121408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5266944" y="1773936"/>
            <a:ext cx="548640" cy="54864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17" name="Image 2" descr="icons/eye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618" y="1905610"/>
            <a:ext cx="285293" cy="285293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248656" y="2450592"/>
            <a:ext cx="17190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Remote Viewer</a:t>
            </a:r>
            <a:endParaRPr lang="en-US" sz="1150" dirty="0"/>
          </a:p>
        </p:txBody>
      </p:sp>
      <p:sp>
        <p:nvSpPr>
          <p:cNvPr id="19" name="Text 14"/>
          <p:cNvSpPr/>
          <p:nvPr/>
        </p:nvSpPr>
        <p:spPr>
          <a:xfrm>
            <a:off x="5248656" y="2834640"/>
            <a:ext cx="17190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8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Colaboración con vista de pantalla junto a una llamada de voz en curso, sin cambiar de canal.</a:t>
            </a:r>
            <a:endParaRPr lang="en-US" sz="860" dirty="0"/>
          </a:p>
        </p:txBody>
      </p:sp>
      <p:sp>
        <p:nvSpPr>
          <p:cNvPr id="20" name="Shape 15"/>
          <p:cNvSpPr/>
          <p:nvPr/>
        </p:nvSpPr>
        <p:spPr>
          <a:xfrm>
            <a:off x="7296912" y="1536192"/>
            <a:ext cx="2121408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7516368" y="1773936"/>
            <a:ext cx="548640" cy="54864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22" name="Image 3" descr="icons/users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8042" y="1905610"/>
            <a:ext cx="285293" cy="285293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498080" y="2450592"/>
            <a:ext cx="17190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Room</a:t>
            </a:r>
            <a:endParaRPr lang="en-US" sz="1150" dirty="0"/>
          </a:p>
        </p:txBody>
      </p:sp>
      <p:sp>
        <p:nvSpPr>
          <p:cNvPr id="24" name="Text 18"/>
          <p:cNvSpPr/>
          <p:nvPr/>
        </p:nvSpPr>
        <p:spPr>
          <a:xfrm>
            <a:off x="7498080" y="2834640"/>
            <a:ext cx="17190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8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Videoconferencia P2P para hasta 6 participantes — reuniones de equipo o soporte multiparte.</a:t>
            </a:r>
            <a:endParaRPr lang="en-US" sz="860" dirty="0"/>
          </a:p>
        </p:txBody>
      </p:sp>
      <p:sp>
        <p:nvSpPr>
          <p:cNvPr id="25" name="Shape 19"/>
          <p:cNvSpPr/>
          <p:nvPr/>
        </p:nvSpPr>
        <p:spPr>
          <a:xfrm>
            <a:off x="9546336" y="1536192"/>
            <a:ext cx="2121408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9765792" y="1773936"/>
            <a:ext cx="548640" cy="54864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27" name="Image 4" descr="icons/camB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7466" y="1905610"/>
            <a:ext cx="285293" cy="285293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9747504" y="2450592"/>
            <a:ext cx="17190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Call</a:t>
            </a:r>
            <a:endParaRPr lang="en-US" sz="1150" dirty="0"/>
          </a:p>
        </p:txBody>
      </p:sp>
      <p:sp>
        <p:nvSpPr>
          <p:cNvPr id="29" name="Text 22"/>
          <p:cNvSpPr/>
          <p:nvPr/>
        </p:nvSpPr>
        <p:spPr>
          <a:xfrm>
            <a:off x="9747504" y="2834640"/>
            <a:ext cx="17190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8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Videollamada directa uno a uno entre pares, de navegador a navegador.</a:t>
            </a:r>
            <a:endParaRPr lang="en-US" sz="860" dirty="0"/>
          </a:p>
        </p:txBody>
      </p:sp>
      <p:sp>
        <p:nvSpPr>
          <p:cNvPr id="30" name="Shape 23"/>
          <p:cNvSpPr/>
          <p:nvPr/>
        </p:nvSpPr>
        <p:spPr>
          <a:xfrm>
            <a:off x="548640" y="3703320"/>
            <a:ext cx="2121408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768096" y="3941064"/>
            <a:ext cx="548640" cy="54864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32" name="Image 5" descr="icons/mail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770" y="4072738"/>
            <a:ext cx="285293" cy="285293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749808" y="4617720"/>
            <a:ext cx="17190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Mail</a:t>
            </a:r>
            <a:endParaRPr lang="en-US" sz="1150" dirty="0"/>
          </a:p>
        </p:txBody>
      </p:sp>
      <p:sp>
        <p:nvSpPr>
          <p:cNvPr id="34" name="Text 26"/>
          <p:cNvSpPr/>
          <p:nvPr/>
        </p:nvSpPr>
        <p:spPr>
          <a:xfrm>
            <a:off x="749808" y="5001768"/>
            <a:ext cx="17190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8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Mensajes de video asíncronos para cuando no es posible una sesión en vivo.</a:t>
            </a:r>
            <a:endParaRPr lang="en-US" sz="860" dirty="0"/>
          </a:p>
        </p:txBody>
      </p:sp>
      <p:sp>
        <p:nvSpPr>
          <p:cNvPr id="35" name="Shape 27"/>
          <p:cNvSpPr/>
          <p:nvPr/>
        </p:nvSpPr>
        <p:spPr>
          <a:xfrm>
            <a:off x="2798064" y="3703320"/>
            <a:ext cx="2121408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6" name="Shape 28"/>
          <p:cNvSpPr/>
          <p:nvPr/>
        </p:nvSpPr>
        <p:spPr>
          <a:xfrm>
            <a:off x="3017520" y="3941064"/>
            <a:ext cx="548640" cy="54864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37" name="Image 6" descr="icons/play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9194" y="4072738"/>
            <a:ext cx="285293" cy="285293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2999232" y="4617720"/>
            <a:ext cx="17190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Player</a:t>
            </a:r>
            <a:endParaRPr lang="en-US" sz="1150" dirty="0"/>
          </a:p>
        </p:txBody>
      </p:sp>
      <p:sp>
        <p:nvSpPr>
          <p:cNvPr id="39" name="Text 30"/>
          <p:cNvSpPr/>
          <p:nvPr/>
        </p:nvSpPr>
        <p:spPr>
          <a:xfrm>
            <a:off x="2999232" y="5001768"/>
            <a:ext cx="17190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8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Superficie de reproducción para contenido de video grabado o compartido dentro de la sesión.</a:t>
            </a:r>
            <a:endParaRPr lang="en-US" sz="860" dirty="0"/>
          </a:p>
        </p:txBody>
      </p:sp>
      <p:sp>
        <p:nvSpPr>
          <p:cNvPr id="40" name="Shape 31"/>
          <p:cNvSpPr/>
          <p:nvPr/>
        </p:nvSpPr>
        <p:spPr>
          <a:xfrm>
            <a:off x="5047488" y="3703320"/>
            <a:ext cx="2121408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41" name="Shape 32"/>
          <p:cNvSpPr/>
          <p:nvPr/>
        </p:nvSpPr>
        <p:spPr>
          <a:xfrm>
            <a:off x="5266944" y="3941064"/>
            <a:ext cx="548640" cy="54864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42" name="Image 7" descr="icons/tester_212F3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8618" y="4072738"/>
            <a:ext cx="285293" cy="285293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5248656" y="4617720"/>
            <a:ext cx="17190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Tester</a:t>
            </a:r>
            <a:endParaRPr lang="en-US" sz="1150" dirty="0"/>
          </a:p>
        </p:txBody>
      </p:sp>
      <p:sp>
        <p:nvSpPr>
          <p:cNvPr id="44" name="Text 34"/>
          <p:cNvSpPr/>
          <p:nvPr/>
        </p:nvSpPr>
        <p:spPr>
          <a:xfrm>
            <a:off x="5248656" y="5001768"/>
            <a:ext cx="17190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8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comprobación de compatibilidad WebRTC de autoservicio antes de que arranque la sesión.</a:t>
            </a:r>
            <a:endParaRPr lang="en-US" sz="860" dirty="0"/>
          </a:p>
        </p:txBody>
      </p:sp>
      <p:sp>
        <p:nvSpPr>
          <p:cNvPr id="45" name="Shape 35"/>
          <p:cNvSpPr/>
          <p:nvPr/>
        </p:nvSpPr>
        <p:spPr>
          <a:xfrm>
            <a:off x="7296912" y="3703320"/>
            <a:ext cx="2121408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46" name="Shape 36"/>
          <p:cNvSpPr/>
          <p:nvPr/>
        </p:nvSpPr>
        <p:spPr>
          <a:xfrm>
            <a:off x="7516368" y="3941064"/>
            <a:ext cx="548640" cy="54864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47" name="Image 8" descr="icons/call_212F38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8042" y="4072738"/>
            <a:ext cx="285293" cy="285293"/>
          </a:xfrm>
          <a:prstGeom prst="rect">
            <a:avLst/>
          </a:prstGeom>
        </p:spPr>
      </p:pic>
      <p:sp>
        <p:nvSpPr>
          <p:cNvPr id="48" name="Text 37"/>
          <p:cNvSpPr/>
          <p:nvPr/>
        </p:nvSpPr>
        <p:spPr>
          <a:xfrm>
            <a:off x="7498080" y="4617720"/>
            <a:ext cx="17190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SIP Client</a:t>
            </a:r>
            <a:endParaRPr lang="en-US" sz="1150" dirty="0"/>
          </a:p>
        </p:txBody>
      </p:sp>
      <p:sp>
        <p:nvSpPr>
          <p:cNvPr id="49" name="Text 38"/>
          <p:cNvSpPr/>
          <p:nvPr/>
        </p:nvSpPr>
        <p:spPr>
          <a:xfrm>
            <a:off x="7498080" y="5001768"/>
            <a:ext cx="17190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8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terminal SIP por software para voz, junto a los casos de uso de video.</a:t>
            </a:r>
            <a:endParaRPr lang="en-US" sz="860" dirty="0"/>
          </a:p>
        </p:txBody>
      </p:sp>
      <p:sp>
        <p:nvSpPr>
          <p:cNvPr id="50" name="Shape 39"/>
          <p:cNvSpPr/>
          <p:nvPr/>
        </p:nvSpPr>
        <p:spPr>
          <a:xfrm>
            <a:off x="9546336" y="3703320"/>
            <a:ext cx="2121408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51" name="Shape 40"/>
          <p:cNvSpPr/>
          <p:nvPr/>
        </p:nvSpPr>
        <p:spPr>
          <a:xfrm>
            <a:off x="9765792" y="3941064"/>
            <a:ext cx="548640" cy="54864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52" name="Image 9" descr="icons/faceid_212F3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97466" y="4072738"/>
            <a:ext cx="285293" cy="285293"/>
          </a:xfrm>
          <a:prstGeom prst="rect">
            <a:avLst/>
          </a:prstGeom>
        </p:spPr>
      </p:pic>
      <p:sp>
        <p:nvSpPr>
          <p:cNvPr id="53" name="Text 41"/>
          <p:cNvSpPr/>
          <p:nvPr/>
        </p:nvSpPr>
        <p:spPr>
          <a:xfrm>
            <a:off x="9747504" y="4617720"/>
            <a:ext cx="17190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ID</a:t>
            </a:r>
            <a:endParaRPr lang="en-US" sz="1150" dirty="0"/>
          </a:p>
        </p:txBody>
      </p:sp>
      <p:sp>
        <p:nvSpPr>
          <p:cNvPr id="54" name="Text 42"/>
          <p:cNvSpPr/>
          <p:nvPr/>
        </p:nvSpPr>
        <p:spPr>
          <a:xfrm>
            <a:off x="9747504" y="5001768"/>
            <a:ext cx="17190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8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Verificación de identidad por video en vivo, para altas e interacciones de alta confianza.</a:t>
            </a:r>
            <a:endParaRPr lang="en-US" sz="860" dirty="0"/>
          </a:p>
        </p:txBody>
      </p:sp>
      <p:sp>
        <p:nvSpPr>
          <p:cNvPr id="55" name="Text 43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wiki.ivrpowers.com/en/videortc/use-cases, /extensions</a:t>
            </a:r>
            <a:endParaRPr lang="en-US" sz="800" dirty="0"/>
          </a:p>
        </p:txBody>
      </p:sp>
      <p:sp>
        <p:nvSpPr>
          <p:cNvPr id="56" name="Text 44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Casos de uso</a:t>
            </a:r>
            <a:endParaRPr lang="en-US" sz="800" dirty="0"/>
          </a:p>
        </p:txBody>
      </p:sp>
      <p:sp>
        <p:nvSpPr>
          <p:cNvPr id="57" name="Text 45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LA SESIÓN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pueden hacer agentes y clientes al arrancar el video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6616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960" y="2130552"/>
            <a:ext cx="566928" cy="566928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7" name="Image 0" descr="icons/screenshare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2266615"/>
            <a:ext cx="294803" cy="29480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2130552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Compartición de pantalla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22960" y="2834640"/>
            <a:ext cx="3017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Compartición de pantalla bidireccional en Chrome y navegadores de la familia Opera, junto al video.</a:t>
            </a:r>
            <a:endParaRPr lang="en-US" sz="980" dirty="0"/>
          </a:p>
        </p:txBody>
      </p:sp>
      <p:sp>
        <p:nvSpPr>
          <p:cNvPr id="10" name="Shape 7"/>
          <p:cNvSpPr/>
          <p:nvPr/>
        </p:nvSpPr>
        <p:spPr>
          <a:xfrm>
            <a:off x="4306824" y="1874520"/>
            <a:ext cx="356616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581144" y="2130552"/>
            <a:ext cx="566928" cy="566928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12" name="Image 1" descr="icons/livechat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2266615"/>
            <a:ext cx="294803" cy="29480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76088" y="2130552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Chat en vivo y compartición de archivos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4581144" y="2834640"/>
            <a:ext cx="3017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chat de texto y la transferencia de archivos corren en paralelo al flujo de video y voz.</a:t>
            </a:r>
            <a:endParaRPr lang="en-US" sz="980" dirty="0"/>
          </a:p>
        </p:txBody>
      </p:sp>
      <p:sp>
        <p:nvSpPr>
          <p:cNvPr id="15" name="Shape 11"/>
          <p:cNvSpPr/>
          <p:nvPr/>
        </p:nvSpPr>
        <p:spPr>
          <a:xfrm>
            <a:off x="8065008" y="1874520"/>
            <a:ext cx="356616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339328" y="2130552"/>
            <a:ext cx="566928" cy="566928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17" name="Image 2" descr="icons/background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2266615"/>
            <a:ext cx="294803" cy="294803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034272" y="2130552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Fondos virtuales y desenfoque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8339328" y="2834640"/>
            <a:ext cx="3017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Desenfoque y sustitución de fondo con MediaPipe, añadidos al caso de uso SPLIT Agent.</a:t>
            </a:r>
            <a:endParaRPr lang="en-US" sz="980" dirty="0"/>
          </a:p>
        </p:txBody>
      </p:sp>
      <p:sp>
        <p:nvSpPr>
          <p:cNvPr id="20" name="Shape 15"/>
          <p:cNvSpPr/>
          <p:nvPr/>
        </p:nvSpPr>
        <p:spPr>
          <a:xfrm>
            <a:off x="548640" y="4023360"/>
            <a:ext cx="356616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822960" y="4279392"/>
            <a:ext cx="566928" cy="566928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22" name="Image 3" descr="icons/pip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415455"/>
            <a:ext cx="294803" cy="294803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4279392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Picture-in-Picture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822960" y="4983480"/>
            <a:ext cx="3017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Despega el video remoto en una ventana flotante para que el agente no pierda de vista al cliente mientras trabaja.</a:t>
            </a:r>
            <a:endParaRPr lang="en-US" sz="980" dirty="0"/>
          </a:p>
        </p:txBody>
      </p:sp>
      <p:sp>
        <p:nvSpPr>
          <p:cNvPr id="25" name="Shape 19"/>
          <p:cNvSpPr/>
          <p:nvPr/>
        </p:nvSpPr>
        <p:spPr>
          <a:xfrm>
            <a:off x="4306824" y="4023360"/>
            <a:ext cx="356616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4581144" y="4279392"/>
            <a:ext cx="566928" cy="566928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27" name="Image 4" descr="icons/qrcode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415455"/>
            <a:ext cx="294803" cy="294803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276088" y="4279392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Snapshot y acceso por QR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4581144" y="4983480"/>
            <a:ext cx="3017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Captura un fotograma en mitad de la sesión, o dale al cliente un código QR para unirse al instante desde su móvil.</a:t>
            </a:r>
            <a:endParaRPr lang="en-US" sz="980" dirty="0"/>
          </a:p>
        </p:txBody>
      </p:sp>
      <p:sp>
        <p:nvSpPr>
          <p:cNvPr id="30" name="Shape 23"/>
          <p:cNvSpPr/>
          <p:nvPr/>
        </p:nvSpPr>
        <p:spPr>
          <a:xfrm>
            <a:off x="8065008" y="4023360"/>
            <a:ext cx="356616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8339328" y="4279392"/>
            <a:ext cx="566928" cy="566928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32" name="Image 5" descr="icons/rotate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391" y="4415455"/>
            <a:ext cx="294803" cy="294803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034272" y="4279392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Cambio de cámara y dispositivos</a:t>
            </a:r>
            <a:endParaRPr lang="en-US" sz="1300" dirty="0"/>
          </a:p>
        </p:txBody>
      </p:sp>
      <p:sp>
        <p:nvSpPr>
          <p:cNvPr id="34" name="Text 26"/>
          <p:cNvSpPr/>
          <p:nvPr/>
        </p:nvSpPr>
        <p:spPr>
          <a:xfrm>
            <a:off x="8339328" y="4983480"/>
            <a:ext cx="3017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Cambia de cámara y micrófono en mitad de la llamada sin cortar la sesión.</a:t>
            </a:r>
            <a:endParaRPr lang="en-US" sz="980" dirty="0"/>
          </a:p>
        </p:txBody>
      </p:sp>
      <p:sp>
        <p:nvSpPr>
          <p:cNvPr id="35" name="Text 27"/>
          <p:cNvSpPr/>
          <p:nvPr/>
        </p:nvSpPr>
        <p:spPr>
          <a:xfrm>
            <a:off x="548640" y="605332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extensiones añaden más: Web Panel Admin, Scheduler para enlaces con caducidad y Tokenizer para salas con acceso por token.</a:t>
            </a:r>
            <a:endParaRPr lang="en-US" sz="980" dirty="0"/>
          </a:p>
        </p:txBody>
      </p:sp>
      <p:sp>
        <p:nvSpPr>
          <p:cNvPr id="36" name="Text 28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wiki.ivrpowers.com/en/videortc/use-cases, /extensions, /changelog</a:t>
            </a:r>
            <a:endParaRPr lang="en-US" sz="800" dirty="0"/>
          </a:p>
        </p:txBody>
      </p:sp>
      <p:sp>
        <p:nvSpPr>
          <p:cNvPr id="37" name="Text 29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la sesión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Toda sesión está lista para capturarse, de serie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 no solo transporta la sesión: puede capturarla y entregarla automáticamente a la capa de cumplimiento de la suite.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057400"/>
            <a:ext cx="5303520" cy="2377440"/>
          </a:xfrm>
          <a:prstGeom prst="roundRect">
            <a:avLst>
              <a:gd name="adj" fmla="val 384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2788920" y="2350008"/>
            <a:ext cx="822960" cy="822960"/>
          </a:xfrm>
          <a:prstGeom prst="ellipse">
            <a:avLst/>
          </a:prstGeom>
          <a:solidFill>
            <a:srgbClr val="FF6D5F"/>
          </a:solidFill>
          <a:ln/>
        </p:spPr>
        <p:txBody>
          <a:bodyPr/>
          <a:p/>
        </p:txBody>
      </p:sp>
      <p:pic>
        <p:nvPicPr>
          <p:cNvPr id="8" name="Image 0" descr="icons/recordB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94660" y="2555748"/>
            <a:ext cx="4114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31520" y="3337560"/>
            <a:ext cx="4937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 captura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68680" y="37033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Grabación nativa en bruto .mjr, activable por cuenta, dentro del caso de uso Videocall — añadida en v5.2.0, octubre de 2023.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6336792" y="2057400"/>
            <a:ext cx="5303520" cy="2377440"/>
          </a:xfrm>
          <a:prstGeom prst="roundRect">
            <a:avLst>
              <a:gd name="adj" fmla="val 3846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12" name="Image 1" descr="assets/marks/hero_videore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072" y="2350008"/>
            <a:ext cx="822960" cy="8229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519672" y="3337560"/>
            <a:ext cx="4937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almacena e indexa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6656832" y="37033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captura en bruto se transcodifica a MP4 SD/HD, se retiene según política y queda disponible para cumplimiento, calidad y disputas.</a:t>
            </a:r>
            <a:endParaRPr lang="en-US" sz="1000" dirty="0"/>
          </a:p>
        </p:txBody>
      </p:sp>
      <p:pic>
        <p:nvPicPr>
          <p:cNvPr id="15" name="Image 2" descr="icons/arrowright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0" y="3063240"/>
            <a:ext cx="484632" cy="48463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48640" y="480060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único pipeline de captura alimenta un único producto de grabación — sin un tercer grabador que integrar, licenciar o reconciliar con la pasarela de medios.</a:t>
            </a: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wiki.ivrpowers.com/en/videortc/changelog (v5.2.0), wiki.ivrpowers.com/en/videorec/first-steps</a:t>
            </a:r>
            <a:endParaRPr lang="en-US" sz="800" dirty="0"/>
          </a:p>
        </p:txBody>
      </p:sp>
      <p:sp>
        <p:nvSpPr>
          <p:cNvPr id="18" name="Text 13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Grabación</a:t>
            </a:r>
            <a:endParaRPr lang="en-US" sz="800" dirty="0"/>
          </a:p>
        </p:txBody>
      </p:sp>
      <p:sp>
        <p:nvSpPr>
          <p:cNvPr id="19" name="Text 14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SEGURIDAD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Cifrado por defecto, reforzado en operación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960" y="1645920"/>
            <a:ext cx="566928" cy="566928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7" name="Image 0" descr="icons/lock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1781983"/>
            <a:ext cx="294803" cy="29480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Señalización TLS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22960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Toda conexión de señalización entre el navegador y la pasarela va sobre TLS.</a:t>
            </a:r>
            <a:endParaRPr lang="en-US" sz="980" dirty="0"/>
          </a:p>
        </p:txBody>
      </p:sp>
      <p:sp>
        <p:nvSpPr>
          <p:cNvPr id="10" name="Shape 7"/>
          <p:cNvSpPr/>
          <p:nvPr/>
        </p:nvSpPr>
        <p:spPr>
          <a:xfrm>
            <a:off x="4306824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581144" y="1645920"/>
            <a:ext cx="566928" cy="566928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12" name="Image 1" descr="icons/lockB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1781983"/>
            <a:ext cx="294803" cy="29480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76088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Medios SRTP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4581144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flujos de medios se protegen con SRTP / DTLS-SRTP, de extremo a extremo.</a:t>
            </a:r>
            <a:endParaRPr lang="en-US" sz="980" dirty="0"/>
          </a:p>
        </p:txBody>
      </p:sp>
      <p:sp>
        <p:nvSpPr>
          <p:cNvPr id="15" name="Shape 11"/>
          <p:cNvSpPr/>
          <p:nvPr/>
        </p:nvSpPr>
        <p:spPr>
          <a:xfrm>
            <a:off x="8065008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339328" y="1645920"/>
            <a:ext cx="566928" cy="566928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17" name="Image 2" descr="icons/shield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1781983"/>
            <a:ext cx="294803" cy="294803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034272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Guía de refuerzo del perímetro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8339328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Práctica documentada: contraseñas largas, SSH root deshabilitado, VPN en vez de redirección de puertos expuesta.</a:t>
            </a:r>
            <a:endParaRPr lang="en-US" sz="980" dirty="0"/>
          </a:p>
        </p:txBody>
      </p:sp>
      <p:sp>
        <p:nvSpPr>
          <p:cNvPr id="20" name="Shape 15"/>
          <p:cNvSpPr/>
          <p:nvPr/>
        </p:nvSpPr>
        <p:spPr>
          <a:xfrm>
            <a:off x="548640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822960" y="3931920"/>
            <a:ext cx="566928" cy="566928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22" name="Image 3" descr="icons/key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067983"/>
            <a:ext cx="294803" cy="294803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Funciones sujetas a licencia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822960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capacidad y los flags de funciones — grabación, compartición de pantalla, chat en vivo — se aplican por licencia y por cuenta.</a:t>
            </a:r>
            <a:endParaRPr lang="en-US" sz="980" dirty="0"/>
          </a:p>
        </p:txBody>
      </p:sp>
      <p:sp>
        <p:nvSpPr>
          <p:cNvPr id="25" name="Shape 19"/>
          <p:cNvSpPr/>
          <p:nvPr/>
        </p:nvSpPr>
        <p:spPr>
          <a:xfrm>
            <a:off x="4306824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4581144" y="3931920"/>
            <a:ext cx="566928" cy="566928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27" name="Image 4" descr="icons/refresh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067983"/>
            <a:ext cx="294803" cy="294803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276088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Parcheado, con mantenimiento activo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4581144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Diez años de historial de versiones incluyen correcciones reales, entre ellas dos parches a la librería SCTP (usrsctp) en 2020.</a:t>
            </a:r>
            <a:endParaRPr lang="en-US" sz="980" dirty="0"/>
          </a:p>
        </p:txBody>
      </p:sp>
      <p:sp>
        <p:nvSpPr>
          <p:cNvPr id="30" name="Shape 23"/>
          <p:cNvSpPr/>
          <p:nvPr/>
        </p:nvSpPr>
        <p:spPr>
          <a:xfrm>
            <a:off x="8065008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8339328" y="3931920"/>
            <a:ext cx="566928" cy="566928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32" name="Image 5" descr="icons/onprem_212F38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75391" y="4067983"/>
            <a:ext cx="294803" cy="294803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034272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despliegue es un control de privacidad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8339328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instalaciones on-prem y virtualizadas mantienen el video y la señalización dentro de tu propio perímetro, por elección.</a:t>
            </a:r>
            <a:endParaRPr lang="en-US" sz="980" dirty="0"/>
          </a:p>
        </p:txBody>
      </p:sp>
      <p:sp>
        <p:nvSpPr>
          <p:cNvPr id="35" name="Shape 27"/>
          <p:cNvSpPr/>
          <p:nvPr/>
        </p:nvSpPr>
        <p:spPr>
          <a:xfrm>
            <a:off x="548640" y="5779008"/>
            <a:ext cx="11091672" cy="566928"/>
          </a:xfrm>
          <a:prstGeom prst="roundRect">
            <a:avLst>
              <a:gd name="adj" fmla="val 16129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36" name="Text 28"/>
          <p:cNvSpPr/>
          <p:nvPr/>
        </p:nvSpPr>
        <p:spPr>
          <a:xfrm>
            <a:off x="868680" y="5779008"/>
            <a:ext cx="10469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instalaciones on-premises y virtualizadas mantienen la señalización y el medio dentro de tu propia infraestructura — para el video regulado, a menudo el factor decisivo.</a:t>
            </a:r>
            <a:endParaRPr lang="en-US" sz="100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wiki.ivrpowers.com/en/videortc/troubleshooting, /first-steps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Seguridad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ESCALA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Capacidad que crece con el hardware, no con otra suite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04672" y="1792224"/>
            <a:ext cx="640080" cy="64008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7" name="Image 0" descr="icons/server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692" y="1952244"/>
            <a:ext cx="320040" cy="3200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91056" y="1682496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120–480 puertos por servidor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591056" y="2048256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sesiones de video simultáneas escalan con el hardware y los códecs configurados en cada nodo.</a:t>
            </a:r>
            <a:endParaRPr lang="en-US" sz="960" dirty="0"/>
          </a:p>
        </p:txBody>
      </p:sp>
      <p:sp>
        <p:nvSpPr>
          <p:cNvPr id="10" name="Shape 7"/>
          <p:cNvSpPr/>
          <p:nvPr/>
        </p:nvSpPr>
        <p:spPr>
          <a:xfrm>
            <a:off x="548640" y="2944368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804672" y="3273552"/>
            <a:ext cx="640080" cy="64008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12" name="Image 1" descr="icons/users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" y="3433572"/>
            <a:ext cx="320040" cy="32004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591056" y="3163824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Cuentas multiinquilino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1591056" y="3529584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Divide una pasarela licenciada en varias cuentas, cada una con su propia capacidad y sus propios interruptores.</a:t>
            </a:r>
            <a:endParaRPr lang="en-US" sz="960" dirty="0"/>
          </a:p>
        </p:txBody>
      </p:sp>
      <p:sp>
        <p:nvSpPr>
          <p:cNvPr id="15" name="Shape 11"/>
          <p:cNvSpPr/>
          <p:nvPr/>
        </p:nvSpPr>
        <p:spPr>
          <a:xfrm>
            <a:off x="548640" y="4425696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04672" y="4754880"/>
            <a:ext cx="640080" cy="64008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17" name="Image 2" descr="icons/cloud_212F38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692" y="4914900"/>
            <a:ext cx="320040" cy="32004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591056" y="4645152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Preparado para escalar en AWS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591056" y="5010912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Empaquetado para desplegarse en AWS, así como en infraestructura privada y otras nubes públicas.</a:t>
            </a:r>
            <a:endParaRPr lang="en-US" sz="960" dirty="0"/>
          </a:p>
        </p:txBody>
      </p:sp>
      <p:sp>
        <p:nvSpPr>
          <p:cNvPr id="20" name="Shape 15"/>
          <p:cNvSpPr/>
          <p:nvPr/>
        </p:nvSpPr>
        <p:spPr>
          <a:xfrm>
            <a:off x="6336792" y="1463040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6592824" y="1792224"/>
            <a:ext cx="640080" cy="64008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22" name="Image 3" descr="icons/route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2844" y="1952244"/>
            <a:ext cx="320040" cy="32004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379208" y="1682496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Topología con balanceo de carga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7379208" y="2048256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configuraciones multiservidor y con balanceador de carga distribuyen la carga de medios entre pasarelas.</a:t>
            </a:r>
            <a:endParaRPr lang="en-US" sz="960" dirty="0"/>
          </a:p>
        </p:txBody>
      </p:sp>
      <p:sp>
        <p:nvSpPr>
          <p:cNvPr id="25" name="Shape 19"/>
          <p:cNvSpPr/>
          <p:nvPr/>
        </p:nvSpPr>
        <p:spPr>
          <a:xfrm>
            <a:off x="6336792" y="2944368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6592824" y="3273552"/>
            <a:ext cx="640080" cy="64008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27" name="Image 4" descr="icons/stack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2844" y="3433572"/>
            <a:ext cx="320040" cy="32004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7379208" y="3163824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motor, dos dependientes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7379208" y="3529584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canal de video de Web ACD y las grabaciones de Video REC corren sobre la misma capacidad de pasarela.</a:t>
            </a:r>
            <a:endParaRPr lang="en-US" sz="960" dirty="0"/>
          </a:p>
        </p:txBody>
      </p:sp>
      <p:sp>
        <p:nvSpPr>
          <p:cNvPr id="30" name="Shape 23"/>
          <p:cNvSpPr/>
          <p:nvPr/>
        </p:nvSpPr>
        <p:spPr>
          <a:xfrm>
            <a:off x="6336792" y="4425696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6592824" y="4754880"/>
            <a:ext cx="640080" cy="64008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32" name="Image 5" descr="icons/badge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2844" y="4914900"/>
            <a:ext cx="320040" cy="320040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7379208" y="4645152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Diez años de fortalecimiento</a:t>
            </a:r>
            <a:endParaRPr lang="en-US" sz="1200" dirty="0"/>
          </a:p>
        </p:txBody>
      </p:sp>
      <p:sp>
        <p:nvSpPr>
          <p:cNvPr id="34" name="Text 26"/>
          <p:cNvSpPr/>
          <p:nvPr/>
        </p:nvSpPr>
        <p:spPr>
          <a:xfrm>
            <a:off x="7379208" y="5010912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ritmo de versiones constante desde 2016 — la pila central se probó bajo carga real de producción mucho antes del boom del video de esta década.</a:t>
            </a:r>
            <a:endParaRPr lang="en-US" sz="960" dirty="0"/>
          </a:p>
        </p:txBody>
      </p:sp>
      <p:sp>
        <p:nvSpPr>
          <p:cNvPr id="35" name="Shape 27"/>
          <p:cNvSpPr/>
          <p:nvPr/>
        </p:nvSpPr>
        <p:spPr>
          <a:xfrm>
            <a:off x="548640" y="5806440"/>
            <a:ext cx="11091672" cy="548640"/>
          </a:xfrm>
          <a:prstGeom prst="roundRect">
            <a:avLst>
              <a:gd name="adj" fmla="val 16667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36" name="Text 28"/>
          <p:cNvSpPr/>
          <p:nvPr/>
        </p:nvSpPr>
        <p:spPr>
          <a:xfrm>
            <a:off x="868680" y="5806440"/>
            <a:ext cx="10469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calidad del video se adapta por sesión — de QVGA hasta HD — según el ancho de banda realmente disponible para cada participante.</a:t>
            </a:r>
            <a:endParaRPr lang="en-US" sz="100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wiki.ivrpowers.com/en/videortc/faq, /videortc/changelog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Escala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COMPATIBILIDAD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Funciona donde ya están tus clientes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Paridad completa de funciones — audio, video, chat en vivo, compartición de archivos, DTMF, compartición de pantalla, snapshot, Picture-in-Picture, acceso por código QR — en los cinco grandes motores de navegador.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804672" cy="384048"/>
          </a:xfrm>
          <a:prstGeom prst="roundRect">
            <a:avLst>
              <a:gd name="adj" fmla="val 50000"/>
            </a:avLst>
          </a:prstGeom>
          <a:solidFill>
            <a:srgbClr val="FDE6E2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1965960"/>
            <a:ext cx="804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Chrome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1481328" y="1965960"/>
            <a:ext cx="621792" cy="384048"/>
          </a:xfrm>
          <a:prstGeom prst="roundRect">
            <a:avLst>
              <a:gd name="adj" fmla="val 50000"/>
            </a:avLst>
          </a:prstGeom>
          <a:solidFill>
            <a:srgbClr val="FDE6E2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1481328" y="1965960"/>
            <a:ext cx="6217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Edge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231136" y="1965960"/>
            <a:ext cx="896112" cy="384048"/>
          </a:xfrm>
          <a:prstGeom prst="roundRect">
            <a:avLst>
              <a:gd name="adj" fmla="val 50000"/>
            </a:avLst>
          </a:prstGeom>
          <a:solidFill>
            <a:srgbClr val="FDE6E2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2231136" y="1965960"/>
            <a:ext cx="896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Firefox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255264" y="1965960"/>
            <a:ext cx="1353312" cy="384048"/>
          </a:xfrm>
          <a:prstGeom prst="roundRect">
            <a:avLst>
              <a:gd name="adj" fmla="val 50000"/>
            </a:avLst>
          </a:prstGeom>
          <a:solidFill>
            <a:srgbClr val="FDE6E2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3255264" y="1965960"/>
            <a:ext cx="13533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Safari ≥12.1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736592" y="1965960"/>
            <a:ext cx="713232" cy="384048"/>
          </a:xfrm>
          <a:prstGeom prst="roundRect">
            <a:avLst>
              <a:gd name="adj" fmla="val 50000"/>
            </a:avLst>
          </a:prstGeom>
          <a:solidFill>
            <a:srgbClr val="FDE6E2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4736592" y="1965960"/>
            <a:ext cx="713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Brave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48640" y="2651760"/>
            <a:ext cx="2670048" cy="233172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04672" y="2907792"/>
            <a:ext cx="585216" cy="585216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18" name="Image 0" descr="icons/desktop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124" y="3048244"/>
            <a:ext cx="304312" cy="304312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804672" y="3547872"/>
            <a:ext cx="21579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Navegadores de escritorio</a:t>
            </a:r>
            <a:endParaRPr lang="en-US" sz="1250" dirty="0"/>
          </a:p>
        </p:txBody>
      </p:sp>
      <p:sp>
        <p:nvSpPr>
          <p:cNvPr id="20" name="Text 17"/>
          <p:cNvSpPr/>
          <p:nvPr/>
        </p:nvSpPr>
        <p:spPr>
          <a:xfrm>
            <a:off x="804672" y="4078224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Windows, macOS y Linux, donde corran Chrome, Edge, Firefox, Safari o Brave.</a:t>
            </a:r>
            <a:endParaRPr lang="en-US" sz="960" dirty="0"/>
          </a:p>
        </p:txBody>
      </p:sp>
      <p:sp>
        <p:nvSpPr>
          <p:cNvPr id="21" name="Shape 18"/>
          <p:cNvSpPr/>
          <p:nvPr/>
        </p:nvSpPr>
        <p:spPr>
          <a:xfrm>
            <a:off x="3392424" y="2651760"/>
            <a:ext cx="2670048" cy="233172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9"/>
          <p:cNvSpPr/>
          <p:nvPr/>
        </p:nvSpPr>
        <p:spPr>
          <a:xfrm>
            <a:off x="3648456" y="2907792"/>
            <a:ext cx="585216" cy="585216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23" name="Image 1" descr="icons/mobile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908" y="3048244"/>
            <a:ext cx="304312" cy="304312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3648456" y="3547872"/>
            <a:ext cx="21579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Navegadores móviles</a:t>
            </a:r>
            <a:endParaRPr lang="en-US" sz="1250" dirty="0"/>
          </a:p>
        </p:txBody>
      </p:sp>
      <p:sp>
        <p:nvSpPr>
          <p:cNvPr id="25" name="Text 21"/>
          <p:cNvSpPr/>
          <p:nvPr/>
        </p:nvSpPr>
        <p:spPr>
          <a:xfrm>
            <a:off x="3648456" y="4078224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Móviles y tablets iOS y Android se unen desde el navegador nativo — sin necesidad de tienda de apps.</a:t>
            </a:r>
            <a:endParaRPr lang="en-US" sz="960" dirty="0"/>
          </a:p>
        </p:txBody>
      </p:sp>
      <p:sp>
        <p:nvSpPr>
          <p:cNvPr id="26" name="Shape 22"/>
          <p:cNvSpPr/>
          <p:nvPr/>
        </p:nvSpPr>
        <p:spPr>
          <a:xfrm>
            <a:off x="6236208" y="2651760"/>
            <a:ext cx="2670048" cy="233172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7" name="Shape 23"/>
          <p:cNvSpPr/>
          <p:nvPr/>
        </p:nvSpPr>
        <p:spPr>
          <a:xfrm>
            <a:off x="6492240" y="2907792"/>
            <a:ext cx="585216" cy="585216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28" name="Image 2" descr="icons/scan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692" y="3048244"/>
            <a:ext cx="304312" cy="304312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6492240" y="3547872"/>
            <a:ext cx="21579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Kioscos de autoservicio</a:t>
            </a:r>
            <a:endParaRPr lang="en-US" sz="1250" dirty="0"/>
          </a:p>
        </p:txBody>
      </p:sp>
      <p:sp>
        <p:nvSpPr>
          <p:cNvPr id="30" name="Text 25"/>
          <p:cNvSpPr/>
          <p:nvPr/>
        </p:nvSpPr>
        <p:spPr>
          <a:xfrm>
            <a:off x="6492240" y="4078224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Despliegues de kiosco en Android, Linux y Windows, según interactivepowers.com.</a:t>
            </a:r>
            <a:endParaRPr lang="en-US" sz="960" dirty="0"/>
          </a:p>
        </p:txBody>
      </p:sp>
      <p:sp>
        <p:nvSpPr>
          <p:cNvPr id="31" name="Shape 26"/>
          <p:cNvSpPr/>
          <p:nvPr/>
        </p:nvSpPr>
        <p:spPr>
          <a:xfrm>
            <a:off x="9079992" y="2651760"/>
            <a:ext cx="2670048" cy="233172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2" name="Shape 27"/>
          <p:cNvSpPr/>
          <p:nvPr/>
        </p:nvSpPr>
        <p:spPr>
          <a:xfrm>
            <a:off x="9336024" y="2907792"/>
            <a:ext cx="585216" cy="585216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33" name="Image 3" descr="icons/stack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6476" y="3048244"/>
            <a:ext cx="304312" cy="304312"/>
          </a:xfrm>
          <a:prstGeom prst="rect">
            <a:avLst/>
          </a:prstGeom>
        </p:spPr>
      </p:pic>
      <p:sp>
        <p:nvSpPr>
          <p:cNvPr id="34" name="Text 28"/>
          <p:cNvSpPr/>
          <p:nvPr/>
        </p:nvSpPr>
        <p:spPr>
          <a:xfrm>
            <a:off x="9336024" y="3547872"/>
            <a:ext cx="21579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VideoRTC.js</a:t>
            </a:r>
            <a:endParaRPr lang="en-US" sz="1250" dirty="0"/>
          </a:p>
        </p:txBody>
      </p:sp>
      <p:sp>
        <p:nvSpPr>
          <p:cNvPr id="35" name="Text 29"/>
          <p:cNvSpPr/>
          <p:nvPr/>
        </p:nvSpPr>
        <p:spPr>
          <a:xfrm>
            <a:off x="9336024" y="4078224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librería de cliente (v4.3.0) incluye implementaciones de referencia para cada caso de uso.</a:t>
            </a:r>
            <a:endParaRPr lang="en-US" sz="960" dirty="0"/>
          </a:p>
        </p:txBody>
      </p:sp>
      <p:sp>
        <p:nvSpPr>
          <p:cNvPr id="36" name="Text 30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wiki.ivrpowers.com/en/videortc/troubleshooting, interactivepowers.com (device coverage)</a:t>
            </a:r>
            <a:endParaRPr lang="en-US" sz="800" dirty="0"/>
          </a:p>
        </p:txBody>
      </p:sp>
      <p:sp>
        <p:nvSpPr>
          <p:cNvPr id="37" name="Text 31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Compatibilidad</a:t>
            </a:r>
            <a:endParaRPr lang="en-US" sz="800" dirty="0"/>
          </a:p>
        </p:txBody>
      </p:sp>
      <p:sp>
        <p:nvSpPr>
          <p:cNvPr id="38" name="Text 32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EXTENSIONES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Módulos opcionales que extienden la pasarela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configuración es por archivo de forma predeterminada. Estas extensiones añaden una capa de gestión y controles de cara al cliente encima, sin tocar el núcleo.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2670048" cy="246888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221992"/>
            <a:ext cx="621792" cy="621792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8" name="Image 0" descr="icons/admin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377440"/>
            <a:ext cx="310896" cy="310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2935224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Panel / Admin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483864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interfaz de gestión para la pasarela, más allá de la configuración por archivo .jcfg y los reinicios de servicio.</a:t>
            </a:r>
            <a:endParaRPr lang="en-US" sz="970" dirty="0"/>
          </a:p>
        </p:txBody>
      </p:sp>
      <p:sp>
        <p:nvSpPr>
          <p:cNvPr id="11" name="Shape 8"/>
          <p:cNvSpPr/>
          <p:nvPr/>
        </p:nvSpPr>
        <p:spPr>
          <a:xfrm>
            <a:off x="3392424" y="1965960"/>
            <a:ext cx="2670048" cy="246888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221992"/>
            <a:ext cx="621792" cy="621792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13" name="Image 1" descr="icons/background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904" y="2377440"/>
            <a:ext cx="310896" cy="3108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2935224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Back+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483864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Efectos de fondo virtual y desenfoque para el caso de uso SPLIT Agent, construidos sobre MediaPipe.</a:t>
            </a:r>
            <a:endParaRPr lang="en-US" sz="970" dirty="0"/>
          </a:p>
        </p:txBody>
      </p:sp>
      <p:sp>
        <p:nvSpPr>
          <p:cNvPr id="16" name="Shape 12"/>
          <p:cNvSpPr/>
          <p:nvPr/>
        </p:nvSpPr>
        <p:spPr>
          <a:xfrm>
            <a:off x="6236208" y="1965960"/>
            <a:ext cx="2670048" cy="246888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221992"/>
            <a:ext cx="621792" cy="621792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18" name="Image 2" descr="icons/clock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688" y="2377440"/>
            <a:ext cx="310896" cy="31089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2935224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Scheduler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483864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Enlaces de cita en video seguros y con caducidad, emitidos para un cliente y un agente.</a:t>
            </a:r>
            <a:endParaRPr lang="en-US" sz="970" dirty="0"/>
          </a:p>
        </p:txBody>
      </p:sp>
      <p:sp>
        <p:nvSpPr>
          <p:cNvPr id="21" name="Shape 16"/>
          <p:cNvSpPr/>
          <p:nvPr/>
        </p:nvSpPr>
        <p:spPr>
          <a:xfrm>
            <a:off x="9079992" y="1965960"/>
            <a:ext cx="2670048" cy="246888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221992"/>
            <a:ext cx="621792" cy="621792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23" name="Image 3" descr="icons/key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1472" y="2377440"/>
            <a:ext cx="310896" cy="31089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2935224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Tokenizer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483864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Enlaces de sesión con acceso por token, de forma que una sala de video solo es accesible para quien tenga el enlace.</a:t>
            </a:r>
            <a:endParaRPr lang="en-US" sz="970" dirty="0"/>
          </a:p>
        </p:txBody>
      </p:sp>
      <p:sp>
        <p:nvSpPr>
          <p:cNvPr id="26" name="Text 20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wiki.ivrpowers.com/en/videortc/extensions</a:t>
            </a:r>
            <a:endParaRPr lang="en-US" sz="800" dirty="0"/>
          </a:p>
        </p:txBody>
      </p:sp>
      <p:sp>
        <p:nvSpPr>
          <p:cNvPr id="27" name="Text 21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Extensiones</a:t>
            </a:r>
            <a:endParaRPr lang="en-US" sz="800" dirty="0"/>
          </a:p>
        </p:txBody>
      </p:sp>
      <p:sp>
        <p:nvSpPr>
          <p:cNvPr id="28" name="Text 22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RUTA DE VERSIONES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Diez años de versiones constantes — hitos recientes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04672" y="1773936"/>
            <a:ext cx="585216" cy="585216"/>
          </a:xfrm>
          <a:prstGeom prst="ellipse">
            <a:avLst/>
          </a:prstGeom>
          <a:solidFill>
            <a:srgbClr val="FF6D5F"/>
          </a:solidFill>
          <a:ln/>
        </p:spPr>
        <p:txBody>
          <a:bodyPr/>
          <a:p/>
        </p:txBody>
      </p:sp>
      <p:pic>
        <p:nvPicPr>
          <p:cNvPr id="7" name="Image 0" descr="icons/screen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124" y="1914388"/>
            <a:ext cx="304312" cy="3043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1627632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Pantalla completa y renderizado más inteligente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1517904" y="1975104"/>
            <a:ext cx="162306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1517904" y="1975104"/>
            <a:ext cx="16230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v6.0.0 · JUL 2024</a:t>
            </a:r>
            <a:endParaRPr lang="en-US" sz="760" dirty="0"/>
          </a:p>
        </p:txBody>
      </p:sp>
      <p:sp>
        <p:nvSpPr>
          <p:cNvPr id="11" name="Text 8"/>
          <p:cNvSpPr/>
          <p:nvPr/>
        </p:nvSpPr>
        <p:spPr>
          <a:xfrm>
            <a:off x="1517904" y="2304288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API de iframe browserEvents, compartición de pantalla remota a pantalla completa y tamaño de video configurable en todos los casos de uso.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6336792" y="1463040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6592824" y="1773936"/>
            <a:ext cx="585216" cy="585216"/>
          </a:xfrm>
          <a:prstGeom prst="ellipse">
            <a:avLst/>
          </a:prstGeom>
          <a:solidFill>
            <a:srgbClr val="FF6D5F"/>
          </a:solidFill>
          <a:ln/>
        </p:spPr>
        <p:txBody>
          <a:bodyPr/>
          <a:p/>
        </p:txBody>
      </p:sp>
      <p:pic>
        <p:nvPicPr>
          <p:cNvPr id="14" name="Image 1" descr="icons/pip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276" y="1914388"/>
            <a:ext cx="304312" cy="30431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06056" y="1627632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Picture-in-Picture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7306056" y="1975104"/>
            <a:ext cx="162306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17" name="Text 13"/>
          <p:cNvSpPr/>
          <p:nvPr/>
        </p:nvSpPr>
        <p:spPr>
          <a:xfrm>
            <a:off x="7306056" y="1975104"/>
            <a:ext cx="16230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v5.2.0 · OCT 2023</a:t>
            </a:r>
            <a:endParaRPr lang="en-US" sz="760" dirty="0"/>
          </a:p>
        </p:txBody>
      </p:sp>
      <p:sp>
        <p:nvSpPr>
          <p:cNvPr id="18" name="Text 14"/>
          <p:cNvSpPr/>
          <p:nvPr/>
        </p:nvSpPr>
        <p:spPr>
          <a:xfrm>
            <a:off x="7306056" y="2304288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PiP añadido a Webclient y SplitAgent, más un interruptor de grabación dentro del caso de uso Videocall.</a:t>
            </a:r>
            <a:endParaRPr lang="en-US" sz="900" dirty="0"/>
          </a:p>
        </p:txBody>
      </p:sp>
      <p:sp>
        <p:nvSpPr>
          <p:cNvPr id="19" name="Shape 15"/>
          <p:cNvSpPr/>
          <p:nvPr/>
        </p:nvSpPr>
        <p:spPr>
          <a:xfrm>
            <a:off x="548640" y="3127248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0" name="Shape 16"/>
          <p:cNvSpPr/>
          <p:nvPr/>
        </p:nvSpPr>
        <p:spPr>
          <a:xfrm>
            <a:off x="804672" y="3438144"/>
            <a:ext cx="585216" cy="585216"/>
          </a:xfrm>
          <a:prstGeom prst="ellipse">
            <a:avLst/>
          </a:prstGeom>
          <a:solidFill>
            <a:srgbClr val="FF6D5F"/>
          </a:solidFill>
          <a:ln/>
        </p:spPr>
        <p:txBody>
          <a:bodyPr/>
          <a:p/>
        </p:txBody>
      </p:sp>
      <p:pic>
        <p:nvPicPr>
          <p:cNvPr id="21" name="Image 2" descr="icons/background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4" y="3578596"/>
            <a:ext cx="304312" cy="304312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517904" y="3291840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Fondos virtuales</a:t>
            </a:r>
            <a:endParaRPr lang="en-US" sz="1250" dirty="0"/>
          </a:p>
        </p:txBody>
      </p:sp>
      <p:sp>
        <p:nvSpPr>
          <p:cNvPr id="23" name="Shape 18"/>
          <p:cNvSpPr/>
          <p:nvPr/>
        </p:nvSpPr>
        <p:spPr>
          <a:xfrm>
            <a:off x="1517904" y="3639312"/>
            <a:ext cx="162306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24" name="Text 19"/>
          <p:cNvSpPr/>
          <p:nvPr/>
        </p:nvSpPr>
        <p:spPr>
          <a:xfrm>
            <a:off x="1517904" y="3639312"/>
            <a:ext cx="16230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v5.1.0 · SEP 2022</a:t>
            </a:r>
            <a:endParaRPr lang="en-US" sz="760" dirty="0"/>
          </a:p>
        </p:txBody>
      </p:sp>
      <p:sp>
        <p:nvSpPr>
          <p:cNvPr id="25" name="Text 20"/>
          <p:cNvSpPr/>
          <p:nvPr/>
        </p:nvSpPr>
        <p:spPr>
          <a:xfrm>
            <a:off x="1517904" y="3968496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Acceso por código QR y fondo virtual / desenfoque con MediaPipe, añadidos al caso de uso SPLIT Agent.</a:t>
            </a:r>
            <a:endParaRPr lang="en-US" sz="900" dirty="0"/>
          </a:p>
        </p:txBody>
      </p:sp>
      <p:sp>
        <p:nvSpPr>
          <p:cNvPr id="26" name="Shape 21"/>
          <p:cNvSpPr/>
          <p:nvPr/>
        </p:nvSpPr>
        <p:spPr>
          <a:xfrm>
            <a:off x="6336792" y="3127248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7" name="Shape 22"/>
          <p:cNvSpPr/>
          <p:nvPr/>
        </p:nvSpPr>
        <p:spPr>
          <a:xfrm>
            <a:off x="6592824" y="3438144"/>
            <a:ext cx="585216" cy="585216"/>
          </a:xfrm>
          <a:prstGeom prst="ellipse">
            <a:avLst/>
          </a:prstGeom>
          <a:solidFill>
            <a:srgbClr val="FF6D5F"/>
          </a:solidFill>
          <a:ln/>
        </p:spPr>
        <p:txBody>
          <a:bodyPr/>
          <a:p/>
        </p:txBody>
      </p:sp>
      <p:pic>
        <p:nvPicPr>
          <p:cNvPr id="28" name="Image 3" descr="icons/server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3276" y="3578596"/>
            <a:ext cx="304312" cy="304312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7306056" y="3291840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Actualización del núcleo Debian 11</a:t>
            </a:r>
            <a:endParaRPr lang="en-US" sz="1250" dirty="0"/>
          </a:p>
        </p:txBody>
      </p:sp>
      <p:sp>
        <p:nvSpPr>
          <p:cNvPr id="30" name="Shape 24"/>
          <p:cNvSpPr/>
          <p:nvPr/>
        </p:nvSpPr>
        <p:spPr>
          <a:xfrm>
            <a:off x="7306056" y="3639312"/>
            <a:ext cx="162306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1" name="Text 25"/>
          <p:cNvSpPr/>
          <p:nvPr/>
        </p:nvSpPr>
        <p:spPr>
          <a:xfrm>
            <a:off x="7306056" y="3639312"/>
            <a:ext cx="16230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v5.0.0 · JAN 2022</a:t>
            </a:r>
            <a:endParaRPr lang="en-US" sz="760" dirty="0"/>
          </a:p>
        </p:txBody>
      </p:sp>
      <p:sp>
        <p:nvSpPr>
          <p:cNvPr id="32" name="Text 26"/>
          <p:cNvSpPr/>
          <p:nvPr/>
        </p:nvSpPr>
        <p:spPr>
          <a:xfrm>
            <a:off x="7306056" y="3968496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Núcleo de la plataforma actualizado a Debian 11 y PHP 8.0, más una acción Flip Camera.</a:t>
            </a:r>
            <a:endParaRPr lang="en-US" sz="900" dirty="0"/>
          </a:p>
        </p:txBody>
      </p:sp>
      <p:sp>
        <p:nvSpPr>
          <p:cNvPr id="33" name="Shape 27"/>
          <p:cNvSpPr/>
          <p:nvPr/>
        </p:nvSpPr>
        <p:spPr>
          <a:xfrm>
            <a:off x="548640" y="4828032"/>
            <a:ext cx="11091672" cy="1170432"/>
          </a:xfrm>
          <a:prstGeom prst="roundRect">
            <a:avLst>
              <a:gd name="adj" fmla="val 7813"/>
            </a:avLst>
          </a:prstGeom>
          <a:solidFill>
            <a:srgbClr val="1A252C"/>
          </a:solidFill>
          <a:ln/>
        </p:spPr>
        <p:txBody>
          <a:bodyPr/>
          <a:p/>
        </p:txBody>
      </p:sp>
      <p:sp>
        <p:nvSpPr>
          <p:cNvPr id="34" name="Text 28"/>
          <p:cNvSpPr/>
          <p:nvPr/>
        </p:nvSpPr>
        <p:spPr>
          <a:xfrm>
            <a:off x="868680" y="4956048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dentro, la misma década</a:t>
            </a:r>
            <a:endParaRPr lang="en-US" sz="1150" dirty="0"/>
          </a:p>
        </p:txBody>
      </p:sp>
      <p:sp>
        <p:nvSpPr>
          <p:cNvPr id="35" name="Text 29"/>
          <p:cNvSpPr/>
          <p:nvPr/>
        </p:nvSpPr>
        <p:spPr>
          <a:xfrm>
            <a:off x="868680" y="5248656"/>
            <a:ext cx="10469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Dos vulnerabilidades de la librería usrsctp (SCTP) parcheadas en 2020 · pila web modernizada a Webpack / Vue / Bulma.io en 2019 · soporte de Safari añadido en 2019 y reforzado después para el comportamiento de pantalla completa de Safari 17.2+ en 2024.</a:t>
            </a:r>
            <a:endParaRPr lang="en-US" sz="980" dirty="0"/>
          </a:p>
        </p:txBody>
      </p:sp>
      <p:sp>
        <p:nvSpPr>
          <p:cNvPr id="36" name="Text 30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wiki.ivrpowers.com/en/videortc/changelog (v1.0.0 – v6.0.0)</a:t>
            </a:r>
            <a:endParaRPr lang="en-US" sz="800" dirty="0"/>
          </a:p>
        </p:txBody>
      </p:sp>
      <p:sp>
        <p:nvSpPr>
          <p:cNvPr id="37" name="Text 31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Ruta de versiones</a:t>
            </a:r>
            <a:endParaRPr lang="en-US" sz="800" dirty="0"/>
          </a:p>
        </p:txBody>
      </p:sp>
      <p:sp>
        <p:nvSpPr>
          <p:cNvPr id="38" name="Text 32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INTEROPERABILIDAD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Estándares primero, para que encaje con lo que ya usas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3566160" cy="3977640"/>
          </a:xfrm>
          <a:prstGeom prst="roundRect">
            <a:avLst>
              <a:gd name="adj" fmla="val 2564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960" y="1691640"/>
            <a:ext cx="585216" cy="585216"/>
          </a:xfrm>
          <a:prstGeom prst="ellipse">
            <a:avLst/>
          </a:prstGeom>
          <a:solidFill>
            <a:srgbClr val="FF6D5F"/>
          </a:solidFill>
          <a:ln/>
        </p:spPr>
        <p:txBody>
          <a:bodyPr/>
          <a:p/>
        </p:txBody>
      </p:sp>
      <p:pic>
        <p:nvPicPr>
          <p:cNvPr id="7" name="Image 0" descr="icons/call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3412" y="1832092"/>
            <a:ext cx="304312" cy="3043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36192" y="1691640"/>
            <a:ext cx="23042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Telefonía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841248" y="2542032"/>
            <a:ext cx="82296" cy="82296"/>
          </a:xfrm>
          <a:prstGeom prst="roundRect">
            <a:avLst>
              <a:gd name="adj" fmla="val 22222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1051560" y="2459736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Troncal SIP estándar hacia cualquier operador o centralita</a:t>
            </a:r>
            <a:endParaRPr lang="en-US" sz="940" dirty="0"/>
          </a:p>
        </p:txBody>
      </p:sp>
      <p:sp>
        <p:nvSpPr>
          <p:cNvPr id="11" name="Shape 8"/>
          <p:cNvSpPr/>
          <p:nvPr/>
        </p:nvSpPr>
        <p:spPr>
          <a:xfrm>
            <a:off x="841248" y="3255264"/>
            <a:ext cx="82296" cy="82296"/>
          </a:xfrm>
          <a:prstGeom prst="roundRect">
            <a:avLst>
              <a:gd name="adj" fmla="val 22222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1051560" y="3172968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núcleo nativo gestiona la señalización SIP / PSTN</a:t>
            </a:r>
            <a:endParaRPr lang="en-US" sz="940" dirty="0"/>
          </a:p>
        </p:txBody>
      </p:sp>
      <p:sp>
        <p:nvSpPr>
          <p:cNvPr id="13" name="Shape 10"/>
          <p:cNvSpPr/>
          <p:nvPr/>
        </p:nvSpPr>
        <p:spPr>
          <a:xfrm>
            <a:off x="841248" y="3968496"/>
            <a:ext cx="82296" cy="82296"/>
          </a:xfrm>
          <a:prstGeom prst="roundRect">
            <a:avLst>
              <a:gd name="adj" fmla="val 22222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1051560" y="3886200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STUN integrado; TURN configurado por despliegue</a:t>
            </a:r>
            <a:endParaRPr lang="en-US" sz="940" dirty="0"/>
          </a:p>
        </p:txBody>
      </p:sp>
      <p:sp>
        <p:nvSpPr>
          <p:cNvPr id="15" name="Shape 12"/>
          <p:cNvSpPr/>
          <p:nvPr/>
        </p:nvSpPr>
        <p:spPr>
          <a:xfrm>
            <a:off x="841248" y="4681728"/>
            <a:ext cx="82296" cy="82296"/>
          </a:xfrm>
          <a:prstGeom prst="roundRect">
            <a:avLst>
              <a:gd name="adj" fmla="val 22222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1051560" y="4599432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Capacidad de canales sujeta a licencia, por cuenta</a:t>
            </a:r>
            <a:endParaRPr lang="en-US" sz="940" dirty="0"/>
          </a:p>
        </p:txBody>
      </p:sp>
      <p:sp>
        <p:nvSpPr>
          <p:cNvPr id="17" name="Shape 14"/>
          <p:cNvSpPr/>
          <p:nvPr/>
        </p:nvSpPr>
        <p:spPr>
          <a:xfrm>
            <a:off x="4306824" y="1417320"/>
            <a:ext cx="3566160" cy="3977640"/>
          </a:xfrm>
          <a:prstGeom prst="roundRect">
            <a:avLst>
              <a:gd name="adj" fmla="val 2564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8" name="Shape 15"/>
          <p:cNvSpPr/>
          <p:nvPr/>
        </p:nvSpPr>
        <p:spPr>
          <a:xfrm>
            <a:off x="4581144" y="1691640"/>
            <a:ext cx="585216" cy="585216"/>
          </a:xfrm>
          <a:prstGeom prst="ellipse">
            <a:avLst/>
          </a:prstGeom>
          <a:solidFill>
            <a:srgbClr val="FF6D5F"/>
          </a:solidFill>
          <a:ln/>
        </p:spPr>
        <p:txBody>
          <a:bodyPr/>
          <a:p/>
        </p:txBody>
      </p:sp>
      <p:pic>
        <p:nvPicPr>
          <p:cNvPr id="19" name="Image 1" descr="icons/integration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596" y="1832092"/>
            <a:ext cx="304312" cy="304312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5294376" y="1691640"/>
            <a:ext cx="23042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Plataformas de contact center</a:t>
            </a:r>
            <a:endParaRPr lang="en-US" sz="1350" dirty="0"/>
          </a:p>
        </p:txBody>
      </p:sp>
      <p:sp>
        <p:nvSpPr>
          <p:cNvPr id="21" name="Shape 17"/>
          <p:cNvSpPr/>
          <p:nvPr/>
        </p:nvSpPr>
        <p:spPr>
          <a:xfrm>
            <a:off x="4599432" y="2542032"/>
            <a:ext cx="82296" cy="82296"/>
          </a:xfrm>
          <a:prstGeom prst="roundRect">
            <a:avLst>
              <a:gd name="adj" fmla="val 22222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22" name="Text 18"/>
          <p:cNvSpPr/>
          <p:nvPr/>
        </p:nvSpPr>
        <p:spPr>
          <a:xfrm>
            <a:off x="4809744" y="2459736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Guías documentadas y paso a paso para Genesys PureCloud y GoContact</a:t>
            </a:r>
            <a:endParaRPr lang="en-US" sz="940" dirty="0"/>
          </a:p>
        </p:txBody>
      </p:sp>
      <p:sp>
        <p:nvSpPr>
          <p:cNvPr id="23" name="Shape 19"/>
          <p:cNvSpPr/>
          <p:nvPr/>
        </p:nvSpPr>
        <p:spPr>
          <a:xfrm>
            <a:off x="4599432" y="3255264"/>
            <a:ext cx="82296" cy="82296"/>
          </a:xfrm>
          <a:prstGeom prst="roundRect">
            <a:avLst>
              <a:gd name="adj" fmla="val 22222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24" name="Text 20"/>
          <p:cNvSpPr/>
          <p:nvPr/>
        </p:nvSpPr>
        <p:spPr>
          <a:xfrm>
            <a:off x="4809744" y="3172968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sitio corporativo lista 18+ integraciones CCaaS, incl. Talkdesk, Cisco, Avaya, Zendesk, Five9, Twilio</a:t>
            </a:r>
            <a:endParaRPr lang="en-US" sz="940" dirty="0"/>
          </a:p>
        </p:txBody>
      </p:sp>
      <p:sp>
        <p:nvSpPr>
          <p:cNvPr id="25" name="Shape 21"/>
          <p:cNvSpPr/>
          <p:nvPr/>
        </p:nvSpPr>
        <p:spPr>
          <a:xfrm>
            <a:off x="4599432" y="3968496"/>
            <a:ext cx="82296" cy="82296"/>
          </a:xfrm>
          <a:prstGeom prst="roundRect">
            <a:avLst>
              <a:gd name="adj" fmla="val 22222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26" name="Text 22"/>
          <p:cNvSpPr/>
          <p:nvPr/>
        </p:nvSpPr>
        <p:spPr>
          <a:xfrm>
            <a:off x="4809744" y="3886200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guía de integración genérica para plataformas sin tutorial dedicado</a:t>
            </a:r>
            <a:endParaRPr lang="en-US" sz="940" dirty="0"/>
          </a:p>
        </p:txBody>
      </p:sp>
      <p:sp>
        <p:nvSpPr>
          <p:cNvPr id="27" name="Shape 23"/>
          <p:cNvSpPr/>
          <p:nvPr/>
        </p:nvSpPr>
        <p:spPr>
          <a:xfrm>
            <a:off x="4599432" y="4681728"/>
            <a:ext cx="82296" cy="82296"/>
          </a:xfrm>
          <a:prstGeom prst="roundRect">
            <a:avLst>
              <a:gd name="adj" fmla="val 22222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28" name="Text 24"/>
          <p:cNvSpPr/>
          <p:nvPr/>
        </p:nvSpPr>
        <p:spPr>
          <a:xfrm>
            <a:off x="4809744" y="4599432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Protocolo SPLIT diseñado específicamente para separar agente y cliente</a:t>
            </a:r>
            <a:endParaRPr lang="en-US" sz="940" dirty="0"/>
          </a:p>
        </p:txBody>
      </p:sp>
      <p:sp>
        <p:nvSpPr>
          <p:cNvPr id="29" name="Shape 25"/>
          <p:cNvSpPr/>
          <p:nvPr/>
        </p:nvSpPr>
        <p:spPr>
          <a:xfrm>
            <a:off x="8065008" y="1417320"/>
            <a:ext cx="3566160" cy="3977640"/>
          </a:xfrm>
          <a:prstGeom prst="roundRect">
            <a:avLst>
              <a:gd name="adj" fmla="val 2564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0" name="Shape 26"/>
          <p:cNvSpPr/>
          <p:nvPr/>
        </p:nvSpPr>
        <p:spPr>
          <a:xfrm>
            <a:off x="8339328" y="1691640"/>
            <a:ext cx="585216" cy="585216"/>
          </a:xfrm>
          <a:prstGeom prst="ellipse">
            <a:avLst/>
          </a:prstGeom>
          <a:solidFill>
            <a:srgbClr val="FF6D5F"/>
          </a:solidFill>
          <a:ln/>
        </p:spPr>
        <p:txBody>
          <a:bodyPr/>
          <a:p/>
        </p:txBody>
      </p:sp>
      <p:pic>
        <p:nvPicPr>
          <p:cNvPr id="31" name="Image 2" descr="icons/doc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9780" y="1832092"/>
            <a:ext cx="304312" cy="304312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9052560" y="1691640"/>
            <a:ext cx="23042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Superficie para desarrolladores</a:t>
            </a:r>
            <a:endParaRPr lang="en-US" sz="1350" dirty="0"/>
          </a:p>
        </p:txBody>
      </p:sp>
      <p:sp>
        <p:nvSpPr>
          <p:cNvPr id="33" name="Shape 28"/>
          <p:cNvSpPr/>
          <p:nvPr/>
        </p:nvSpPr>
        <p:spPr>
          <a:xfrm>
            <a:off x="8357616" y="2542032"/>
            <a:ext cx="82296" cy="82296"/>
          </a:xfrm>
          <a:prstGeom prst="roundRect">
            <a:avLst>
              <a:gd name="adj" fmla="val 22222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4" name="Text 29"/>
          <p:cNvSpPr/>
          <p:nvPr/>
        </p:nvSpPr>
        <p:spPr>
          <a:xfrm>
            <a:off x="8567928" y="2459736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Librería de cliente VideoRTC.js, actualmente v4.3.0</a:t>
            </a:r>
            <a:endParaRPr lang="en-US" sz="940" dirty="0"/>
          </a:p>
        </p:txBody>
      </p:sp>
      <p:sp>
        <p:nvSpPr>
          <p:cNvPr id="35" name="Shape 30"/>
          <p:cNvSpPr/>
          <p:nvPr/>
        </p:nvSpPr>
        <p:spPr>
          <a:xfrm>
            <a:off x="8357616" y="3255264"/>
            <a:ext cx="82296" cy="82296"/>
          </a:xfrm>
          <a:prstGeom prst="roundRect">
            <a:avLst>
              <a:gd name="adj" fmla="val 22222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6" name="Text 31"/>
          <p:cNvSpPr/>
          <p:nvPr/>
        </p:nvSpPr>
        <p:spPr>
          <a:xfrm>
            <a:off x="8567928" y="3172968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Implementaciones de referencia para cada caso de uso</a:t>
            </a:r>
            <a:endParaRPr lang="en-US" sz="940" dirty="0"/>
          </a:p>
        </p:txBody>
      </p:sp>
      <p:sp>
        <p:nvSpPr>
          <p:cNvPr id="37" name="Shape 32"/>
          <p:cNvSpPr/>
          <p:nvPr/>
        </p:nvSpPr>
        <p:spPr>
          <a:xfrm>
            <a:off x="8357616" y="3968496"/>
            <a:ext cx="82296" cy="82296"/>
          </a:xfrm>
          <a:prstGeom prst="roundRect">
            <a:avLst>
              <a:gd name="adj" fmla="val 22222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8" name="Text 33"/>
          <p:cNvSpPr/>
          <p:nvPr/>
        </p:nvSpPr>
        <p:spPr>
          <a:xfrm>
            <a:off x="8567928" y="3886200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Configuración por archivo .jcfg, reinicios a nivel de servicio</a:t>
            </a:r>
            <a:endParaRPr lang="en-US" sz="940" dirty="0"/>
          </a:p>
        </p:txBody>
      </p:sp>
      <p:sp>
        <p:nvSpPr>
          <p:cNvPr id="39" name="Shape 34"/>
          <p:cNvSpPr/>
          <p:nvPr/>
        </p:nvSpPr>
        <p:spPr>
          <a:xfrm>
            <a:off x="8357616" y="4681728"/>
            <a:ext cx="82296" cy="82296"/>
          </a:xfrm>
          <a:prstGeom prst="roundRect">
            <a:avLst>
              <a:gd name="adj" fmla="val 22222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40" name="Text 35"/>
          <p:cNvSpPr/>
          <p:nvPr/>
        </p:nvSpPr>
        <p:spPr>
          <a:xfrm>
            <a:off x="8567928" y="4599432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Modo multiinquilino de «cuentas» para aislar por proyecto</a:t>
            </a:r>
            <a:endParaRPr lang="en-US" sz="940" dirty="0"/>
          </a:p>
        </p:txBody>
      </p:sp>
      <p:sp>
        <p:nvSpPr>
          <p:cNvPr id="41" name="Text 36"/>
          <p:cNvSpPr/>
          <p:nvPr/>
        </p:nvSpPr>
        <p:spPr>
          <a:xfrm>
            <a:off x="548640" y="566928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Como la pasarela habla SIP y WebRTC estándar, Video RTC puede introducirse junto a un contact center ya instalado y asumir primero el tráfico de video.</a:t>
            </a:r>
            <a:endParaRPr lang="en-US" sz="1050" dirty="0"/>
          </a:p>
        </p:txBody>
      </p:sp>
      <p:sp>
        <p:nvSpPr>
          <p:cNvPr id="42" name="Text 37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wiki.ivrpowers.com/en/videortc/development/third-party-integrations, /development/videortcjs</a:t>
            </a:r>
            <a:endParaRPr lang="en-US" sz="800" dirty="0"/>
          </a:p>
        </p:txBody>
      </p:sp>
      <p:sp>
        <p:nvSpPr>
          <p:cNvPr id="43" name="Text 38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Interoperabilidad</a:t>
            </a:r>
            <a:endParaRPr lang="en-US" sz="800" dirty="0"/>
          </a:p>
        </p:txBody>
      </p:sp>
      <p:sp>
        <p:nvSpPr>
          <p:cNvPr id="44" name="Text 39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SUITE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 es el motor de medios detrás de tres productos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Cada plataforma funciona de forma independiente y habla protocolos estándar — pero compradas juntas se comportan como un solo sistema, sin proyecto de integración de por medio.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7" name="Image 0" descr="assets/marks/hero_smartiv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464" y="2194560"/>
            <a:ext cx="914400" cy="914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 DE AUTOMATIZACIÓN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768096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IVR VoiceXML de nivel operador con motores de voz, que atiende la llamada antes de que haga falta una persona.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392424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12" name="Image 1" descr="assets/marks/hero_webac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248" y="2194560"/>
            <a:ext cx="914400" cy="9144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75304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575304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 DE DISTRIBUCIÓN</a:t>
            </a:r>
            <a:endParaRPr lang="en-US" sz="850" dirty="0"/>
          </a:p>
        </p:txBody>
      </p:sp>
      <p:sp>
        <p:nvSpPr>
          <p:cNvPr id="15" name="Text 11"/>
          <p:cNvSpPr/>
          <p:nvPr/>
        </p:nvSpPr>
        <p:spPr>
          <a:xfrm>
            <a:off x="3611880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Encola, enruta y distribuye voz y video al agente correcto, y gestiona su escritorio.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6236208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3A2E2B"/>
          </a:solidFill>
          <a:ln w="19050">
            <a:solidFill>
              <a:srgbClr val="FF6D5F"/>
            </a:solidFill>
            <a:prstDash val="solid"/>
          </a:ln>
        </p:spPr>
        <p:txBody>
          <a:bodyPr/>
          <a:p/>
        </p:txBody>
      </p:sp>
      <p:pic>
        <p:nvPicPr>
          <p:cNvPr id="17" name="Image 2" descr="assets/marks/hero_videort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032" y="2194560"/>
            <a:ext cx="914400" cy="9144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19088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419088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PASARELA DE MEDIOS</a:t>
            </a:r>
            <a:endParaRPr lang="en-US" sz="850" dirty="0"/>
          </a:p>
        </p:txBody>
      </p:sp>
      <p:sp>
        <p:nvSpPr>
          <p:cNvPr id="20" name="Text 15"/>
          <p:cNvSpPr/>
          <p:nvPr/>
        </p:nvSpPr>
        <p:spPr>
          <a:xfrm>
            <a:off x="6455664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Gateway híbrido SIP + WebRTC para navegadores, dispositivos móviles y kioscos, construido para alta disponibilidad.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9079992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22" name="Image 3" descr="assets/marks/hero_videore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7816" y="2194560"/>
            <a:ext cx="914400" cy="9144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262872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9262872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 DE GRABACIÓN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9299448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Grabación de video en HD, almacenamiento y archivo, con exportación para analítica y cumplimiento.</a:t>
            </a:r>
            <a:endParaRPr lang="en-US" sz="950" dirty="0"/>
          </a:p>
        </p:txBody>
      </p:sp>
      <p:sp>
        <p:nvSpPr>
          <p:cNvPr id="26" name="Text 20"/>
          <p:cNvSpPr/>
          <p:nvPr/>
        </p:nvSpPr>
        <p:spPr>
          <a:xfrm>
            <a:off x="548640" y="507492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 también interopera directamente con los contact centers que ya operas — hoy, Genesys PureCloud y GoContact — que es como muchas organizaciones añaden video a una suite en la que ya se han estandarizado.</a:t>
            </a:r>
            <a:endParaRPr lang="en-US" sz="1050" dirty="0"/>
          </a:p>
        </p:txBody>
      </p:sp>
      <p:sp>
        <p:nvSpPr>
          <p:cNvPr id="27" name="Text 21"/>
          <p:cNvSpPr/>
          <p:nvPr/>
        </p:nvSpPr>
        <p:spPr>
          <a:xfrm>
            <a:off x="548640" y="576072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 Services · alojamiento, monitorización y operación gestionada en las cuatro plataformas</a:t>
            </a:r>
            <a:endParaRPr lang="en-US" sz="1050" dirty="0"/>
          </a:p>
        </p:txBody>
      </p:sp>
      <p:sp>
        <p:nvSpPr>
          <p:cNvPr id="28" name="Text 22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 (platform documentation)</a:t>
            </a:r>
            <a:endParaRPr lang="en-US" sz="800" dirty="0"/>
          </a:p>
        </p:txBody>
      </p:sp>
      <p:sp>
        <p:nvSpPr>
          <p:cNvPr id="29" name="Text 23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suite</a:t>
            </a:r>
            <a:endParaRPr lang="en-US" sz="800" dirty="0"/>
          </a:p>
        </p:txBody>
      </p:sp>
      <p:sp>
        <p:nvSpPr>
          <p:cNvPr id="30" name="Text 24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QUÉ VIDEO RTC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Cuatro razones por las que este video es distinto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2670048" cy="24231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04672" y="1810512"/>
            <a:ext cx="621792" cy="621792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7" name="Image 0" descr="icons/cloud_212F3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0120" y="1965960"/>
            <a:ext cx="310896" cy="31089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04672" y="2523744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Libertad de despliegue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04672" y="3090672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Nube, on-prem o híbrido para la capa de medios central — un modelo de despliegue estructuralmente poco frecuente en esta categoría.</a:t>
            </a:r>
            <a:endParaRPr lang="en-US" sz="970" dirty="0"/>
          </a:p>
        </p:txBody>
      </p:sp>
      <p:sp>
        <p:nvSpPr>
          <p:cNvPr id="10" name="Shape 7"/>
          <p:cNvSpPr/>
          <p:nvPr/>
        </p:nvSpPr>
        <p:spPr>
          <a:xfrm>
            <a:off x="3392424" y="1554480"/>
            <a:ext cx="2670048" cy="24231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3648456" y="1810512"/>
            <a:ext cx="621792" cy="621792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12" name="Image 1" descr="icons/route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904" y="1965960"/>
            <a:ext cx="310896" cy="31089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648456" y="2523744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Nativo de contact center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3648456" y="3090672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SPLIT se diseñó desde el origen para separar y enrutar los flujos de agente y cliente, no se adaptó a partir de un chat de video genérico.</a:t>
            </a:r>
            <a:endParaRPr lang="en-US" sz="970" dirty="0"/>
          </a:p>
        </p:txBody>
      </p:sp>
      <p:sp>
        <p:nvSpPr>
          <p:cNvPr id="15" name="Shape 11"/>
          <p:cNvSpPr/>
          <p:nvPr/>
        </p:nvSpPr>
        <p:spPr>
          <a:xfrm>
            <a:off x="6236208" y="1554480"/>
            <a:ext cx="2670048" cy="24231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6492240" y="1810512"/>
            <a:ext cx="621792" cy="621792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17" name="Image 2" descr="icons/money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688" y="1965960"/>
            <a:ext cx="310896" cy="31089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92240" y="2523744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Licenciamiento predecible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6492240" y="3090672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por puerto más mantenimiento — o licencia perpetua si hace falta — frente a la facturación por minuto que se dispara con el volumen.</a:t>
            </a:r>
            <a:endParaRPr lang="en-US" sz="970" dirty="0"/>
          </a:p>
        </p:txBody>
      </p:sp>
      <p:sp>
        <p:nvSpPr>
          <p:cNvPr id="20" name="Shape 15"/>
          <p:cNvSpPr/>
          <p:nvPr/>
        </p:nvSpPr>
        <p:spPr>
          <a:xfrm>
            <a:off x="9079992" y="1554480"/>
            <a:ext cx="2670048" cy="24231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9336024" y="1810512"/>
            <a:ext cx="621792" cy="621792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22" name="Image 3" descr="icons/stack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1472" y="1965960"/>
            <a:ext cx="310896" cy="31089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336024" y="2523744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motor, toda la suite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9336024" y="3090672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misma capa de medios impulsa el canal de video de Web ACD y las grabaciones de Video REC — un proveedor, una arquitectura.</a:t>
            </a:r>
            <a:endParaRPr lang="en-US" sz="970" dirty="0"/>
          </a:p>
        </p:txBody>
      </p:sp>
      <p:sp>
        <p:nvSpPr>
          <p:cNvPr id="25" name="Shape 19"/>
          <p:cNvSpPr/>
          <p:nvPr/>
        </p:nvSpPr>
        <p:spPr>
          <a:xfrm>
            <a:off x="548640" y="4224528"/>
            <a:ext cx="11091672" cy="1371600"/>
          </a:xfrm>
          <a:prstGeom prst="roundRect">
            <a:avLst>
              <a:gd name="adj" fmla="val 6667"/>
            </a:avLst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26" name="Image 4" descr="assets/marks/hero_videortc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498848"/>
            <a:ext cx="822960" cy="82296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965960" y="4443984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propia historia de Twilio Video lo demuestra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1965960" y="4809744"/>
            <a:ext cx="9326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2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Twilio anunció el fin de vida de Programmable Video en diciembre de 2023, y revirtió la decisión en octubre de 2024. Una estrategia de API de video solo en nube conlleva un riesgo de plataforma que un núcleo autoalojado no tiene.</a:t>
            </a:r>
            <a:endParaRPr lang="en-US" sz="1020" dirty="0"/>
          </a:p>
        </p:txBody>
      </p:sp>
      <p:sp>
        <p:nvSpPr>
          <p:cNvPr id="29" name="Text 22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bloggeek.me, twilio.com/en-us/changelog, revisado en agosto de 2026</a:t>
            </a:r>
            <a:endParaRPr lang="en-US" sz="800" dirty="0"/>
          </a:p>
        </p:txBody>
      </p:sp>
      <p:sp>
        <p:nvSpPr>
          <p:cNvPr id="30" name="Text 23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qué Video RTC</a:t>
            </a:r>
            <a:endParaRPr lang="en-US" sz="800" dirty="0"/>
          </a:p>
        </p:txBody>
      </p:sp>
      <p:sp>
        <p:nvSpPr>
          <p:cNvPr id="31" name="Text 24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SOLUCIONES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Todo punto de entrada usa el mismo motor de medios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2121408" cy="2487168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280160" y="1645920"/>
            <a:ext cx="658368" cy="658368"/>
          </a:xfrm>
          <a:prstGeom prst="ellipse">
            <a:avLst/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7" name="Image 0" descr="icons/eye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4752" y="1810512"/>
            <a:ext cx="329184" cy="32918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94944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Remote Viewer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13232" y="2907792"/>
            <a:ext cx="179222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Colaboración sobre llamadas de teléfono convencionales, añadiendo una capa visual a una conversación de voz ya en curso.</a:t>
            </a:r>
            <a:endParaRPr lang="en-US" sz="920" dirty="0"/>
          </a:p>
        </p:txBody>
      </p:sp>
      <p:sp>
        <p:nvSpPr>
          <p:cNvPr id="10" name="Shape 7"/>
          <p:cNvSpPr/>
          <p:nvPr/>
        </p:nvSpPr>
        <p:spPr>
          <a:xfrm>
            <a:off x="2798064" y="1371600"/>
            <a:ext cx="2121408" cy="2487168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3529584" y="1645920"/>
            <a:ext cx="658368" cy="658368"/>
          </a:xfrm>
          <a:prstGeom prst="ellipse">
            <a:avLst/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12" name="Image 1" descr="icons/cobrowsing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176" y="1810512"/>
            <a:ext cx="329184" cy="32918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944368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CoBrowsing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2962656" y="2907792"/>
            <a:ext cx="179222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Navega una web junto al visitante durante un chat, una llamada o una videollamada, guiando en lugar de solo describir.</a:t>
            </a:r>
            <a:endParaRPr lang="en-US" sz="920" dirty="0"/>
          </a:p>
        </p:txBody>
      </p:sp>
      <p:sp>
        <p:nvSpPr>
          <p:cNvPr id="15" name="Shape 11"/>
          <p:cNvSpPr/>
          <p:nvPr/>
        </p:nvSpPr>
        <p:spPr>
          <a:xfrm>
            <a:off x="5047488" y="1371600"/>
            <a:ext cx="2121408" cy="2487168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5779008" y="1645920"/>
            <a:ext cx="658368" cy="658368"/>
          </a:xfrm>
          <a:prstGeom prst="ellipse">
            <a:avLst/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17" name="Image 2" descr="icons/window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810512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193792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Caller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5212080" y="2907792"/>
            <a:ext cx="179222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teléfono virtual basado en navegador, integrado en cualquier sitio web y conectado a tus propios sistemas de telefonía.</a:t>
            </a:r>
            <a:endParaRPr lang="en-US" sz="920" dirty="0"/>
          </a:p>
        </p:txBody>
      </p:sp>
      <p:sp>
        <p:nvSpPr>
          <p:cNvPr id="20" name="Shape 15"/>
          <p:cNvSpPr/>
          <p:nvPr/>
        </p:nvSpPr>
        <p:spPr>
          <a:xfrm>
            <a:off x="7296912" y="1371600"/>
            <a:ext cx="2121408" cy="2487168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8028432" y="1645920"/>
            <a:ext cx="658368" cy="658368"/>
          </a:xfrm>
          <a:prstGeom prst="ellipse">
            <a:avLst/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22" name="Image 3" descr="icons/wrench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3024" y="1810512"/>
            <a:ext cx="329184" cy="32918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443216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Field Service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7461504" y="2907792"/>
            <a:ext cx="179222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Videollamadas rápidas para profesionales de campo que necesitan colaborar y conectar con los usuarios.</a:t>
            </a:r>
            <a:endParaRPr lang="en-US" sz="920" dirty="0"/>
          </a:p>
        </p:txBody>
      </p:sp>
      <p:sp>
        <p:nvSpPr>
          <p:cNvPr id="25" name="Shape 19"/>
          <p:cNvSpPr/>
          <p:nvPr/>
        </p:nvSpPr>
        <p:spPr>
          <a:xfrm>
            <a:off x="9546336" y="1371600"/>
            <a:ext cx="2121408" cy="2487168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10277856" y="1645920"/>
            <a:ext cx="658368" cy="658368"/>
          </a:xfrm>
          <a:prstGeom prst="ellipse">
            <a:avLst/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27" name="Image 4" descr="icons/qrcode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2448" y="1810512"/>
            <a:ext cx="329184" cy="329184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9692640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Kiosk Manager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9710928" y="2907792"/>
            <a:ext cx="179222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Kioscos de autoservicio como punto de entrada de video, con emparejamiento por QR, PIN dinámico y gestión de flota.</a:t>
            </a:r>
            <a:endParaRPr lang="en-US" sz="920" dirty="0"/>
          </a:p>
        </p:txBody>
      </p:sp>
      <p:sp>
        <p:nvSpPr>
          <p:cNvPr id="30" name="Shape 23"/>
          <p:cNvSpPr/>
          <p:nvPr/>
        </p:nvSpPr>
        <p:spPr>
          <a:xfrm>
            <a:off x="548640" y="4160520"/>
            <a:ext cx="11091672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1" name="Text 24"/>
          <p:cNvSpPr/>
          <p:nvPr/>
        </p:nvSpPr>
        <p:spPr>
          <a:xfrm>
            <a:off x="868680" y="434340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Todos ellos son Video RTC por dentro</a:t>
            </a:r>
            <a:endParaRPr lang="en-US" sz="1300" dirty="0"/>
          </a:p>
        </p:txBody>
      </p:sp>
      <p:sp>
        <p:nvSpPr>
          <p:cNvPr id="32" name="Text 25"/>
          <p:cNvSpPr/>
          <p:nvPr/>
        </p:nvSpPr>
        <p:spPr>
          <a:xfrm>
            <a:off x="868680" y="4700016"/>
            <a:ext cx="10469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cliente que empieza en un sitio web, en una app móvil, en un kiosco de sucursal o desde el móvil de un técnico de campo corre sobre la misma pasarela de medios, el mismo modelo de cifrado y las mismas opciones de despliegue que la plataforma central de Video RTC. El punto de entrada cambia; el motor de debajo no.</a:t>
            </a:r>
            <a:endParaRPr lang="en-US" sz="1050" dirty="0"/>
          </a:p>
        </p:txBody>
      </p:sp>
      <p:sp>
        <p:nvSpPr>
          <p:cNvPr id="33" name="Text 26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interactivepowers.com/en (Solutions), wiki.ivrpowers.com/en</a:t>
            </a:r>
            <a:endParaRPr lang="en-US" sz="800" dirty="0"/>
          </a:p>
        </p:txBody>
      </p:sp>
      <p:sp>
        <p:nvSpPr>
          <p:cNvPr id="34" name="Text 27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Soluciones</a:t>
            </a:r>
            <a:endParaRPr lang="en-US" sz="800" dirty="0"/>
          </a:p>
        </p:txBody>
      </p:sp>
      <p:sp>
        <p:nvSpPr>
          <p:cNvPr id="35" name="Text 28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COMPARACIÓN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Dónde Video RTC se separa de las APIs de video CPaaS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4946904" y="1280160"/>
            <a:ext cx="3456432" cy="4343400"/>
          </a:xfrm>
          <a:prstGeom prst="roundRect">
            <a:avLst>
              <a:gd name="adj" fmla="val 2646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0456" y="1280160"/>
            <a:ext cx="3547872" cy="4343400"/>
          </a:xfrm>
          <a:prstGeom prst="roundRect">
            <a:avLst>
              <a:gd name="adj" fmla="val 2577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1371600"/>
            <a:ext cx="4434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74920" y="137160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API de video CPaaS típica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8366760" y="137160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1965960"/>
            <a:ext cx="4617720" cy="594360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713232" y="196596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Despliegue del núcleo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074920" y="196596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Solo nube, por arquitectura</a:t>
            </a:r>
            <a:endParaRPr lang="en-US" sz="960" dirty="0"/>
          </a:p>
        </p:txBody>
      </p:sp>
      <p:sp>
        <p:nvSpPr>
          <p:cNvPr id="13" name="Text 11"/>
          <p:cNvSpPr/>
          <p:nvPr/>
        </p:nvSpPr>
        <p:spPr>
          <a:xfrm>
            <a:off x="8366760" y="196596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Nube, on-premises, virtualizado o híbrido</a:t>
            </a:r>
            <a:endParaRPr lang="en-US" sz="980" dirty="0"/>
          </a:p>
        </p:txBody>
      </p:sp>
      <p:sp>
        <p:nvSpPr>
          <p:cNvPr id="14" name="Text 12"/>
          <p:cNvSpPr/>
          <p:nvPr/>
        </p:nvSpPr>
        <p:spPr>
          <a:xfrm>
            <a:off x="713232" y="256032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Enrutamiento de contact center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074920" y="256032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Bloque genérico; intégralo tú mismo</a:t>
            </a:r>
            <a:endParaRPr lang="en-US" sz="960" dirty="0"/>
          </a:p>
        </p:txBody>
      </p:sp>
      <p:sp>
        <p:nvSpPr>
          <p:cNvPr id="16" name="Text 14"/>
          <p:cNvSpPr/>
          <p:nvPr/>
        </p:nvSpPr>
        <p:spPr>
          <a:xfrm>
            <a:off x="8366760" y="256032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Puente nativo SIP con SPLIT para el enrutamiento de agente y cliente</a:t>
            </a:r>
            <a:endParaRPr lang="en-US" sz="980" dirty="0"/>
          </a:p>
        </p:txBody>
      </p:sp>
      <p:sp>
        <p:nvSpPr>
          <p:cNvPr id="17" name="Shape 15"/>
          <p:cNvSpPr/>
          <p:nvPr/>
        </p:nvSpPr>
        <p:spPr>
          <a:xfrm>
            <a:off x="548640" y="3154680"/>
            <a:ext cx="4617720" cy="594360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713232" y="315468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Modelo de precios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074920" y="315468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minuto y participante, tarifado por consumo</a:t>
            </a:r>
            <a:endParaRPr lang="en-US" sz="960" dirty="0"/>
          </a:p>
        </p:txBody>
      </p:sp>
      <p:sp>
        <p:nvSpPr>
          <p:cNvPr id="20" name="Text 18"/>
          <p:cNvSpPr/>
          <p:nvPr/>
        </p:nvSpPr>
        <p:spPr>
          <a:xfrm>
            <a:off x="8366760" y="315468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o licencias</a:t>
            </a:r>
            <a:endParaRPr lang="en-US" sz="980" dirty="0"/>
          </a:p>
        </p:txBody>
      </p:sp>
      <p:sp>
        <p:nvSpPr>
          <p:cNvPr id="21" name="Text 19"/>
          <p:cNvSpPr/>
          <p:nvPr/>
        </p:nvSpPr>
        <p:spPr>
          <a:xfrm>
            <a:off x="713232" y="374904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Dónde residen los datos de video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074920" y="374904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región del proveedor, por arquitectura</a:t>
            </a:r>
            <a:endParaRPr lang="en-US" sz="960" dirty="0"/>
          </a:p>
        </p:txBody>
      </p:sp>
      <p:sp>
        <p:nvSpPr>
          <p:cNvPr id="23" name="Text 21"/>
          <p:cNvSpPr/>
          <p:nvPr/>
        </p:nvSpPr>
        <p:spPr>
          <a:xfrm>
            <a:off x="8366760" y="374904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Donde instales la pasarela</a:t>
            </a:r>
            <a:endParaRPr lang="en-US" sz="980" dirty="0"/>
          </a:p>
        </p:txBody>
      </p:sp>
      <p:sp>
        <p:nvSpPr>
          <p:cNvPr id="24" name="Shape 22"/>
          <p:cNvSpPr/>
          <p:nvPr/>
        </p:nvSpPr>
        <p:spPr>
          <a:xfrm>
            <a:off x="548640" y="4343400"/>
            <a:ext cx="4617720" cy="594360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713232" y="434340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Certificaciones de cumplimiento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074920" y="434340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Certificaciones nominales publicadas por la mayoría de grandes proveedores</a:t>
            </a:r>
            <a:endParaRPr lang="en-US" sz="960" dirty="0"/>
          </a:p>
        </p:txBody>
      </p:sp>
      <p:sp>
        <p:nvSpPr>
          <p:cNvPr id="27" name="Text 25"/>
          <p:cNvSpPr/>
          <p:nvPr/>
        </p:nvSpPr>
        <p:spPr>
          <a:xfrm>
            <a:off x="8366760" y="434340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documentado públicamente para Video RTC a día de hoy</a:t>
            </a:r>
            <a:endParaRPr lang="en-US" sz="980" dirty="0"/>
          </a:p>
        </p:txBody>
      </p:sp>
      <p:sp>
        <p:nvSpPr>
          <p:cNvPr id="28" name="Text 26"/>
          <p:cNvSpPr/>
          <p:nvPr/>
        </p:nvSpPr>
        <p:spPr>
          <a:xfrm>
            <a:off x="713232" y="493776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Proceso de venta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074920" y="493776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Alta de autoservicio, nivel con minutos gratis</a:t>
            </a:r>
            <a:endParaRPr lang="en-US" sz="960" dirty="0"/>
          </a:p>
        </p:txBody>
      </p:sp>
      <p:sp>
        <p:nvSpPr>
          <p:cNvPr id="30" name="Text 28"/>
          <p:cNvSpPr/>
          <p:nvPr/>
        </p:nvSpPr>
        <p:spPr>
          <a:xfrm>
            <a:off x="8366760" y="493776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Basado en presupuesto y POC, licencia de evaluación</a:t>
            </a:r>
            <a:endParaRPr lang="en-US" sz="980" dirty="0"/>
          </a:p>
        </p:txBody>
      </p:sp>
      <p:sp>
        <p:nvSpPr>
          <p:cNvPr id="31" name="Text 29"/>
          <p:cNvSpPr/>
          <p:nvPr/>
        </p:nvSpPr>
        <p:spPr>
          <a:xfrm>
            <a:off x="548640" y="5870448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«Una API de video CPaaS típica» resume los patrones publicados en las páginas de capacidades y precios de Twilio Video, Vonage Video API, Agora, Daily.co, Zoom Video SDK y Amazon Chime SDK, revisadas en agosto de 2026. Comparativas con proveedores concretos disponibles bajo petición.</a:t>
            </a:r>
            <a:endParaRPr lang="en-US" sz="860" dirty="0"/>
          </a:p>
        </p:txBody>
      </p:sp>
      <p:sp>
        <p:nvSpPr>
          <p:cNvPr id="32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Comparación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PRODUCCIÓN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Funcionando donde el video realmente importa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 transporta tráfico de voz y video para bancos, aseguradoras, organismos públicos y utilities en Latinoamérica y Europa — organizaciones para las que una interacción es un expediente, no un ticket.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2121408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21792" y="1920240"/>
            <a:ext cx="19751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SNS24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2798064" y="1920240"/>
            <a:ext cx="2121408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2871216" y="1920240"/>
            <a:ext cx="19751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OTIS Elevators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047488" y="1920240"/>
            <a:ext cx="2121408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5120640" y="1920240"/>
            <a:ext cx="19751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Banmédica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7296912" y="1920240"/>
            <a:ext cx="2121408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7370064" y="1920240"/>
            <a:ext cx="19751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AFP Capital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9546336" y="1920240"/>
            <a:ext cx="2121408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9619488" y="1920240"/>
            <a:ext cx="19751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SII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48640" y="2596896"/>
            <a:ext cx="2121408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621792" y="2596896"/>
            <a:ext cx="19751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CDF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798064" y="2596896"/>
            <a:ext cx="2121408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2871216" y="2596896"/>
            <a:ext cx="19751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MAPFRE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047488" y="2596896"/>
            <a:ext cx="2121408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5120640" y="2596896"/>
            <a:ext cx="19751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Banco del Pacífico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7296912" y="2596896"/>
            <a:ext cx="2121408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7370064" y="2596896"/>
            <a:ext cx="19751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AENA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9546336" y="2596896"/>
            <a:ext cx="2121408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9619488" y="2596896"/>
            <a:ext cx="19751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BCI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548640" y="2999232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«Video RTC es una gran solución. Fácil de implementar, multicanal, segura y diseñada para el contact center.» — Javier S., Partner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548640" y="3520440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Industrias atendidas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548640" y="3950208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1335024" y="4169664"/>
            <a:ext cx="548640" cy="54864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30" name="Image 0" descr="icons/bank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6698" y="4301338"/>
            <a:ext cx="285293" cy="285293"/>
          </a:xfrm>
          <a:prstGeom prst="rect">
            <a:avLst/>
          </a:prstGeom>
        </p:spPr>
      </p:pic>
      <p:sp>
        <p:nvSpPr>
          <p:cNvPr id="31" name="Text 28"/>
          <p:cNvSpPr/>
          <p:nvPr/>
        </p:nvSpPr>
        <p:spPr>
          <a:xfrm>
            <a:off x="640080" y="4809744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Servicios financieros</a:t>
            </a:r>
            <a:endParaRPr lang="en-US" sz="1020" dirty="0"/>
          </a:p>
        </p:txBody>
      </p:sp>
      <p:sp>
        <p:nvSpPr>
          <p:cNvPr id="32" name="Shape 29"/>
          <p:cNvSpPr/>
          <p:nvPr/>
        </p:nvSpPr>
        <p:spPr>
          <a:xfrm>
            <a:off x="2798064" y="3950208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33" name="Shape 30"/>
          <p:cNvSpPr/>
          <p:nvPr/>
        </p:nvSpPr>
        <p:spPr>
          <a:xfrm>
            <a:off x="3584448" y="4169664"/>
            <a:ext cx="548640" cy="54864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34" name="Image 1" descr="icons/building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6122" y="4301338"/>
            <a:ext cx="285293" cy="285293"/>
          </a:xfrm>
          <a:prstGeom prst="rect">
            <a:avLst/>
          </a:prstGeom>
        </p:spPr>
      </p:pic>
      <p:sp>
        <p:nvSpPr>
          <p:cNvPr id="35" name="Text 31"/>
          <p:cNvSpPr/>
          <p:nvPr/>
        </p:nvSpPr>
        <p:spPr>
          <a:xfrm>
            <a:off x="2889504" y="4809744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Sector público</a:t>
            </a:r>
            <a:endParaRPr lang="en-US" sz="1020" dirty="0"/>
          </a:p>
        </p:txBody>
      </p:sp>
      <p:sp>
        <p:nvSpPr>
          <p:cNvPr id="36" name="Shape 32"/>
          <p:cNvSpPr/>
          <p:nvPr/>
        </p:nvSpPr>
        <p:spPr>
          <a:xfrm>
            <a:off x="5047488" y="3950208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37" name="Shape 33"/>
          <p:cNvSpPr/>
          <p:nvPr/>
        </p:nvSpPr>
        <p:spPr>
          <a:xfrm>
            <a:off x="5833872" y="4169664"/>
            <a:ext cx="548640" cy="54864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38" name="Image 2" descr="icons/health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546" y="4301338"/>
            <a:ext cx="285293" cy="285293"/>
          </a:xfrm>
          <a:prstGeom prst="rect">
            <a:avLst/>
          </a:prstGeom>
        </p:spPr>
      </p:pic>
      <p:sp>
        <p:nvSpPr>
          <p:cNvPr id="39" name="Text 34"/>
          <p:cNvSpPr/>
          <p:nvPr/>
        </p:nvSpPr>
        <p:spPr>
          <a:xfrm>
            <a:off x="5138928" y="4809744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Salud</a:t>
            </a:r>
            <a:endParaRPr lang="en-US" sz="1020" dirty="0"/>
          </a:p>
        </p:txBody>
      </p:sp>
      <p:sp>
        <p:nvSpPr>
          <p:cNvPr id="40" name="Shape 35"/>
          <p:cNvSpPr/>
          <p:nvPr/>
        </p:nvSpPr>
        <p:spPr>
          <a:xfrm>
            <a:off x="7296912" y="3950208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41" name="Shape 36"/>
          <p:cNvSpPr/>
          <p:nvPr/>
        </p:nvSpPr>
        <p:spPr>
          <a:xfrm>
            <a:off x="8083296" y="4169664"/>
            <a:ext cx="548640" cy="54864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42" name="Image 3" descr="icons/signal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4970" y="4301338"/>
            <a:ext cx="285293" cy="285293"/>
          </a:xfrm>
          <a:prstGeom prst="rect">
            <a:avLst/>
          </a:prstGeom>
        </p:spPr>
      </p:pic>
      <p:sp>
        <p:nvSpPr>
          <p:cNvPr id="43" name="Text 37"/>
          <p:cNvSpPr/>
          <p:nvPr/>
        </p:nvSpPr>
        <p:spPr>
          <a:xfrm>
            <a:off x="7388352" y="4809744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Industria y utilities</a:t>
            </a:r>
            <a:endParaRPr lang="en-US" sz="1020" dirty="0"/>
          </a:p>
        </p:txBody>
      </p:sp>
      <p:sp>
        <p:nvSpPr>
          <p:cNvPr id="44" name="Shape 38"/>
          <p:cNvSpPr/>
          <p:nvPr/>
        </p:nvSpPr>
        <p:spPr>
          <a:xfrm>
            <a:off x="9546336" y="3950208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45" name="Shape 39"/>
          <p:cNvSpPr/>
          <p:nvPr/>
        </p:nvSpPr>
        <p:spPr>
          <a:xfrm>
            <a:off x="10332720" y="4169664"/>
            <a:ext cx="548640" cy="548640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46" name="Image 4" descr="icons/bpo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4394" y="4301338"/>
            <a:ext cx="285293" cy="285293"/>
          </a:xfrm>
          <a:prstGeom prst="rect">
            <a:avLst/>
          </a:prstGeom>
        </p:spPr>
      </p:pic>
      <p:sp>
        <p:nvSpPr>
          <p:cNvPr id="47" name="Text 40"/>
          <p:cNvSpPr/>
          <p:nvPr/>
        </p:nvSpPr>
        <p:spPr>
          <a:xfrm>
            <a:off x="9637776" y="4809744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BPO y servicios</a:t>
            </a:r>
            <a:endParaRPr lang="en-US" sz="1020" dirty="0"/>
          </a:p>
        </p:txBody>
      </p:sp>
      <p:sp>
        <p:nvSpPr>
          <p:cNvPr id="48" name="Text 41"/>
          <p:cNvSpPr/>
          <p:nvPr/>
        </p:nvSpPr>
        <p:spPr>
          <a:xfrm>
            <a:off x="548640" y="5596128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8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cifras a nivel de suite publicadas por Interactive Powers (400K+ videollamadas al mes, 300K+ grabaciones procesadas al mes, 99,99% de disponibilidad, 5+ regiones AWS) no son métricas exclusivas de Video RTC. Referencias nominales disponibles bajo NDA a través de tu equipo de cuenta.</a:t>
            </a:r>
            <a:endParaRPr lang="en-US" sz="880" dirty="0"/>
          </a:p>
        </p:txBody>
      </p:sp>
      <p:sp>
        <p:nvSpPr>
          <p:cNvPr id="49" name="Text 42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interactivepowers.com/en/platforms/videortc (customer logos, stats)</a:t>
            </a:r>
            <a:endParaRPr lang="en-US" sz="800" dirty="0"/>
          </a:p>
        </p:txBody>
      </p:sp>
      <p:sp>
        <p:nvSpPr>
          <p:cNvPr id="50" name="Text 43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producción</a:t>
            </a:r>
            <a:endParaRPr lang="en-US" sz="800" dirty="0"/>
          </a:p>
        </p:txBody>
      </p:sp>
      <p:sp>
        <p:nvSpPr>
          <p:cNvPr id="51" name="Text 44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COMERCIAL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por puerto, con licencia disponible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 se contrata por suscripción, por puerto — un puerto es una sesión de video simultánea — en cualquier modelo de despliegue. Para sector público y entornos regulados que necesiten propiedad de la licencia, seguimos ofreciendo compra perpetua por puerto con mantenimiento anual, presupuestada tras una prueba de concepto — no una consola de API de autoservicio y tarifada.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084832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340864"/>
            <a:ext cx="621792" cy="621792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8" name="Image 0" descr="icons/affordable_212F3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0120" y="2496312"/>
            <a:ext cx="310896" cy="310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2999232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por puerto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547872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Precio basado en capacidad, presupuestado en la entrega del paquete binario — sin contador público por minuto.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3392424" y="2084832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340864"/>
            <a:ext cx="621792" cy="621792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13" name="Image 1" descr="icons/refresh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904" y="2496312"/>
            <a:ext cx="310896" cy="3108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2999232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Mantenimiento anual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547872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Cubre nuevas versiones, actualizaciones y soporte — la ruta de actualización está incluida, no se revende.</a:t>
            </a:r>
            <a:endParaRPr lang="en-US" sz="960" dirty="0"/>
          </a:p>
        </p:txBody>
      </p:sp>
      <p:sp>
        <p:nvSpPr>
          <p:cNvPr id="16" name="Shape 12"/>
          <p:cNvSpPr/>
          <p:nvPr/>
        </p:nvSpPr>
        <p:spPr>
          <a:xfrm>
            <a:off x="6236208" y="2084832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340864"/>
            <a:ext cx="621792" cy="621792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18" name="Image 2" descr="icons/tester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7688" y="2496312"/>
            <a:ext cx="310896" cy="31089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2999232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Evaluación con funcionalidad completa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547872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Funcionalidad completa y sin restricciones, con capacidad y duración limitadas, para una prueba de concepto.</a:t>
            </a:r>
            <a:endParaRPr lang="en-US" sz="960" dirty="0"/>
          </a:p>
        </p:txBody>
      </p:sp>
      <p:sp>
        <p:nvSpPr>
          <p:cNvPr id="21" name="Shape 16"/>
          <p:cNvSpPr/>
          <p:nvPr/>
        </p:nvSpPr>
        <p:spPr>
          <a:xfrm>
            <a:off x="9079992" y="2084832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340864"/>
            <a:ext cx="621792" cy="621792"/>
          </a:xfrm>
          <a:prstGeom prst="ellipse">
            <a:avLst/>
          </a:prstGeom>
          <a:solidFill>
            <a:srgbClr val="FDE6E2"/>
          </a:solidFill>
          <a:ln/>
        </p:spPr>
        <p:txBody>
          <a:bodyPr/>
          <a:p/>
        </p:txBody>
      </p:sp>
      <p:pic>
        <p:nvPicPr>
          <p:cNvPr id="23" name="Image 3" descr="icons/support_212F38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1472" y="2496312"/>
            <a:ext cx="310896" cy="31089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2999232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Basado en presupuesto y POC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547872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primera llamada más lenta que un alta de autoservicio CPaaS, a cambio de un coste predecible a escala.</a:t>
            </a:r>
            <a:endParaRPr lang="en-US" sz="960" dirty="0"/>
          </a:p>
        </p:txBody>
      </p:sp>
      <p:sp>
        <p:nvSpPr>
          <p:cNvPr id="26" name="Shape 20"/>
          <p:cNvSpPr/>
          <p:nvPr/>
        </p:nvSpPr>
        <p:spPr>
          <a:xfrm>
            <a:off x="548640" y="4681728"/>
            <a:ext cx="11091672" cy="1207008"/>
          </a:xfrm>
          <a:prstGeom prst="roundRect">
            <a:avLst>
              <a:gd name="adj" fmla="val 7576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27" name="Text 21"/>
          <p:cNvSpPr/>
          <p:nvPr/>
        </p:nvSpPr>
        <p:spPr>
          <a:xfrm>
            <a:off x="868680" y="4828032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significa esto en un horizonte de cinco años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868680" y="5138928"/>
            <a:ext cx="10469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por puerto: pagas por capacidad de sesión simultánea, no por minuto consumido. El coste se ajusta al uso real del negocio en lugar de dispararse con la adopción — con una línea de soporte predecible. Y si tu organización necesita propiedad de la licencia, la compra perpetua por puerto sigue disponible, con el mismo mantenimiento anual.</a:t>
            </a:r>
            <a:endParaRPr lang="en-US" sz="1000" dirty="0"/>
          </a:p>
        </p:txBody>
      </p:sp>
      <p:sp>
        <p:nvSpPr>
          <p:cNvPr id="29" name="Text 23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wiki.ivrpowers.com/en/videortc/faq (licensing section)</a:t>
            </a:r>
            <a:endParaRPr lang="en-US" sz="800" dirty="0"/>
          </a:p>
        </p:txBody>
      </p:sp>
      <p:sp>
        <p:nvSpPr>
          <p:cNvPr id="30" name="Text 24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Comercial</a:t>
            </a:r>
            <a:endParaRPr lang="en-US" sz="800" dirty="0"/>
          </a:p>
        </p:txBody>
      </p:sp>
      <p:sp>
        <p:nvSpPr>
          <p:cNvPr id="31" name="Text 25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377440" y="3291840"/>
            <a:ext cx="6766560" cy="676656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3" name="Image 0" descr="assets/marks/hero_videort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2286000"/>
            <a:ext cx="2194560" cy="21945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196596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  ·  MOTOR DE VIDEO EN TIEMPO REAL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85800" y="2331720"/>
            <a:ext cx="80467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Dale a tu plataforma</a:t>
            </a:r>
            <a:endParaRPr lang="en-US" sz="38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núcleo de video real.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85800" y="4041648"/>
            <a:ext cx="7772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Déjanos enseñarte una sesión capturada, enrutada y grabada de extremo a extremo — sobre tu propia infraestructura si eso es lo que necesitas, con licencia de evaluación y sin juegos de capacidad.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685800" y="4892040"/>
            <a:ext cx="1965960" cy="512064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685800" y="4892040"/>
            <a:ext cx="1965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Hablar con Ventas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834640" y="4892040"/>
            <a:ext cx="2148840" cy="512064"/>
          </a:xfrm>
          <a:prstGeom prst="roundRect">
            <a:avLst>
              <a:gd name="adj" fmla="val 50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2834640" y="4892040"/>
            <a:ext cx="2148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Solicitar una Demo</a:t>
            </a:r>
            <a:endParaRPr lang="en-US" sz="1200" dirty="0"/>
          </a:p>
        </p:txBody>
      </p:sp>
      <p:pic>
        <p:nvPicPr>
          <p:cNvPr id="11" name="Image 1" descr="assets/logo_corp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897880"/>
            <a:ext cx="1920240" cy="63093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971800" y="5870448"/>
            <a:ext cx="3657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interactivepowers.com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Interactive Powers,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RTC 2026 — Product Brochure</dc:title>
  <dc:subject>PptxGenJS Presentation</dc:subject>
  <dc:creator>Interactive Powers</dc:creator>
  <cp:lastModifiedBy>Interactive Powers</cp:lastModifiedBy>
  <cp:revision>1</cp:revision>
  <dcterms:created xsi:type="dcterms:W3CDTF">2026-08-18T23:39:06Z</dcterms:created>
  <dcterms:modified xsi:type="dcterms:W3CDTF">2026-08-18T23:39:06Z</dcterms:modified>
</cp:coreProperties>
</file>