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7" r:id="rId28"/>
    <p:sldId id="257" r:id="rId3"/>
    <p:sldId id="258" r:id="rId4"/>
    <p:sldId id="259" r:id="rId5"/>
    <p:sldId id="278" r:id="rId29"/>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7.xml"/><Relationship Id="rId7" Type="http://schemas.openxmlformats.org/officeDocument/2006/relationships/slide" Target="slides/slide8.xml"/><Relationship Id="rId8" Type="http://schemas.openxmlformats.org/officeDocument/2006/relationships/slide" Target="slides/slide9.xml"/><Relationship Id="rId9" Type="http://schemas.openxmlformats.org/officeDocument/2006/relationships/slide" Target="slides/slide10.xml"/><Relationship Id="rId10" Type="http://schemas.openxmlformats.org/officeDocument/2006/relationships/slide" Target="slides/slide11.xml"/><Relationship Id="rId11" Type="http://schemas.openxmlformats.org/officeDocument/2006/relationships/slide" Target="slides/slide12.xml"/><Relationship Id="rId12" Type="http://schemas.openxmlformats.org/officeDocument/2006/relationships/slide" Target="slides/slide13.xml"/><Relationship Id="rId13" Type="http://schemas.openxmlformats.org/officeDocument/2006/relationships/slide" Target="slides/slide14.xml"/><Relationship Id="rId14" Type="http://schemas.openxmlformats.org/officeDocument/2006/relationships/slide" Target="slides/slide15.xml"/><Relationship Id="rId15" Type="http://schemas.openxmlformats.org/officeDocument/2006/relationships/slide" Target="slides/slide16.xml"/><Relationship Id="rId16" Type="http://schemas.openxmlformats.org/officeDocument/2006/relationships/slide" Target="slides/slide17.xml"/><Relationship Id="rId17" Type="http://schemas.openxmlformats.org/officeDocument/2006/relationships/slide" Target="slides/slide18.xml"/><Relationship Id="rId18" Type="http://schemas.openxmlformats.org/officeDocument/2006/relationships/slide" Target="slides/slide19.xml"/><Relationship Id="rId19" Type="http://schemas.openxmlformats.org/officeDocument/2006/relationships/slide" Target="slides/slide20.xml"/><Relationship Id="rId20" Type="http://schemas.openxmlformats.org/officeDocument/2006/relationships/slide" Target="slides/slide21.xml"/><Relationship Id="rId21" Type="http://schemas.openxmlformats.org/officeDocument/2006/relationships/slide" Target="slides/slide22.xml"/><Relationship Id="rId22" Type="http://schemas.openxmlformats.org/officeDocument/2006/relationships/slide" Target="slides/slide23.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openxmlformats.org/officeDocument/2006/relationships/slide" Target="slides/slide2.xml"/><Relationship Id="rId2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tiff"/></Relationships>
</file>

<file path=ppt/slides/_rels/slide3.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 Id="rId7"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 Id="rId7" Type="http://schemas.openxmlformats.org/officeDocument/2006/relationships/image" Target="../media/image3.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 Id="rId7" Type="http://schemas.openxmlformats.org/officeDocument/2006/relationships/image" Target="../media/image5.png"/><Relationship Id="rId8"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tiff"/><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png"/><Relationship Id="rId11" Type="http://schemas.openxmlformats.org/officeDocument/2006/relationships/image" Target="../media/image22.png"/><Relationship Id="rId12"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1.xml"/><Relationship Id="rId1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 Id="rId8"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 Id="rId7" Type="http://schemas.openxmlformats.org/officeDocument/2006/relationships/image" Target="../media/image1.png"/><Relationship Id="rId8" Type="http://schemas.openxmlformats.org/officeDocument/2006/relationships/image" Target="../media/image10.png"/><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8138160" y="-2194560"/>
            <a:ext cx="6583680" cy="6583680"/>
          </a:xfrm>
          <a:prstGeom prst="ellipse">
            <a:avLst/>
          </a:prstGeom>
          <a:solidFill>
            <a:srgbClr val="2E3D48"/>
          </a:solidFill>
          <a:ln/>
        </p:spPr>
        <p:txBody>
          <a:bodyPr/>
          <a:p/>
        </p:txBody>
      </p:sp>
      <p:sp>
        <p:nvSpPr>
          <p:cNvPr id="3" name="Shape 1"/>
          <p:cNvSpPr/>
          <p:nvPr/>
        </p:nvSpPr>
        <p:spPr>
          <a:xfrm>
            <a:off x="9966960" y="3931920"/>
            <a:ext cx="3108960" cy="3108960"/>
          </a:xfrm>
          <a:prstGeom prst="ellipse">
            <a:avLst/>
          </a:prstGeom>
          <a:solidFill>
            <a:srgbClr val="37474F"/>
          </a:solidFill>
          <a:ln/>
        </p:spPr>
        <p:txBody>
          <a:bodyPr/>
          <a:p/>
        </p:txBody>
      </p:sp>
      <p:pic>
        <p:nvPicPr>
          <p:cNvPr id="4" name="Image 0" descr="assets/logo_corp_dark.png">    </p:cNvPr>
          <p:cNvPicPr>
            <a:picLocks noChangeAspect="1"/>
          </p:cNvPicPr>
          <p:nvPr/>
        </p:nvPicPr>
        <p:blipFill>
          <a:blip r:embed="rId1"/>
          <a:stretch>
            <a:fillRect/>
          </a:stretch>
        </p:blipFill>
        <p:spPr>
          <a:xfrm>
            <a:off x="685800" y="548640"/>
            <a:ext cx="2057400" cy="676656"/>
          </a:xfrm>
          <a:prstGeom prst="rect">
            <a:avLst/>
          </a:prstGeom>
        </p:spPr>
      </p:pic>
      <p:pic>
        <p:nvPicPr>
          <p:cNvPr id="5" name="Image 1" descr="assets/marks/hero_videortc.png">    </p:cNvPr>
          <p:cNvPicPr>
            <a:picLocks noChangeAspect="1"/>
          </p:cNvPicPr>
          <p:nvPr/>
        </p:nvPicPr>
        <p:blipFill>
          <a:blip r:embed="rId2"/>
          <a:stretch>
            <a:fillRect/>
          </a:stretch>
        </p:blipFill>
        <p:spPr>
          <a:xfrm>
            <a:off x="9281160" y="960120"/>
            <a:ext cx="2286000" cy="2286000"/>
          </a:xfrm>
          <a:prstGeom prst="rect">
            <a:avLst/>
          </a:prstGeom>
        </p:spPr>
      </p:pic>
      <p:sp>
        <p:nvSpPr>
          <p:cNvPr id="6" name="Text 2"/>
          <p:cNvSpPr/>
          <p:nvPr/>
        </p:nvSpPr>
        <p:spPr>
          <a:xfrm>
            <a:off x="685800" y="233172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PLATFORM  ·  REAL-TIME VIDEO ENGINE</a:t>
            </a:r>
            <a:endParaRPr lang="en-US" sz="1200" dirty="0"/>
          </a:p>
        </p:txBody>
      </p:sp>
      <p:sp>
        <p:nvSpPr>
          <p:cNvPr id="7" name="Text 3"/>
          <p:cNvSpPr/>
          <p:nvPr/>
        </p:nvSpPr>
        <p:spPr>
          <a:xfrm>
            <a:off x="685800" y="2670048"/>
            <a:ext cx="8412480" cy="1143000"/>
          </a:xfrm>
          <a:prstGeom prst="rect">
            <a:avLst/>
          </a:prstGeom>
          <a:noFill/>
          <a:ln/>
        </p:spPr>
        <p:txBody>
          <a:bodyPr wrap="square" lIns="0" tIns="0" rIns="0" bIns="0" rtlCol="0" anchor="ctr"/>
          <a:lstStyle/>
          <a:p>
            <a:pPr indent="0" marL="0">
              <a:buNone/>
            </a:pPr>
            <a:r>
              <a:rPr lang="en-US" sz="5600" b="1" dirty="0">
                <a:solidFill>
                  <a:srgbClr val="FFFFFF"/>
                </a:solidFill>
                <a:latin typeface="Montserrat" pitchFamily="34" charset="0"/>
                <a:ea typeface="Montserrat" pitchFamily="34" charset="-122"/>
                <a:cs typeface="Montserrat" pitchFamily="34" charset="-120"/>
              </a:rPr>
              <a:t>Video RTC</a:t>
            </a:r>
            <a:endParaRPr lang="en-US" sz="5600" dirty="0"/>
          </a:p>
        </p:txBody>
      </p:sp>
      <p:sp>
        <p:nvSpPr>
          <p:cNvPr id="8" name="Text 4"/>
          <p:cNvSpPr/>
          <p:nvPr/>
        </p:nvSpPr>
        <p:spPr>
          <a:xfrm>
            <a:off x="685800" y="3822192"/>
            <a:ext cx="8412480" cy="502920"/>
          </a:xfrm>
          <a:prstGeom prst="rect">
            <a:avLst/>
          </a:prstGeom>
          <a:noFill/>
          <a:ln/>
        </p:spPr>
        <p:txBody>
          <a:bodyPr wrap="square" lIns="0" tIns="0" rIns="0" bIns="0" rtlCol="0" anchor="ctr"/>
          <a:lstStyle/>
          <a:p>
            <a:pPr indent="0" marL="0">
              <a:buNone/>
            </a:pPr>
            <a:r>
              <a:rPr lang="en-US" sz="2100" b="1" dirty="0">
                <a:solidFill>
                  <a:srgbClr val="FF6D5F"/>
                </a:solidFill>
                <a:latin typeface="Montserrat" pitchFamily="34" charset="0"/>
                <a:ea typeface="Montserrat" pitchFamily="34" charset="-122"/>
                <a:cs typeface="Montserrat" pitchFamily="34" charset="-120"/>
              </a:rPr>
              <a:t>Real-time video, built into the core — not bolted on.</a:t>
            </a:r>
            <a:endParaRPr lang="en-US" sz="2100" dirty="0"/>
          </a:p>
        </p:txBody>
      </p:sp>
      <p:sp>
        <p:nvSpPr>
          <p:cNvPr id="9" name="Text 5"/>
          <p:cNvSpPr/>
          <p:nvPr/>
        </p:nvSpPr>
        <p:spPr>
          <a:xfrm>
            <a:off x="685800" y="4434840"/>
            <a:ext cx="7772400" cy="86868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The SIP + WebRTC gateway that powers voice and video across the IntPowers suite — routed, recorded and reported like any other channel, deployed wherever your infrastructure has to live.</a:t>
            </a:r>
            <a:endParaRPr lang="en-US" sz="1250" dirty="0"/>
          </a:p>
        </p:txBody>
      </p:sp>
      <p:sp>
        <p:nvSpPr>
          <p:cNvPr id="10" name="Text 6"/>
          <p:cNvSpPr/>
          <p:nvPr/>
        </p:nvSpPr>
        <p:spPr>
          <a:xfrm>
            <a:off x="685800"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120–480</a:t>
            </a:r>
            <a:endParaRPr lang="en-US" sz="1500" dirty="0"/>
          </a:p>
        </p:txBody>
      </p:sp>
      <p:sp>
        <p:nvSpPr>
          <p:cNvPr id="11" name="Text 7"/>
          <p:cNvSpPr/>
          <p:nvPr/>
        </p:nvSpPr>
        <p:spPr>
          <a:xfrm>
            <a:off x="685800"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ports per server</a:t>
            </a:r>
            <a:endParaRPr lang="en-US" sz="950" dirty="0"/>
          </a:p>
        </p:txBody>
      </p:sp>
      <p:sp>
        <p:nvSpPr>
          <p:cNvPr id="12" name="Text 8"/>
          <p:cNvSpPr/>
          <p:nvPr/>
        </p:nvSpPr>
        <p:spPr>
          <a:xfrm>
            <a:off x="2898648"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v6.0.0</a:t>
            </a:r>
            <a:endParaRPr lang="en-US" sz="1500" dirty="0"/>
          </a:p>
        </p:txBody>
      </p:sp>
      <p:sp>
        <p:nvSpPr>
          <p:cNvPr id="13" name="Text 9"/>
          <p:cNvSpPr/>
          <p:nvPr/>
        </p:nvSpPr>
        <p:spPr>
          <a:xfrm>
            <a:off x="2898648"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current release, 2024</a:t>
            </a:r>
            <a:endParaRPr lang="en-US" sz="950" dirty="0"/>
          </a:p>
        </p:txBody>
      </p:sp>
      <p:sp>
        <p:nvSpPr>
          <p:cNvPr id="14" name="Text 10"/>
          <p:cNvSpPr/>
          <p:nvPr/>
        </p:nvSpPr>
        <p:spPr>
          <a:xfrm>
            <a:off x="5111496"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Cloud / on-prem</a:t>
            </a:r>
            <a:endParaRPr lang="en-US" sz="1500" dirty="0"/>
          </a:p>
        </p:txBody>
      </p:sp>
      <p:sp>
        <p:nvSpPr>
          <p:cNvPr id="15" name="Text 11"/>
          <p:cNvSpPr/>
          <p:nvPr/>
        </p:nvSpPr>
        <p:spPr>
          <a:xfrm>
            <a:off x="5111496"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deployment</a:t>
            </a:r>
            <a:endParaRPr lang="en-US" sz="950" dirty="0"/>
          </a:p>
        </p:txBody>
      </p:sp>
      <p:sp>
        <p:nvSpPr>
          <p:cNvPr id="16" name="Text 12"/>
          <p:cNvSpPr/>
          <p:nvPr/>
        </p:nvSpPr>
        <p:spPr>
          <a:xfrm>
            <a:off x="7324344"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10+ yrs</a:t>
            </a:r>
            <a:endParaRPr lang="en-US" sz="1500" dirty="0"/>
          </a:p>
        </p:txBody>
      </p:sp>
      <p:sp>
        <p:nvSpPr>
          <p:cNvPr id="17" name="Text 13"/>
          <p:cNvSpPr/>
          <p:nvPr/>
        </p:nvSpPr>
        <p:spPr>
          <a:xfrm>
            <a:off x="7324344"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in production since 2016</a:t>
            </a:r>
            <a:endParaRPr lang="en-US" sz="950" dirty="0"/>
          </a:p>
        </p:txBody>
      </p:sp>
      <p:sp>
        <p:nvSpPr>
          <p:cNvPr id="18" name="Text 14"/>
          <p:cNvSpPr/>
          <p:nvPr/>
        </p:nvSpPr>
        <p:spPr>
          <a:xfrm>
            <a:off x="685800" y="6355080"/>
            <a:ext cx="7315200" cy="274320"/>
          </a:xfrm>
          <a:prstGeom prst="rect">
            <a:avLst/>
          </a:prstGeom>
          <a:noFill/>
          <a:ln/>
        </p:spPr>
        <p:txBody>
          <a:bodyPr wrap="square" lIns="0" tIns="0" rIns="0" bIns="0" rtlCol="0" anchor="ctr"/>
          <a:lstStyle/>
          <a:p>
            <a:pPr indent="0" marL="0">
              <a:buNone/>
            </a:pPr>
            <a:r>
              <a:rPr lang="en-US" sz="950" i="1" dirty="0">
                <a:solidFill>
                  <a:srgbClr val="6B7F8D"/>
                </a:solidFill>
                <a:latin typeface="Montserrat" pitchFamily="34" charset="0"/>
                <a:ea typeface="Montserrat" pitchFamily="34" charset="-122"/>
                <a:cs typeface="Montserrat" pitchFamily="34" charset="-120"/>
              </a:rPr>
              <a:t>2026 Product Brochure  ·  Full edition</a:t>
            </a:r>
            <a:endParaRPr lang="en-US" sz="950" dirty="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6F6"/>
        </a:solidFill>
      </p:bgPr>
    </p:bg>
    <p:spTree>
      <p:nvGrpSpPr>
        <p:cNvPr id="1" name=""/>
        <p:cNvGrpSpPr/>
        <p:nvPr/>
      </p:nvGrpSpPr>
      <p:grpSpPr/>
      <p:sp>
        <p:nvSpPr>
          <p:cNvPr id="111" name="TextBox 1"/>
          <p:cNvSpPr txBox="1"/>
          <p:nvPr/>
        </p:nvSpPr>
        <p:spPr>
          <a:xfrm>
            <a:off x="9265615" y="384047"/>
            <a:ext cx="2331721"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pc="220" sz="900">
                <a:solidFill>
                  <a:srgbClr val="4D5C6E"/>
                </a:solidFill>
                <a:latin typeface="Montserrat Thin Regular"/>
                <a:ea typeface="Montserrat Thin Regular"/>
                <a:cs typeface="Montserrat Thin Regular"/>
                <a:sym typeface="Montserrat Thin Regular"/>
              </a:defRPr>
            </a:lvl1pPr>
          </a:lstStyle>
          <a:p>
            <a:pPr/>
            <a:r>
              <a:t>VIDEO RTC</a:t>
            </a:r>
          </a:p>
        </p:txBody>
      </p:sp>
      <p:sp>
        <p:nvSpPr>
          <p:cNvPr id="112" name="TextBox 2"/>
          <p:cNvSpPr txBox="1"/>
          <p:nvPr/>
        </p:nvSpPr>
        <p:spPr>
          <a:xfrm>
            <a:off x="10957255" y="6355079"/>
            <a:ext cx="548641" cy="16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000">
                <a:solidFill>
                  <a:srgbClr val="4D5C6E"/>
                </a:solidFill>
                <a:latin typeface="Montserrat Thin Regular"/>
                <a:ea typeface="Montserrat Thin Regular"/>
                <a:cs typeface="Montserrat Thin Regular"/>
                <a:sym typeface="Montserrat Thin Regular"/>
              </a:defRPr>
            </a:lvl1pPr>
          </a:lstStyle>
          <a:p>
            <a:pPr/>
            <a:r>
              <a:t>02</a:t>
            </a:r>
          </a:p>
        </p:txBody>
      </p:sp>
      <p:sp>
        <p:nvSpPr>
          <p:cNvPr id="113" name="Rectangle 3"/>
          <p:cNvSpPr/>
          <p:nvPr/>
        </p:nvSpPr>
        <p:spPr>
          <a:xfrm>
            <a:off x="685799" y="777240"/>
            <a:ext cx="502921"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14" name="TextBox 4"/>
          <p:cNvSpPr txBox="1"/>
          <p:nvPr/>
        </p:nvSpPr>
        <p:spPr>
          <a:xfrm>
            <a:off x="685800" y="960119"/>
            <a:ext cx="502920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pc="180" sz="1100">
                <a:solidFill>
                  <a:srgbClr val="4D5C6E"/>
                </a:solidFill>
                <a:latin typeface="Montserrat Thin Regular"/>
                <a:ea typeface="Montserrat Thin Regular"/>
                <a:cs typeface="Montserrat Thin Regular"/>
                <a:sym typeface="Montserrat Thin Regular"/>
              </a:defRPr>
            </a:lvl1pPr>
          </a:lstStyle>
          <a:p>
            <a:pPr/>
            <a:r>
              <a:t>THE VIDEO MEDIA PLATFORM</a:t>
            </a:r>
          </a:p>
        </p:txBody>
      </p:sp>
      <p:sp>
        <p:nvSpPr>
          <p:cNvPr id="115" name="TextBox 5"/>
          <p:cNvSpPr txBox="1"/>
          <p:nvPr/>
        </p:nvSpPr>
        <p:spPr>
          <a:xfrm>
            <a:off x="658367" y="1353311"/>
            <a:ext cx="5744866" cy="79473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3100"/>
              </a:lnSpc>
              <a:defRPr sz="2700">
                <a:solidFill>
                  <a:srgbClr val="212F38"/>
                </a:solidFill>
                <a:latin typeface="Montserrat Thin Bold"/>
                <a:ea typeface="Montserrat Thin Bold"/>
                <a:cs typeface="Montserrat Thin Bold"/>
                <a:sym typeface="Montserrat Thin Bold"/>
              </a:defRPr>
            </a:lvl1pPr>
          </a:lstStyle>
          <a:p>
            <a:pPr/>
            <a:r>
              <a:t>What agents and customers can do once video starts.</a:t>
            </a:r>
          </a:p>
        </p:txBody>
      </p:sp>
      <p:sp>
        <p:nvSpPr>
          <p:cNvPr id="116" name="Rectangle 6"/>
          <p:cNvSpPr/>
          <p:nvPr/>
        </p:nvSpPr>
        <p:spPr>
          <a:xfrm>
            <a:off x="685799" y="3136392"/>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17" name="TextBox 7"/>
          <p:cNvSpPr txBox="1"/>
          <p:nvPr/>
        </p:nvSpPr>
        <p:spPr>
          <a:xfrm>
            <a:off x="1024127" y="298754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Screen sharing</a:t>
            </a:r>
          </a:p>
        </p:txBody>
      </p:sp>
      <p:sp>
        <p:nvSpPr>
          <p:cNvPr id="118" name="TextBox 8"/>
          <p:cNvSpPr txBox="1"/>
          <p:nvPr/>
        </p:nvSpPr>
        <p:spPr>
          <a:xfrm>
            <a:off x="1024128" y="3319271"/>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Bidirectional, right alongside the live video feed.</a:t>
            </a:r>
          </a:p>
        </p:txBody>
      </p:sp>
      <p:sp>
        <p:nvSpPr>
          <p:cNvPr id="119" name="Rectangle 9"/>
          <p:cNvSpPr/>
          <p:nvPr/>
        </p:nvSpPr>
        <p:spPr>
          <a:xfrm>
            <a:off x="685799" y="4123944"/>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20" name="TextBox 10"/>
          <p:cNvSpPr txBox="1"/>
          <p:nvPr/>
        </p:nvSpPr>
        <p:spPr>
          <a:xfrm>
            <a:off x="1024127" y="397763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Live chat &amp; files</a:t>
            </a:r>
          </a:p>
        </p:txBody>
      </p:sp>
      <p:sp>
        <p:nvSpPr>
          <p:cNvPr id="121" name="TextBox 11"/>
          <p:cNvSpPr txBox="1"/>
          <p:nvPr/>
        </p:nvSpPr>
        <p:spPr>
          <a:xfrm>
            <a:off x="1024128" y="4306823"/>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Text and file transfer run in parallel with video and voice.</a:t>
            </a:r>
          </a:p>
        </p:txBody>
      </p:sp>
      <p:sp>
        <p:nvSpPr>
          <p:cNvPr id="122" name="Rectangle 12"/>
          <p:cNvSpPr/>
          <p:nvPr/>
        </p:nvSpPr>
        <p:spPr>
          <a:xfrm>
            <a:off x="685799" y="5111496"/>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23" name="TextBox 13"/>
          <p:cNvSpPr txBox="1"/>
          <p:nvPr/>
        </p:nvSpPr>
        <p:spPr>
          <a:xfrm>
            <a:off x="1024127" y="4965191"/>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Picture-in-Picture</a:t>
            </a:r>
          </a:p>
        </p:txBody>
      </p:sp>
      <p:sp>
        <p:nvSpPr>
          <p:cNvPr id="124" name="TextBox 14"/>
          <p:cNvSpPr txBox="1"/>
          <p:nvPr/>
        </p:nvSpPr>
        <p:spPr>
          <a:xfrm>
            <a:off x="1024128" y="5294376"/>
            <a:ext cx="4709160" cy="18746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Keep sight of the customer while you work in another app.</a:t>
            </a:r>
          </a:p>
        </p:txBody>
      </p:sp>
      <p:sp>
        <p:nvSpPr>
          <p:cNvPr id="125" name="Rounded Rectangle 15"/>
          <p:cNvSpPr/>
          <p:nvPr/>
        </p:nvSpPr>
        <p:spPr>
          <a:xfrm>
            <a:off x="6613855" y="2151338"/>
            <a:ext cx="4983481" cy="2829644"/>
          </a:xfrm>
          <a:prstGeom prst="roundRect">
            <a:avLst>
              <a:gd name="adj" fmla="val 4500"/>
            </a:avLst>
          </a:prstGeom>
          <a:solidFill>
            <a:srgbClr val="FFFFFF"/>
          </a:solidFill>
          <a:ln w="12700">
            <a:miter lim="400000"/>
          </a:ln>
          <a:effectLst>
            <a:outerShdw sx="100000" sy="100000" kx="0" ky="0" algn="b" rotWithShape="0" blurRad="228600" dist="76200" dir="5400000">
              <a:srgbClr val="000000">
                <a:alpha val="35000"/>
              </a:srgbClr>
            </a:outerShdw>
          </a:effectLst>
        </p:spPr>
        <p:txBody>
          <a:bodyPr lIns="45719" rIns="45719" anchor="ctr"/>
          <a:lstStyle/>
          <a:p>
            <a:pPr algn="ctr">
              <a:defRPr>
                <a:solidFill>
                  <a:srgbClr val="FFFFFF"/>
                </a:solidFill>
              </a:defRPr>
            </a:pPr>
          </a:p>
        </p:txBody>
      </p:sp>
      <p:pic>
        <p:nvPicPr>
          <p:cNvPr id="126" name="Layer.tiff" descr="Layer.tiff"/>
          <p:cNvPicPr>
            <a:picLocks noChangeAspect="1"/>
          </p:cNvPicPr>
          <p:nvPr/>
        </p:nvPicPr>
        <p:blipFill>
          <a:blip r:embed="rId2">
            <a:extLst/>
          </a:blip>
          <a:stretch>
            <a:fillRect/>
          </a:stretch>
        </p:blipFill>
        <p:spPr>
          <a:xfrm>
            <a:off x="7211511" y="2416336"/>
            <a:ext cx="4249981" cy="2299647"/>
          </a:xfrm>
          <a:prstGeom prst="rect">
            <a:avLst/>
          </a:prstGeom>
          <a:ln w="12700">
            <a:miter lim="400000"/>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THE GAP</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Everyone sells video APIs. Nobody builds it in.</a:t>
            </a:r>
            <a:endParaRPr lang="en-US" sz="2700" dirty="0"/>
          </a:p>
        </p:txBody>
      </p:sp>
      <p:sp>
        <p:nvSpPr>
          <p:cNvPr id="5" name="Text 3"/>
          <p:cNvSpPr/>
          <p:nvPr/>
        </p:nvSpPr>
        <p:spPr>
          <a:xfrm>
            <a:off x="548640" y="1298448"/>
            <a:ext cx="11091672" cy="54864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CPaaS video vendors ship real-time media as a raw building block. Making it behave like a routed, supervised contact-center channel is left as an integration project — every time.</a:t>
            </a:r>
            <a:endParaRPr lang="en-US" sz="1250" dirty="0"/>
          </a:p>
        </p:txBody>
      </p:sp>
      <p:sp>
        <p:nvSpPr>
          <p:cNvPr id="6" name="Shape 4"/>
          <p:cNvSpPr/>
          <p:nvPr/>
        </p:nvSpPr>
        <p:spPr>
          <a:xfrm>
            <a:off x="548640" y="2011680"/>
            <a:ext cx="3566160" cy="2057400"/>
          </a:xfrm>
          <a:prstGeom prst="roundRect">
            <a:avLst>
              <a:gd name="adj" fmla="val 4444"/>
            </a:avLst>
          </a:prstGeom>
          <a:solidFill>
            <a:srgbClr val="1A252C"/>
          </a:solidFill>
          <a:ln/>
        </p:spPr>
        <p:txBody>
          <a:bodyPr/>
          <a:p/>
        </p:txBody>
      </p:sp>
      <p:pic>
        <p:nvPicPr>
          <p:cNvPr id="7" name="Image 0" descr="icons/stack_9FB0BE.png">    </p:cNvPr>
          <p:cNvPicPr>
            <a:picLocks noChangeAspect="1"/>
          </p:cNvPicPr>
          <p:nvPr/>
        </p:nvPicPr>
        <p:blipFill>
          <a:blip r:embed="rId1"/>
          <a:stretch>
            <a:fillRect/>
          </a:stretch>
        </p:blipFill>
        <p:spPr>
          <a:xfrm>
            <a:off x="841248" y="2304288"/>
            <a:ext cx="457200" cy="457200"/>
          </a:xfrm>
          <a:prstGeom prst="rect">
            <a:avLst/>
          </a:prstGeom>
        </p:spPr>
      </p:pic>
      <p:sp>
        <p:nvSpPr>
          <p:cNvPr id="8" name="Text 5"/>
          <p:cNvSpPr/>
          <p:nvPr/>
        </p:nvSpPr>
        <p:spPr>
          <a:xfrm>
            <a:off x="841248" y="2880360"/>
            <a:ext cx="2980944" cy="38404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Generic building blocks</a:t>
            </a:r>
            <a:endParaRPr lang="en-US" sz="1300" dirty="0"/>
          </a:p>
        </p:txBody>
      </p:sp>
      <p:sp>
        <p:nvSpPr>
          <p:cNvPr id="9" name="Text 6"/>
          <p:cNvSpPr/>
          <p:nvPr/>
        </p:nvSpPr>
        <p:spPr>
          <a:xfrm>
            <a:off x="841248" y="3255264"/>
            <a:ext cx="2980944" cy="685800"/>
          </a:xfrm>
          <a:prstGeom prst="rect">
            <a:avLst/>
          </a:prstGeom>
          <a:noFill/>
          <a:ln/>
        </p:spPr>
        <p:txBody>
          <a:bodyPr wrap="square" lIns="0" tIns="0" rIns="0" bIns="0" rtlCol="0" anchor="ctr"/>
          <a:lstStyle/>
          <a:p>
            <a:pPr indent="0" marL="0">
              <a:lnSpc>
                <a:spcPct val="125000"/>
              </a:lnSpc>
              <a:buNone/>
            </a:pPr>
            <a:r>
              <a:rPr lang="en-US" sz="1000" dirty="0">
                <a:solidFill>
                  <a:srgbClr val="9FB0BE"/>
                </a:solidFill>
                <a:latin typeface="Montserrat" pitchFamily="34" charset="0"/>
                <a:ea typeface="Montserrat" pitchFamily="34" charset="-122"/>
                <a:cs typeface="Montserrat" pitchFamily="34" charset="-120"/>
              </a:rPr>
              <a:t>Video arrives as raw SDK primitives — no queue, no skill-based routing, no agent desktop built in.</a:t>
            </a:r>
            <a:endParaRPr lang="en-US" sz="1000" dirty="0"/>
          </a:p>
        </p:txBody>
      </p:sp>
      <p:sp>
        <p:nvSpPr>
          <p:cNvPr id="10" name="Shape 7"/>
          <p:cNvSpPr/>
          <p:nvPr/>
        </p:nvSpPr>
        <p:spPr>
          <a:xfrm>
            <a:off x="4306824" y="2011680"/>
            <a:ext cx="3566160" cy="2057400"/>
          </a:xfrm>
          <a:prstGeom prst="roundRect">
            <a:avLst>
              <a:gd name="adj" fmla="val 4444"/>
            </a:avLst>
          </a:prstGeom>
          <a:solidFill>
            <a:srgbClr val="1A252C"/>
          </a:solidFill>
          <a:ln/>
        </p:spPr>
        <p:txBody>
          <a:bodyPr/>
          <a:p/>
        </p:txBody>
      </p:sp>
      <p:pic>
        <p:nvPicPr>
          <p:cNvPr id="11" name="Image 1" descr="icons/cloud_9FB0BE.png">    </p:cNvPr>
          <p:cNvPicPr>
            <a:picLocks noChangeAspect="1"/>
          </p:cNvPicPr>
          <p:nvPr/>
        </p:nvPicPr>
        <p:blipFill>
          <a:blip r:embed="rId7"/>
          <a:stretch>
            <a:fillRect/>
          </a:stretch>
        </p:blipFill>
        <p:spPr>
          <a:xfrm>
            <a:off x="4599432" y="2304288"/>
            <a:ext cx="457200" cy="457200"/>
          </a:xfrm>
          <a:prstGeom prst="rect">
            <a:avLst/>
          </a:prstGeom>
        </p:spPr>
      </p:pic>
      <p:sp>
        <p:nvSpPr>
          <p:cNvPr id="12" name="Text 8"/>
          <p:cNvSpPr/>
          <p:nvPr/>
        </p:nvSpPr>
        <p:spPr>
          <a:xfrm>
            <a:off x="4599432" y="2880360"/>
            <a:ext cx="2980944" cy="38404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Cloud-only, no exceptions</a:t>
            </a:r>
            <a:endParaRPr lang="en-US" sz="1300" dirty="0"/>
          </a:p>
        </p:txBody>
      </p:sp>
      <p:sp>
        <p:nvSpPr>
          <p:cNvPr id="13" name="Text 9"/>
          <p:cNvSpPr/>
          <p:nvPr/>
        </p:nvSpPr>
        <p:spPr>
          <a:xfrm>
            <a:off x="4599432" y="3255264"/>
            <a:ext cx="2980944" cy="685800"/>
          </a:xfrm>
          <a:prstGeom prst="rect">
            <a:avLst/>
          </a:prstGeom>
          <a:noFill/>
          <a:ln/>
        </p:spPr>
        <p:txBody>
          <a:bodyPr wrap="square" lIns="0" tIns="0" rIns="0" bIns="0" rtlCol="0" anchor="ctr"/>
          <a:lstStyle/>
          <a:p>
            <a:pPr indent="0" marL="0">
              <a:lnSpc>
                <a:spcPct val="125000"/>
              </a:lnSpc>
              <a:buNone/>
            </a:pPr>
            <a:r>
              <a:rPr lang="en-US" sz="1000" dirty="0">
                <a:solidFill>
                  <a:srgbClr val="9FB0BE"/>
                </a:solidFill>
                <a:latin typeface="Montserrat" pitchFamily="34" charset="0"/>
                <a:ea typeface="Montserrat" pitchFamily="34" charset="-122"/>
                <a:cs typeface="Montserrat" pitchFamily="34" charset="-120"/>
              </a:rPr>
              <a:t>Of the leading CPaaS video vendors reviewed, none documents a true on-premise core media layer.</a:t>
            </a:r>
            <a:endParaRPr lang="en-US" sz="1000" dirty="0"/>
          </a:p>
        </p:txBody>
      </p:sp>
      <p:sp>
        <p:nvSpPr>
          <p:cNvPr id="14" name="Shape 10"/>
          <p:cNvSpPr/>
          <p:nvPr/>
        </p:nvSpPr>
        <p:spPr>
          <a:xfrm>
            <a:off x="8065008" y="2011680"/>
            <a:ext cx="3566160" cy="2057400"/>
          </a:xfrm>
          <a:prstGeom prst="roundRect">
            <a:avLst>
              <a:gd name="adj" fmla="val 4444"/>
            </a:avLst>
          </a:prstGeom>
          <a:solidFill>
            <a:srgbClr val="1A252C"/>
          </a:solidFill>
          <a:ln/>
        </p:spPr>
        <p:txBody>
          <a:bodyPr/>
          <a:p/>
        </p:txBody>
      </p:sp>
      <p:pic>
        <p:nvPicPr>
          <p:cNvPr id="15" name="Image 2" descr="icons/money_9FB0BE.png">    </p:cNvPr>
          <p:cNvPicPr>
            <a:picLocks noChangeAspect="1"/>
          </p:cNvPicPr>
          <p:nvPr/>
        </p:nvPicPr>
        <p:blipFill>
          <a:blip r:embed="rId3"/>
          <a:stretch>
            <a:fillRect/>
          </a:stretch>
        </p:blipFill>
        <p:spPr>
          <a:xfrm>
            <a:off x="8357616" y="2304288"/>
            <a:ext cx="457200" cy="457200"/>
          </a:xfrm>
          <a:prstGeom prst="rect">
            <a:avLst/>
          </a:prstGeom>
        </p:spPr>
      </p:pic>
      <p:sp>
        <p:nvSpPr>
          <p:cNvPr id="16" name="Text 11"/>
          <p:cNvSpPr/>
          <p:nvPr/>
        </p:nvSpPr>
        <p:spPr>
          <a:xfrm>
            <a:off x="8357616" y="2880360"/>
            <a:ext cx="2980944" cy="384048"/>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Metered, unpredictable</a:t>
            </a:r>
            <a:endParaRPr lang="en-US" sz="1300" dirty="0"/>
          </a:p>
        </p:txBody>
      </p:sp>
      <p:sp>
        <p:nvSpPr>
          <p:cNvPr id="17" name="Text 12"/>
          <p:cNvSpPr/>
          <p:nvPr/>
        </p:nvSpPr>
        <p:spPr>
          <a:xfrm>
            <a:off x="8357616" y="3255264"/>
            <a:ext cx="2980944" cy="685800"/>
          </a:xfrm>
          <a:prstGeom prst="rect">
            <a:avLst/>
          </a:prstGeom>
          <a:noFill/>
          <a:ln/>
        </p:spPr>
        <p:txBody>
          <a:bodyPr wrap="square" lIns="0" tIns="0" rIns="0" bIns="0" rtlCol="0" anchor="ctr"/>
          <a:lstStyle/>
          <a:p>
            <a:pPr indent="0" marL="0">
              <a:lnSpc>
                <a:spcPct val="125000"/>
              </a:lnSpc>
              <a:buNone/>
            </a:pPr>
            <a:r>
              <a:rPr lang="en-US" sz="1000" dirty="0">
                <a:solidFill>
                  <a:srgbClr val="9FB0BE"/>
                </a:solidFill>
                <a:latin typeface="Montserrat" pitchFamily="34" charset="0"/>
                <a:ea typeface="Montserrat" pitchFamily="34" charset="-122"/>
                <a:cs typeface="Montserrat" pitchFamily="34" charset="-120"/>
              </a:rPr>
              <a:t>Pricing is per participant-minute, so cost scales — and surprises — with call volume, not headcount.</a:t>
            </a:r>
            <a:endParaRPr lang="en-US" sz="1000" dirty="0"/>
          </a:p>
        </p:txBody>
      </p:sp>
      <p:sp>
        <p:nvSpPr>
          <p:cNvPr id="18" name="Shape 13"/>
          <p:cNvSpPr/>
          <p:nvPr/>
        </p:nvSpPr>
        <p:spPr>
          <a:xfrm>
            <a:off x="548640" y="4434840"/>
            <a:ext cx="11091672" cy="1481328"/>
          </a:xfrm>
          <a:prstGeom prst="roundRect">
            <a:avLst>
              <a:gd name="adj" fmla="val 6173"/>
            </a:avLst>
          </a:prstGeom>
          <a:solidFill>
            <a:srgbClr val="FF6D5F"/>
          </a:solidFill>
          <a:ln/>
        </p:spPr>
        <p:txBody>
          <a:bodyPr/>
          <a:p/>
        </p:txBody>
      </p:sp>
      <p:pic>
        <p:nvPicPr>
          <p:cNvPr id="19" name="Image 3" descr="assets/marks/mark_videortc.png">    </p:cNvPr>
          <p:cNvPicPr>
            <a:picLocks noChangeAspect="1"/>
          </p:cNvPicPr>
          <p:nvPr/>
        </p:nvPicPr>
        <p:blipFill>
          <a:blip r:embed="rId4"/>
          <a:stretch>
            <a:fillRect/>
          </a:stretch>
        </p:blipFill>
        <p:spPr>
          <a:xfrm>
            <a:off x="914400" y="4773168"/>
            <a:ext cx="804672" cy="804672"/>
          </a:xfrm>
          <a:prstGeom prst="rect">
            <a:avLst/>
          </a:prstGeom>
        </p:spPr>
      </p:pic>
      <p:sp>
        <p:nvSpPr>
          <p:cNvPr id="20" name="Text 14"/>
          <p:cNvSpPr/>
          <p:nvPr/>
        </p:nvSpPr>
        <p:spPr>
          <a:xfrm>
            <a:off x="1965960" y="4709160"/>
            <a:ext cx="9326880" cy="384048"/>
          </a:xfrm>
          <a:prstGeom prst="rect">
            <a:avLst/>
          </a:prstGeom>
          <a:noFill/>
          <a:ln/>
        </p:spPr>
        <p:txBody>
          <a:bodyPr wrap="square" lIns="0" tIns="0" rIns="0" bIns="0" rtlCol="0" anchor="ctr"/>
          <a:lstStyle/>
          <a:p>
            <a:pPr indent="0" marL="0">
              <a:buNone/>
            </a:pPr>
            <a:r>
              <a:rPr lang="en-US" sz="1600" b="1" dirty="0">
                <a:solidFill>
                  <a:srgbClr val="212F38"/>
                </a:solidFill>
                <a:latin typeface="Montserrat" pitchFamily="34" charset="0"/>
                <a:ea typeface="Montserrat" pitchFamily="34" charset="-122"/>
                <a:cs typeface="Montserrat" pitchFamily="34" charset="-120"/>
              </a:rPr>
              <a:t>Video RTC starts from the contact center, not the API console.</a:t>
            </a:r>
            <a:endParaRPr lang="en-US" sz="1600" dirty="0"/>
          </a:p>
        </p:txBody>
      </p:sp>
      <p:sp>
        <p:nvSpPr>
          <p:cNvPr id="21" name="Text 15"/>
          <p:cNvSpPr/>
          <p:nvPr/>
        </p:nvSpPr>
        <p:spPr>
          <a:xfrm>
            <a:off x="1965960" y="5120640"/>
            <a:ext cx="9281160" cy="731520"/>
          </a:xfrm>
          <a:prstGeom prst="rect">
            <a:avLst/>
          </a:prstGeom>
          <a:noFill/>
          <a:ln/>
        </p:spPr>
        <p:txBody>
          <a:bodyPr wrap="square" lIns="0" tIns="0" rIns="0" bIns="0" rtlCol="0" anchor="ctr"/>
          <a:lstStyle/>
          <a:p>
            <a:pPr indent="0" marL="0">
              <a:lnSpc>
                <a:spcPct val="125000"/>
              </a:lnSpc>
              <a:buNone/>
            </a:pPr>
            <a:r>
              <a:rPr lang="en-US" sz="1100" dirty="0">
                <a:solidFill>
                  <a:srgbClr val="3E2A26"/>
                </a:solidFill>
                <a:latin typeface="Montserrat" pitchFamily="34" charset="0"/>
                <a:ea typeface="Montserrat" pitchFamily="34" charset="-122"/>
                <a:cs typeface="Montserrat" pitchFamily="34" charset="-120"/>
              </a:rPr>
              <a:t>It pairs a SIP + WebRTC hybrid gateway with SPLIT, a proprietary architecture that separates agent and client media purpose-built for routing — so video behaves like a channel from day one, on infrastructure you control.</a:t>
            </a:r>
            <a:endParaRPr lang="en-US" sz="1100" dirty="0"/>
          </a:p>
        </p:txBody>
      </p:sp>
      <p:sp>
        <p:nvSpPr>
          <p:cNvPr id="22" name="Text 16"/>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Positioning based on published capability, deployment and pricing pages of leading CPaaS video vendors, reviewed August 2026</a:t>
            </a:r>
            <a:endParaRPr lang="en-US" sz="800" dirty="0"/>
          </a:p>
        </p:txBody>
      </p:sp>
      <p:sp>
        <p:nvSpPr>
          <p:cNvPr id="23" name="Text 1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gap</a:t>
            </a:r>
            <a:endParaRPr lang="en-US" sz="800" dirty="0"/>
          </a:p>
        </p:txBody>
      </p:sp>
      <p:sp>
        <p:nvSpPr>
          <p:cNvPr id="24" name="Text 1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THE PLATFORM</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A SIP + WebRTC gateway built for contact centers, not chat</a:t>
            </a:r>
            <a:endParaRPr lang="en-US" sz="2700" dirty="0"/>
          </a:p>
        </p:txBody>
      </p:sp>
      <p:sp>
        <p:nvSpPr>
          <p:cNvPr id="5" name="Text 3"/>
          <p:cNvSpPr/>
          <p:nvPr/>
        </p:nvSpPr>
        <p:spPr>
          <a:xfrm>
            <a:off x="548640" y="1280160"/>
            <a:ext cx="11091672" cy="777240"/>
          </a:xfrm>
          <a:prstGeom prst="rect">
            <a:avLst/>
          </a:prstGeom>
          <a:noFill/>
          <a:ln/>
        </p:spPr>
        <p:txBody>
          <a:bodyPr wrap="square" lIns="0" tIns="0" rIns="0" bIns="0" rtlCol="0" anchor="ctr"/>
          <a:lstStyle/>
          <a:p>
            <a:pPr indent="0" marL="0">
              <a:lnSpc>
                <a:spcPct val="130000"/>
              </a:lnSpc>
              <a:buNone/>
            </a:pPr>
            <a:r>
              <a:rPr lang="en-US" sz="1250" dirty="0">
                <a:solidFill>
                  <a:srgbClr val="212F38"/>
                </a:solidFill>
                <a:latin typeface="Montserrat" pitchFamily="34" charset="0"/>
                <a:ea typeface="Montserrat" pitchFamily="34" charset="-122"/>
                <a:cs typeface="Montserrat" pitchFamily="34" charset="-120"/>
              </a:rPr>
              <a:t>Video RTC pairs a carrier-grade telephony engine for SIP/PSTN signalling with a dedicated WebRTC media gateway, so a video session is a first-class telephony object — not a separate app bolted next to the phone system. It installs as a package on Debian 12 LTS, on your own hardware, on a hypervisor, or on AWS.</a:t>
            </a:r>
            <a:endParaRPr lang="en-US" sz="1250" dirty="0"/>
          </a:p>
        </p:txBody>
      </p:sp>
      <p:sp>
        <p:nvSpPr>
          <p:cNvPr id="6" name="Shape 4"/>
          <p:cNvSpPr/>
          <p:nvPr/>
        </p:nvSpPr>
        <p:spPr>
          <a:xfrm>
            <a:off x="548640"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542032"/>
            <a:ext cx="621792" cy="621792"/>
          </a:xfrm>
          <a:prstGeom prst="ellipse">
            <a:avLst/>
          </a:prstGeom>
          <a:solidFill>
            <a:srgbClr val="FDE6E2"/>
          </a:solidFill>
          <a:ln/>
        </p:spPr>
        <p:txBody>
          <a:bodyPr/>
          <a:p/>
        </p:txBody>
      </p:sp>
      <p:pic>
        <p:nvPicPr>
          <p:cNvPr id="8" name="Image 0" descr="icons/swap_212F38.png">    </p:cNvPr>
          <p:cNvPicPr>
            <a:picLocks noChangeAspect="1"/>
          </p:cNvPicPr>
          <p:nvPr/>
        </p:nvPicPr>
        <p:blipFill>
          <a:blip r:embed="rId1"/>
          <a:stretch>
            <a:fillRect/>
          </a:stretch>
        </p:blipFill>
        <p:spPr>
          <a:xfrm>
            <a:off x="953902" y="2691262"/>
            <a:ext cx="323332" cy="323332"/>
          </a:xfrm>
          <a:prstGeom prst="rect">
            <a:avLst/>
          </a:prstGeom>
        </p:spPr>
      </p:pic>
      <p:sp>
        <p:nvSpPr>
          <p:cNvPr id="9" name="Text 6"/>
          <p:cNvSpPr/>
          <p:nvPr/>
        </p:nvSpPr>
        <p:spPr>
          <a:xfrm>
            <a:off x="804672"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Hybrid by architecture</a:t>
            </a:r>
            <a:endParaRPr lang="en-US" sz="1250" dirty="0"/>
          </a:p>
        </p:txBody>
      </p:sp>
      <p:sp>
        <p:nvSpPr>
          <p:cNvPr id="10" name="Text 7"/>
          <p:cNvSpPr/>
          <p:nvPr/>
        </p:nvSpPr>
        <p:spPr>
          <a:xfrm>
            <a:off x="804672"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SIP and WebRTC meet in one gateway, so video can originate from a browser, a kiosk or a SIP endpoint alike.</a:t>
            </a:r>
            <a:endParaRPr lang="en-US" sz="1000" dirty="0"/>
          </a:p>
        </p:txBody>
      </p:sp>
      <p:sp>
        <p:nvSpPr>
          <p:cNvPr id="11" name="Shape 8"/>
          <p:cNvSpPr/>
          <p:nvPr/>
        </p:nvSpPr>
        <p:spPr>
          <a:xfrm>
            <a:off x="3392424"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542032"/>
            <a:ext cx="621792" cy="621792"/>
          </a:xfrm>
          <a:prstGeom prst="ellipse">
            <a:avLst/>
          </a:prstGeom>
          <a:solidFill>
            <a:srgbClr val="FDE6E2"/>
          </a:solidFill>
          <a:ln/>
        </p:spPr>
        <p:txBody>
          <a:bodyPr/>
          <a:p/>
        </p:txBody>
      </p:sp>
      <p:pic>
        <p:nvPicPr>
          <p:cNvPr id="13" name="Image 1" descr="icons/route_212F38.png">    </p:cNvPr>
          <p:cNvPicPr>
            <a:picLocks noChangeAspect="1"/>
          </p:cNvPicPr>
          <p:nvPr/>
        </p:nvPicPr>
        <p:blipFill>
          <a:blip r:embed="rId2"/>
          <a:stretch>
            <a:fillRect/>
          </a:stretch>
        </p:blipFill>
        <p:spPr>
          <a:xfrm>
            <a:off x="3797686" y="2691262"/>
            <a:ext cx="323332" cy="323332"/>
          </a:xfrm>
          <a:prstGeom prst="rect">
            <a:avLst/>
          </a:prstGeom>
        </p:spPr>
      </p:pic>
      <p:sp>
        <p:nvSpPr>
          <p:cNvPr id="14" name="Text 10"/>
          <p:cNvSpPr/>
          <p:nvPr/>
        </p:nvSpPr>
        <p:spPr>
          <a:xfrm>
            <a:off x="3648456"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Contact-center-native</a:t>
            </a:r>
            <a:endParaRPr lang="en-US" sz="1250" dirty="0"/>
          </a:p>
        </p:txBody>
      </p:sp>
      <p:sp>
        <p:nvSpPr>
          <p:cNvPr id="15" name="Text 11"/>
          <p:cNvSpPr/>
          <p:nvPr/>
        </p:nvSpPr>
        <p:spPr>
          <a:xfrm>
            <a:off x="3648456"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The SPLIT protocol separates agent and client streams specifically for routing, not generic peer-to-peer chat.</a:t>
            </a:r>
            <a:endParaRPr lang="en-US" sz="1000" dirty="0"/>
          </a:p>
        </p:txBody>
      </p:sp>
      <p:sp>
        <p:nvSpPr>
          <p:cNvPr id="16" name="Shape 12"/>
          <p:cNvSpPr/>
          <p:nvPr/>
        </p:nvSpPr>
        <p:spPr>
          <a:xfrm>
            <a:off x="6236208"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542032"/>
            <a:ext cx="621792" cy="621792"/>
          </a:xfrm>
          <a:prstGeom prst="ellipse">
            <a:avLst/>
          </a:prstGeom>
          <a:solidFill>
            <a:srgbClr val="FDE6E2"/>
          </a:solidFill>
          <a:ln/>
        </p:spPr>
        <p:txBody>
          <a:bodyPr/>
          <a:p/>
        </p:txBody>
      </p:sp>
      <p:pic>
        <p:nvPicPr>
          <p:cNvPr id="18" name="Image 2" descr="icons/cloud_212F38.png">    </p:cNvPr>
          <p:cNvPicPr>
            <a:picLocks noChangeAspect="1"/>
          </p:cNvPicPr>
          <p:nvPr/>
        </p:nvPicPr>
        <p:blipFill>
          <a:blip r:embed="rId7"/>
          <a:stretch>
            <a:fillRect/>
          </a:stretch>
        </p:blipFill>
        <p:spPr>
          <a:xfrm>
            <a:off x="6641470" y="2691262"/>
            <a:ext cx="323332" cy="323332"/>
          </a:xfrm>
          <a:prstGeom prst="rect">
            <a:avLst/>
          </a:prstGeom>
        </p:spPr>
      </p:pic>
      <p:sp>
        <p:nvSpPr>
          <p:cNvPr id="19" name="Text 14"/>
          <p:cNvSpPr/>
          <p:nvPr/>
        </p:nvSpPr>
        <p:spPr>
          <a:xfrm>
            <a:off x="6492240"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Deploy anywhere</a:t>
            </a:r>
            <a:endParaRPr lang="en-US" sz="1250" dirty="0"/>
          </a:p>
        </p:txBody>
      </p:sp>
      <p:sp>
        <p:nvSpPr>
          <p:cNvPr id="20" name="Text 15"/>
          <p:cNvSpPr/>
          <p:nvPr/>
        </p:nvSpPr>
        <p:spPr>
          <a:xfrm>
            <a:off x="6492240"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Debian 12 LTS package runs on bare metal, VMware, Proxmox, KVM, Xen, or AWS / GCP / Azure / OVH — same build.</a:t>
            </a:r>
            <a:endParaRPr lang="en-US" sz="1000" dirty="0"/>
          </a:p>
        </p:txBody>
      </p:sp>
      <p:sp>
        <p:nvSpPr>
          <p:cNvPr id="21" name="Shape 16"/>
          <p:cNvSpPr/>
          <p:nvPr/>
        </p:nvSpPr>
        <p:spPr>
          <a:xfrm>
            <a:off x="9079992"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542032"/>
            <a:ext cx="621792" cy="621792"/>
          </a:xfrm>
          <a:prstGeom prst="ellipse">
            <a:avLst/>
          </a:prstGeom>
          <a:solidFill>
            <a:srgbClr val="FDE6E2"/>
          </a:solidFill>
          <a:ln/>
        </p:spPr>
        <p:txBody>
          <a:bodyPr/>
          <a:p/>
        </p:txBody>
      </p:sp>
      <p:pic>
        <p:nvPicPr>
          <p:cNvPr id="23" name="Image 3" descr="icons/standard_212F38.png">    </p:cNvPr>
          <p:cNvPicPr>
            <a:picLocks noChangeAspect="1"/>
          </p:cNvPicPr>
          <p:nvPr/>
        </p:nvPicPr>
        <p:blipFill>
          <a:blip r:embed="rId8"/>
          <a:stretch>
            <a:fillRect/>
          </a:stretch>
        </p:blipFill>
        <p:spPr>
          <a:xfrm>
            <a:off x="9485254" y="2691262"/>
            <a:ext cx="323332" cy="323332"/>
          </a:xfrm>
          <a:prstGeom prst="rect">
            <a:avLst/>
          </a:prstGeom>
        </p:spPr>
      </p:pic>
      <p:sp>
        <p:nvSpPr>
          <p:cNvPr id="24" name="Text 18"/>
          <p:cNvSpPr/>
          <p:nvPr/>
        </p:nvSpPr>
        <p:spPr>
          <a:xfrm>
            <a:off x="9336024"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Open and interoperable</a:t>
            </a:r>
            <a:endParaRPr lang="en-US" sz="1250" dirty="0"/>
          </a:p>
        </p:txBody>
      </p:sp>
      <p:sp>
        <p:nvSpPr>
          <p:cNvPr id="25" name="Text 19"/>
          <p:cNvSpPr/>
          <p:nvPr/>
        </p:nvSpPr>
        <p:spPr>
          <a:xfrm>
            <a:off x="9336024"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Documented guides for Genesys PureCloud and GoContact, plus generic SIP trunking to whatever you run today.</a:t>
            </a:r>
            <a:endParaRPr lang="en-US" sz="1000" dirty="0"/>
          </a:p>
        </p:txBody>
      </p:sp>
      <p:sp>
        <p:nvSpPr>
          <p:cNvPr id="26" name="Text 20"/>
          <p:cNvSpPr/>
          <p:nvPr/>
        </p:nvSpPr>
        <p:spPr>
          <a:xfrm>
            <a:off x="548640"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VP8 codec</a:t>
            </a:r>
            <a:endParaRPr lang="en-US" sz="2000" dirty="0"/>
          </a:p>
        </p:txBody>
      </p:sp>
      <p:sp>
        <p:nvSpPr>
          <p:cNvPr id="27" name="Text 21"/>
          <p:cNvSpPr/>
          <p:nvPr/>
        </p:nvSpPr>
        <p:spPr>
          <a:xfrm>
            <a:off x="548640"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documented media codec</a:t>
            </a:r>
            <a:endParaRPr lang="en-US" sz="950" dirty="0"/>
          </a:p>
        </p:txBody>
      </p:sp>
      <p:sp>
        <p:nvSpPr>
          <p:cNvPr id="28" name="Text 22"/>
          <p:cNvSpPr/>
          <p:nvPr/>
        </p:nvSpPr>
        <p:spPr>
          <a:xfrm>
            <a:off x="3392424"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120–480</a:t>
            </a:r>
            <a:endParaRPr lang="en-US" sz="2000" dirty="0"/>
          </a:p>
        </p:txBody>
      </p:sp>
      <p:sp>
        <p:nvSpPr>
          <p:cNvPr id="29" name="Text 23"/>
          <p:cNvSpPr/>
          <p:nvPr/>
        </p:nvSpPr>
        <p:spPr>
          <a:xfrm>
            <a:off x="3392424"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ports per server</a:t>
            </a:r>
            <a:endParaRPr lang="en-US" sz="950" dirty="0"/>
          </a:p>
        </p:txBody>
      </p:sp>
      <p:sp>
        <p:nvSpPr>
          <p:cNvPr id="30" name="Text 24"/>
          <p:cNvSpPr/>
          <p:nvPr/>
        </p:nvSpPr>
        <p:spPr>
          <a:xfrm>
            <a:off x="6236208"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TLS + SRTP</a:t>
            </a:r>
            <a:endParaRPr lang="en-US" sz="2000" dirty="0"/>
          </a:p>
        </p:txBody>
      </p:sp>
      <p:sp>
        <p:nvSpPr>
          <p:cNvPr id="31" name="Text 25"/>
          <p:cNvSpPr/>
          <p:nvPr/>
        </p:nvSpPr>
        <p:spPr>
          <a:xfrm>
            <a:off x="6236208"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signalling &amp; media encryption</a:t>
            </a:r>
            <a:endParaRPr lang="en-US" sz="950" dirty="0"/>
          </a:p>
        </p:txBody>
      </p:sp>
      <p:sp>
        <p:nvSpPr>
          <p:cNvPr id="32" name="Text 26"/>
          <p:cNvSpPr/>
          <p:nvPr/>
        </p:nvSpPr>
        <p:spPr>
          <a:xfrm>
            <a:off x="9079992"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Per port</a:t>
            </a:r>
            <a:endParaRPr lang="en-US" sz="2000" dirty="0"/>
          </a:p>
        </p:txBody>
      </p:sp>
      <p:sp>
        <p:nvSpPr>
          <p:cNvPr id="33" name="Text 27"/>
          <p:cNvSpPr/>
          <p:nvPr/>
        </p:nvSpPr>
        <p:spPr>
          <a:xfrm>
            <a:off x="9079992"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subscription or licence</a:t>
            </a:r>
            <a:endParaRPr lang="en-US" sz="950" dirty="0"/>
          </a:p>
        </p:txBody>
      </p:sp>
      <p:sp>
        <p:nvSpPr>
          <p:cNvPr id="34" name="Text 2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 /faq, /installation</a:t>
            </a:r>
            <a:endParaRPr lang="en-US" sz="800" dirty="0"/>
          </a:p>
        </p:txBody>
      </p:sp>
      <p:sp>
        <p:nvSpPr>
          <p:cNvPr id="35" name="Text 2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The platform</a:t>
            </a:r>
            <a:endParaRPr lang="en-US" sz="800" dirty="0"/>
          </a:p>
        </p:txBody>
      </p:sp>
      <p:sp>
        <p:nvSpPr>
          <p:cNvPr id="36" name="Text 3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DIFFERENTIATOR</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The only gateway in its category with a real on-premise core</a:t>
            </a:r>
            <a:endParaRPr lang="en-US" sz="2700" dirty="0"/>
          </a:p>
        </p:txBody>
      </p:sp>
      <p:sp>
        <p:nvSpPr>
          <p:cNvPr id="5" name="Text 3"/>
          <p:cNvSpPr/>
          <p:nvPr/>
        </p:nvSpPr>
        <p:spPr>
          <a:xfrm>
            <a:off x="548640" y="1298448"/>
            <a:ext cx="11091672" cy="347472"/>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Not a hybrid meeting-app connector. The same media gateway, installed wherever your data is allowed to live.</a:t>
            </a:r>
            <a:endParaRPr lang="en-US" sz="1250" dirty="0"/>
          </a:p>
        </p:txBody>
      </p:sp>
      <p:sp>
        <p:nvSpPr>
          <p:cNvPr id="6" name="Shape 4"/>
          <p:cNvSpPr/>
          <p:nvPr/>
        </p:nvSpPr>
        <p:spPr>
          <a:xfrm>
            <a:off x="548640" y="1874520"/>
            <a:ext cx="2670048" cy="2212848"/>
          </a:xfrm>
          <a:prstGeom prst="roundRect">
            <a:avLst>
              <a:gd name="adj" fmla="val 4132"/>
            </a:avLst>
          </a:prstGeom>
          <a:solidFill>
            <a:srgbClr val="2E3D48"/>
          </a:solidFill>
          <a:ln/>
        </p:spPr>
        <p:txBody>
          <a:bodyPr/>
          <a:p/>
        </p:txBody>
      </p:sp>
      <p:sp>
        <p:nvSpPr>
          <p:cNvPr id="7" name="Shape 5"/>
          <p:cNvSpPr/>
          <p:nvPr/>
        </p:nvSpPr>
        <p:spPr>
          <a:xfrm>
            <a:off x="804672" y="2148840"/>
            <a:ext cx="640080" cy="640080"/>
          </a:xfrm>
          <a:prstGeom prst="ellipse">
            <a:avLst/>
          </a:prstGeom>
          <a:solidFill>
            <a:srgbClr val="FF6D5F"/>
          </a:solidFill>
          <a:ln/>
        </p:spPr>
        <p:txBody>
          <a:bodyPr/>
          <a:p/>
        </p:txBody>
      </p:sp>
      <p:pic>
        <p:nvPicPr>
          <p:cNvPr id="8" name="Image 0" descr="icons/cloud_212F38.png">    </p:cNvPr>
          <p:cNvPicPr>
            <a:picLocks noChangeAspect="1"/>
          </p:cNvPicPr>
          <p:nvPr/>
        </p:nvPicPr>
        <p:blipFill>
          <a:blip r:embed="rId7"/>
          <a:stretch>
            <a:fillRect/>
          </a:stretch>
        </p:blipFill>
        <p:spPr>
          <a:xfrm>
            <a:off x="964692" y="2308860"/>
            <a:ext cx="320040" cy="320040"/>
          </a:xfrm>
          <a:prstGeom prst="rect">
            <a:avLst/>
          </a:prstGeom>
        </p:spPr>
      </p:pic>
      <p:sp>
        <p:nvSpPr>
          <p:cNvPr id="9" name="Text 6"/>
          <p:cNvSpPr/>
          <p:nvPr/>
        </p:nvSpPr>
        <p:spPr>
          <a:xfrm>
            <a:off x="804672"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Cloud</a:t>
            </a:r>
            <a:endParaRPr lang="en-US" sz="1400" dirty="0"/>
          </a:p>
        </p:txBody>
      </p:sp>
      <p:sp>
        <p:nvSpPr>
          <p:cNvPr id="10" name="Text 7"/>
          <p:cNvSpPr/>
          <p:nvPr/>
        </p:nvSpPr>
        <p:spPr>
          <a:xfrm>
            <a:off x="804672"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AWS-hosted and managed option, across 5+ regions, with the operational model of a service.</a:t>
            </a:r>
            <a:endParaRPr lang="en-US" sz="980" dirty="0"/>
          </a:p>
        </p:txBody>
      </p:sp>
      <p:sp>
        <p:nvSpPr>
          <p:cNvPr id="11" name="Shape 8"/>
          <p:cNvSpPr/>
          <p:nvPr/>
        </p:nvSpPr>
        <p:spPr>
          <a:xfrm>
            <a:off x="3392424" y="1874520"/>
            <a:ext cx="2670048" cy="2212848"/>
          </a:xfrm>
          <a:prstGeom prst="roundRect">
            <a:avLst>
              <a:gd name="adj" fmla="val 4132"/>
            </a:avLst>
          </a:prstGeom>
          <a:solidFill>
            <a:srgbClr val="2E3D48"/>
          </a:solidFill>
          <a:ln/>
        </p:spPr>
        <p:txBody>
          <a:bodyPr/>
          <a:p/>
        </p:txBody>
      </p:sp>
      <p:sp>
        <p:nvSpPr>
          <p:cNvPr id="12" name="Shape 9"/>
          <p:cNvSpPr/>
          <p:nvPr/>
        </p:nvSpPr>
        <p:spPr>
          <a:xfrm>
            <a:off x="3648456" y="2148840"/>
            <a:ext cx="640080" cy="640080"/>
          </a:xfrm>
          <a:prstGeom prst="ellipse">
            <a:avLst/>
          </a:prstGeom>
          <a:solidFill>
            <a:srgbClr val="FF6D5F"/>
          </a:solidFill>
          <a:ln/>
        </p:spPr>
        <p:txBody>
          <a:bodyPr/>
          <a:p/>
        </p:txBody>
      </p:sp>
      <p:pic>
        <p:nvPicPr>
          <p:cNvPr id="13" name="Image 1" descr="icons/onprem_212F38.png">    </p:cNvPr>
          <p:cNvPicPr>
            <a:picLocks noChangeAspect="1"/>
          </p:cNvPicPr>
          <p:nvPr/>
        </p:nvPicPr>
        <p:blipFill>
          <a:blip r:embed="rId8"/>
          <a:stretch>
            <a:fillRect/>
          </a:stretch>
        </p:blipFill>
        <p:spPr>
          <a:xfrm>
            <a:off x="3808476" y="2308860"/>
            <a:ext cx="320040" cy="320040"/>
          </a:xfrm>
          <a:prstGeom prst="rect">
            <a:avLst/>
          </a:prstGeom>
        </p:spPr>
      </p:pic>
      <p:sp>
        <p:nvSpPr>
          <p:cNvPr id="14" name="Text 10"/>
          <p:cNvSpPr/>
          <p:nvPr/>
        </p:nvSpPr>
        <p:spPr>
          <a:xfrm>
            <a:off x="3648456"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On-premises</a:t>
            </a:r>
            <a:endParaRPr lang="en-US" sz="1400" dirty="0"/>
          </a:p>
        </p:txBody>
      </p:sp>
      <p:sp>
        <p:nvSpPr>
          <p:cNvPr id="15" name="Text 11"/>
          <p:cNvSpPr/>
          <p:nvPr/>
        </p:nvSpPr>
        <p:spPr>
          <a:xfrm>
            <a:off x="3648456"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A Debian 12 LTS package on your own hardware, inside your own network perimeter — nothing has to leave.</a:t>
            </a:r>
            <a:endParaRPr lang="en-US" sz="980" dirty="0"/>
          </a:p>
        </p:txBody>
      </p:sp>
      <p:sp>
        <p:nvSpPr>
          <p:cNvPr id="16" name="Shape 12"/>
          <p:cNvSpPr/>
          <p:nvPr/>
        </p:nvSpPr>
        <p:spPr>
          <a:xfrm>
            <a:off x="6236208" y="1874520"/>
            <a:ext cx="2670048" cy="2212848"/>
          </a:xfrm>
          <a:prstGeom prst="roundRect">
            <a:avLst>
              <a:gd name="adj" fmla="val 4132"/>
            </a:avLst>
          </a:prstGeom>
          <a:solidFill>
            <a:srgbClr val="2E3D48"/>
          </a:solidFill>
          <a:ln/>
        </p:spPr>
        <p:txBody>
          <a:bodyPr/>
          <a:p/>
        </p:txBody>
      </p:sp>
      <p:sp>
        <p:nvSpPr>
          <p:cNvPr id="17" name="Shape 13"/>
          <p:cNvSpPr/>
          <p:nvPr/>
        </p:nvSpPr>
        <p:spPr>
          <a:xfrm>
            <a:off x="6492240" y="2148840"/>
            <a:ext cx="640080" cy="640080"/>
          </a:xfrm>
          <a:prstGeom prst="ellipse">
            <a:avLst/>
          </a:prstGeom>
          <a:solidFill>
            <a:srgbClr val="FF6D5F"/>
          </a:solidFill>
          <a:ln/>
        </p:spPr>
        <p:txBody>
          <a:bodyPr/>
          <a:p/>
        </p:txBody>
      </p:sp>
      <p:pic>
        <p:nvPicPr>
          <p:cNvPr id="18" name="Image 2" descr="icons/server_212F38.png">    </p:cNvPr>
          <p:cNvPicPr>
            <a:picLocks noChangeAspect="1"/>
          </p:cNvPicPr>
          <p:nvPr/>
        </p:nvPicPr>
        <p:blipFill>
          <a:blip r:embed="rId3"/>
          <a:stretch>
            <a:fillRect/>
          </a:stretch>
        </p:blipFill>
        <p:spPr>
          <a:xfrm>
            <a:off x="6652260" y="2308860"/>
            <a:ext cx="320040" cy="320040"/>
          </a:xfrm>
          <a:prstGeom prst="rect">
            <a:avLst/>
          </a:prstGeom>
        </p:spPr>
      </p:pic>
      <p:sp>
        <p:nvSpPr>
          <p:cNvPr id="19" name="Text 14"/>
          <p:cNvSpPr/>
          <p:nvPr/>
        </p:nvSpPr>
        <p:spPr>
          <a:xfrm>
            <a:off x="6492240"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Virtualized</a:t>
            </a:r>
            <a:endParaRPr lang="en-US" sz="1400" dirty="0"/>
          </a:p>
        </p:txBody>
      </p:sp>
      <p:sp>
        <p:nvSpPr>
          <p:cNvPr id="20" name="Text 15"/>
          <p:cNvSpPr/>
          <p:nvPr/>
        </p:nvSpPr>
        <p:spPr>
          <a:xfrm>
            <a:off x="6492240"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Certified for VMware, Proxmox, KVM and Xen, so it fits the virtualization estate you already operate.</a:t>
            </a:r>
            <a:endParaRPr lang="en-US" sz="980" dirty="0"/>
          </a:p>
        </p:txBody>
      </p:sp>
      <p:sp>
        <p:nvSpPr>
          <p:cNvPr id="21" name="Shape 16"/>
          <p:cNvSpPr/>
          <p:nvPr/>
        </p:nvSpPr>
        <p:spPr>
          <a:xfrm>
            <a:off x="9079992" y="1874520"/>
            <a:ext cx="2670048" cy="2212848"/>
          </a:xfrm>
          <a:prstGeom prst="roundRect">
            <a:avLst>
              <a:gd name="adj" fmla="val 4132"/>
            </a:avLst>
          </a:prstGeom>
          <a:solidFill>
            <a:srgbClr val="2E3D48"/>
          </a:solidFill>
          <a:ln/>
        </p:spPr>
        <p:txBody>
          <a:bodyPr/>
          <a:p/>
        </p:txBody>
      </p:sp>
      <p:sp>
        <p:nvSpPr>
          <p:cNvPr id="22" name="Shape 17"/>
          <p:cNvSpPr/>
          <p:nvPr/>
        </p:nvSpPr>
        <p:spPr>
          <a:xfrm>
            <a:off x="9336024" y="2148840"/>
            <a:ext cx="640080" cy="640080"/>
          </a:xfrm>
          <a:prstGeom prst="ellipse">
            <a:avLst/>
          </a:prstGeom>
          <a:solidFill>
            <a:srgbClr val="FF6D5F"/>
          </a:solidFill>
          <a:ln/>
        </p:spPr>
        <p:txBody>
          <a:bodyPr/>
          <a:p/>
        </p:txBody>
      </p:sp>
      <p:pic>
        <p:nvPicPr>
          <p:cNvPr id="23" name="Image 3" descr="icons/swap_212F38.png">    </p:cNvPr>
          <p:cNvPicPr>
            <a:picLocks noChangeAspect="1"/>
          </p:cNvPicPr>
          <p:nvPr/>
        </p:nvPicPr>
        <p:blipFill>
          <a:blip r:embed="rId4"/>
          <a:stretch>
            <a:fillRect/>
          </a:stretch>
        </p:blipFill>
        <p:spPr>
          <a:xfrm>
            <a:off x="9496044" y="2308860"/>
            <a:ext cx="320040" cy="320040"/>
          </a:xfrm>
          <a:prstGeom prst="rect">
            <a:avLst/>
          </a:prstGeom>
        </p:spPr>
      </p:pic>
      <p:sp>
        <p:nvSpPr>
          <p:cNvPr id="24" name="Text 18"/>
          <p:cNvSpPr/>
          <p:nvPr/>
        </p:nvSpPr>
        <p:spPr>
          <a:xfrm>
            <a:off x="9336024"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Hybrid</a:t>
            </a:r>
            <a:endParaRPr lang="en-US" sz="1400" dirty="0"/>
          </a:p>
        </p:txBody>
      </p:sp>
      <p:sp>
        <p:nvSpPr>
          <p:cNvPr id="25" name="Text 19"/>
          <p:cNvSpPr/>
          <p:nvPr/>
        </p:nvSpPr>
        <p:spPr>
          <a:xfrm>
            <a:off x="9336024"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Mix them — media gateway on-prem, control plane in the cloud, or the reverse, by jurisdiction.</a:t>
            </a:r>
            <a:endParaRPr lang="en-US" sz="980" dirty="0"/>
          </a:p>
        </p:txBody>
      </p:sp>
      <p:sp>
        <p:nvSpPr>
          <p:cNvPr id="26" name="Shape 20"/>
          <p:cNvSpPr/>
          <p:nvPr/>
        </p:nvSpPr>
        <p:spPr>
          <a:xfrm>
            <a:off x="548640" y="4407408"/>
            <a:ext cx="11091672" cy="1463040"/>
          </a:xfrm>
          <a:prstGeom prst="roundRect">
            <a:avLst>
              <a:gd name="adj" fmla="val 6250"/>
            </a:avLst>
          </a:prstGeom>
          <a:solidFill>
            <a:srgbClr val="1A252C"/>
          </a:solidFill>
          <a:ln/>
        </p:spPr>
        <p:txBody>
          <a:bodyPr/>
          <a:p/>
        </p:txBody>
      </p:sp>
      <p:sp>
        <p:nvSpPr>
          <p:cNvPr id="27" name="Text 21"/>
          <p:cNvSpPr/>
          <p:nvPr/>
        </p:nvSpPr>
        <p:spPr>
          <a:xfrm>
            <a:off x="868680" y="4553712"/>
            <a:ext cx="10424160" cy="292608"/>
          </a:xfrm>
          <a:prstGeom prst="rect">
            <a:avLst/>
          </a:prstGeom>
          <a:noFill/>
          <a:ln/>
        </p:spPr>
        <p:txBody>
          <a:bodyPr wrap="square" lIns="0" tIns="0" rIns="0" bIns="0" rtlCol="0" anchor="ctr"/>
          <a:lstStyle/>
          <a:p>
            <a:pPr indent="0" marL="0">
              <a:buNone/>
            </a:pPr>
            <a:r>
              <a:rPr lang="en-US" sz="1250" b="1" dirty="0">
                <a:solidFill>
                  <a:srgbClr val="FF6D5F"/>
                </a:solidFill>
                <a:latin typeface="Montserrat" pitchFamily="34" charset="0"/>
                <a:ea typeface="Montserrat" pitchFamily="34" charset="-122"/>
                <a:cs typeface="Montserrat" pitchFamily="34" charset="-120"/>
              </a:rPr>
              <a:t>Why it matters for video specifically</a:t>
            </a:r>
            <a:endParaRPr lang="en-US" sz="1250" dirty="0"/>
          </a:p>
        </p:txBody>
      </p:sp>
      <p:sp>
        <p:nvSpPr>
          <p:cNvPr id="28" name="Text 22"/>
          <p:cNvSpPr/>
          <p:nvPr/>
        </p:nvSpPr>
        <p:spPr>
          <a:xfrm>
            <a:off x="868680" y="4864608"/>
            <a:ext cx="10469880" cy="877824"/>
          </a:xfrm>
          <a:prstGeom prst="rect">
            <a:avLst/>
          </a:prstGeom>
          <a:noFill/>
          <a:ln/>
        </p:spPr>
        <p:txBody>
          <a:bodyPr wrap="square" lIns="0" tIns="0" rIns="0" bIns="0" rtlCol="0" anchor="ctr"/>
          <a:lstStyle/>
          <a:p>
            <a:pPr indent="0" marL="0">
              <a:lnSpc>
                <a:spcPct val="128000"/>
              </a:lnSpc>
              <a:buNone/>
            </a:pPr>
            <a:r>
              <a:rPr lang="en-US" sz="1020" dirty="0">
                <a:solidFill>
                  <a:srgbClr val="9FB0BE"/>
                </a:solidFill>
                <a:latin typeface="Montserrat" pitchFamily="34" charset="0"/>
                <a:ea typeface="Montserrat" pitchFamily="34" charset="-122"/>
                <a:cs typeface="Montserrat" pitchFamily="34" charset="-120"/>
              </a:rPr>
              <a:t>A recorded, transmitted face is biometric-adjacent personal data in most jurisdictions. Of the leading CPaaS video vendors reviewed in August 2026, none documents a true on-premise deployment of their core real-time media layer — the closest is a recording-only on-prem add-on from one vendor. A Debian package installed on infrastructure you control turns that gap into a checkbox.</a:t>
            </a:r>
            <a:endParaRPr lang="en-US" sz="1020" dirty="0"/>
          </a:p>
        </p:txBody>
      </p:sp>
      <p:sp>
        <p:nvSpPr>
          <p:cNvPr id="29" name="Text 2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wiki.ivrpowers.com/en/videortc/faq, /videortc/installation</a:t>
            </a:r>
            <a:endParaRPr lang="en-US" sz="800" dirty="0"/>
          </a:p>
        </p:txBody>
      </p:sp>
      <p:sp>
        <p:nvSpPr>
          <p:cNvPr id="30" name="Text 2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Differentiator</a:t>
            </a:r>
            <a:endParaRPr lang="en-US" sz="800" dirty="0"/>
          </a:p>
        </p:txBody>
      </p:sp>
      <p:sp>
        <p:nvSpPr>
          <p:cNvPr id="31" name="Text 2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4</a:t>
            </a:r>
            <a:endParaRPr lang="en-US" sz="900" dirty="0"/>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180" name="Image" descr="Image"/>
          <p:cNvPicPr>
            <a:picLocks noChangeAspect="1"/>
          </p:cNvPicPr>
          <p:nvPr/>
        </p:nvPicPr>
        <p:blipFill>
          <a:blip r:embed="rId11">
            <a:extLst/>
          </a:blip>
          <a:srcRect l="0" t="19759" r="0" b="10427"/>
          <a:stretch>
            <a:fillRect/>
          </a:stretch>
        </p:blipFill>
        <p:spPr>
          <a:xfrm>
            <a:off x="4467914" y="487788"/>
            <a:ext cx="3133293" cy="2187428"/>
          </a:xfrm>
          <a:prstGeom prst="rect">
            <a:avLst/>
          </a:prstGeom>
          <a:ln w="12700">
            <a:miter lim="400000"/>
          </a:ln>
        </p:spPr>
      </p:pic>
      <p:pic>
        <p:nvPicPr>
          <p:cNvPr id="183" name="Layer.tiff" descr="Layer.tiff"/>
          <p:cNvPicPr>
            <a:picLocks noChangeAspect="1"/>
          </p:cNvPicPr>
          <p:nvPr/>
        </p:nvPicPr>
        <p:blipFill>
          <a:blip r:embed="rId12">
            <a:extLst/>
          </a:blip>
          <a:stretch>
            <a:fillRect/>
          </a:stretch>
        </p:blipFill>
        <p:spPr>
          <a:xfrm>
            <a:off x="2874748" y="4422584"/>
            <a:ext cx="6683804" cy="987381"/>
          </a:xfrm>
          <a:prstGeom prst="rect">
            <a:avLst/>
          </a:prstGeom>
          <a:ln w="12700">
            <a:miter lim="400000"/>
          </a:ln>
        </p:spPr>
      </p:pic>
      <p:sp>
        <p:nvSpPr>
          <p:cNvPr id="181" name="Rectangle"/>
          <p:cNvSpPr/>
          <p:nvPr/>
        </p:nvSpPr>
        <p:spPr>
          <a:xfrm>
            <a:off x="6832703" y="2128279"/>
            <a:ext cx="6343387" cy="61552"/>
          </a:xfrm>
          <a:prstGeom prst="rect">
            <a:avLst/>
          </a:prstGeom>
          <a:gradFill>
            <a:gsLst>
              <a:gs pos="0">
                <a:srgbClr val="EBEBEB"/>
              </a:gs>
              <a:gs pos="100000">
                <a:srgbClr val="000000"/>
              </a:gs>
            </a:gsLst>
            <a:lin ang="5400000"/>
          </a:gradFill>
          <a:ln w="12700">
            <a:miter lim="400000"/>
          </a:ln>
        </p:spPr>
        <p:txBody>
          <a:bodyPr lIns="25373" tIns="25373" rIns="25373" bIns="25373" anchor="ctr"/>
          <a:lstStyle/>
          <a:p>
            <a:pPr algn="ctr" defTabSz="412750">
              <a:defRPr sz="1600">
                <a:solidFill>
                  <a:srgbClr val="EBEBEB"/>
                </a:solidFill>
                <a:latin typeface="Helvetica Neue Medium"/>
                <a:ea typeface="Helvetica Neue Medium"/>
                <a:cs typeface="Helvetica Neue Medium"/>
                <a:sym typeface="Helvetica Neue Medium"/>
              </a:defRPr>
            </a:pPr>
          </a:p>
        </p:txBody>
      </p:sp>
      <p:sp>
        <p:nvSpPr>
          <p:cNvPr id="950" name="Did you know adding video calls to your Contact Center…"/>
          <p:cNvSpPr txBox="1"/>
          <p:nvPr/>
        </p:nvSpPr>
        <p:spPr>
          <a:xfrm>
            <a:off x="290655" y="2946426"/>
            <a:ext cx="11610690" cy="965148"/>
          </a:xfrm>
          <a:prstGeom prst="rect">
            <a:avLst/>
          </a:prstGeom>
        </p:spPr>
        <p:txBody>
          <a:bodyPr wrap="none" lIns="25373" tIns="25373" rIns="25373" bIns="25373" anchor="ctr">
            <a:noAutofit/>
          </a:bodyPr>
          <a:lstStyle/>
          <a:p>
            <a:pPr algn="ctr" defTabSz="228600">
              <a:defRPr sz="2600">
                <a:solidFill>
                  <a:srgbClr val="212F38"/>
                </a:solidFill>
                <a:latin typeface="Montserrat Thin Regular"/>
                <a:ea typeface="Montserrat Thin Regular"/>
                <a:cs typeface="Montserrat Thin Regular"/>
                <a:sym typeface="Montserrat Thin Regular"/>
              </a:defRPr>
            </a:pPr>
            <a:r>
              <a:rPr sz="2600">
                <a:latin typeface="Montserrat"/>
              </a:rPr>
              <a:t>Did you know adding video calls to your Contact Center</a:t>
            </a:r>
            <a:br>
              <a:rPr sz="2600"/>
            </a:br>
            <a:r>
              <a:rPr sz="2600">
                <a:latin typeface="Montserrat"/>
              </a:rPr>
              <a:t>can boost your agents' productivity?</a:t>
            </a:r>
          </a:p>
        </p:txBody>
      </p:sp>
      <p:sp>
        <p:nvSpPr>
          <p:cNvPr id="189" name="Interactive Powers"/>
          <p:cNvSpPr txBox="1"/>
          <p:nvPr/>
        </p:nvSpPr>
        <p:spPr>
          <a:xfrm>
            <a:off x="600044" y="5927326"/>
            <a:ext cx="10974059" cy="318158"/>
          </a:xfrm>
          <a:prstGeom prst="rect">
            <a:avLst/>
          </a:prstGeom>
          <a:ln w="3175">
            <a:miter lim="400000"/>
          </a:ln>
          <a:extLst>
            <a:ext uri="{C572A759-6A51-4108-AA02-DFA0A04FC94B}">
              <ma14:wrappingTextBoxFlag xmlns:ma14="http://schemas.microsoft.com/office/mac/drawingml/2011/main" val="1"/>
            </a:ext>
          </a:extLst>
        </p:spPr>
        <p:txBody>
          <a:bodyPr lIns="22836" tIns="22836" rIns="22836" bIns="22836">
            <a:normAutofit fontScale="100000" lnSpcReduction="0"/>
          </a:bodyPr>
          <a:lstStyle/>
          <a:p>
            <a:pPr algn="ctr" defTabSz="412750">
              <a:defRPr>
                <a:solidFill>
                  <a:srgbClr val="212F38"/>
                </a:solidFill>
                <a:latin typeface="MuseoSansRounded-900"/>
                <a:ea typeface="MuseoSansRounded-900"/>
                <a:cs typeface="MuseoSansRounded-900"/>
                <a:sym typeface="MuseoSansRounded-900"/>
              </a:defRPr>
            </a:pPr>
            <a:r>
              <a:rPr>
                <a:latin typeface="MuseoSansRounded-100"/>
                <a:ea typeface="MuseoSansRounded-100"/>
                <a:cs typeface="MuseoSansRounded-100"/>
                <a:sym typeface="MuseoSansRounded-100"/>
              </a:rPr>
              <a:t>Interactive</a:t>
            </a:r>
            <a:r>
              <a:t> Powers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ARCHITECTURE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What's actually inside the gateway</a:t>
            </a:r>
            <a:endParaRPr lang="en-US" sz="2700" dirty="0"/>
          </a:p>
        </p:txBody>
      </p:sp>
      <p:sp>
        <p:nvSpPr>
          <p:cNvPr id="5" name="Text 3"/>
          <p:cNvSpPr/>
          <p:nvPr/>
        </p:nvSpPr>
        <p:spPr>
          <a:xfrm>
            <a:off x="548640" y="1261872"/>
            <a:ext cx="5486400" cy="274320"/>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Protocol stack</a:t>
            </a:r>
            <a:endParaRPr lang="en-US" sz="1250" dirty="0"/>
          </a:p>
        </p:txBody>
      </p:sp>
      <p:sp>
        <p:nvSpPr>
          <p:cNvPr id="6" name="Shape 4"/>
          <p:cNvSpPr/>
          <p:nvPr/>
        </p:nvSpPr>
        <p:spPr>
          <a:xfrm>
            <a:off x="548640" y="1609344"/>
            <a:ext cx="511150" cy="384048"/>
          </a:xfrm>
          <a:prstGeom prst="roundRect">
            <a:avLst>
              <a:gd name="adj" fmla="val 50000"/>
            </a:avLst>
          </a:prstGeom>
          <a:solidFill>
            <a:srgbClr val="FDE6E2"/>
          </a:solidFill>
          <a:ln/>
        </p:spPr>
        <p:txBody>
          <a:bodyPr/>
          <a:p/>
        </p:txBody>
      </p:sp>
      <p:sp>
        <p:nvSpPr>
          <p:cNvPr id="7" name="Text 5"/>
          <p:cNvSpPr/>
          <p:nvPr/>
        </p:nvSpPr>
        <p:spPr>
          <a:xfrm>
            <a:off x="548640" y="1609344"/>
            <a:ext cx="511150"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SIP</a:t>
            </a:r>
            <a:endParaRPr lang="en-US" sz="1000" dirty="0"/>
          </a:p>
        </p:txBody>
      </p:sp>
      <p:sp>
        <p:nvSpPr>
          <p:cNvPr id="8" name="Shape 6"/>
          <p:cNvSpPr/>
          <p:nvPr/>
        </p:nvSpPr>
        <p:spPr>
          <a:xfrm>
            <a:off x="1187806" y="1609344"/>
            <a:ext cx="766267" cy="384048"/>
          </a:xfrm>
          <a:prstGeom prst="roundRect">
            <a:avLst>
              <a:gd name="adj" fmla="val 50000"/>
            </a:avLst>
          </a:prstGeom>
          <a:solidFill>
            <a:srgbClr val="FDE6E2"/>
          </a:solidFill>
          <a:ln/>
        </p:spPr>
        <p:txBody>
          <a:bodyPr/>
          <a:p/>
        </p:txBody>
      </p:sp>
      <p:sp>
        <p:nvSpPr>
          <p:cNvPr id="9" name="Text 7"/>
          <p:cNvSpPr/>
          <p:nvPr/>
        </p:nvSpPr>
        <p:spPr>
          <a:xfrm>
            <a:off x="1187806" y="1609344"/>
            <a:ext cx="766267"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WebRTC</a:t>
            </a:r>
            <a:endParaRPr lang="en-US" sz="1000" dirty="0"/>
          </a:p>
        </p:txBody>
      </p:sp>
      <p:sp>
        <p:nvSpPr>
          <p:cNvPr id="10" name="Shape 8"/>
          <p:cNvSpPr/>
          <p:nvPr/>
        </p:nvSpPr>
        <p:spPr>
          <a:xfrm>
            <a:off x="2082089" y="1609344"/>
            <a:ext cx="936346" cy="384048"/>
          </a:xfrm>
          <a:prstGeom prst="roundRect">
            <a:avLst>
              <a:gd name="adj" fmla="val 50000"/>
            </a:avLst>
          </a:prstGeom>
          <a:solidFill>
            <a:srgbClr val="FDE6E2"/>
          </a:solidFill>
          <a:ln/>
        </p:spPr>
        <p:txBody>
          <a:bodyPr/>
          <a:p/>
        </p:txBody>
      </p:sp>
      <p:sp>
        <p:nvSpPr>
          <p:cNvPr id="11" name="Text 9"/>
          <p:cNvSpPr/>
          <p:nvPr/>
        </p:nvSpPr>
        <p:spPr>
          <a:xfrm>
            <a:off x="2082089" y="1609344"/>
            <a:ext cx="936346"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Telephony engine</a:t>
            </a:r>
            <a:endParaRPr lang="en-US" sz="1000" dirty="0"/>
          </a:p>
        </p:txBody>
      </p:sp>
      <p:sp>
        <p:nvSpPr>
          <p:cNvPr id="12" name="Shape 10"/>
          <p:cNvSpPr/>
          <p:nvPr/>
        </p:nvSpPr>
        <p:spPr>
          <a:xfrm>
            <a:off x="3146450" y="1609344"/>
            <a:ext cx="1191463" cy="384048"/>
          </a:xfrm>
          <a:prstGeom prst="roundRect">
            <a:avLst>
              <a:gd name="adj" fmla="val 50000"/>
            </a:avLst>
          </a:prstGeom>
          <a:solidFill>
            <a:srgbClr val="FDE6E2"/>
          </a:solidFill>
          <a:ln/>
        </p:spPr>
        <p:txBody>
          <a:bodyPr/>
          <a:p/>
        </p:txBody>
      </p:sp>
      <p:sp>
        <p:nvSpPr>
          <p:cNvPr id="13" name="Text 11"/>
          <p:cNvSpPr/>
          <p:nvPr/>
        </p:nvSpPr>
        <p:spPr>
          <a:xfrm>
            <a:off x="3146450" y="1609344"/>
            <a:ext cx="1191463"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SRTP / DTLS</a:t>
            </a:r>
            <a:endParaRPr lang="en-US" sz="1000" dirty="0"/>
          </a:p>
        </p:txBody>
      </p:sp>
      <p:sp>
        <p:nvSpPr>
          <p:cNvPr id="14" name="Shape 12"/>
          <p:cNvSpPr/>
          <p:nvPr/>
        </p:nvSpPr>
        <p:spPr>
          <a:xfrm>
            <a:off x="4465930" y="1609344"/>
            <a:ext cx="596189" cy="384048"/>
          </a:xfrm>
          <a:prstGeom prst="roundRect">
            <a:avLst>
              <a:gd name="adj" fmla="val 50000"/>
            </a:avLst>
          </a:prstGeom>
          <a:solidFill>
            <a:srgbClr val="FDE6E2"/>
          </a:solidFill>
          <a:ln/>
        </p:spPr>
        <p:txBody>
          <a:bodyPr/>
          <a:p/>
        </p:txBody>
      </p:sp>
      <p:sp>
        <p:nvSpPr>
          <p:cNvPr id="15" name="Text 13"/>
          <p:cNvSpPr/>
          <p:nvPr/>
        </p:nvSpPr>
        <p:spPr>
          <a:xfrm>
            <a:off x="4465930" y="1609344"/>
            <a:ext cx="596189"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STUN</a:t>
            </a:r>
            <a:endParaRPr lang="en-US" sz="1000" dirty="0"/>
          </a:p>
        </p:txBody>
      </p:sp>
      <p:sp>
        <p:nvSpPr>
          <p:cNvPr id="16" name="Shape 14"/>
          <p:cNvSpPr/>
          <p:nvPr/>
        </p:nvSpPr>
        <p:spPr>
          <a:xfrm>
            <a:off x="5190134" y="1609344"/>
            <a:ext cx="511150" cy="384048"/>
          </a:xfrm>
          <a:prstGeom prst="roundRect">
            <a:avLst>
              <a:gd name="adj" fmla="val 50000"/>
            </a:avLst>
          </a:prstGeom>
          <a:solidFill>
            <a:srgbClr val="FDE6E2"/>
          </a:solidFill>
          <a:ln/>
        </p:spPr>
        <p:txBody>
          <a:bodyPr/>
          <a:p/>
        </p:txBody>
      </p:sp>
      <p:sp>
        <p:nvSpPr>
          <p:cNvPr id="17" name="Text 15"/>
          <p:cNvSpPr/>
          <p:nvPr/>
        </p:nvSpPr>
        <p:spPr>
          <a:xfrm>
            <a:off x="5190134" y="1609344"/>
            <a:ext cx="511150"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TLS</a:t>
            </a:r>
            <a:endParaRPr lang="en-US" sz="1000" dirty="0"/>
          </a:p>
        </p:txBody>
      </p:sp>
      <p:sp>
        <p:nvSpPr>
          <p:cNvPr id="18" name="Shape 16"/>
          <p:cNvSpPr/>
          <p:nvPr/>
        </p:nvSpPr>
        <p:spPr>
          <a:xfrm>
            <a:off x="548640" y="2212848"/>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9" name="Shape 17"/>
          <p:cNvSpPr/>
          <p:nvPr/>
        </p:nvSpPr>
        <p:spPr>
          <a:xfrm>
            <a:off x="804672" y="2450592"/>
            <a:ext cx="512064" cy="512064"/>
          </a:xfrm>
          <a:prstGeom prst="ellipse">
            <a:avLst/>
          </a:prstGeom>
          <a:solidFill>
            <a:srgbClr val="FDE6E2"/>
          </a:solidFill>
          <a:ln/>
        </p:spPr>
        <p:txBody>
          <a:bodyPr/>
          <a:p/>
        </p:txBody>
      </p:sp>
      <p:pic>
        <p:nvPicPr>
          <p:cNvPr id="20" name="Image 0" descr="icons/route_212F38.png">    </p:cNvPr>
          <p:cNvPicPr>
            <a:picLocks noChangeAspect="1"/>
          </p:cNvPicPr>
          <p:nvPr/>
        </p:nvPicPr>
        <p:blipFill>
          <a:blip r:embed="rId1"/>
          <a:stretch>
            <a:fillRect/>
          </a:stretch>
        </p:blipFill>
        <p:spPr>
          <a:xfrm>
            <a:off x="927567" y="2573487"/>
            <a:ext cx="266273" cy="266273"/>
          </a:xfrm>
          <a:prstGeom prst="rect">
            <a:avLst/>
          </a:prstGeom>
        </p:spPr>
      </p:pic>
      <p:sp>
        <p:nvSpPr>
          <p:cNvPr id="21" name="Text 18"/>
          <p:cNvSpPr/>
          <p:nvPr/>
        </p:nvSpPr>
        <p:spPr>
          <a:xfrm>
            <a:off x="1426464" y="2450592"/>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SPLIT architecture</a:t>
            </a:r>
            <a:endParaRPr lang="en-US" sz="1200" dirty="0"/>
          </a:p>
        </p:txBody>
      </p:sp>
      <p:sp>
        <p:nvSpPr>
          <p:cNvPr id="22" name="Text 19"/>
          <p:cNvSpPr/>
          <p:nvPr/>
        </p:nvSpPr>
        <p:spPr>
          <a:xfrm>
            <a:off x="804672" y="3072384"/>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Separates agent and client media and data streams specifically for contact-center routing, not P2P chat.</a:t>
            </a:r>
            <a:endParaRPr lang="en-US" sz="970" dirty="0"/>
          </a:p>
        </p:txBody>
      </p:sp>
      <p:sp>
        <p:nvSpPr>
          <p:cNvPr id="23" name="Shape 20"/>
          <p:cNvSpPr/>
          <p:nvPr/>
        </p:nvSpPr>
        <p:spPr>
          <a:xfrm>
            <a:off x="4306824" y="2212848"/>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4" name="Shape 21"/>
          <p:cNvSpPr/>
          <p:nvPr/>
        </p:nvSpPr>
        <p:spPr>
          <a:xfrm>
            <a:off x="4562856" y="2450592"/>
            <a:ext cx="512064" cy="512064"/>
          </a:xfrm>
          <a:prstGeom prst="ellipse">
            <a:avLst/>
          </a:prstGeom>
          <a:solidFill>
            <a:srgbClr val="FDE6E2"/>
          </a:solidFill>
          <a:ln/>
        </p:spPr>
        <p:txBody>
          <a:bodyPr/>
          <a:p/>
        </p:txBody>
      </p:sp>
      <p:pic>
        <p:nvPicPr>
          <p:cNvPr id="25" name="Image 1" descr="icons/cam_212F38.png">    </p:cNvPr>
          <p:cNvPicPr>
            <a:picLocks noChangeAspect="1"/>
          </p:cNvPicPr>
          <p:nvPr/>
        </p:nvPicPr>
        <p:blipFill>
          <a:blip r:embed="rId2"/>
          <a:stretch>
            <a:fillRect/>
          </a:stretch>
        </p:blipFill>
        <p:spPr>
          <a:xfrm>
            <a:off x="4685751" y="2573487"/>
            <a:ext cx="266273" cy="266273"/>
          </a:xfrm>
          <a:prstGeom prst="rect">
            <a:avLst/>
          </a:prstGeom>
        </p:spPr>
      </p:pic>
      <p:sp>
        <p:nvSpPr>
          <p:cNvPr id="26" name="Text 22"/>
          <p:cNvSpPr/>
          <p:nvPr/>
        </p:nvSpPr>
        <p:spPr>
          <a:xfrm>
            <a:off x="5184648" y="2450592"/>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Adaptive resolution</a:t>
            </a:r>
            <a:endParaRPr lang="en-US" sz="1200" dirty="0"/>
          </a:p>
        </p:txBody>
      </p:sp>
      <p:sp>
        <p:nvSpPr>
          <p:cNvPr id="27" name="Text 23"/>
          <p:cNvSpPr/>
          <p:nvPr/>
        </p:nvSpPr>
        <p:spPr>
          <a:xfrm>
            <a:off x="4562856" y="3072384"/>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Requested presets from QVGA up to 8K, negotiated per session against the bandwidth actually available.</a:t>
            </a:r>
            <a:endParaRPr lang="en-US" sz="970" dirty="0"/>
          </a:p>
        </p:txBody>
      </p:sp>
      <p:sp>
        <p:nvSpPr>
          <p:cNvPr id="28" name="Shape 24"/>
          <p:cNvSpPr/>
          <p:nvPr/>
        </p:nvSpPr>
        <p:spPr>
          <a:xfrm>
            <a:off x="8065008" y="2212848"/>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9" name="Shape 25"/>
          <p:cNvSpPr/>
          <p:nvPr/>
        </p:nvSpPr>
        <p:spPr>
          <a:xfrm>
            <a:off x="8321040" y="2450592"/>
            <a:ext cx="512064" cy="512064"/>
          </a:xfrm>
          <a:prstGeom prst="ellipse">
            <a:avLst/>
          </a:prstGeom>
          <a:solidFill>
            <a:srgbClr val="FDE6E2"/>
          </a:solidFill>
          <a:ln/>
        </p:spPr>
        <p:txBody>
          <a:bodyPr/>
          <a:p/>
        </p:txBody>
      </p:sp>
      <p:pic>
        <p:nvPicPr>
          <p:cNvPr id="30" name="Image 2" descr="icons/sliders_212F38.png">    </p:cNvPr>
          <p:cNvPicPr>
            <a:picLocks noChangeAspect="1"/>
          </p:cNvPicPr>
          <p:nvPr/>
        </p:nvPicPr>
        <p:blipFill>
          <a:blip r:embed="rId3"/>
          <a:stretch>
            <a:fillRect/>
          </a:stretch>
        </p:blipFill>
        <p:spPr>
          <a:xfrm>
            <a:off x="8443935" y="2573487"/>
            <a:ext cx="266273" cy="266273"/>
          </a:xfrm>
          <a:prstGeom prst="rect">
            <a:avLst/>
          </a:prstGeom>
        </p:spPr>
      </p:pic>
      <p:sp>
        <p:nvSpPr>
          <p:cNvPr id="31" name="Text 26"/>
          <p:cNvSpPr/>
          <p:nvPr/>
        </p:nvSpPr>
        <p:spPr>
          <a:xfrm>
            <a:off x="8942832" y="2450592"/>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VP8 video codec</a:t>
            </a:r>
            <a:endParaRPr lang="en-US" sz="1200" dirty="0"/>
          </a:p>
        </p:txBody>
      </p:sp>
      <p:sp>
        <p:nvSpPr>
          <p:cNvPr id="32" name="Text 27"/>
          <p:cNvSpPr/>
          <p:nvPr/>
        </p:nvSpPr>
        <p:spPr>
          <a:xfrm>
            <a:off x="8321040" y="3072384"/>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The documented codec for media negotiation — broader codec parity is not publicly itemised in the docs.</a:t>
            </a:r>
            <a:endParaRPr lang="en-US" sz="970" dirty="0"/>
          </a:p>
        </p:txBody>
      </p:sp>
      <p:sp>
        <p:nvSpPr>
          <p:cNvPr id="33" name="Shape 28"/>
          <p:cNvSpPr/>
          <p:nvPr/>
        </p:nvSpPr>
        <p:spPr>
          <a:xfrm>
            <a:off x="548640" y="4206240"/>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4" name="Shape 29"/>
          <p:cNvSpPr/>
          <p:nvPr/>
        </p:nvSpPr>
        <p:spPr>
          <a:xfrm>
            <a:off x="804672" y="4443984"/>
            <a:ext cx="512064" cy="512064"/>
          </a:xfrm>
          <a:prstGeom prst="ellipse">
            <a:avLst/>
          </a:prstGeom>
          <a:solidFill>
            <a:srgbClr val="FDE6E2"/>
          </a:solidFill>
          <a:ln/>
        </p:spPr>
        <p:txBody>
          <a:bodyPr/>
          <a:p/>
        </p:txBody>
      </p:sp>
      <p:pic>
        <p:nvPicPr>
          <p:cNvPr id="35" name="Image 3" descr="icons/globe_212F38.png">    </p:cNvPr>
          <p:cNvPicPr>
            <a:picLocks noChangeAspect="1"/>
          </p:cNvPicPr>
          <p:nvPr/>
        </p:nvPicPr>
        <p:blipFill>
          <a:blip r:embed="rId4"/>
          <a:stretch>
            <a:fillRect/>
          </a:stretch>
        </p:blipFill>
        <p:spPr>
          <a:xfrm>
            <a:off x="927567" y="4566879"/>
            <a:ext cx="266273" cy="266273"/>
          </a:xfrm>
          <a:prstGeom prst="rect">
            <a:avLst/>
          </a:prstGeom>
        </p:spPr>
      </p:pic>
      <p:sp>
        <p:nvSpPr>
          <p:cNvPr id="36" name="Text 30"/>
          <p:cNvSpPr/>
          <p:nvPr/>
        </p:nvSpPr>
        <p:spPr>
          <a:xfrm>
            <a:off x="1426464" y="4443984"/>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STUN built in, TURN external</a:t>
            </a:r>
            <a:endParaRPr lang="en-US" sz="1200" dirty="0"/>
          </a:p>
        </p:txBody>
      </p:sp>
      <p:sp>
        <p:nvSpPr>
          <p:cNvPr id="37" name="Text 31"/>
          <p:cNvSpPr/>
          <p:nvPr/>
        </p:nvSpPr>
        <p:spPr>
          <a:xfrm>
            <a:off x="804672" y="5065776"/>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STUN is configured on the gateway; TURN relays are supplied and configured per deployment, not bundled.</a:t>
            </a:r>
            <a:endParaRPr lang="en-US" sz="970" dirty="0"/>
          </a:p>
        </p:txBody>
      </p:sp>
      <p:sp>
        <p:nvSpPr>
          <p:cNvPr id="38" name="Shape 32"/>
          <p:cNvSpPr/>
          <p:nvPr/>
        </p:nvSpPr>
        <p:spPr>
          <a:xfrm>
            <a:off x="4306824" y="4206240"/>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9" name="Shape 33"/>
          <p:cNvSpPr/>
          <p:nvPr/>
        </p:nvSpPr>
        <p:spPr>
          <a:xfrm>
            <a:off x="4562856" y="4443984"/>
            <a:ext cx="512064" cy="512064"/>
          </a:xfrm>
          <a:prstGeom prst="ellipse">
            <a:avLst/>
          </a:prstGeom>
          <a:solidFill>
            <a:srgbClr val="FDE6E2"/>
          </a:solidFill>
          <a:ln/>
        </p:spPr>
        <p:txBody>
          <a:bodyPr/>
          <a:p/>
        </p:txBody>
      </p:sp>
      <p:pic>
        <p:nvPicPr>
          <p:cNvPr id="40" name="Image 4" descr="icons/lock_212F38.png">    </p:cNvPr>
          <p:cNvPicPr>
            <a:picLocks noChangeAspect="1"/>
          </p:cNvPicPr>
          <p:nvPr/>
        </p:nvPicPr>
        <p:blipFill>
          <a:blip r:embed="rId5"/>
          <a:stretch>
            <a:fillRect/>
          </a:stretch>
        </p:blipFill>
        <p:spPr>
          <a:xfrm>
            <a:off x="4685751" y="4566879"/>
            <a:ext cx="266273" cy="266273"/>
          </a:xfrm>
          <a:prstGeom prst="rect">
            <a:avLst/>
          </a:prstGeom>
        </p:spPr>
      </p:pic>
      <p:sp>
        <p:nvSpPr>
          <p:cNvPr id="41" name="Text 34"/>
          <p:cNvSpPr/>
          <p:nvPr/>
        </p:nvSpPr>
        <p:spPr>
          <a:xfrm>
            <a:off x="5184648" y="4443984"/>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Encrypted transport</a:t>
            </a:r>
            <a:endParaRPr lang="en-US" sz="1200" dirty="0"/>
          </a:p>
        </p:txBody>
      </p:sp>
      <p:sp>
        <p:nvSpPr>
          <p:cNvPr id="42" name="Text 35"/>
          <p:cNvSpPr/>
          <p:nvPr/>
        </p:nvSpPr>
        <p:spPr>
          <a:xfrm>
            <a:off x="4562856" y="5065776"/>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TLS secures signalling and SRTP / DTLS-SRTP secures media, end to end between browser and gateway.</a:t>
            </a:r>
            <a:endParaRPr lang="en-US" sz="970" dirty="0"/>
          </a:p>
        </p:txBody>
      </p:sp>
      <p:sp>
        <p:nvSpPr>
          <p:cNvPr id="43" name="Shape 36"/>
          <p:cNvSpPr/>
          <p:nvPr/>
        </p:nvSpPr>
        <p:spPr>
          <a:xfrm>
            <a:off x="8065008" y="4206240"/>
            <a:ext cx="3566160" cy="1810512"/>
          </a:xfrm>
          <a:prstGeom prst="roundRect">
            <a:avLst>
              <a:gd name="adj" fmla="val 50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44" name="Shape 37"/>
          <p:cNvSpPr/>
          <p:nvPr/>
        </p:nvSpPr>
        <p:spPr>
          <a:xfrm>
            <a:off x="8321040" y="4443984"/>
            <a:ext cx="512064" cy="512064"/>
          </a:xfrm>
          <a:prstGeom prst="ellipse">
            <a:avLst/>
          </a:prstGeom>
          <a:solidFill>
            <a:srgbClr val="FDE6E2"/>
          </a:solidFill>
          <a:ln/>
        </p:spPr>
        <p:txBody>
          <a:bodyPr/>
          <a:p/>
        </p:txBody>
      </p:sp>
      <p:pic>
        <p:nvPicPr>
          <p:cNvPr id="45" name="Image 5" descr="icons/users_212F38.png">    </p:cNvPr>
          <p:cNvPicPr>
            <a:picLocks noChangeAspect="1"/>
          </p:cNvPicPr>
          <p:nvPr/>
        </p:nvPicPr>
        <p:blipFill>
          <a:blip r:embed="rId6"/>
          <a:stretch>
            <a:fillRect/>
          </a:stretch>
        </p:blipFill>
        <p:spPr>
          <a:xfrm>
            <a:off x="8443935" y="4566879"/>
            <a:ext cx="266273" cy="266273"/>
          </a:xfrm>
          <a:prstGeom prst="rect">
            <a:avLst/>
          </a:prstGeom>
        </p:spPr>
      </p:pic>
      <p:sp>
        <p:nvSpPr>
          <p:cNvPr id="46" name="Text 38"/>
          <p:cNvSpPr/>
          <p:nvPr/>
        </p:nvSpPr>
        <p:spPr>
          <a:xfrm>
            <a:off x="8942832" y="4443984"/>
            <a:ext cx="2432304" cy="512064"/>
          </a:xfrm>
          <a:prstGeom prst="rect">
            <a:avLst/>
          </a:prstGeom>
          <a:noFill/>
          <a:ln/>
        </p:spPr>
        <p:txBody>
          <a:bodyPr wrap="square" lIns="0" tIns="0" rIns="0" bIns="0" rtlCol="0" anchor="ctr"/>
          <a:lstStyle/>
          <a:p>
            <a:pP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Multi-tenant accounts</a:t>
            </a:r>
            <a:endParaRPr lang="en-US" sz="1200" dirty="0"/>
          </a:p>
        </p:txBody>
      </p:sp>
      <p:sp>
        <p:nvSpPr>
          <p:cNvPr id="47" name="Text 39"/>
          <p:cNvSpPr/>
          <p:nvPr/>
        </p:nvSpPr>
        <p:spPr>
          <a:xfrm>
            <a:off x="8321040" y="5065776"/>
            <a:ext cx="3054096" cy="786384"/>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One licensed gateway splits into multiple accounts, each with its own channel count and feature toggles.</a:t>
            </a:r>
            <a:endParaRPr lang="en-US" sz="970" dirty="0"/>
          </a:p>
        </p:txBody>
      </p:sp>
      <p:sp>
        <p:nvSpPr>
          <p:cNvPr id="48" name="Text 40"/>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wiki.ivrpowers.com/en/videortc/faq, /videortc/configuration/core-system-settings</a:t>
            </a:r>
            <a:endParaRPr lang="en-US" sz="800" dirty="0"/>
          </a:p>
        </p:txBody>
      </p:sp>
      <p:sp>
        <p:nvSpPr>
          <p:cNvPr id="49" name="Text 41"/>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Architecture</a:t>
            </a:r>
            <a:endParaRPr lang="en-US" sz="800" dirty="0"/>
          </a:p>
        </p:txBody>
      </p:sp>
      <p:sp>
        <p:nvSpPr>
          <p:cNvPr id="50" name="Text 42"/>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USE CASES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One gateway, ten ways to start a video session</a:t>
            </a:r>
            <a:endParaRPr lang="en-US" sz="2700" dirty="0"/>
          </a:p>
        </p:txBody>
      </p:sp>
      <p:sp>
        <p:nvSpPr>
          <p:cNvPr id="5" name="Shape 3"/>
          <p:cNvSpPr/>
          <p:nvPr/>
        </p:nvSpPr>
        <p:spPr>
          <a:xfrm>
            <a:off x="548640" y="1536192"/>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768096" y="1773936"/>
            <a:ext cx="548640" cy="548640"/>
          </a:xfrm>
          <a:prstGeom prst="ellipse">
            <a:avLst/>
          </a:prstGeom>
          <a:solidFill>
            <a:srgbClr val="FDE6E2"/>
          </a:solidFill>
          <a:ln/>
        </p:spPr>
        <p:txBody>
          <a:bodyPr/>
          <a:p/>
        </p:txBody>
      </p:sp>
      <p:pic>
        <p:nvPicPr>
          <p:cNvPr id="7" name="Image 0" descr="icons/window_212F38.png">    </p:cNvPr>
          <p:cNvPicPr>
            <a:picLocks noChangeAspect="1"/>
          </p:cNvPicPr>
          <p:nvPr/>
        </p:nvPicPr>
        <p:blipFill>
          <a:blip r:embed="rId1"/>
          <a:stretch>
            <a:fillRect/>
          </a:stretch>
        </p:blipFill>
        <p:spPr>
          <a:xfrm>
            <a:off x="899770" y="1905610"/>
            <a:ext cx="285293" cy="285293"/>
          </a:xfrm>
          <a:prstGeom prst="rect">
            <a:avLst/>
          </a:prstGeom>
        </p:spPr>
      </p:pic>
      <p:sp>
        <p:nvSpPr>
          <p:cNvPr id="8" name="Text 5"/>
          <p:cNvSpPr/>
          <p:nvPr/>
        </p:nvSpPr>
        <p:spPr>
          <a:xfrm>
            <a:off x="749808" y="2450592"/>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Webclient</a:t>
            </a:r>
            <a:endParaRPr lang="en-US" sz="1150" dirty="0"/>
          </a:p>
        </p:txBody>
      </p:sp>
      <p:sp>
        <p:nvSpPr>
          <p:cNvPr id="9" name="Text 6"/>
          <p:cNvSpPr/>
          <p:nvPr/>
        </p:nvSpPr>
        <p:spPr>
          <a:xfrm>
            <a:off x="749808" y="2834640"/>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Full agent-facing web app: video, chat, file sharing and DTMF in one browser tab.</a:t>
            </a:r>
            <a:endParaRPr lang="en-US" sz="860" dirty="0"/>
          </a:p>
        </p:txBody>
      </p:sp>
      <p:sp>
        <p:nvSpPr>
          <p:cNvPr id="10" name="Shape 7"/>
          <p:cNvSpPr/>
          <p:nvPr/>
        </p:nvSpPr>
        <p:spPr>
          <a:xfrm>
            <a:off x="2798064" y="1536192"/>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3017520" y="1773936"/>
            <a:ext cx="548640" cy="548640"/>
          </a:xfrm>
          <a:prstGeom prst="ellipse">
            <a:avLst/>
          </a:prstGeom>
          <a:solidFill>
            <a:srgbClr val="FDE6E2"/>
          </a:solidFill>
          <a:ln/>
        </p:spPr>
        <p:txBody>
          <a:bodyPr/>
          <a:p/>
        </p:txBody>
      </p:sp>
      <p:pic>
        <p:nvPicPr>
          <p:cNvPr id="12" name="Image 1" descr="icons/agent_212F38.png">    </p:cNvPr>
          <p:cNvPicPr>
            <a:picLocks noChangeAspect="1"/>
          </p:cNvPicPr>
          <p:nvPr/>
        </p:nvPicPr>
        <p:blipFill>
          <a:blip r:embed="rId2"/>
          <a:stretch>
            <a:fillRect/>
          </a:stretch>
        </p:blipFill>
        <p:spPr>
          <a:xfrm>
            <a:off x="3149194" y="1905610"/>
            <a:ext cx="285293" cy="285293"/>
          </a:xfrm>
          <a:prstGeom prst="rect">
            <a:avLst/>
          </a:prstGeom>
        </p:spPr>
      </p:pic>
      <p:sp>
        <p:nvSpPr>
          <p:cNvPr id="13" name="Text 9"/>
          <p:cNvSpPr/>
          <p:nvPr/>
        </p:nvSpPr>
        <p:spPr>
          <a:xfrm>
            <a:off x="2999232" y="2450592"/>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SPLIT Agent</a:t>
            </a:r>
            <a:endParaRPr lang="en-US" sz="1150" dirty="0"/>
          </a:p>
        </p:txBody>
      </p:sp>
      <p:sp>
        <p:nvSpPr>
          <p:cNvPr id="14" name="Text 10"/>
          <p:cNvSpPr/>
          <p:nvPr/>
        </p:nvSpPr>
        <p:spPr>
          <a:xfrm>
            <a:off x="2999232" y="2834640"/>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The contact-center use case — separates and routes agent/client media by design.</a:t>
            </a:r>
            <a:endParaRPr lang="en-US" sz="860" dirty="0"/>
          </a:p>
        </p:txBody>
      </p:sp>
      <p:sp>
        <p:nvSpPr>
          <p:cNvPr id="15" name="Shape 11"/>
          <p:cNvSpPr/>
          <p:nvPr/>
        </p:nvSpPr>
        <p:spPr>
          <a:xfrm>
            <a:off x="5047488" y="1536192"/>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5266944" y="1773936"/>
            <a:ext cx="548640" cy="548640"/>
          </a:xfrm>
          <a:prstGeom prst="ellipse">
            <a:avLst/>
          </a:prstGeom>
          <a:solidFill>
            <a:srgbClr val="FDE6E2"/>
          </a:solidFill>
          <a:ln/>
        </p:spPr>
        <p:txBody>
          <a:bodyPr/>
          <a:p/>
        </p:txBody>
      </p:sp>
      <p:pic>
        <p:nvPicPr>
          <p:cNvPr id="17" name="Image 2" descr="icons/eye_212F38.png">    </p:cNvPr>
          <p:cNvPicPr>
            <a:picLocks noChangeAspect="1"/>
          </p:cNvPicPr>
          <p:nvPr/>
        </p:nvPicPr>
        <p:blipFill>
          <a:blip r:embed="rId3"/>
          <a:stretch>
            <a:fillRect/>
          </a:stretch>
        </p:blipFill>
        <p:spPr>
          <a:xfrm>
            <a:off x="5398618" y="1905610"/>
            <a:ext cx="285293" cy="285293"/>
          </a:xfrm>
          <a:prstGeom prst="rect">
            <a:avLst/>
          </a:prstGeom>
        </p:spPr>
      </p:pic>
      <p:sp>
        <p:nvSpPr>
          <p:cNvPr id="18" name="Text 13"/>
          <p:cNvSpPr/>
          <p:nvPr/>
        </p:nvSpPr>
        <p:spPr>
          <a:xfrm>
            <a:off x="5248656" y="2450592"/>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Remote Viewer</a:t>
            </a:r>
            <a:endParaRPr lang="en-US" sz="1150" dirty="0"/>
          </a:p>
        </p:txBody>
      </p:sp>
      <p:sp>
        <p:nvSpPr>
          <p:cNvPr id="19" name="Text 14"/>
          <p:cNvSpPr/>
          <p:nvPr/>
        </p:nvSpPr>
        <p:spPr>
          <a:xfrm>
            <a:off x="5248656" y="2834640"/>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Screen-view collaboration alongside a live voice call, without switching channels.</a:t>
            </a:r>
            <a:endParaRPr lang="en-US" sz="860" dirty="0"/>
          </a:p>
        </p:txBody>
      </p:sp>
      <p:sp>
        <p:nvSpPr>
          <p:cNvPr id="20" name="Shape 15"/>
          <p:cNvSpPr/>
          <p:nvPr/>
        </p:nvSpPr>
        <p:spPr>
          <a:xfrm>
            <a:off x="7296912" y="1536192"/>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7516368" y="1773936"/>
            <a:ext cx="548640" cy="548640"/>
          </a:xfrm>
          <a:prstGeom prst="ellipse">
            <a:avLst/>
          </a:prstGeom>
          <a:solidFill>
            <a:srgbClr val="FDE6E2"/>
          </a:solidFill>
          <a:ln/>
        </p:spPr>
        <p:txBody>
          <a:bodyPr/>
          <a:p/>
        </p:txBody>
      </p:sp>
      <p:pic>
        <p:nvPicPr>
          <p:cNvPr id="22" name="Image 3" descr="icons/users_212F38.png">    </p:cNvPr>
          <p:cNvPicPr>
            <a:picLocks noChangeAspect="1"/>
          </p:cNvPicPr>
          <p:nvPr/>
        </p:nvPicPr>
        <p:blipFill>
          <a:blip r:embed="rId4"/>
          <a:stretch>
            <a:fillRect/>
          </a:stretch>
        </p:blipFill>
        <p:spPr>
          <a:xfrm>
            <a:off x="7648042" y="1905610"/>
            <a:ext cx="285293" cy="285293"/>
          </a:xfrm>
          <a:prstGeom prst="rect">
            <a:avLst/>
          </a:prstGeom>
        </p:spPr>
      </p:pic>
      <p:sp>
        <p:nvSpPr>
          <p:cNvPr id="23" name="Text 17"/>
          <p:cNvSpPr/>
          <p:nvPr/>
        </p:nvSpPr>
        <p:spPr>
          <a:xfrm>
            <a:off x="7498080" y="2450592"/>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Video Room</a:t>
            </a:r>
            <a:endParaRPr lang="en-US" sz="1150" dirty="0"/>
          </a:p>
        </p:txBody>
      </p:sp>
      <p:sp>
        <p:nvSpPr>
          <p:cNvPr id="24" name="Text 18"/>
          <p:cNvSpPr/>
          <p:nvPr/>
        </p:nvSpPr>
        <p:spPr>
          <a:xfrm>
            <a:off x="7498080" y="2834640"/>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P2P conferencing for up to 6 participants — team huddles or multi-party support.</a:t>
            </a:r>
            <a:endParaRPr lang="en-US" sz="860" dirty="0"/>
          </a:p>
        </p:txBody>
      </p:sp>
      <p:sp>
        <p:nvSpPr>
          <p:cNvPr id="25" name="Shape 19"/>
          <p:cNvSpPr/>
          <p:nvPr/>
        </p:nvSpPr>
        <p:spPr>
          <a:xfrm>
            <a:off x="9546336" y="1536192"/>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9765792" y="1773936"/>
            <a:ext cx="548640" cy="548640"/>
          </a:xfrm>
          <a:prstGeom prst="ellipse">
            <a:avLst/>
          </a:prstGeom>
          <a:solidFill>
            <a:srgbClr val="FDE6E2"/>
          </a:solidFill>
          <a:ln/>
        </p:spPr>
        <p:txBody>
          <a:bodyPr/>
          <a:p/>
        </p:txBody>
      </p:sp>
      <p:pic>
        <p:nvPicPr>
          <p:cNvPr id="27" name="Image 4" descr="icons/camB_212F38.png">    </p:cNvPr>
          <p:cNvPicPr>
            <a:picLocks noChangeAspect="1"/>
          </p:cNvPicPr>
          <p:nvPr/>
        </p:nvPicPr>
        <p:blipFill>
          <a:blip r:embed="rId5"/>
          <a:stretch>
            <a:fillRect/>
          </a:stretch>
        </p:blipFill>
        <p:spPr>
          <a:xfrm>
            <a:off x="9897466" y="1905610"/>
            <a:ext cx="285293" cy="285293"/>
          </a:xfrm>
          <a:prstGeom prst="rect">
            <a:avLst/>
          </a:prstGeom>
        </p:spPr>
      </p:pic>
      <p:sp>
        <p:nvSpPr>
          <p:cNvPr id="28" name="Text 21"/>
          <p:cNvSpPr/>
          <p:nvPr/>
        </p:nvSpPr>
        <p:spPr>
          <a:xfrm>
            <a:off x="9747504" y="2450592"/>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Video Call</a:t>
            </a:r>
            <a:endParaRPr lang="en-US" sz="1150" dirty="0"/>
          </a:p>
        </p:txBody>
      </p:sp>
      <p:sp>
        <p:nvSpPr>
          <p:cNvPr id="29" name="Text 22"/>
          <p:cNvSpPr/>
          <p:nvPr/>
        </p:nvSpPr>
        <p:spPr>
          <a:xfrm>
            <a:off x="9747504" y="2834640"/>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Direct one-to-one peer video calling, browser to browser.</a:t>
            </a:r>
            <a:endParaRPr lang="en-US" sz="860" dirty="0"/>
          </a:p>
        </p:txBody>
      </p:sp>
      <p:sp>
        <p:nvSpPr>
          <p:cNvPr id="30" name="Shape 23"/>
          <p:cNvSpPr/>
          <p:nvPr/>
        </p:nvSpPr>
        <p:spPr>
          <a:xfrm>
            <a:off x="548640" y="3703320"/>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768096" y="3941064"/>
            <a:ext cx="548640" cy="548640"/>
          </a:xfrm>
          <a:prstGeom prst="ellipse">
            <a:avLst/>
          </a:prstGeom>
          <a:solidFill>
            <a:srgbClr val="FDE6E2"/>
          </a:solidFill>
          <a:ln/>
        </p:spPr>
        <p:txBody>
          <a:bodyPr/>
          <a:p/>
        </p:txBody>
      </p:sp>
      <p:pic>
        <p:nvPicPr>
          <p:cNvPr id="32" name="Image 5" descr="icons/mail_212F38.png">    </p:cNvPr>
          <p:cNvPicPr>
            <a:picLocks noChangeAspect="1"/>
          </p:cNvPicPr>
          <p:nvPr/>
        </p:nvPicPr>
        <p:blipFill>
          <a:blip r:embed="rId6"/>
          <a:stretch>
            <a:fillRect/>
          </a:stretch>
        </p:blipFill>
        <p:spPr>
          <a:xfrm>
            <a:off x="899770" y="4072738"/>
            <a:ext cx="285293" cy="285293"/>
          </a:xfrm>
          <a:prstGeom prst="rect">
            <a:avLst/>
          </a:prstGeom>
        </p:spPr>
      </p:pic>
      <p:sp>
        <p:nvSpPr>
          <p:cNvPr id="33" name="Text 25"/>
          <p:cNvSpPr/>
          <p:nvPr/>
        </p:nvSpPr>
        <p:spPr>
          <a:xfrm>
            <a:off x="749808" y="4617720"/>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Video Mail</a:t>
            </a:r>
            <a:endParaRPr lang="en-US" sz="1150" dirty="0"/>
          </a:p>
        </p:txBody>
      </p:sp>
      <p:sp>
        <p:nvSpPr>
          <p:cNvPr id="34" name="Text 26"/>
          <p:cNvSpPr/>
          <p:nvPr/>
        </p:nvSpPr>
        <p:spPr>
          <a:xfrm>
            <a:off x="749808" y="5001768"/>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Asynchronous video messages for when a live session isn't possible.</a:t>
            </a:r>
            <a:endParaRPr lang="en-US" sz="860" dirty="0"/>
          </a:p>
        </p:txBody>
      </p:sp>
      <p:sp>
        <p:nvSpPr>
          <p:cNvPr id="35" name="Shape 27"/>
          <p:cNvSpPr/>
          <p:nvPr/>
        </p:nvSpPr>
        <p:spPr>
          <a:xfrm>
            <a:off x="2798064" y="3703320"/>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6" name="Shape 28"/>
          <p:cNvSpPr/>
          <p:nvPr/>
        </p:nvSpPr>
        <p:spPr>
          <a:xfrm>
            <a:off x="3017520" y="3941064"/>
            <a:ext cx="548640" cy="548640"/>
          </a:xfrm>
          <a:prstGeom prst="ellipse">
            <a:avLst/>
          </a:prstGeom>
          <a:solidFill>
            <a:srgbClr val="FDE6E2"/>
          </a:solidFill>
          <a:ln/>
        </p:spPr>
        <p:txBody>
          <a:bodyPr/>
          <a:p/>
        </p:txBody>
      </p:sp>
      <p:pic>
        <p:nvPicPr>
          <p:cNvPr id="37" name="Image 6" descr="icons/play_212F38.png">    </p:cNvPr>
          <p:cNvPicPr>
            <a:picLocks noChangeAspect="1"/>
          </p:cNvPicPr>
          <p:nvPr/>
        </p:nvPicPr>
        <p:blipFill>
          <a:blip r:embed="rId7"/>
          <a:stretch>
            <a:fillRect/>
          </a:stretch>
        </p:blipFill>
        <p:spPr>
          <a:xfrm>
            <a:off x="3149194" y="4072738"/>
            <a:ext cx="285293" cy="285293"/>
          </a:xfrm>
          <a:prstGeom prst="rect">
            <a:avLst/>
          </a:prstGeom>
        </p:spPr>
      </p:pic>
      <p:sp>
        <p:nvSpPr>
          <p:cNvPr id="38" name="Text 29"/>
          <p:cNvSpPr/>
          <p:nvPr/>
        </p:nvSpPr>
        <p:spPr>
          <a:xfrm>
            <a:off x="2999232" y="4617720"/>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Video Player</a:t>
            </a:r>
            <a:endParaRPr lang="en-US" sz="1150" dirty="0"/>
          </a:p>
        </p:txBody>
      </p:sp>
      <p:sp>
        <p:nvSpPr>
          <p:cNvPr id="39" name="Text 30"/>
          <p:cNvSpPr/>
          <p:nvPr/>
        </p:nvSpPr>
        <p:spPr>
          <a:xfrm>
            <a:off x="2999232" y="5001768"/>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Playback surface for recorded or shared video content inside the session.</a:t>
            </a:r>
            <a:endParaRPr lang="en-US" sz="860" dirty="0"/>
          </a:p>
        </p:txBody>
      </p:sp>
      <p:sp>
        <p:nvSpPr>
          <p:cNvPr id="40" name="Shape 31"/>
          <p:cNvSpPr/>
          <p:nvPr/>
        </p:nvSpPr>
        <p:spPr>
          <a:xfrm>
            <a:off x="5047488" y="3703320"/>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41" name="Shape 32"/>
          <p:cNvSpPr/>
          <p:nvPr/>
        </p:nvSpPr>
        <p:spPr>
          <a:xfrm>
            <a:off x="5266944" y="3941064"/>
            <a:ext cx="548640" cy="548640"/>
          </a:xfrm>
          <a:prstGeom prst="ellipse">
            <a:avLst/>
          </a:prstGeom>
          <a:solidFill>
            <a:srgbClr val="FDE6E2"/>
          </a:solidFill>
          <a:ln/>
        </p:spPr>
        <p:txBody>
          <a:bodyPr/>
          <a:p/>
        </p:txBody>
      </p:sp>
      <p:pic>
        <p:nvPicPr>
          <p:cNvPr id="42" name="Image 7" descr="icons/tester_212F38.png">    </p:cNvPr>
          <p:cNvPicPr>
            <a:picLocks noChangeAspect="1"/>
          </p:cNvPicPr>
          <p:nvPr/>
        </p:nvPicPr>
        <p:blipFill>
          <a:blip r:embed="rId8"/>
          <a:stretch>
            <a:fillRect/>
          </a:stretch>
        </p:blipFill>
        <p:spPr>
          <a:xfrm>
            <a:off x="5398618" y="4072738"/>
            <a:ext cx="285293" cy="285293"/>
          </a:xfrm>
          <a:prstGeom prst="rect">
            <a:avLst/>
          </a:prstGeom>
        </p:spPr>
      </p:pic>
      <p:sp>
        <p:nvSpPr>
          <p:cNvPr id="43" name="Text 33"/>
          <p:cNvSpPr/>
          <p:nvPr/>
        </p:nvSpPr>
        <p:spPr>
          <a:xfrm>
            <a:off x="5248656" y="4617720"/>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Tester</a:t>
            </a:r>
            <a:endParaRPr lang="en-US" sz="1150" dirty="0"/>
          </a:p>
        </p:txBody>
      </p:sp>
      <p:sp>
        <p:nvSpPr>
          <p:cNvPr id="44" name="Text 34"/>
          <p:cNvSpPr/>
          <p:nvPr/>
        </p:nvSpPr>
        <p:spPr>
          <a:xfrm>
            <a:off x="5248656" y="5001768"/>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A self-service WebRTC compatibility check before a session ever starts.</a:t>
            </a:r>
            <a:endParaRPr lang="en-US" sz="860" dirty="0"/>
          </a:p>
        </p:txBody>
      </p:sp>
      <p:sp>
        <p:nvSpPr>
          <p:cNvPr id="45" name="Shape 35"/>
          <p:cNvSpPr/>
          <p:nvPr/>
        </p:nvSpPr>
        <p:spPr>
          <a:xfrm>
            <a:off x="7296912" y="3703320"/>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46" name="Shape 36"/>
          <p:cNvSpPr/>
          <p:nvPr/>
        </p:nvSpPr>
        <p:spPr>
          <a:xfrm>
            <a:off x="7516368" y="3941064"/>
            <a:ext cx="548640" cy="548640"/>
          </a:xfrm>
          <a:prstGeom prst="ellipse">
            <a:avLst/>
          </a:prstGeom>
          <a:solidFill>
            <a:srgbClr val="FDE6E2"/>
          </a:solidFill>
          <a:ln/>
        </p:spPr>
        <p:txBody>
          <a:bodyPr/>
          <a:p/>
        </p:txBody>
      </p:sp>
      <p:pic>
        <p:nvPicPr>
          <p:cNvPr id="47" name="Image 8" descr="icons/call_212F38.png">    </p:cNvPr>
          <p:cNvPicPr>
            <a:picLocks noChangeAspect="1"/>
          </p:cNvPicPr>
          <p:nvPr/>
        </p:nvPicPr>
        <p:blipFill>
          <a:blip r:embed="rId9"/>
          <a:stretch>
            <a:fillRect/>
          </a:stretch>
        </p:blipFill>
        <p:spPr>
          <a:xfrm>
            <a:off x="7648042" y="4072738"/>
            <a:ext cx="285293" cy="285293"/>
          </a:xfrm>
          <a:prstGeom prst="rect">
            <a:avLst/>
          </a:prstGeom>
        </p:spPr>
      </p:pic>
      <p:sp>
        <p:nvSpPr>
          <p:cNvPr id="48" name="Text 37"/>
          <p:cNvSpPr/>
          <p:nvPr/>
        </p:nvSpPr>
        <p:spPr>
          <a:xfrm>
            <a:off x="7498080" y="4617720"/>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SIP Client</a:t>
            </a:r>
            <a:endParaRPr lang="en-US" sz="1150" dirty="0"/>
          </a:p>
        </p:txBody>
      </p:sp>
      <p:sp>
        <p:nvSpPr>
          <p:cNvPr id="49" name="Text 38"/>
          <p:cNvSpPr/>
          <p:nvPr/>
        </p:nvSpPr>
        <p:spPr>
          <a:xfrm>
            <a:off x="7498080" y="5001768"/>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A software SIP endpoint for voice, alongside the video use cases.</a:t>
            </a:r>
            <a:endParaRPr lang="en-US" sz="860" dirty="0"/>
          </a:p>
        </p:txBody>
      </p:sp>
      <p:sp>
        <p:nvSpPr>
          <p:cNvPr id="50" name="Shape 39"/>
          <p:cNvSpPr/>
          <p:nvPr/>
        </p:nvSpPr>
        <p:spPr>
          <a:xfrm>
            <a:off x="9546336" y="3703320"/>
            <a:ext cx="2121408"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51" name="Shape 40"/>
          <p:cNvSpPr/>
          <p:nvPr/>
        </p:nvSpPr>
        <p:spPr>
          <a:xfrm>
            <a:off x="9765792" y="3941064"/>
            <a:ext cx="548640" cy="548640"/>
          </a:xfrm>
          <a:prstGeom prst="ellipse">
            <a:avLst/>
          </a:prstGeom>
          <a:solidFill>
            <a:srgbClr val="FDE6E2"/>
          </a:solidFill>
          <a:ln/>
        </p:spPr>
        <p:txBody>
          <a:bodyPr/>
          <a:p/>
        </p:txBody>
      </p:sp>
      <p:pic>
        <p:nvPicPr>
          <p:cNvPr id="52" name="Image 9" descr="icons/faceid_212F38.png">    </p:cNvPr>
          <p:cNvPicPr>
            <a:picLocks noChangeAspect="1"/>
          </p:cNvPicPr>
          <p:nvPr/>
        </p:nvPicPr>
        <p:blipFill>
          <a:blip r:embed="rId10"/>
          <a:stretch>
            <a:fillRect/>
          </a:stretch>
        </p:blipFill>
        <p:spPr>
          <a:xfrm>
            <a:off x="9897466" y="4072738"/>
            <a:ext cx="285293" cy="285293"/>
          </a:xfrm>
          <a:prstGeom prst="rect">
            <a:avLst/>
          </a:prstGeom>
        </p:spPr>
      </p:pic>
      <p:sp>
        <p:nvSpPr>
          <p:cNvPr id="53" name="Text 41"/>
          <p:cNvSpPr/>
          <p:nvPr/>
        </p:nvSpPr>
        <p:spPr>
          <a:xfrm>
            <a:off x="9747504" y="4617720"/>
            <a:ext cx="1719072" cy="384048"/>
          </a:xfrm>
          <a:prstGeom prst="rect">
            <a:avLst/>
          </a:prstGeom>
          <a:noFill/>
          <a:ln/>
        </p:spPr>
        <p:txBody>
          <a:bodyPr wrap="square" lIns="0" tIns="0" rIns="0" bIns="0" rtlCol="0" anchor="b"/>
          <a:lstStyle/>
          <a:p>
            <a:pPr indent="0" marL="0">
              <a:buNone/>
            </a:pPr>
            <a:r>
              <a:rPr lang="en-US" sz="1150" b="1" dirty="0">
                <a:solidFill>
                  <a:srgbClr val="212F38"/>
                </a:solidFill>
                <a:latin typeface="Montserrat" pitchFamily="34" charset="0"/>
                <a:ea typeface="Montserrat" pitchFamily="34" charset="-122"/>
                <a:cs typeface="Montserrat" pitchFamily="34" charset="-120"/>
              </a:rPr>
              <a:t>Video ID</a:t>
            </a:r>
            <a:endParaRPr lang="en-US" sz="1150" dirty="0"/>
          </a:p>
        </p:txBody>
      </p:sp>
      <p:sp>
        <p:nvSpPr>
          <p:cNvPr id="54" name="Text 42"/>
          <p:cNvSpPr/>
          <p:nvPr/>
        </p:nvSpPr>
        <p:spPr>
          <a:xfrm>
            <a:off x="9747504" y="5001768"/>
            <a:ext cx="1719072" cy="621792"/>
          </a:xfrm>
          <a:prstGeom prst="rect">
            <a:avLst/>
          </a:prstGeom>
          <a:noFill/>
          <a:ln/>
        </p:spPr>
        <p:txBody>
          <a:bodyPr wrap="square" lIns="0" tIns="0" rIns="0" bIns="0" rtlCol="0" anchor="ctr"/>
          <a:lstStyle/>
          <a:p>
            <a:pPr indent="0" marL="0">
              <a:lnSpc>
                <a:spcPct val="122000"/>
              </a:lnSpc>
              <a:buNone/>
            </a:pPr>
            <a:r>
              <a:rPr lang="en-US" sz="860" dirty="0">
                <a:solidFill>
                  <a:srgbClr val="4D5C6E"/>
                </a:solidFill>
                <a:latin typeface="Montserrat" pitchFamily="34" charset="0"/>
                <a:ea typeface="Montserrat" pitchFamily="34" charset="-122"/>
                <a:cs typeface="Montserrat" pitchFamily="34" charset="-120"/>
              </a:rPr>
              <a:t>Identity verification over live video, for onboarding and high-trust interactions.</a:t>
            </a:r>
            <a:endParaRPr lang="en-US" sz="860" dirty="0"/>
          </a:p>
        </p:txBody>
      </p:sp>
      <p:sp>
        <p:nvSpPr>
          <p:cNvPr id="55" name="Text 4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wiki.ivrpowers.com/en/videortc/use-cases, /extensions</a:t>
            </a:r>
            <a:endParaRPr lang="en-US" sz="800" dirty="0"/>
          </a:p>
        </p:txBody>
      </p:sp>
      <p:sp>
        <p:nvSpPr>
          <p:cNvPr id="56" name="Text 4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Use cases</a:t>
            </a:r>
            <a:endParaRPr lang="en-US" sz="800" dirty="0"/>
          </a:p>
        </p:txBody>
      </p:sp>
      <p:sp>
        <p:nvSpPr>
          <p:cNvPr id="57" name="Text 4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IN THE SESSION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What agents and customers can do once video starts</a:t>
            </a:r>
            <a:endParaRPr lang="en-US" sz="2700" dirty="0"/>
          </a:p>
        </p:txBody>
      </p:sp>
      <p:sp>
        <p:nvSpPr>
          <p:cNvPr id="5" name="Shape 3"/>
          <p:cNvSpPr/>
          <p:nvPr/>
        </p:nvSpPr>
        <p:spPr>
          <a:xfrm>
            <a:off x="548640" y="187452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22960" y="2130552"/>
            <a:ext cx="566928" cy="566928"/>
          </a:xfrm>
          <a:prstGeom prst="ellipse">
            <a:avLst/>
          </a:prstGeom>
          <a:solidFill>
            <a:srgbClr val="FDE6E2"/>
          </a:solidFill>
          <a:ln/>
        </p:spPr>
        <p:txBody>
          <a:bodyPr/>
          <a:p/>
        </p:txBody>
      </p:sp>
      <p:pic>
        <p:nvPicPr>
          <p:cNvPr id="7" name="Image 0" descr="icons/screenshare_212F38.png">    </p:cNvPr>
          <p:cNvPicPr>
            <a:picLocks noChangeAspect="1"/>
          </p:cNvPicPr>
          <p:nvPr/>
        </p:nvPicPr>
        <p:blipFill>
          <a:blip r:embed="rId1"/>
          <a:stretch>
            <a:fillRect/>
          </a:stretch>
        </p:blipFill>
        <p:spPr>
          <a:xfrm>
            <a:off x="959023" y="2266615"/>
            <a:ext cx="294803" cy="294803"/>
          </a:xfrm>
          <a:prstGeom prst="rect">
            <a:avLst/>
          </a:prstGeom>
        </p:spPr>
      </p:pic>
      <p:sp>
        <p:nvSpPr>
          <p:cNvPr id="8" name="Text 5"/>
          <p:cNvSpPr/>
          <p:nvPr/>
        </p:nvSpPr>
        <p:spPr>
          <a:xfrm>
            <a:off x="1517904" y="213055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Screen sharing</a:t>
            </a:r>
            <a:endParaRPr lang="en-US" sz="1300" dirty="0"/>
          </a:p>
        </p:txBody>
      </p:sp>
      <p:sp>
        <p:nvSpPr>
          <p:cNvPr id="9" name="Text 6"/>
          <p:cNvSpPr/>
          <p:nvPr/>
        </p:nvSpPr>
        <p:spPr>
          <a:xfrm>
            <a:off x="822960" y="283464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Bidirectional screen share in Chrome and Opera-family browsers, alongside the video feed.</a:t>
            </a:r>
            <a:endParaRPr lang="en-US" sz="980" dirty="0"/>
          </a:p>
        </p:txBody>
      </p:sp>
      <p:sp>
        <p:nvSpPr>
          <p:cNvPr id="10" name="Shape 7"/>
          <p:cNvSpPr/>
          <p:nvPr/>
        </p:nvSpPr>
        <p:spPr>
          <a:xfrm>
            <a:off x="4306824" y="187452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4581144" y="2130552"/>
            <a:ext cx="566928" cy="566928"/>
          </a:xfrm>
          <a:prstGeom prst="ellipse">
            <a:avLst/>
          </a:prstGeom>
          <a:solidFill>
            <a:srgbClr val="FDE6E2"/>
          </a:solidFill>
          <a:ln/>
        </p:spPr>
        <p:txBody>
          <a:bodyPr/>
          <a:p/>
        </p:txBody>
      </p:sp>
      <p:pic>
        <p:nvPicPr>
          <p:cNvPr id="12" name="Image 1" descr="icons/livechat_212F38.png">    </p:cNvPr>
          <p:cNvPicPr>
            <a:picLocks noChangeAspect="1"/>
          </p:cNvPicPr>
          <p:nvPr/>
        </p:nvPicPr>
        <p:blipFill>
          <a:blip r:embed="rId2"/>
          <a:stretch>
            <a:fillRect/>
          </a:stretch>
        </p:blipFill>
        <p:spPr>
          <a:xfrm>
            <a:off x="4717207" y="2266615"/>
            <a:ext cx="294803" cy="294803"/>
          </a:xfrm>
          <a:prstGeom prst="rect">
            <a:avLst/>
          </a:prstGeom>
        </p:spPr>
      </p:pic>
      <p:sp>
        <p:nvSpPr>
          <p:cNvPr id="13" name="Text 9"/>
          <p:cNvSpPr/>
          <p:nvPr/>
        </p:nvSpPr>
        <p:spPr>
          <a:xfrm>
            <a:off x="5276088" y="213055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Live chat &amp; file sharing</a:t>
            </a:r>
            <a:endParaRPr lang="en-US" sz="1300" dirty="0"/>
          </a:p>
        </p:txBody>
      </p:sp>
      <p:sp>
        <p:nvSpPr>
          <p:cNvPr id="14" name="Text 10"/>
          <p:cNvSpPr/>
          <p:nvPr/>
        </p:nvSpPr>
        <p:spPr>
          <a:xfrm>
            <a:off x="4581144" y="283464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Text chat and file transfer run in parallel with the video and voice stream.</a:t>
            </a:r>
            <a:endParaRPr lang="en-US" sz="980" dirty="0"/>
          </a:p>
        </p:txBody>
      </p:sp>
      <p:sp>
        <p:nvSpPr>
          <p:cNvPr id="15" name="Shape 11"/>
          <p:cNvSpPr/>
          <p:nvPr/>
        </p:nvSpPr>
        <p:spPr>
          <a:xfrm>
            <a:off x="8065008" y="187452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339328" y="2130552"/>
            <a:ext cx="566928" cy="566928"/>
          </a:xfrm>
          <a:prstGeom prst="ellipse">
            <a:avLst/>
          </a:prstGeom>
          <a:solidFill>
            <a:srgbClr val="FDE6E2"/>
          </a:solidFill>
          <a:ln/>
        </p:spPr>
        <p:txBody>
          <a:bodyPr/>
          <a:p/>
        </p:txBody>
      </p:sp>
      <p:pic>
        <p:nvPicPr>
          <p:cNvPr id="17" name="Image 2" descr="icons/background_212F38.png">    </p:cNvPr>
          <p:cNvPicPr>
            <a:picLocks noChangeAspect="1"/>
          </p:cNvPicPr>
          <p:nvPr/>
        </p:nvPicPr>
        <p:blipFill>
          <a:blip r:embed="rId3"/>
          <a:stretch>
            <a:fillRect/>
          </a:stretch>
        </p:blipFill>
        <p:spPr>
          <a:xfrm>
            <a:off x="8475391" y="2266615"/>
            <a:ext cx="294803" cy="294803"/>
          </a:xfrm>
          <a:prstGeom prst="rect">
            <a:avLst/>
          </a:prstGeom>
        </p:spPr>
      </p:pic>
      <p:sp>
        <p:nvSpPr>
          <p:cNvPr id="18" name="Text 13"/>
          <p:cNvSpPr/>
          <p:nvPr/>
        </p:nvSpPr>
        <p:spPr>
          <a:xfrm>
            <a:off x="9034272" y="213055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Virtual backgrounds &amp; blur</a:t>
            </a:r>
            <a:endParaRPr lang="en-US" sz="1300" dirty="0"/>
          </a:p>
        </p:txBody>
      </p:sp>
      <p:sp>
        <p:nvSpPr>
          <p:cNvPr id="19" name="Text 14"/>
          <p:cNvSpPr/>
          <p:nvPr/>
        </p:nvSpPr>
        <p:spPr>
          <a:xfrm>
            <a:off x="8339328" y="283464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MediaPipe-powered background blur and replacement, added to the SPLIT Agent use case.</a:t>
            </a:r>
            <a:endParaRPr lang="en-US" sz="980" dirty="0"/>
          </a:p>
        </p:txBody>
      </p:sp>
      <p:sp>
        <p:nvSpPr>
          <p:cNvPr id="20" name="Shape 15"/>
          <p:cNvSpPr/>
          <p:nvPr/>
        </p:nvSpPr>
        <p:spPr>
          <a:xfrm>
            <a:off x="548640" y="402336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22960" y="4279392"/>
            <a:ext cx="566928" cy="566928"/>
          </a:xfrm>
          <a:prstGeom prst="ellipse">
            <a:avLst/>
          </a:prstGeom>
          <a:solidFill>
            <a:srgbClr val="FDE6E2"/>
          </a:solidFill>
          <a:ln/>
        </p:spPr>
        <p:txBody>
          <a:bodyPr/>
          <a:p/>
        </p:txBody>
      </p:sp>
      <p:pic>
        <p:nvPicPr>
          <p:cNvPr id="22" name="Image 3" descr="icons/pip_212F38.png">    </p:cNvPr>
          <p:cNvPicPr>
            <a:picLocks noChangeAspect="1"/>
          </p:cNvPicPr>
          <p:nvPr/>
        </p:nvPicPr>
        <p:blipFill>
          <a:blip r:embed="rId4"/>
          <a:stretch>
            <a:fillRect/>
          </a:stretch>
        </p:blipFill>
        <p:spPr>
          <a:xfrm>
            <a:off x="959023" y="4415455"/>
            <a:ext cx="294803" cy="294803"/>
          </a:xfrm>
          <a:prstGeom prst="rect">
            <a:avLst/>
          </a:prstGeom>
        </p:spPr>
      </p:pic>
      <p:sp>
        <p:nvSpPr>
          <p:cNvPr id="23" name="Text 17"/>
          <p:cNvSpPr/>
          <p:nvPr/>
        </p:nvSpPr>
        <p:spPr>
          <a:xfrm>
            <a:off x="1517904" y="427939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Picture-in-Picture</a:t>
            </a:r>
            <a:endParaRPr lang="en-US" sz="1300" dirty="0"/>
          </a:p>
        </p:txBody>
      </p:sp>
      <p:sp>
        <p:nvSpPr>
          <p:cNvPr id="24" name="Text 18"/>
          <p:cNvSpPr/>
          <p:nvPr/>
        </p:nvSpPr>
        <p:spPr>
          <a:xfrm>
            <a:off x="822960" y="498348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Pop the remote video into a floating window so agents keep sight of the customer while they work.</a:t>
            </a:r>
            <a:endParaRPr lang="en-US" sz="980" dirty="0"/>
          </a:p>
        </p:txBody>
      </p:sp>
      <p:sp>
        <p:nvSpPr>
          <p:cNvPr id="25" name="Shape 19"/>
          <p:cNvSpPr/>
          <p:nvPr/>
        </p:nvSpPr>
        <p:spPr>
          <a:xfrm>
            <a:off x="4306824" y="402336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4581144" y="4279392"/>
            <a:ext cx="566928" cy="566928"/>
          </a:xfrm>
          <a:prstGeom prst="ellipse">
            <a:avLst/>
          </a:prstGeom>
          <a:solidFill>
            <a:srgbClr val="FDE6E2"/>
          </a:solidFill>
          <a:ln/>
        </p:spPr>
        <p:txBody>
          <a:bodyPr/>
          <a:p/>
        </p:txBody>
      </p:sp>
      <p:pic>
        <p:nvPicPr>
          <p:cNvPr id="27" name="Image 4" descr="icons/qrcode_212F38.png">    </p:cNvPr>
          <p:cNvPicPr>
            <a:picLocks noChangeAspect="1"/>
          </p:cNvPicPr>
          <p:nvPr/>
        </p:nvPicPr>
        <p:blipFill>
          <a:blip r:embed="rId5"/>
          <a:stretch>
            <a:fillRect/>
          </a:stretch>
        </p:blipFill>
        <p:spPr>
          <a:xfrm>
            <a:off x="4717207" y="4415455"/>
            <a:ext cx="294803" cy="294803"/>
          </a:xfrm>
          <a:prstGeom prst="rect">
            <a:avLst/>
          </a:prstGeom>
        </p:spPr>
      </p:pic>
      <p:sp>
        <p:nvSpPr>
          <p:cNvPr id="28" name="Text 21"/>
          <p:cNvSpPr/>
          <p:nvPr/>
        </p:nvSpPr>
        <p:spPr>
          <a:xfrm>
            <a:off x="5276088" y="427939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Snapshot &amp; QR join</a:t>
            </a:r>
            <a:endParaRPr lang="en-US" sz="1300" dirty="0"/>
          </a:p>
        </p:txBody>
      </p:sp>
      <p:sp>
        <p:nvSpPr>
          <p:cNvPr id="29" name="Text 22"/>
          <p:cNvSpPr/>
          <p:nvPr/>
        </p:nvSpPr>
        <p:spPr>
          <a:xfrm>
            <a:off x="4581144" y="498348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Capture a still frame mid-session, or hand a customer a QR code to join instantly from their phone.</a:t>
            </a:r>
            <a:endParaRPr lang="en-US" sz="980" dirty="0"/>
          </a:p>
        </p:txBody>
      </p:sp>
      <p:sp>
        <p:nvSpPr>
          <p:cNvPr id="30" name="Shape 23"/>
          <p:cNvSpPr/>
          <p:nvPr/>
        </p:nvSpPr>
        <p:spPr>
          <a:xfrm>
            <a:off x="8065008" y="4023360"/>
            <a:ext cx="3566160" cy="1965960"/>
          </a:xfrm>
          <a:prstGeom prst="roundRect">
            <a:avLst>
              <a:gd name="adj" fmla="val 4651"/>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8339328" y="4279392"/>
            <a:ext cx="566928" cy="566928"/>
          </a:xfrm>
          <a:prstGeom prst="ellipse">
            <a:avLst/>
          </a:prstGeom>
          <a:solidFill>
            <a:srgbClr val="FDE6E2"/>
          </a:solidFill>
          <a:ln/>
        </p:spPr>
        <p:txBody>
          <a:bodyPr/>
          <a:p/>
        </p:txBody>
      </p:sp>
      <p:pic>
        <p:nvPicPr>
          <p:cNvPr id="32" name="Image 5" descr="icons/rotate_212F38.png">    </p:cNvPr>
          <p:cNvPicPr>
            <a:picLocks noChangeAspect="1"/>
          </p:cNvPicPr>
          <p:nvPr/>
        </p:nvPicPr>
        <p:blipFill>
          <a:blip r:embed="rId6"/>
          <a:stretch>
            <a:fillRect/>
          </a:stretch>
        </p:blipFill>
        <p:spPr>
          <a:xfrm>
            <a:off x="8475391" y="4415455"/>
            <a:ext cx="294803" cy="294803"/>
          </a:xfrm>
          <a:prstGeom prst="rect">
            <a:avLst/>
          </a:prstGeom>
        </p:spPr>
      </p:pic>
      <p:sp>
        <p:nvSpPr>
          <p:cNvPr id="33" name="Text 25"/>
          <p:cNvSpPr/>
          <p:nvPr/>
        </p:nvSpPr>
        <p:spPr>
          <a:xfrm>
            <a:off x="9034272" y="4279392"/>
            <a:ext cx="2322576" cy="566928"/>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Flip camera &amp; devices</a:t>
            </a:r>
            <a:endParaRPr lang="en-US" sz="1300" dirty="0"/>
          </a:p>
        </p:txBody>
      </p:sp>
      <p:sp>
        <p:nvSpPr>
          <p:cNvPr id="34" name="Text 26"/>
          <p:cNvSpPr/>
          <p:nvPr/>
        </p:nvSpPr>
        <p:spPr>
          <a:xfrm>
            <a:off x="8339328" y="4983480"/>
            <a:ext cx="3017520" cy="841248"/>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Switch cameras and microphones mid-call without dropping the session.</a:t>
            </a:r>
            <a:endParaRPr lang="en-US" sz="980" dirty="0"/>
          </a:p>
        </p:txBody>
      </p:sp>
      <p:sp>
        <p:nvSpPr>
          <p:cNvPr id="35" name="Text 27"/>
          <p:cNvSpPr/>
          <p:nvPr/>
        </p:nvSpPr>
        <p:spPr>
          <a:xfrm>
            <a:off x="548640" y="6053328"/>
            <a:ext cx="11091672" cy="292608"/>
          </a:xfrm>
          <a:prstGeom prst="rect">
            <a:avLst/>
          </a:prstGeom>
          <a:noFill/>
          <a:ln/>
        </p:spPr>
        <p:txBody>
          <a:bodyPr wrap="square" lIns="0" tIns="0" rIns="0" bIns="0" rtlCol="0" anchor="ctr"/>
          <a:lstStyle/>
          <a:p>
            <a:pPr indent="0" marL="0">
              <a:buNone/>
            </a:pPr>
            <a:r>
              <a:rPr lang="en-US" sz="980" i="1" dirty="0">
                <a:solidFill>
                  <a:srgbClr val="4D5C6E"/>
                </a:solidFill>
                <a:latin typeface="Montserrat" pitchFamily="34" charset="0"/>
                <a:ea typeface="Montserrat" pitchFamily="34" charset="-122"/>
                <a:cs typeface="Montserrat" pitchFamily="34" charset="-120"/>
              </a:rPr>
              <a:t>Extensions add more: Web Panel Admin, Scheduler for time-limited links, and Tokenizer for token-gated rooms.</a:t>
            </a:r>
            <a:endParaRPr lang="en-US" sz="980" dirty="0"/>
          </a:p>
        </p:txBody>
      </p:sp>
      <p:sp>
        <p:nvSpPr>
          <p:cNvPr id="36" name="Text 2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wiki.ivrpowers.com/en/videortc/use-cases, /extensions, /changelog</a:t>
            </a:r>
            <a:endParaRPr lang="en-US" sz="800" dirty="0"/>
          </a:p>
        </p:txBody>
      </p:sp>
      <p:sp>
        <p:nvSpPr>
          <p:cNvPr id="37" name="Text 2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In the session</a:t>
            </a:r>
            <a:endParaRPr lang="en-US" sz="800" dirty="0"/>
          </a:p>
        </p:txBody>
      </p:sp>
      <p:sp>
        <p:nvSpPr>
          <p:cNvPr id="38" name="Text 3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7</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RECORDING</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Every session is capture-ready, out of the box</a:t>
            </a:r>
            <a:endParaRPr lang="en-US" sz="2700" dirty="0"/>
          </a:p>
        </p:txBody>
      </p:sp>
      <p:sp>
        <p:nvSpPr>
          <p:cNvPr id="5" name="Text 3"/>
          <p:cNvSpPr/>
          <p:nvPr/>
        </p:nvSpPr>
        <p:spPr>
          <a:xfrm>
            <a:off x="548640" y="1298448"/>
            <a:ext cx="11091672" cy="347472"/>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Video RTC doesn't just carry the session — it can capture it, then hand it off to the suite's compliance layer automatically.</a:t>
            </a:r>
            <a:endParaRPr lang="en-US" sz="1250" dirty="0"/>
          </a:p>
        </p:txBody>
      </p:sp>
      <p:sp>
        <p:nvSpPr>
          <p:cNvPr id="6" name="Shape 4"/>
          <p:cNvSpPr/>
          <p:nvPr/>
        </p:nvSpPr>
        <p:spPr>
          <a:xfrm>
            <a:off x="548640" y="2057400"/>
            <a:ext cx="5303520" cy="2377440"/>
          </a:xfrm>
          <a:prstGeom prst="roundRect">
            <a:avLst>
              <a:gd name="adj" fmla="val 3846"/>
            </a:avLst>
          </a:prstGeom>
          <a:solidFill>
            <a:srgbClr val="2E3D48"/>
          </a:solidFill>
          <a:ln/>
        </p:spPr>
        <p:txBody>
          <a:bodyPr/>
          <a:p/>
        </p:txBody>
      </p:sp>
      <p:sp>
        <p:nvSpPr>
          <p:cNvPr id="7" name="Shape 5"/>
          <p:cNvSpPr/>
          <p:nvPr/>
        </p:nvSpPr>
        <p:spPr>
          <a:xfrm>
            <a:off x="2788920" y="2350008"/>
            <a:ext cx="822960" cy="822960"/>
          </a:xfrm>
          <a:prstGeom prst="ellipse">
            <a:avLst/>
          </a:prstGeom>
          <a:solidFill>
            <a:srgbClr val="FF6D5F"/>
          </a:solidFill>
          <a:ln/>
        </p:spPr>
        <p:txBody>
          <a:bodyPr/>
          <a:p/>
        </p:txBody>
      </p:sp>
      <p:pic>
        <p:nvPicPr>
          <p:cNvPr id="8" name="Image 0" descr="icons/recordB_212F38.png">    </p:cNvPr>
          <p:cNvPicPr>
            <a:picLocks noChangeAspect="1"/>
          </p:cNvPicPr>
          <p:nvPr/>
        </p:nvPicPr>
        <p:blipFill>
          <a:blip r:embed="rId1"/>
          <a:stretch>
            <a:fillRect/>
          </a:stretch>
        </p:blipFill>
        <p:spPr>
          <a:xfrm>
            <a:off x="2994660" y="2555748"/>
            <a:ext cx="411480" cy="411480"/>
          </a:xfrm>
          <a:prstGeom prst="rect">
            <a:avLst/>
          </a:prstGeom>
        </p:spPr>
      </p:pic>
      <p:sp>
        <p:nvSpPr>
          <p:cNvPr id="9" name="Text 6"/>
          <p:cNvSpPr/>
          <p:nvPr/>
        </p:nvSpPr>
        <p:spPr>
          <a:xfrm>
            <a:off x="731520" y="3337560"/>
            <a:ext cx="4937760"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RTC captures</a:t>
            </a:r>
            <a:endParaRPr lang="en-US" sz="1400" dirty="0"/>
          </a:p>
        </p:txBody>
      </p:sp>
      <p:sp>
        <p:nvSpPr>
          <p:cNvPr id="10" name="Text 7"/>
          <p:cNvSpPr/>
          <p:nvPr/>
        </p:nvSpPr>
        <p:spPr>
          <a:xfrm>
            <a:off x="868680" y="3703320"/>
            <a:ext cx="4663440" cy="640080"/>
          </a:xfrm>
          <a:prstGeom prst="rect">
            <a:avLst/>
          </a:prstGeom>
          <a:noFill/>
          <a:ln/>
        </p:spPr>
        <p:txBody>
          <a:bodyPr wrap="square" lIns="0" tIns="0" rIns="0" bIns="0" rtlCol="0" anchor="ctr"/>
          <a:lstStyle/>
          <a:p>
            <a:pPr algn="ct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Native .mjr raw recording, toggled per account, inside the Videocall use case — added v5.2.0, October 2023.</a:t>
            </a:r>
            <a:endParaRPr lang="en-US" sz="1000" dirty="0"/>
          </a:p>
        </p:txBody>
      </p:sp>
      <p:sp>
        <p:nvSpPr>
          <p:cNvPr id="11" name="Shape 8"/>
          <p:cNvSpPr/>
          <p:nvPr/>
        </p:nvSpPr>
        <p:spPr>
          <a:xfrm>
            <a:off x="6336792" y="2057400"/>
            <a:ext cx="5303520" cy="2377440"/>
          </a:xfrm>
          <a:prstGeom prst="roundRect">
            <a:avLst>
              <a:gd name="adj" fmla="val 3846"/>
            </a:avLst>
          </a:prstGeom>
          <a:solidFill>
            <a:srgbClr val="2E3D48"/>
          </a:solidFill>
          <a:ln/>
        </p:spPr>
        <p:txBody>
          <a:bodyPr/>
          <a:p/>
        </p:txBody>
      </p:sp>
      <p:pic>
        <p:nvPicPr>
          <p:cNvPr id="12" name="Image 1" descr="assets/marks/hero_videorec.png">    </p:cNvPr>
          <p:cNvPicPr>
            <a:picLocks noChangeAspect="1"/>
          </p:cNvPicPr>
          <p:nvPr/>
        </p:nvPicPr>
        <p:blipFill>
          <a:blip r:embed="rId2"/>
          <a:stretch>
            <a:fillRect/>
          </a:stretch>
        </p:blipFill>
        <p:spPr>
          <a:xfrm>
            <a:off x="8577072" y="2350008"/>
            <a:ext cx="822960" cy="822960"/>
          </a:xfrm>
          <a:prstGeom prst="rect">
            <a:avLst/>
          </a:prstGeom>
        </p:spPr>
      </p:pic>
      <p:sp>
        <p:nvSpPr>
          <p:cNvPr id="13" name="Text 9"/>
          <p:cNvSpPr/>
          <p:nvPr/>
        </p:nvSpPr>
        <p:spPr>
          <a:xfrm>
            <a:off x="6519672" y="3337560"/>
            <a:ext cx="4937760"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REC stores &amp; indexes</a:t>
            </a:r>
            <a:endParaRPr lang="en-US" sz="1400" dirty="0"/>
          </a:p>
        </p:txBody>
      </p:sp>
      <p:sp>
        <p:nvSpPr>
          <p:cNvPr id="14" name="Text 10"/>
          <p:cNvSpPr/>
          <p:nvPr/>
        </p:nvSpPr>
        <p:spPr>
          <a:xfrm>
            <a:off x="6656832" y="3703320"/>
            <a:ext cx="4663440" cy="640080"/>
          </a:xfrm>
          <a:prstGeom prst="rect">
            <a:avLst/>
          </a:prstGeom>
          <a:noFill/>
          <a:ln/>
        </p:spPr>
        <p:txBody>
          <a:bodyPr wrap="square" lIns="0" tIns="0" rIns="0" bIns="0" rtlCol="0" anchor="ctr"/>
          <a:lstStyle/>
          <a:p>
            <a:pPr algn="ct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Raw capture is transcoded to MP4 SD/HD, retained under policy, and available for compliance, quality and disputes.</a:t>
            </a:r>
            <a:endParaRPr lang="en-US" sz="1000" dirty="0"/>
          </a:p>
        </p:txBody>
      </p:sp>
      <p:pic>
        <p:nvPicPr>
          <p:cNvPr id="15" name="Image 2" descr="icons/arrowright_FFFFFF.png">    </p:cNvPr>
          <p:cNvPicPr>
            <a:picLocks noChangeAspect="1"/>
          </p:cNvPicPr>
          <p:nvPr/>
        </p:nvPicPr>
        <p:blipFill>
          <a:blip r:embed="rId3"/>
          <a:stretch>
            <a:fillRect/>
          </a:stretch>
        </p:blipFill>
        <p:spPr>
          <a:xfrm>
            <a:off x="5852160" y="3063240"/>
            <a:ext cx="484632" cy="484632"/>
          </a:xfrm>
          <a:prstGeom prst="rect">
            <a:avLst/>
          </a:prstGeom>
        </p:spPr>
      </p:pic>
      <p:sp>
        <p:nvSpPr>
          <p:cNvPr id="16" name="Text 11"/>
          <p:cNvSpPr/>
          <p:nvPr/>
        </p:nvSpPr>
        <p:spPr>
          <a:xfrm>
            <a:off x="548640" y="4800600"/>
            <a:ext cx="11091672" cy="329184"/>
          </a:xfrm>
          <a:prstGeom prst="rect">
            <a:avLst/>
          </a:prstGeom>
          <a:noFill/>
          <a:ln/>
        </p:spPr>
        <p:txBody>
          <a:bodyPr wrap="square" lIns="0" tIns="0" rIns="0" bIns="0" rtlCol="0" anchor="ctr"/>
          <a:lstStyle/>
          <a:p>
            <a:pPr indent="0" marL="0">
              <a:buNone/>
            </a:pPr>
            <a:r>
              <a:rPr lang="en-US" sz="1050" b="1" dirty="0">
                <a:solidFill>
                  <a:srgbClr val="FF6D5F"/>
                </a:solidFill>
                <a:latin typeface="Montserrat" pitchFamily="34" charset="0"/>
                <a:ea typeface="Montserrat" pitchFamily="34" charset="-122"/>
                <a:cs typeface="Montserrat" pitchFamily="34" charset="-120"/>
              </a:rPr>
              <a:t>One capture pipeline feeds one recording product — no third recorder to integrate, licence or reconcile with the media gateway.</a:t>
            </a:r>
            <a:endParaRPr lang="en-US" sz="1050" dirty="0"/>
          </a:p>
        </p:txBody>
      </p:sp>
      <p:sp>
        <p:nvSpPr>
          <p:cNvPr id="17" name="Text 12"/>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wiki.ivrpowers.com/en/videortc/changelog (v5.2.0), wiki.ivrpowers.com/en/videorec/first-steps</a:t>
            </a:r>
            <a:endParaRPr lang="en-US" sz="800" dirty="0"/>
          </a:p>
        </p:txBody>
      </p:sp>
      <p:sp>
        <p:nvSpPr>
          <p:cNvPr id="18" name="Text 13"/>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Recording</a:t>
            </a:r>
            <a:endParaRPr lang="en-US" sz="800" dirty="0"/>
          </a:p>
        </p:txBody>
      </p:sp>
      <p:sp>
        <p:nvSpPr>
          <p:cNvPr id="19" name="Text 14"/>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SECURITY</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Encrypted by default, hardened by operations</a:t>
            </a:r>
            <a:endParaRPr lang="en-US" sz="2700" dirty="0"/>
          </a:p>
        </p:txBody>
      </p:sp>
      <p:sp>
        <p:nvSpPr>
          <p:cNvPr id="5" name="Shape 3"/>
          <p:cNvSpPr/>
          <p:nvPr/>
        </p:nvSpPr>
        <p:spPr>
          <a:xfrm>
            <a:off x="548640"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22960" y="1645920"/>
            <a:ext cx="566928" cy="566928"/>
          </a:xfrm>
          <a:prstGeom prst="ellipse">
            <a:avLst/>
          </a:prstGeom>
          <a:solidFill>
            <a:srgbClr val="FDE6E2"/>
          </a:solidFill>
          <a:ln/>
        </p:spPr>
        <p:txBody>
          <a:bodyPr/>
          <a:p/>
        </p:txBody>
      </p:sp>
      <p:pic>
        <p:nvPicPr>
          <p:cNvPr id="7" name="Image 0" descr="icons/lock_212F38.png">    </p:cNvPr>
          <p:cNvPicPr>
            <a:picLocks noChangeAspect="1"/>
          </p:cNvPicPr>
          <p:nvPr/>
        </p:nvPicPr>
        <p:blipFill>
          <a:blip r:embed="rId1"/>
          <a:stretch>
            <a:fillRect/>
          </a:stretch>
        </p:blipFill>
        <p:spPr>
          <a:xfrm>
            <a:off x="959023" y="1781983"/>
            <a:ext cx="294803" cy="294803"/>
          </a:xfrm>
          <a:prstGeom prst="rect">
            <a:avLst/>
          </a:prstGeom>
        </p:spPr>
      </p:pic>
      <p:sp>
        <p:nvSpPr>
          <p:cNvPr id="8" name="Text 5"/>
          <p:cNvSpPr/>
          <p:nvPr/>
        </p:nvSpPr>
        <p:spPr>
          <a:xfrm>
            <a:off x="1517904"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TLS signalling</a:t>
            </a:r>
            <a:endParaRPr lang="en-US" sz="1250" dirty="0"/>
          </a:p>
        </p:txBody>
      </p:sp>
      <p:sp>
        <p:nvSpPr>
          <p:cNvPr id="9" name="Text 6"/>
          <p:cNvSpPr/>
          <p:nvPr/>
        </p:nvSpPr>
        <p:spPr>
          <a:xfrm>
            <a:off x="822960"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Every signalling connection between browser and gateway runs over TLS.</a:t>
            </a:r>
            <a:endParaRPr lang="en-US" sz="980" dirty="0"/>
          </a:p>
        </p:txBody>
      </p:sp>
      <p:sp>
        <p:nvSpPr>
          <p:cNvPr id="10" name="Shape 7"/>
          <p:cNvSpPr/>
          <p:nvPr/>
        </p:nvSpPr>
        <p:spPr>
          <a:xfrm>
            <a:off x="4306824"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4581144" y="1645920"/>
            <a:ext cx="566928" cy="566928"/>
          </a:xfrm>
          <a:prstGeom prst="ellipse">
            <a:avLst/>
          </a:prstGeom>
          <a:solidFill>
            <a:srgbClr val="FDE6E2"/>
          </a:solidFill>
          <a:ln/>
        </p:spPr>
        <p:txBody>
          <a:bodyPr/>
          <a:p/>
        </p:txBody>
      </p:sp>
      <p:pic>
        <p:nvPicPr>
          <p:cNvPr id="12" name="Image 1" descr="icons/lockB_212F38.png">    </p:cNvPr>
          <p:cNvPicPr>
            <a:picLocks noChangeAspect="1"/>
          </p:cNvPicPr>
          <p:nvPr/>
        </p:nvPicPr>
        <p:blipFill>
          <a:blip r:embed="rId2"/>
          <a:stretch>
            <a:fillRect/>
          </a:stretch>
        </p:blipFill>
        <p:spPr>
          <a:xfrm>
            <a:off x="4717207" y="1781983"/>
            <a:ext cx="294803" cy="294803"/>
          </a:xfrm>
          <a:prstGeom prst="rect">
            <a:avLst/>
          </a:prstGeom>
        </p:spPr>
      </p:pic>
      <p:sp>
        <p:nvSpPr>
          <p:cNvPr id="13" name="Text 9"/>
          <p:cNvSpPr/>
          <p:nvPr/>
        </p:nvSpPr>
        <p:spPr>
          <a:xfrm>
            <a:off x="5276088"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SRTP media</a:t>
            </a:r>
            <a:endParaRPr lang="en-US" sz="1250" dirty="0"/>
          </a:p>
        </p:txBody>
      </p:sp>
      <p:sp>
        <p:nvSpPr>
          <p:cNvPr id="14" name="Text 10"/>
          <p:cNvSpPr/>
          <p:nvPr/>
        </p:nvSpPr>
        <p:spPr>
          <a:xfrm>
            <a:off x="4581144"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Media streams are protected with SRTP / DTLS-SRTP, end to end.</a:t>
            </a:r>
            <a:endParaRPr lang="en-US" sz="980" dirty="0"/>
          </a:p>
        </p:txBody>
      </p:sp>
      <p:sp>
        <p:nvSpPr>
          <p:cNvPr id="15" name="Shape 11"/>
          <p:cNvSpPr/>
          <p:nvPr/>
        </p:nvSpPr>
        <p:spPr>
          <a:xfrm>
            <a:off x="8065008"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339328" y="1645920"/>
            <a:ext cx="566928" cy="566928"/>
          </a:xfrm>
          <a:prstGeom prst="ellipse">
            <a:avLst/>
          </a:prstGeom>
          <a:solidFill>
            <a:srgbClr val="FDE6E2"/>
          </a:solidFill>
          <a:ln/>
        </p:spPr>
        <p:txBody>
          <a:bodyPr/>
          <a:p/>
        </p:txBody>
      </p:sp>
      <p:pic>
        <p:nvPicPr>
          <p:cNvPr id="17" name="Image 2" descr="icons/shield_212F38.png">    </p:cNvPr>
          <p:cNvPicPr>
            <a:picLocks noChangeAspect="1"/>
          </p:cNvPicPr>
          <p:nvPr/>
        </p:nvPicPr>
        <p:blipFill>
          <a:blip r:embed="rId3"/>
          <a:stretch>
            <a:fillRect/>
          </a:stretch>
        </p:blipFill>
        <p:spPr>
          <a:xfrm>
            <a:off x="8475391" y="1781983"/>
            <a:ext cx="294803" cy="294803"/>
          </a:xfrm>
          <a:prstGeom prst="rect">
            <a:avLst/>
          </a:prstGeom>
        </p:spPr>
      </p:pic>
      <p:sp>
        <p:nvSpPr>
          <p:cNvPr id="18" name="Text 13"/>
          <p:cNvSpPr/>
          <p:nvPr/>
        </p:nvSpPr>
        <p:spPr>
          <a:xfrm>
            <a:off x="9034272"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Perimeter hardening guidance</a:t>
            </a:r>
            <a:endParaRPr lang="en-US" sz="1250" dirty="0"/>
          </a:p>
        </p:txBody>
      </p:sp>
      <p:sp>
        <p:nvSpPr>
          <p:cNvPr id="19" name="Text 14"/>
          <p:cNvSpPr/>
          <p:nvPr/>
        </p:nvSpPr>
        <p:spPr>
          <a:xfrm>
            <a:off x="8339328"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Documented practice: long passwords, disabled root SSH, VPN instead of exposed port-forwarding.</a:t>
            </a:r>
            <a:endParaRPr lang="en-US" sz="980" dirty="0"/>
          </a:p>
        </p:txBody>
      </p:sp>
      <p:sp>
        <p:nvSpPr>
          <p:cNvPr id="20" name="Shape 15"/>
          <p:cNvSpPr/>
          <p:nvPr/>
        </p:nvSpPr>
        <p:spPr>
          <a:xfrm>
            <a:off x="548640"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22960" y="3931920"/>
            <a:ext cx="566928" cy="566928"/>
          </a:xfrm>
          <a:prstGeom prst="ellipse">
            <a:avLst/>
          </a:prstGeom>
          <a:solidFill>
            <a:srgbClr val="FDE6E2"/>
          </a:solidFill>
          <a:ln/>
        </p:spPr>
        <p:txBody>
          <a:bodyPr/>
          <a:p/>
        </p:txBody>
      </p:sp>
      <p:pic>
        <p:nvPicPr>
          <p:cNvPr id="22" name="Image 3" descr="icons/key_212F38.png">    </p:cNvPr>
          <p:cNvPicPr>
            <a:picLocks noChangeAspect="1"/>
          </p:cNvPicPr>
          <p:nvPr/>
        </p:nvPicPr>
        <p:blipFill>
          <a:blip r:embed="rId4"/>
          <a:stretch>
            <a:fillRect/>
          </a:stretch>
        </p:blipFill>
        <p:spPr>
          <a:xfrm>
            <a:off x="959023" y="4067983"/>
            <a:ext cx="294803" cy="294803"/>
          </a:xfrm>
          <a:prstGeom prst="rect">
            <a:avLst/>
          </a:prstGeom>
        </p:spPr>
      </p:pic>
      <p:sp>
        <p:nvSpPr>
          <p:cNvPr id="23" name="Text 17"/>
          <p:cNvSpPr/>
          <p:nvPr/>
        </p:nvSpPr>
        <p:spPr>
          <a:xfrm>
            <a:off x="1517904"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License-gated features</a:t>
            </a:r>
            <a:endParaRPr lang="en-US" sz="1250" dirty="0"/>
          </a:p>
        </p:txBody>
      </p:sp>
      <p:sp>
        <p:nvSpPr>
          <p:cNvPr id="24" name="Text 18"/>
          <p:cNvSpPr/>
          <p:nvPr/>
        </p:nvSpPr>
        <p:spPr>
          <a:xfrm>
            <a:off x="822960"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Capacity and feature flags — recording, screen sharing, live chat — are enforced per licence, per account.</a:t>
            </a:r>
            <a:endParaRPr lang="en-US" sz="980" dirty="0"/>
          </a:p>
        </p:txBody>
      </p:sp>
      <p:sp>
        <p:nvSpPr>
          <p:cNvPr id="25" name="Shape 19"/>
          <p:cNvSpPr/>
          <p:nvPr/>
        </p:nvSpPr>
        <p:spPr>
          <a:xfrm>
            <a:off x="4306824"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4581144" y="3931920"/>
            <a:ext cx="566928" cy="566928"/>
          </a:xfrm>
          <a:prstGeom prst="ellipse">
            <a:avLst/>
          </a:prstGeom>
          <a:solidFill>
            <a:srgbClr val="FDE6E2"/>
          </a:solidFill>
          <a:ln/>
        </p:spPr>
        <p:txBody>
          <a:bodyPr/>
          <a:p/>
        </p:txBody>
      </p:sp>
      <p:pic>
        <p:nvPicPr>
          <p:cNvPr id="27" name="Image 4" descr="icons/refresh_212F38.png">    </p:cNvPr>
          <p:cNvPicPr>
            <a:picLocks noChangeAspect="1"/>
          </p:cNvPicPr>
          <p:nvPr/>
        </p:nvPicPr>
        <p:blipFill>
          <a:blip r:embed="rId5"/>
          <a:stretch>
            <a:fillRect/>
          </a:stretch>
        </p:blipFill>
        <p:spPr>
          <a:xfrm>
            <a:off x="4717207" y="4067983"/>
            <a:ext cx="294803" cy="294803"/>
          </a:xfrm>
          <a:prstGeom prst="rect">
            <a:avLst/>
          </a:prstGeom>
        </p:spPr>
      </p:pic>
      <p:sp>
        <p:nvSpPr>
          <p:cNvPr id="28" name="Text 21"/>
          <p:cNvSpPr/>
          <p:nvPr/>
        </p:nvSpPr>
        <p:spPr>
          <a:xfrm>
            <a:off x="5276088"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Patched, actively maintained</a:t>
            </a:r>
            <a:endParaRPr lang="en-US" sz="1250" dirty="0"/>
          </a:p>
        </p:txBody>
      </p:sp>
      <p:sp>
        <p:nvSpPr>
          <p:cNvPr id="29" name="Text 22"/>
          <p:cNvSpPr/>
          <p:nvPr/>
        </p:nvSpPr>
        <p:spPr>
          <a:xfrm>
            <a:off x="4581144"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A ten-year release history includes real fixes, including two SCTP (usrsctp) library patches in 2020.</a:t>
            </a:r>
            <a:endParaRPr lang="en-US" sz="980" dirty="0"/>
          </a:p>
        </p:txBody>
      </p:sp>
      <p:sp>
        <p:nvSpPr>
          <p:cNvPr id="30" name="Shape 23"/>
          <p:cNvSpPr/>
          <p:nvPr/>
        </p:nvSpPr>
        <p:spPr>
          <a:xfrm>
            <a:off x="8065008"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8339328" y="3931920"/>
            <a:ext cx="566928" cy="566928"/>
          </a:xfrm>
          <a:prstGeom prst="ellipse">
            <a:avLst/>
          </a:prstGeom>
          <a:solidFill>
            <a:srgbClr val="FDE6E2"/>
          </a:solidFill>
          <a:ln/>
        </p:spPr>
        <p:txBody>
          <a:bodyPr/>
          <a:p/>
        </p:txBody>
      </p:sp>
      <p:pic>
        <p:nvPicPr>
          <p:cNvPr id="32" name="Image 5" descr="icons/onprem_212F38.png">    </p:cNvPr>
          <p:cNvPicPr>
            <a:picLocks noChangeAspect="1"/>
          </p:cNvPicPr>
          <p:nvPr/>
        </p:nvPicPr>
        <p:blipFill>
          <a:blip r:embed="rId9"/>
          <a:stretch>
            <a:fillRect/>
          </a:stretch>
        </p:blipFill>
        <p:spPr>
          <a:xfrm>
            <a:off x="8475391" y="4067983"/>
            <a:ext cx="294803" cy="294803"/>
          </a:xfrm>
          <a:prstGeom prst="rect">
            <a:avLst/>
          </a:prstGeom>
        </p:spPr>
      </p:pic>
      <p:sp>
        <p:nvSpPr>
          <p:cNvPr id="33" name="Text 25"/>
          <p:cNvSpPr/>
          <p:nvPr/>
        </p:nvSpPr>
        <p:spPr>
          <a:xfrm>
            <a:off x="9034272"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Deployment is a privacy control</a:t>
            </a:r>
            <a:endParaRPr lang="en-US" sz="1250" dirty="0"/>
          </a:p>
        </p:txBody>
      </p:sp>
      <p:sp>
        <p:nvSpPr>
          <p:cNvPr id="34" name="Text 26"/>
          <p:cNvSpPr/>
          <p:nvPr/>
        </p:nvSpPr>
        <p:spPr>
          <a:xfrm>
            <a:off x="8339328"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On-prem and virtualized installs keep video and signalling inside your own perimeter, by choice.</a:t>
            </a:r>
            <a:endParaRPr lang="en-US" sz="980" dirty="0"/>
          </a:p>
        </p:txBody>
      </p:sp>
      <p:sp>
        <p:nvSpPr>
          <p:cNvPr id="35" name="Shape 27"/>
          <p:cNvSpPr/>
          <p:nvPr/>
        </p:nvSpPr>
        <p:spPr>
          <a:xfrm>
            <a:off x="548640" y="5779008"/>
            <a:ext cx="11091672" cy="566928"/>
          </a:xfrm>
          <a:prstGeom prst="roundRect">
            <a:avLst>
              <a:gd name="adj" fmla="val 16129"/>
            </a:avLst>
          </a:prstGeom>
          <a:solidFill>
            <a:srgbClr val="EDEFF1"/>
          </a:solidFill>
          <a:ln/>
        </p:spPr>
        <p:txBody>
          <a:bodyPr/>
          <a:p/>
        </p:txBody>
      </p:sp>
      <p:sp>
        <p:nvSpPr>
          <p:cNvPr id="36" name="Text 28"/>
          <p:cNvSpPr/>
          <p:nvPr/>
        </p:nvSpPr>
        <p:spPr>
          <a:xfrm>
            <a:off x="868680" y="5779008"/>
            <a:ext cx="10469880" cy="566928"/>
          </a:xfrm>
          <a:prstGeom prst="rect">
            <a:avLst/>
          </a:prstGeom>
          <a:noFill/>
          <a:ln/>
        </p:spPr>
        <p:txBody>
          <a:bodyPr wrap="square" lIns="0" tIns="0" rIns="0" bIns="0"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On-premises and virtualized installations keep signalling and media inside your own infrastructure — for regulated video, often the deciding factor.</a:t>
            </a:r>
            <a:endParaRPr lang="en-US" sz="1000" dirty="0"/>
          </a:p>
        </p:txBody>
      </p:sp>
      <p:sp>
        <p:nvSpPr>
          <p:cNvPr id="37" name="Text 2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wiki.ivrpowers.com/en/videortc/troubleshooting, /first-steps</a:t>
            </a:r>
            <a:endParaRPr lang="en-US" sz="800" dirty="0"/>
          </a:p>
        </p:txBody>
      </p:sp>
      <p:sp>
        <p:nvSpPr>
          <p:cNvPr id="38"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Security</a:t>
            </a:r>
            <a:endParaRPr lang="en-US" sz="800" dirty="0"/>
          </a:p>
        </p:txBody>
      </p:sp>
      <p:sp>
        <p:nvSpPr>
          <p:cNvPr id="39"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SCALE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Capacity that grows with hardware, not a re-platform</a:t>
            </a:r>
            <a:endParaRPr lang="en-US" sz="2700" dirty="0"/>
          </a:p>
        </p:txBody>
      </p:sp>
      <p:sp>
        <p:nvSpPr>
          <p:cNvPr id="5" name="Shape 3"/>
          <p:cNvSpPr/>
          <p:nvPr/>
        </p:nvSpPr>
        <p:spPr>
          <a:xfrm>
            <a:off x="548640" y="1463040"/>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04672" y="1792224"/>
            <a:ext cx="640080" cy="640080"/>
          </a:xfrm>
          <a:prstGeom prst="ellipse">
            <a:avLst/>
          </a:prstGeom>
          <a:solidFill>
            <a:srgbClr val="FDE6E2"/>
          </a:solidFill>
          <a:ln/>
        </p:spPr>
        <p:txBody>
          <a:bodyPr/>
          <a:p/>
        </p:txBody>
      </p:sp>
      <p:pic>
        <p:nvPicPr>
          <p:cNvPr id="7" name="Image 0" descr="icons/server_212F38.png">    </p:cNvPr>
          <p:cNvPicPr>
            <a:picLocks noChangeAspect="1"/>
          </p:cNvPicPr>
          <p:nvPr/>
        </p:nvPicPr>
        <p:blipFill>
          <a:blip r:embed="rId1"/>
          <a:stretch>
            <a:fillRect/>
          </a:stretch>
        </p:blipFill>
        <p:spPr>
          <a:xfrm>
            <a:off x="964692" y="1952244"/>
            <a:ext cx="320040" cy="320040"/>
          </a:xfrm>
          <a:prstGeom prst="rect">
            <a:avLst/>
          </a:prstGeom>
        </p:spPr>
      </p:pic>
      <p:sp>
        <p:nvSpPr>
          <p:cNvPr id="8" name="Text 5"/>
          <p:cNvSpPr/>
          <p:nvPr/>
        </p:nvSpPr>
        <p:spPr>
          <a:xfrm>
            <a:off x="1591056" y="1682496"/>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120–480 ports per server</a:t>
            </a:r>
            <a:endParaRPr lang="en-US" sz="1200" dirty="0"/>
          </a:p>
        </p:txBody>
      </p:sp>
      <p:sp>
        <p:nvSpPr>
          <p:cNvPr id="9" name="Text 6"/>
          <p:cNvSpPr/>
          <p:nvPr/>
        </p:nvSpPr>
        <p:spPr>
          <a:xfrm>
            <a:off x="1591056" y="2048256"/>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Concurrent video sessions scale with the hardware and codecs configured on each node.</a:t>
            </a:r>
            <a:endParaRPr lang="en-US" sz="960" dirty="0"/>
          </a:p>
        </p:txBody>
      </p:sp>
      <p:sp>
        <p:nvSpPr>
          <p:cNvPr id="10" name="Shape 7"/>
          <p:cNvSpPr/>
          <p:nvPr/>
        </p:nvSpPr>
        <p:spPr>
          <a:xfrm>
            <a:off x="548640" y="2944368"/>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804672" y="3273552"/>
            <a:ext cx="640080" cy="640080"/>
          </a:xfrm>
          <a:prstGeom prst="ellipse">
            <a:avLst/>
          </a:prstGeom>
          <a:solidFill>
            <a:srgbClr val="FDE6E2"/>
          </a:solidFill>
          <a:ln/>
        </p:spPr>
        <p:txBody>
          <a:bodyPr/>
          <a:p/>
        </p:txBody>
      </p:sp>
      <p:pic>
        <p:nvPicPr>
          <p:cNvPr id="12" name="Image 1" descr="icons/users_212F38.png">    </p:cNvPr>
          <p:cNvPicPr>
            <a:picLocks noChangeAspect="1"/>
          </p:cNvPicPr>
          <p:nvPr/>
        </p:nvPicPr>
        <p:blipFill>
          <a:blip r:embed="rId2"/>
          <a:stretch>
            <a:fillRect/>
          </a:stretch>
        </p:blipFill>
        <p:spPr>
          <a:xfrm>
            <a:off x="964692" y="3433572"/>
            <a:ext cx="320040" cy="320040"/>
          </a:xfrm>
          <a:prstGeom prst="rect">
            <a:avLst/>
          </a:prstGeom>
        </p:spPr>
      </p:pic>
      <p:sp>
        <p:nvSpPr>
          <p:cNvPr id="13" name="Text 9"/>
          <p:cNvSpPr/>
          <p:nvPr/>
        </p:nvSpPr>
        <p:spPr>
          <a:xfrm>
            <a:off x="1591056" y="3163824"/>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Multi-tenant accounts</a:t>
            </a:r>
            <a:endParaRPr lang="en-US" sz="1200" dirty="0"/>
          </a:p>
        </p:txBody>
      </p:sp>
      <p:sp>
        <p:nvSpPr>
          <p:cNvPr id="14" name="Text 10"/>
          <p:cNvSpPr/>
          <p:nvPr/>
        </p:nvSpPr>
        <p:spPr>
          <a:xfrm>
            <a:off x="1591056" y="3529584"/>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Split one licensed gateway into multiple accounts, each with its own capacity and toggles.</a:t>
            </a:r>
            <a:endParaRPr lang="en-US" sz="960" dirty="0"/>
          </a:p>
        </p:txBody>
      </p:sp>
      <p:sp>
        <p:nvSpPr>
          <p:cNvPr id="15" name="Shape 11"/>
          <p:cNvSpPr/>
          <p:nvPr/>
        </p:nvSpPr>
        <p:spPr>
          <a:xfrm>
            <a:off x="548640" y="4425696"/>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04672" y="4754880"/>
            <a:ext cx="640080" cy="640080"/>
          </a:xfrm>
          <a:prstGeom prst="ellipse">
            <a:avLst/>
          </a:prstGeom>
          <a:solidFill>
            <a:srgbClr val="FDE6E2"/>
          </a:solidFill>
          <a:ln/>
        </p:spPr>
        <p:txBody>
          <a:bodyPr/>
          <a:p/>
        </p:txBody>
      </p:sp>
      <p:pic>
        <p:nvPicPr>
          <p:cNvPr id="17" name="Image 2" descr="icons/cloud_212F38.png">    </p:cNvPr>
          <p:cNvPicPr>
            <a:picLocks noChangeAspect="1"/>
          </p:cNvPicPr>
          <p:nvPr/>
        </p:nvPicPr>
        <p:blipFill>
          <a:blip r:embed="rId9"/>
          <a:stretch>
            <a:fillRect/>
          </a:stretch>
        </p:blipFill>
        <p:spPr>
          <a:xfrm>
            <a:off x="964692" y="4914900"/>
            <a:ext cx="320040" cy="320040"/>
          </a:xfrm>
          <a:prstGeom prst="rect">
            <a:avLst/>
          </a:prstGeom>
        </p:spPr>
      </p:pic>
      <p:sp>
        <p:nvSpPr>
          <p:cNvPr id="18" name="Text 13"/>
          <p:cNvSpPr/>
          <p:nvPr/>
        </p:nvSpPr>
        <p:spPr>
          <a:xfrm>
            <a:off x="1591056" y="4645152"/>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Built for AWS scale-out</a:t>
            </a:r>
            <a:endParaRPr lang="en-US" sz="1200" dirty="0"/>
          </a:p>
        </p:txBody>
      </p:sp>
      <p:sp>
        <p:nvSpPr>
          <p:cNvPr id="19" name="Text 14"/>
          <p:cNvSpPr/>
          <p:nvPr/>
        </p:nvSpPr>
        <p:spPr>
          <a:xfrm>
            <a:off x="1591056" y="5010912"/>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Packaged for deployment across AWS as well as private infrastructure and other public clouds.</a:t>
            </a:r>
            <a:endParaRPr lang="en-US" sz="960" dirty="0"/>
          </a:p>
        </p:txBody>
      </p:sp>
      <p:sp>
        <p:nvSpPr>
          <p:cNvPr id="20" name="Shape 15"/>
          <p:cNvSpPr/>
          <p:nvPr/>
        </p:nvSpPr>
        <p:spPr>
          <a:xfrm>
            <a:off x="6336792" y="1463040"/>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6592824" y="1792224"/>
            <a:ext cx="640080" cy="640080"/>
          </a:xfrm>
          <a:prstGeom prst="ellipse">
            <a:avLst/>
          </a:prstGeom>
          <a:solidFill>
            <a:srgbClr val="FDE6E2"/>
          </a:solidFill>
          <a:ln/>
        </p:spPr>
        <p:txBody>
          <a:bodyPr/>
          <a:p/>
        </p:txBody>
      </p:sp>
      <p:pic>
        <p:nvPicPr>
          <p:cNvPr id="22" name="Image 3" descr="icons/route_212F38.png">    </p:cNvPr>
          <p:cNvPicPr>
            <a:picLocks noChangeAspect="1"/>
          </p:cNvPicPr>
          <p:nvPr/>
        </p:nvPicPr>
        <p:blipFill>
          <a:blip r:embed="rId4"/>
          <a:stretch>
            <a:fillRect/>
          </a:stretch>
        </p:blipFill>
        <p:spPr>
          <a:xfrm>
            <a:off x="6752844" y="1952244"/>
            <a:ext cx="320040" cy="320040"/>
          </a:xfrm>
          <a:prstGeom prst="rect">
            <a:avLst/>
          </a:prstGeom>
        </p:spPr>
      </p:pic>
      <p:sp>
        <p:nvSpPr>
          <p:cNvPr id="23" name="Text 17"/>
          <p:cNvSpPr/>
          <p:nvPr/>
        </p:nvSpPr>
        <p:spPr>
          <a:xfrm>
            <a:off x="7379208" y="1682496"/>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Load-balanced topology</a:t>
            </a:r>
            <a:endParaRPr lang="en-US" sz="1200" dirty="0"/>
          </a:p>
        </p:txBody>
      </p:sp>
      <p:sp>
        <p:nvSpPr>
          <p:cNvPr id="24" name="Text 18"/>
          <p:cNvSpPr/>
          <p:nvPr/>
        </p:nvSpPr>
        <p:spPr>
          <a:xfrm>
            <a:off x="7379208" y="2048256"/>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Multi-server and load-balancer configurations distribute media load across gateways.</a:t>
            </a:r>
            <a:endParaRPr lang="en-US" sz="960" dirty="0"/>
          </a:p>
        </p:txBody>
      </p:sp>
      <p:sp>
        <p:nvSpPr>
          <p:cNvPr id="25" name="Shape 19"/>
          <p:cNvSpPr/>
          <p:nvPr/>
        </p:nvSpPr>
        <p:spPr>
          <a:xfrm>
            <a:off x="6336792" y="2944368"/>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6592824" y="3273552"/>
            <a:ext cx="640080" cy="640080"/>
          </a:xfrm>
          <a:prstGeom prst="ellipse">
            <a:avLst/>
          </a:prstGeom>
          <a:solidFill>
            <a:srgbClr val="FDE6E2"/>
          </a:solidFill>
          <a:ln/>
        </p:spPr>
        <p:txBody>
          <a:bodyPr/>
          <a:p/>
        </p:txBody>
      </p:sp>
      <p:pic>
        <p:nvPicPr>
          <p:cNvPr id="27" name="Image 4" descr="icons/stack_212F38.png">    </p:cNvPr>
          <p:cNvPicPr>
            <a:picLocks noChangeAspect="1"/>
          </p:cNvPicPr>
          <p:nvPr/>
        </p:nvPicPr>
        <p:blipFill>
          <a:blip r:embed="rId5"/>
          <a:stretch>
            <a:fillRect/>
          </a:stretch>
        </p:blipFill>
        <p:spPr>
          <a:xfrm>
            <a:off x="6752844" y="3433572"/>
            <a:ext cx="320040" cy="320040"/>
          </a:xfrm>
          <a:prstGeom prst="rect">
            <a:avLst/>
          </a:prstGeom>
        </p:spPr>
      </p:pic>
      <p:sp>
        <p:nvSpPr>
          <p:cNvPr id="28" name="Text 21"/>
          <p:cNvSpPr/>
          <p:nvPr/>
        </p:nvSpPr>
        <p:spPr>
          <a:xfrm>
            <a:off x="7379208" y="3163824"/>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One engine, two dependents</a:t>
            </a:r>
            <a:endParaRPr lang="en-US" sz="1200" dirty="0"/>
          </a:p>
        </p:txBody>
      </p:sp>
      <p:sp>
        <p:nvSpPr>
          <p:cNvPr id="29" name="Text 22"/>
          <p:cNvSpPr/>
          <p:nvPr/>
        </p:nvSpPr>
        <p:spPr>
          <a:xfrm>
            <a:off x="7379208" y="3529584"/>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Web ACD's video channel and Video REC's recordings both run on the same gateway capacity.</a:t>
            </a:r>
            <a:endParaRPr lang="en-US" sz="960" dirty="0"/>
          </a:p>
        </p:txBody>
      </p:sp>
      <p:sp>
        <p:nvSpPr>
          <p:cNvPr id="30" name="Shape 23"/>
          <p:cNvSpPr/>
          <p:nvPr/>
        </p:nvSpPr>
        <p:spPr>
          <a:xfrm>
            <a:off x="6336792" y="4425696"/>
            <a:ext cx="5303520" cy="1316736"/>
          </a:xfrm>
          <a:prstGeom prst="roundRect">
            <a:avLst>
              <a:gd name="adj" fmla="val 694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6592824" y="4754880"/>
            <a:ext cx="640080" cy="640080"/>
          </a:xfrm>
          <a:prstGeom prst="ellipse">
            <a:avLst/>
          </a:prstGeom>
          <a:solidFill>
            <a:srgbClr val="FDE6E2"/>
          </a:solidFill>
          <a:ln/>
        </p:spPr>
        <p:txBody>
          <a:bodyPr/>
          <a:p/>
        </p:txBody>
      </p:sp>
      <p:pic>
        <p:nvPicPr>
          <p:cNvPr id="32" name="Image 5" descr="icons/badge_212F38.png">    </p:cNvPr>
          <p:cNvPicPr>
            <a:picLocks noChangeAspect="1"/>
          </p:cNvPicPr>
          <p:nvPr/>
        </p:nvPicPr>
        <p:blipFill>
          <a:blip r:embed="rId6"/>
          <a:stretch>
            <a:fillRect/>
          </a:stretch>
        </p:blipFill>
        <p:spPr>
          <a:xfrm>
            <a:off x="6752844" y="4914900"/>
            <a:ext cx="320040" cy="320040"/>
          </a:xfrm>
          <a:prstGeom prst="rect">
            <a:avLst/>
          </a:prstGeom>
        </p:spPr>
      </p:pic>
      <p:sp>
        <p:nvSpPr>
          <p:cNvPr id="33" name="Text 25"/>
          <p:cNvSpPr/>
          <p:nvPr/>
        </p:nvSpPr>
        <p:spPr>
          <a:xfrm>
            <a:off x="7379208" y="4645152"/>
            <a:ext cx="4005072" cy="365760"/>
          </a:xfrm>
          <a:prstGeom prst="rect">
            <a:avLst/>
          </a:prstGeom>
          <a:noFill/>
          <a:ln/>
        </p:spPr>
        <p:txBody>
          <a:bodyPr wrap="square" lIns="0" tIns="0" rIns="0" bIns="0" rtlCol="0" anchor="ctr"/>
          <a:lstStyle/>
          <a:p>
            <a:pPr indent="0" marL="0">
              <a:buNone/>
            </a:pPr>
            <a:r>
              <a:rPr lang="en-US" sz="1200" b="1" dirty="0">
                <a:solidFill>
                  <a:srgbClr val="212F38"/>
                </a:solidFill>
                <a:latin typeface="Montserrat" pitchFamily="34" charset="0"/>
                <a:ea typeface="Montserrat" pitchFamily="34" charset="-122"/>
                <a:cs typeface="Montserrat" pitchFamily="34" charset="-120"/>
              </a:rPr>
              <a:t>Ten years of hardening</a:t>
            </a:r>
            <a:endParaRPr lang="en-US" sz="1200" dirty="0"/>
          </a:p>
        </p:txBody>
      </p:sp>
      <p:sp>
        <p:nvSpPr>
          <p:cNvPr id="34" name="Text 26"/>
          <p:cNvSpPr/>
          <p:nvPr/>
        </p:nvSpPr>
        <p:spPr>
          <a:xfrm>
            <a:off x="7379208" y="5010912"/>
            <a:ext cx="4005072" cy="566928"/>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A steady release cadence since 2016 — the core stack was proven under production load long before this decade's video boom.</a:t>
            </a:r>
            <a:endParaRPr lang="en-US" sz="960" dirty="0"/>
          </a:p>
        </p:txBody>
      </p:sp>
      <p:sp>
        <p:nvSpPr>
          <p:cNvPr id="35" name="Shape 27"/>
          <p:cNvSpPr/>
          <p:nvPr/>
        </p:nvSpPr>
        <p:spPr>
          <a:xfrm>
            <a:off x="548640" y="5806440"/>
            <a:ext cx="11091672" cy="548640"/>
          </a:xfrm>
          <a:prstGeom prst="roundRect">
            <a:avLst>
              <a:gd name="adj" fmla="val 16667"/>
            </a:avLst>
          </a:prstGeom>
          <a:solidFill>
            <a:srgbClr val="EDEFF1"/>
          </a:solidFill>
          <a:ln/>
        </p:spPr>
        <p:txBody>
          <a:bodyPr/>
          <a:p/>
        </p:txBody>
      </p:sp>
      <p:sp>
        <p:nvSpPr>
          <p:cNvPr id="36" name="Text 28"/>
          <p:cNvSpPr/>
          <p:nvPr/>
        </p:nvSpPr>
        <p:spPr>
          <a:xfrm>
            <a:off x="868680" y="5806440"/>
            <a:ext cx="10469880" cy="548640"/>
          </a:xfrm>
          <a:prstGeom prst="rect">
            <a:avLst/>
          </a:prstGeom>
          <a:noFill/>
          <a:ln/>
        </p:spPr>
        <p:txBody>
          <a:bodyPr wrap="square" lIns="0" tIns="0" rIns="0" bIns="0"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Video quality adapts per session — from QVGA up through HD — according to the bandwidth actually available to each participant.</a:t>
            </a:r>
            <a:endParaRPr lang="en-US" sz="1000" dirty="0"/>
          </a:p>
        </p:txBody>
      </p:sp>
      <p:sp>
        <p:nvSpPr>
          <p:cNvPr id="37" name="Text 2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wiki.ivrpowers.com/en/videortc/faq, /videortc/changelog</a:t>
            </a:r>
            <a:endParaRPr lang="en-US" sz="800" dirty="0"/>
          </a:p>
        </p:txBody>
      </p:sp>
      <p:sp>
        <p:nvSpPr>
          <p:cNvPr id="38"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Scale</a:t>
            </a:r>
            <a:endParaRPr lang="en-US" sz="800" dirty="0"/>
          </a:p>
        </p:txBody>
      </p:sp>
      <p:sp>
        <p:nvSpPr>
          <p:cNvPr id="39"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10</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COMPATIBILITY</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Runs where your customers already are</a:t>
            </a:r>
            <a:endParaRPr lang="en-US" sz="2700" dirty="0"/>
          </a:p>
        </p:txBody>
      </p:sp>
      <p:sp>
        <p:nvSpPr>
          <p:cNvPr id="5" name="Text 3"/>
          <p:cNvSpPr/>
          <p:nvPr/>
        </p:nvSpPr>
        <p:spPr>
          <a:xfrm>
            <a:off x="548640" y="1280160"/>
            <a:ext cx="11091672" cy="566928"/>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Full feature parity — audio, video, live chat, file sharing, DTMF, screen sharing, snapshot, Picture-in-Picture, QR code join — across five major browser engines.</a:t>
            </a:r>
            <a:endParaRPr lang="en-US" sz="1200" dirty="0"/>
          </a:p>
        </p:txBody>
      </p:sp>
      <p:sp>
        <p:nvSpPr>
          <p:cNvPr id="6" name="Shape 4"/>
          <p:cNvSpPr/>
          <p:nvPr/>
        </p:nvSpPr>
        <p:spPr>
          <a:xfrm>
            <a:off x="548640" y="1965960"/>
            <a:ext cx="804672" cy="384048"/>
          </a:xfrm>
          <a:prstGeom prst="roundRect">
            <a:avLst>
              <a:gd name="adj" fmla="val 50000"/>
            </a:avLst>
          </a:prstGeom>
          <a:solidFill>
            <a:srgbClr val="FDE6E2"/>
          </a:solidFill>
          <a:ln/>
        </p:spPr>
        <p:txBody>
          <a:bodyPr/>
          <a:p/>
        </p:txBody>
      </p:sp>
      <p:sp>
        <p:nvSpPr>
          <p:cNvPr id="7" name="Text 5"/>
          <p:cNvSpPr/>
          <p:nvPr/>
        </p:nvSpPr>
        <p:spPr>
          <a:xfrm>
            <a:off x="548640" y="1965960"/>
            <a:ext cx="804672"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Chrome</a:t>
            </a:r>
            <a:endParaRPr lang="en-US" sz="1000" dirty="0"/>
          </a:p>
        </p:txBody>
      </p:sp>
      <p:sp>
        <p:nvSpPr>
          <p:cNvPr id="8" name="Shape 6"/>
          <p:cNvSpPr/>
          <p:nvPr/>
        </p:nvSpPr>
        <p:spPr>
          <a:xfrm>
            <a:off x="1481328" y="1965960"/>
            <a:ext cx="621792" cy="384048"/>
          </a:xfrm>
          <a:prstGeom prst="roundRect">
            <a:avLst>
              <a:gd name="adj" fmla="val 50000"/>
            </a:avLst>
          </a:prstGeom>
          <a:solidFill>
            <a:srgbClr val="FDE6E2"/>
          </a:solidFill>
          <a:ln/>
        </p:spPr>
        <p:txBody>
          <a:bodyPr/>
          <a:p/>
        </p:txBody>
      </p:sp>
      <p:sp>
        <p:nvSpPr>
          <p:cNvPr id="9" name="Text 7"/>
          <p:cNvSpPr/>
          <p:nvPr/>
        </p:nvSpPr>
        <p:spPr>
          <a:xfrm>
            <a:off x="1481328" y="1965960"/>
            <a:ext cx="621792"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Edge</a:t>
            </a:r>
            <a:endParaRPr lang="en-US" sz="1000" dirty="0"/>
          </a:p>
        </p:txBody>
      </p:sp>
      <p:sp>
        <p:nvSpPr>
          <p:cNvPr id="10" name="Shape 8"/>
          <p:cNvSpPr/>
          <p:nvPr/>
        </p:nvSpPr>
        <p:spPr>
          <a:xfrm>
            <a:off x="2231136" y="1965960"/>
            <a:ext cx="896112" cy="384048"/>
          </a:xfrm>
          <a:prstGeom prst="roundRect">
            <a:avLst>
              <a:gd name="adj" fmla="val 50000"/>
            </a:avLst>
          </a:prstGeom>
          <a:solidFill>
            <a:srgbClr val="FDE6E2"/>
          </a:solidFill>
          <a:ln/>
        </p:spPr>
        <p:txBody>
          <a:bodyPr/>
          <a:p/>
        </p:txBody>
      </p:sp>
      <p:sp>
        <p:nvSpPr>
          <p:cNvPr id="11" name="Text 9"/>
          <p:cNvSpPr/>
          <p:nvPr/>
        </p:nvSpPr>
        <p:spPr>
          <a:xfrm>
            <a:off x="2231136" y="1965960"/>
            <a:ext cx="896112"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Firefox</a:t>
            </a:r>
            <a:endParaRPr lang="en-US" sz="1000" dirty="0"/>
          </a:p>
        </p:txBody>
      </p:sp>
      <p:sp>
        <p:nvSpPr>
          <p:cNvPr id="12" name="Shape 10"/>
          <p:cNvSpPr/>
          <p:nvPr/>
        </p:nvSpPr>
        <p:spPr>
          <a:xfrm>
            <a:off x="3255264" y="1965960"/>
            <a:ext cx="1353312" cy="384048"/>
          </a:xfrm>
          <a:prstGeom prst="roundRect">
            <a:avLst>
              <a:gd name="adj" fmla="val 50000"/>
            </a:avLst>
          </a:prstGeom>
          <a:solidFill>
            <a:srgbClr val="FDE6E2"/>
          </a:solidFill>
          <a:ln/>
        </p:spPr>
        <p:txBody>
          <a:bodyPr/>
          <a:p/>
        </p:txBody>
      </p:sp>
      <p:sp>
        <p:nvSpPr>
          <p:cNvPr id="13" name="Text 11"/>
          <p:cNvSpPr/>
          <p:nvPr/>
        </p:nvSpPr>
        <p:spPr>
          <a:xfrm>
            <a:off x="3255264" y="1965960"/>
            <a:ext cx="1353312"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Safari ≥12.1</a:t>
            </a:r>
            <a:endParaRPr lang="en-US" sz="1000" dirty="0"/>
          </a:p>
        </p:txBody>
      </p:sp>
      <p:sp>
        <p:nvSpPr>
          <p:cNvPr id="14" name="Shape 12"/>
          <p:cNvSpPr/>
          <p:nvPr/>
        </p:nvSpPr>
        <p:spPr>
          <a:xfrm>
            <a:off x="4736592" y="1965960"/>
            <a:ext cx="713232" cy="384048"/>
          </a:xfrm>
          <a:prstGeom prst="roundRect">
            <a:avLst>
              <a:gd name="adj" fmla="val 50000"/>
            </a:avLst>
          </a:prstGeom>
          <a:solidFill>
            <a:srgbClr val="FDE6E2"/>
          </a:solidFill>
          <a:ln/>
        </p:spPr>
        <p:txBody>
          <a:bodyPr/>
          <a:p/>
        </p:txBody>
      </p:sp>
      <p:sp>
        <p:nvSpPr>
          <p:cNvPr id="15" name="Text 13"/>
          <p:cNvSpPr/>
          <p:nvPr/>
        </p:nvSpPr>
        <p:spPr>
          <a:xfrm>
            <a:off x="4736592" y="1965960"/>
            <a:ext cx="713232" cy="384048"/>
          </a:xfrm>
          <a:prstGeom prst="rect">
            <a:avLst/>
          </a:prstGeom>
          <a:noFill/>
          <a:ln/>
        </p:spPr>
        <p:txBody>
          <a:bodyPr wrap="square" lIns="0" tIns="0" rIns="0" bIns="0" rtlCol="0" anchor="ctr"/>
          <a:lstStyle/>
          <a:p>
            <a:pPr algn="ctr" indent="0" marL="0">
              <a:buNone/>
            </a:pPr>
            <a:r>
              <a:rPr lang="en-US" sz="1000" b="1" dirty="0">
                <a:solidFill>
                  <a:srgbClr val="212F38"/>
                </a:solidFill>
                <a:latin typeface="Montserrat" pitchFamily="34" charset="0"/>
                <a:ea typeface="Montserrat" pitchFamily="34" charset="-122"/>
                <a:cs typeface="Montserrat" pitchFamily="34" charset="-120"/>
              </a:rPr>
              <a:t>Brave</a:t>
            </a:r>
            <a:endParaRPr lang="en-US" sz="1000" dirty="0"/>
          </a:p>
        </p:txBody>
      </p:sp>
      <p:sp>
        <p:nvSpPr>
          <p:cNvPr id="16" name="Shape 14"/>
          <p:cNvSpPr/>
          <p:nvPr/>
        </p:nvSpPr>
        <p:spPr>
          <a:xfrm>
            <a:off x="548640" y="2651760"/>
            <a:ext cx="2670048" cy="2331720"/>
          </a:xfrm>
          <a:prstGeom prst="roundRect">
            <a:avLst>
              <a:gd name="adj" fmla="val 392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5"/>
          <p:cNvSpPr/>
          <p:nvPr/>
        </p:nvSpPr>
        <p:spPr>
          <a:xfrm>
            <a:off x="804672" y="2907792"/>
            <a:ext cx="585216" cy="585216"/>
          </a:xfrm>
          <a:prstGeom prst="ellipse">
            <a:avLst/>
          </a:prstGeom>
          <a:solidFill>
            <a:srgbClr val="FDE6E2"/>
          </a:solidFill>
          <a:ln/>
        </p:spPr>
        <p:txBody>
          <a:bodyPr/>
          <a:p/>
        </p:txBody>
      </p:sp>
      <p:pic>
        <p:nvPicPr>
          <p:cNvPr id="18" name="Image 0" descr="icons/desktop_212F38.png">    </p:cNvPr>
          <p:cNvPicPr>
            <a:picLocks noChangeAspect="1"/>
          </p:cNvPicPr>
          <p:nvPr/>
        </p:nvPicPr>
        <p:blipFill>
          <a:blip r:embed="rId1"/>
          <a:stretch>
            <a:fillRect/>
          </a:stretch>
        </p:blipFill>
        <p:spPr>
          <a:xfrm>
            <a:off x="945124" y="3048244"/>
            <a:ext cx="304312" cy="304312"/>
          </a:xfrm>
          <a:prstGeom prst="rect">
            <a:avLst/>
          </a:prstGeom>
        </p:spPr>
      </p:pic>
      <p:sp>
        <p:nvSpPr>
          <p:cNvPr id="19" name="Text 16"/>
          <p:cNvSpPr/>
          <p:nvPr/>
        </p:nvSpPr>
        <p:spPr>
          <a:xfrm>
            <a:off x="804672" y="3547872"/>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Desktop browsers</a:t>
            </a:r>
            <a:endParaRPr lang="en-US" sz="1250" dirty="0"/>
          </a:p>
        </p:txBody>
      </p:sp>
      <p:sp>
        <p:nvSpPr>
          <p:cNvPr id="20" name="Text 17"/>
          <p:cNvSpPr/>
          <p:nvPr/>
        </p:nvSpPr>
        <p:spPr>
          <a:xfrm>
            <a:off x="804672" y="4078224"/>
            <a:ext cx="2157984" cy="82296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Windows, macOS and Linux, wherever Chrome, Edge, Firefox, Safari or Brave run.</a:t>
            </a:r>
            <a:endParaRPr lang="en-US" sz="960" dirty="0"/>
          </a:p>
        </p:txBody>
      </p:sp>
      <p:sp>
        <p:nvSpPr>
          <p:cNvPr id="21" name="Shape 18"/>
          <p:cNvSpPr/>
          <p:nvPr/>
        </p:nvSpPr>
        <p:spPr>
          <a:xfrm>
            <a:off x="3392424" y="2651760"/>
            <a:ext cx="2670048" cy="2331720"/>
          </a:xfrm>
          <a:prstGeom prst="roundRect">
            <a:avLst>
              <a:gd name="adj" fmla="val 392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9"/>
          <p:cNvSpPr/>
          <p:nvPr/>
        </p:nvSpPr>
        <p:spPr>
          <a:xfrm>
            <a:off x="3648456" y="2907792"/>
            <a:ext cx="585216" cy="585216"/>
          </a:xfrm>
          <a:prstGeom prst="ellipse">
            <a:avLst/>
          </a:prstGeom>
          <a:solidFill>
            <a:srgbClr val="FDE6E2"/>
          </a:solidFill>
          <a:ln/>
        </p:spPr>
        <p:txBody>
          <a:bodyPr/>
          <a:p/>
        </p:txBody>
      </p:sp>
      <p:pic>
        <p:nvPicPr>
          <p:cNvPr id="23" name="Image 1" descr="icons/mobile_212F38.png">    </p:cNvPr>
          <p:cNvPicPr>
            <a:picLocks noChangeAspect="1"/>
          </p:cNvPicPr>
          <p:nvPr/>
        </p:nvPicPr>
        <p:blipFill>
          <a:blip r:embed="rId2"/>
          <a:stretch>
            <a:fillRect/>
          </a:stretch>
        </p:blipFill>
        <p:spPr>
          <a:xfrm>
            <a:off x="3788908" y="3048244"/>
            <a:ext cx="304312" cy="304312"/>
          </a:xfrm>
          <a:prstGeom prst="rect">
            <a:avLst/>
          </a:prstGeom>
        </p:spPr>
      </p:pic>
      <p:sp>
        <p:nvSpPr>
          <p:cNvPr id="24" name="Text 20"/>
          <p:cNvSpPr/>
          <p:nvPr/>
        </p:nvSpPr>
        <p:spPr>
          <a:xfrm>
            <a:off x="3648456" y="3547872"/>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Mobile browsers</a:t>
            </a:r>
            <a:endParaRPr lang="en-US" sz="1250" dirty="0"/>
          </a:p>
        </p:txBody>
      </p:sp>
      <p:sp>
        <p:nvSpPr>
          <p:cNvPr id="25" name="Text 21"/>
          <p:cNvSpPr/>
          <p:nvPr/>
        </p:nvSpPr>
        <p:spPr>
          <a:xfrm>
            <a:off x="3648456" y="4078224"/>
            <a:ext cx="2157984" cy="82296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iOS and Android phones and tablets join from the native browser — no app store required.</a:t>
            </a:r>
            <a:endParaRPr lang="en-US" sz="960" dirty="0"/>
          </a:p>
        </p:txBody>
      </p:sp>
      <p:sp>
        <p:nvSpPr>
          <p:cNvPr id="26" name="Shape 22"/>
          <p:cNvSpPr/>
          <p:nvPr/>
        </p:nvSpPr>
        <p:spPr>
          <a:xfrm>
            <a:off x="6236208" y="2651760"/>
            <a:ext cx="2670048" cy="2331720"/>
          </a:xfrm>
          <a:prstGeom prst="roundRect">
            <a:avLst>
              <a:gd name="adj" fmla="val 392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7" name="Shape 23"/>
          <p:cNvSpPr/>
          <p:nvPr/>
        </p:nvSpPr>
        <p:spPr>
          <a:xfrm>
            <a:off x="6492240" y="2907792"/>
            <a:ext cx="585216" cy="585216"/>
          </a:xfrm>
          <a:prstGeom prst="ellipse">
            <a:avLst/>
          </a:prstGeom>
          <a:solidFill>
            <a:srgbClr val="FDE6E2"/>
          </a:solidFill>
          <a:ln/>
        </p:spPr>
        <p:txBody>
          <a:bodyPr/>
          <a:p/>
        </p:txBody>
      </p:sp>
      <p:pic>
        <p:nvPicPr>
          <p:cNvPr id="28" name="Image 2" descr="icons/scan_212F38.png">    </p:cNvPr>
          <p:cNvPicPr>
            <a:picLocks noChangeAspect="1"/>
          </p:cNvPicPr>
          <p:nvPr/>
        </p:nvPicPr>
        <p:blipFill>
          <a:blip r:embed="rId3"/>
          <a:stretch>
            <a:fillRect/>
          </a:stretch>
        </p:blipFill>
        <p:spPr>
          <a:xfrm>
            <a:off x="6632692" y="3048244"/>
            <a:ext cx="304312" cy="304312"/>
          </a:xfrm>
          <a:prstGeom prst="rect">
            <a:avLst/>
          </a:prstGeom>
        </p:spPr>
      </p:pic>
      <p:sp>
        <p:nvSpPr>
          <p:cNvPr id="29" name="Text 24"/>
          <p:cNvSpPr/>
          <p:nvPr/>
        </p:nvSpPr>
        <p:spPr>
          <a:xfrm>
            <a:off x="6492240" y="3547872"/>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Self-service kiosks</a:t>
            </a:r>
            <a:endParaRPr lang="en-US" sz="1250" dirty="0"/>
          </a:p>
        </p:txBody>
      </p:sp>
      <p:sp>
        <p:nvSpPr>
          <p:cNvPr id="30" name="Text 25"/>
          <p:cNvSpPr/>
          <p:nvPr/>
        </p:nvSpPr>
        <p:spPr>
          <a:xfrm>
            <a:off x="6492240" y="4078224"/>
            <a:ext cx="2157984" cy="82296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Android, Linux and Windows kiosk deployments, per interactivepowers.com.</a:t>
            </a:r>
            <a:endParaRPr lang="en-US" sz="960" dirty="0"/>
          </a:p>
        </p:txBody>
      </p:sp>
      <p:sp>
        <p:nvSpPr>
          <p:cNvPr id="31" name="Shape 26"/>
          <p:cNvSpPr/>
          <p:nvPr/>
        </p:nvSpPr>
        <p:spPr>
          <a:xfrm>
            <a:off x="9079992" y="2651760"/>
            <a:ext cx="2670048" cy="2331720"/>
          </a:xfrm>
          <a:prstGeom prst="roundRect">
            <a:avLst>
              <a:gd name="adj" fmla="val 3922"/>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2" name="Shape 27"/>
          <p:cNvSpPr/>
          <p:nvPr/>
        </p:nvSpPr>
        <p:spPr>
          <a:xfrm>
            <a:off x="9336024" y="2907792"/>
            <a:ext cx="585216" cy="585216"/>
          </a:xfrm>
          <a:prstGeom prst="ellipse">
            <a:avLst/>
          </a:prstGeom>
          <a:solidFill>
            <a:srgbClr val="FDE6E2"/>
          </a:solidFill>
          <a:ln/>
        </p:spPr>
        <p:txBody>
          <a:bodyPr/>
          <a:p/>
        </p:txBody>
      </p:sp>
      <p:pic>
        <p:nvPicPr>
          <p:cNvPr id="33" name="Image 3" descr="icons/stack_212F38.png">    </p:cNvPr>
          <p:cNvPicPr>
            <a:picLocks noChangeAspect="1"/>
          </p:cNvPicPr>
          <p:nvPr/>
        </p:nvPicPr>
        <p:blipFill>
          <a:blip r:embed="rId4"/>
          <a:stretch>
            <a:fillRect/>
          </a:stretch>
        </p:blipFill>
        <p:spPr>
          <a:xfrm>
            <a:off x="9476476" y="3048244"/>
            <a:ext cx="304312" cy="304312"/>
          </a:xfrm>
          <a:prstGeom prst="rect">
            <a:avLst/>
          </a:prstGeom>
        </p:spPr>
      </p:pic>
      <p:sp>
        <p:nvSpPr>
          <p:cNvPr id="34" name="Text 28"/>
          <p:cNvSpPr/>
          <p:nvPr/>
        </p:nvSpPr>
        <p:spPr>
          <a:xfrm>
            <a:off x="9336024" y="3547872"/>
            <a:ext cx="2157984" cy="475488"/>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VideoRTC.js</a:t>
            </a:r>
            <a:endParaRPr lang="en-US" sz="1250" dirty="0"/>
          </a:p>
        </p:txBody>
      </p:sp>
      <p:sp>
        <p:nvSpPr>
          <p:cNvPr id="35" name="Text 29"/>
          <p:cNvSpPr/>
          <p:nvPr/>
        </p:nvSpPr>
        <p:spPr>
          <a:xfrm>
            <a:off x="9336024" y="4078224"/>
            <a:ext cx="2157984" cy="822960"/>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The client-side library (v4.3.0) ships reference implementations for every use case.</a:t>
            </a:r>
            <a:endParaRPr lang="en-US" sz="960" dirty="0"/>
          </a:p>
        </p:txBody>
      </p:sp>
      <p:sp>
        <p:nvSpPr>
          <p:cNvPr id="36" name="Text 30"/>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wiki.ivrpowers.com/en/videortc/troubleshooting, interactivepowers.com (device coverage)</a:t>
            </a:r>
            <a:endParaRPr lang="en-US" sz="800" dirty="0"/>
          </a:p>
        </p:txBody>
      </p:sp>
      <p:sp>
        <p:nvSpPr>
          <p:cNvPr id="37" name="Text 31"/>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Compatibility</a:t>
            </a:r>
            <a:endParaRPr lang="en-US" sz="800" dirty="0"/>
          </a:p>
        </p:txBody>
      </p:sp>
      <p:sp>
        <p:nvSpPr>
          <p:cNvPr id="38" name="Text 32"/>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EXTENSIONS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Optional modules that extend the gateway</a:t>
            </a:r>
            <a:endParaRPr lang="en-US" sz="2700" dirty="0"/>
          </a:p>
        </p:txBody>
      </p:sp>
      <p:sp>
        <p:nvSpPr>
          <p:cNvPr id="5" name="Text 3"/>
          <p:cNvSpPr/>
          <p:nvPr/>
        </p:nvSpPr>
        <p:spPr>
          <a:xfrm>
            <a:off x="548640" y="1280160"/>
            <a:ext cx="11091672" cy="457200"/>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Configuration is file-based by default. These extensions add a management layer and customer-facing controls on top, without changing the core.</a:t>
            </a:r>
            <a:endParaRPr lang="en-US" sz="1200" dirty="0"/>
          </a:p>
        </p:txBody>
      </p:sp>
      <p:sp>
        <p:nvSpPr>
          <p:cNvPr id="6" name="Shape 4"/>
          <p:cNvSpPr/>
          <p:nvPr/>
        </p:nvSpPr>
        <p:spPr>
          <a:xfrm>
            <a:off x="548640" y="1965960"/>
            <a:ext cx="2670048" cy="2468880"/>
          </a:xfrm>
          <a:prstGeom prst="roundRect">
            <a:avLst>
              <a:gd name="adj" fmla="val 370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221992"/>
            <a:ext cx="621792" cy="621792"/>
          </a:xfrm>
          <a:prstGeom prst="ellipse">
            <a:avLst/>
          </a:prstGeom>
          <a:solidFill>
            <a:srgbClr val="FDE6E2"/>
          </a:solidFill>
          <a:ln/>
        </p:spPr>
        <p:txBody>
          <a:bodyPr/>
          <a:p/>
        </p:txBody>
      </p:sp>
      <p:pic>
        <p:nvPicPr>
          <p:cNvPr id="8" name="Image 0" descr="icons/admin_212F38.png">    </p:cNvPr>
          <p:cNvPicPr>
            <a:picLocks noChangeAspect="1"/>
          </p:cNvPicPr>
          <p:nvPr/>
        </p:nvPicPr>
        <p:blipFill>
          <a:blip r:embed="rId1"/>
          <a:stretch>
            <a:fillRect/>
          </a:stretch>
        </p:blipFill>
        <p:spPr>
          <a:xfrm>
            <a:off x="960120" y="2377440"/>
            <a:ext cx="310896" cy="310896"/>
          </a:xfrm>
          <a:prstGeom prst="rect">
            <a:avLst/>
          </a:prstGeom>
        </p:spPr>
      </p:pic>
      <p:sp>
        <p:nvSpPr>
          <p:cNvPr id="9" name="Text 6"/>
          <p:cNvSpPr/>
          <p:nvPr/>
        </p:nvSpPr>
        <p:spPr>
          <a:xfrm>
            <a:off x="804672" y="293522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Web Panel / Admin</a:t>
            </a:r>
            <a:endParaRPr lang="en-US" sz="1250" dirty="0"/>
          </a:p>
        </p:txBody>
      </p:sp>
      <p:sp>
        <p:nvSpPr>
          <p:cNvPr id="10" name="Text 7"/>
          <p:cNvSpPr/>
          <p:nvPr/>
        </p:nvSpPr>
        <p:spPr>
          <a:xfrm>
            <a:off x="804672" y="3483864"/>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A management UI for the gateway, beyond the file-based .jcfg configuration and service restarts.</a:t>
            </a:r>
            <a:endParaRPr lang="en-US" sz="970" dirty="0"/>
          </a:p>
        </p:txBody>
      </p:sp>
      <p:sp>
        <p:nvSpPr>
          <p:cNvPr id="11" name="Shape 8"/>
          <p:cNvSpPr/>
          <p:nvPr/>
        </p:nvSpPr>
        <p:spPr>
          <a:xfrm>
            <a:off x="3392424" y="1965960"/>
            <a:ext cx="2670048" cy="2468880"/>
          </a:xfrm>
          <a:prstGeom prst="roundRect">
            <a:avLst>
              <a:gd name="adj" fmla="val 370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221992"/>
            <a:ext cx="621792" cy="621792"/>
          </a:xfrm>
          <a:prstGeom prst="ellipse">
            <a:avLst/>
          </a:prstGeom>
          <a:solidFill>
            <a:srgbClr val="FDE6E2"/>
          </a:solidFill>
          <a:ln/>
        </p:spPr>
        <p:txBody>
          <a:bodyPr/>
          <a:p/>
        </p:txBody>
      </p:sp>
      <p:pic>
        <p:nvPicPr>
          <p:cNvPr id="13" name="Image 1" descr="icons/background_212F38.png">    </p:cNvPr>
          <p:cNvPicPr>
            <a:picLocks noChangeAspect="1"/>
          </p:cNvPicPr>
          <p:nvPr/>
        </p:nvPicPr>
        <p:blipFill>
          <a:blip r:embed="rId2"/>
          <a:stretch>
            <a:fillRect/>
          </a:stretch>
        </p:blipFill>
        <p:spPr>
          <a:xfrm>
            <a:off x="3803904" y="2377440"/>
            <a:ext cx="310896" cy="310896"/>
          </a:xfrm>
          <a:prstGeom prst="rect">
            <a:avLst/>
          </a:prstGeom>
        </p:spPr>
      </p:pic>
      <p:sp>
        <p:nvSpPr>
          <p:cNvPr id="14" name="Text 10"/>
          <p:cNvSpPr/>
          <p:nvPr/>
        </p:nvSpPr>
        <p:spPr>
          <a:xfrm>
            <a:off x="3648456" y="293522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Back+</a:t>
            </a:r>
            <a:endParaRPr lang="en-US" sz="1250" dirty="0"/>
          </a:p>
        </p:txBody>
      </p:sp>
      <p:sp>
        <p:nvSpPr>
          <p:cNvPr id="15" name="Text 11"/>
          <p:cNvSpPr/>
          <p:nvPr/>
        </p:nvSpPr>
        <p:spPr>
          <a:xfrm>
            <a:off x="3648456" y="3483864"/>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Virtual background and blur effects for the SPLIT Agent use case, built on MediaPipe.</a:t>
            </a:r>
            <a:endParaRPr lang="en-US" sz="970" dirty="0"/>
          </a:p>
        </p:txBody>
      </p:sp>
      <p:sp>
        <p:nvSpPr>
          <p:cNvPr id="16" name="Shape 12"/>
          <p:cNvSpPr/>
          <p:nvPr/>
        </p:nvSpPr>
        <p:spPr>
          <a:xfrm>
            <a:off x="6236208" y="1965960"/>
            <a:ext cx="2670048" cy="2468880"/>
          </a:xfrm>
          <a:prstGeom prst="roundRect">
            <a:avLst>
              <a:gd name="adj" fmla="val 370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221992"/>
            <a:ext cx="621792" cy="621792"/>
          </a:xfrm>
          <a:prstGeom prst="ellipse">
            <a:avLst/>
          </a:prstGeom>
          <a:solidFill>
            <a:srgbClr val="FDE6E2"/>
          </a:solidFill>
          <a:ln/>
        </p:spPr>
        <p:txBody>
          <a:bodyPr/>
          <a:p/>
        </p:txBody>
      </p:sp>
      <p:pic>
        <p:nvPicPr>
          <p:cNvPr id="18" name="Image 2" descr="icons/clock_212F38.png">    </p:cNvPr>
          <p:cNvPicPr>
            <a:picLocks noChangeAspect="1"/>
          </p:cNvPicPr>
          <p:nvPr/>
        </p:nvPicPr>
        <p:blipFill>
          <a:blip r:embed="rId3"/>
          <a:stretch>
            <a:fillRect/>
          </a:stretch>
        </p:blipFill>
        <p:spPr>
          <a:xfrm>
            <a:off x="6647688" y="2377440"/>
            <a:ext cx="310896" cy="310896"/>
          </a:xfrm>
          <a:prstGeom prst="rect">
            <a:avLst/>
          </a:prstGeom>
        </p:spPr>
      </p:pic>
      <p:sp>
        <p:nvSpPr>
          <p:cNvPr id="19" name="Text 14"/>
          <p:cNvSpPr/>
          <p:nvPr/>
        </p:nvSpPr>
        <p:spPr>
          <a:xfrm>
            <a:off x="6492240" y="293522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Scheduler</a:t>
            </a:r>
            <a:endParaRPr lang="en-US" sz="1250" dirty="0"/>
          </a:p>
        </p:txBody>
      </p:sp>
      <p:sp>
        <p:nvSpPr>
          <p:cNvPr id="20" name="Text 15"/>
          <p:cNvSpPr/>
          <p:nvPr/>
        </p:nvSpPr>
        <p:spPr>
          <a:xfrm>
            <a:off x="6492240" y="3483864"/>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Time-limited, secure video appointment links issued to a customer and an agent.</a:t>
            </a:r>
            <a:endParaRPr lang="en-US" sz="970" dirty="0"/>
          </a:p>
        </p:txBody>
      </p:sp>
      <p:sp>
        <p:nvSpPr>
          <p:cNvPr id="21" name="Shape 16"/>
          <p:cNvSpPr/>
          <p:nvPr/>
        </p:nvSpPr>
        <p:spPr>
          <a:xfrm>
            <a:off x="9079992" y="1965960"/>
            <a:ext cx="2670048" cy="2468880"/>
          </a:xfrm>
          <a:prstGeom prst="roundRect">
            <a:avLst>
              <a:gd name="adj" fmla="val 370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221992"/>
            <a:ext cx="621792" cy="621792"/>
          </a:xfrm>
          <a:prstGeom prst="ellipse">
            <a:avLst/>
          </a:prstGeom>
          <a:solidFill>
            <a:srgbClr val="FDE6E2"/>
          </a:solidFill>
          <a:ln/>
        </p:spPr>
        <p:txBody>
          <a:bodyPr/>
          <a:p/>
        </p:txBody>
      </p:sp>
      <p:pic>
        <p:nvPicPr>
          <p:cNvPr id="23" name="Image 3" descr="icons/key_212F38.png">    </p:cNvPr>
          <p:cNvPicPr>
            <a:picLocks noChangeAspect="1"/>
          </p:cNvPicPr>
          <p:nvPr/>
        </p:nvPicPr>
        <p:blipFill>
          <a:blip r:embed="rId4"/>
          <a:stretch>
            <a:fillRect/>
          </a:stretch>
        </p:blipFill>
        <p:spPr>
          <a:xfrm>
            <a:off x="9491472" y="2377440"/>
            <a:ext cx="310896" cy="310896"/>
          </a:xfrm>
          <a:prstGeom prst="rect">
            <a:avLst/>
          </a:prstGeom>
        </p:spPr>
      </p:pic>
      <p:sp>
        <p:nvSpPr>
          <p:cNvPr id="24" name="Text 18"/>
          <p:cNvSpPr/>
          <p:nvPr/>
        </p:nvSpPr>
        <p:spPr>
          <a:xfrm>
            <a:off x="9336024" y="293522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Tokenizer</a:t>
            </a:r>
            <a:endParaRPr lang="en-US" sz="1250" dirty="0"/>
          </a:p>
        </p:txBody>
      </p:sp>
      <p:sp>
        <p:nvSpPr>
          <p:cNvPr id="25" name="Text 19"/>
          <p:cNvSpPr/>
          <p:nvPr/>
        </p:nvSpPr>
        <p:spPr>
          <a:xfrm>
            <a:off x="9336024" y="3483864"/>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Token-gated session links, so a video room is only reachable by whoever holds the link.</a:t>
            </a:r>
            <a:endParaRPr lang="en-US" sz="970" dirty="0"/>
          </a:p>
        </p:txBody>
      </p:sp>
      <p:sp>
        <p:nvSpPr>
          <p:cNvPr id="26" name="Text 20"/>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wiki.ivrpowers.com/en/videortc/extensions</a:t>
            </a:r>
            <a:endParaRPr lang="en-US" sz="800" dirty="0"/>
          </a:p>
        </p:txBody>
      </p:sp>
      <p:sp>
        <p:nvSpPr>
          <p:cNvPr id="27" name="Text 21"/>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Extensions</a:t>
            </a:r>
            <a:endParaRPr lang="en-US" sz="800" dirty="0"/>
          </a:p>
        </p:txBody>
      </p:sp>
      <p:sp>
        <p:nvSpPr>
          <p:cNvPr id="28" name="Text 22"/>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RELEASE TRACK</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Ten years of steady releases — recent highlights</a:t>
            </a:r>
            <a:endParaRPr lang="en-US" sz="2700" dirty="0"/>
          </a:p>
        </p:txBody>
      </p:sp>
      <p:sp>
        <p:nvSpPr>
          <p:cNvPr id="5" name="Shape 3"/>
          <p:cNvSpPr/>
          <p:nvPr/>
        </p:nvSpPr>
        <p:spPr>
          <a:xfrm>
            <a:off x="548640" y="1463040"/>
            <a:ext cx="5303520" cy="1481328"/>
          </a:xfrm>
          <a:prstGeom prst="roundRect">
            <a:avLst>
              <a:gd name="adj" fmla="val 6173"/>
            </a:avLst>
          </a:prstGeom>
          <a:solidFill>
            <a:srgbClr val="2E3D48"/>
          </a:solidFill>
          <a:ln/>
        </p:spPr>
        <p:txBody>
          <a:bodyPr/>
          <a:p/>
        </p:txBody>
      </p:sp>
      <p:sp>
        <p:nvSpPr>
          <p:cNvPr id="6" name="Shape 4"/>
          <p:cNvSpPr/>
          <p:nvPr/>
        </p:nvSpPr>
        <p:spPr>
          <a:xfrm>
            <a:off x="804672" y="1773936"/>
            <a:ext cx="585216" cy="585216"/>
          </a:xfrm>
          <a:prstGeom prst="ellipse">
            <a:avLst/>
          </a:prstGeom>
          <a:solidFill>
            <a:srgbClr val="FF6D5F"/>
          </a:solidFill>
          <a:ln/>
        </p:spPr>
        <p:txBody>
          <a:bodyPr/>
          <a:p/>
        </p:txBody>
      </p:sp>
      <p:pic>
        <p:nvPicPr>
          <p:cNvPr id="7" name="Image 0" descr="icons/screen_212F38.png">    </p:cNvPr>
          <p:cNvPicPr>
            <a:picLocks noChangeAspect="1"/>
          </p:cNvPicPr>
          <p:nvPr/>
        </p:nvPicPr>
        <p:blipFill>
          <a:blip r:embed="rId1"/>
          <a:stretch>
            <a:fillRect/>
          </a:stretch>
        </p:blipFill>
        <p:spPr>
          <a:xfrm>
            <a:off x="945124" y="1914388"/>
            <a:ext cx="304312" cy="304312"/>
          </a:xfrm>
          <a:prstGeom prst="rect">
            <a:avLst/>
          </a:prstGeom>
        </p:spPr>
      </p:pic>
      <p:sp>
        <p:nvSpPr>
          <p:cNvPr id="8" name="Text 5"/>
          <p:cNvSpPr/>
          <p:nvPr/>
        </p:nvSpPr>
        <p:spPr>
          <a:xfrm>
            <a:off x="1517904" y="1627632"/>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Fullscreen &amp; smarter rendering</a:t>
            </a:r>
            <a:endParaRPr lang="en-US" sz="1250" dirty="0"/>
          </a:p>
        </p:txBody>
      </p:sp>
      <p:sp>
        <p:nvSpPr>
          <p:cNvPr id="9" name="Shape 6"/>
          <p:cNvSpPr/>
          <p:nvPr/>
        </p:nvSpPr>
        <p:spPr>
          <a:xfrm>
            <a:off x="1517904" y="1975104"/>
            <a:ext cx="1623060" cy="256032"/>
          </a:xfrm>
          <a:prstGeom prst="roundRect">
            <a:avLst>
              <a:gd name="adj" fmla="val 50000"/>
            </a:avLst>
          </a:prstGeom>
          <a:solidFill>
            <a:srgbClr val="FF6D5F"/>
          </a:solidFill>
          <a:ln/>
        </p:spPr>
        <p:txBody>
          <a:bodyPr/>
          <a:p/>
        </p:txBody>
      </p:sp>
      <p:sp>
        <p:nvSpPr>
          <p:cNvPr id="10" name="Text 7"/>
          <p:cNvSpPr/>
          <p:nvPr/>
        </p:nvSpPr>
        <p:spPr>
          <a:xfrm>
            <a:off x="1517904" y="1975104"/>
            <a:ext cx="162306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v6.0.0 · JUL 2024</a:t>
            </a:r>
            <a:endParaRPr lang="en-US" sz="760" dirty="0"/>
          </a:p>
        </p:txBody>
      </p:sp>
      <p:sp>
        <p:nvSpPr>
          <p:cNvPr id="11" name="Text 8"/>
          <p:cNvSpPr/>
          <p:nvPr/>
        </p:nvSpPr>
        <p:spPr>
          <a:xfrm>
            <a:off x="1517904" y="2304288"/>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browserEvents iframe API, fullscreen remote screen-share, and configurable video sizing across every use case.</a:t>
            </a:r>
            <a:endParaRPr lang="en-US" sz="900" dirty="0"/>
          </a:p>
        </p:txBody>
      </p:sp>
      <p:sp>
        <p:nvSpPr>
          <p:cNvPr id="12" name="Shape 9"/>
          <p:cNvSpPr/>
          <p:nvPr/>
        </p:nvSpPr>
        <p:spPr>
          <a:xfrm>
            <a:off x="6336792" y="1463040"/>
            <a:ext cx="5303520" cy="1481328"/>
          </a:xfrm>
          <a:prstGeom prst="roundRect">
            <a:avLst>
              <a:gd name="adj" fmla="val 6173"/>
            </a:avLst>
          </a:prstGeom>
          <a:solidFill>
            <a:srgbClr val="2E3D48"/>
          </a:solidFill>
          <a:ln/>
        </p:spPr>
        <p:txBody>
          <a:bodyPr/>
          <a:p/>
        </p:txBody>
      </p:sp>
      <p:sp>
        <p:nvSpPr>
          <p:cNvPr id="13" name="Shape 10"/>
          <p:cNvSpPr/>
          <p:nvPr/>
        </p:nvSpPr>
        <p:spPr>
          <a:xfrm>
            <a:off x="6592824" y="1773936"/>
            <a:ext cx="585216" cy="585216"/>
          </a:xfrm>
          <a:prstGeom prst="ellipse">
            <a:avLst/>
          </a:prstGeom>
          <a:solidFill>
            <a:srgbClr val="FF6D5F"/>
          </a:solidFill>
          <a:ln/>
        </p:spPr>
        <p:txBody>
          <a:bodyPr/>
          <a:p/>
        </p:txBody>
      </p:sp>
      <p:pic>
        <p:nvPicPr>
          <p:cNvPr id="14" name="Image 1" descr="icons/pip_212F38.png">    </p:cNvPr>
          <p:cNvPicPr>
            <a:picLocks noChangeAspect="1"/>
          </p:cNvPicPr>
          <p:nvPr/>
        </p:nvPicPr>
        <p:blipFill>
          <a:blip r:embed="rId2"/>
          <a:stretch>
            <a:fillRect/>
          </a:stretch>
        </p:blipFill>
        <p:spPr>
          <a:xfrm>
            <a:off x="6733276" y="1914388"/>
            <a:ext cx="304312" cy="304312"/>
          </a:xfrm>
          <a:prstGeom prst="rect">
            <a:avLst/>
          </a:prstGeom>
        </p:spPr>
      </p:pic>
      <p:sp>
        <p:nvSpPr>
          <p:cNvPr id="15" name="Text 11"/>
          <p:cNvSpPr/>
          <p:nvPr/>
        </p:nvSpPr>
        <p:spPr>
          <a:xfrm>
            <a:off x="7306056" y="1627632"/>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Picture-in-Picture</a:t>
            </a:r>
            <a:endParaRPr lang="en-US" sz="1250" dirty="0"/>
          </a:p>
        </p:txBody>
      </p:sp>
      <p:sp>
        <p:nvSpPr>
          <p:cNvPr id="16" name="Shape 12"/>
          <p:cNvSpPr/>
          <p:nvPr/>
        </p:nvSpPr>
        <p:spPr>
          <a:xfrm>
            <a:off x="7306056" y="1975104"/>
            <a:ext cx="1623060" cy="256032"/>
          </a:xfrm>
          <a:prstGeom prst="roundRect">
            <a:avLst>
              <a:gd name="adj" fmla="val 50000"/>
            </a:avLst>
          </a:prstGeom>
          <a:solidFill>
            <a:srgbClr val="FF6D5F"/>
          </a:solidFill>
          <a:ln/>
        </p:spPr>
        <p:txBody>
          <a:bodyPr/>
          <a:p/>
        </p:txBody>
      </p:sp>
      <p:sp>
        <p:nvSpPr>
          <p:cNvPr id="17" name="Text 13"/>
          <p:cNvSpPr/>
          <p:nvPr/>
        </p:nvSpPr>
        <p:spPr>
          <a:xfrm>
            <a:off x="7306056" y="1975104"/>
            <a:ext cx="162306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v5.2.0 · OCT 2023</a:t>
            </a:r>
            <a:endParaRPr lang="en-US" sz="760" dirty="0"/>
          </a:p>
        </p:txBody>
      </p:sp>
      <p:sp>
        <p:nvSpPr>
          <p:cNvPr id="18" name="Text 14"/>
          <p:cNvSpPr/>
          <p:nvPr/>
        </p:nvSpPr>
        <p:spPr>
          <a:xfrm>
            <a:off x="7306056" y="2304288"/>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PiP added to Webclient and SplitAgent, plus a recording toggle inside the Videocall use case.</a:t>
            </a:r>
            <a:endParaRPr lang="en-US" sz="900" dirty="0"/>
          </a:p>
        </p:txBody>
      </p:sp>
      <p:sp>
        <p:nvSpPr>
          <p:cNvPr id="19" name="Shape 15"/>
          <p:cNvSpPr/>
          <p:nvPr/>
        </p:nvSpPr>
        <p:spPr>
          <a:xfrm>
            <a:off x="548640" y="3127248"/>
            <a:ext cx="5303520" cy="1481328"/>
          </a:xfrm>
          <a:prstGeom prst="roundRect">
            <a:avLst>
              <a:gd name="adj" fmla="val 6173"/>
            </a:avLst>
          </a:prstGeom>
          <a:solidFill>
            <a:srgbClr val="2E3D48"/>
          </a:solidFill>
          <a:ln/>
        </p:spPr>
        <p:txBody>
          <a:bodyPr/>
          <a:p/>
        </p:txBody>
      </p:sp>
      <p:sp>
        <p:nvSpPr>
          <p:cNvPr id="20" name="Shape 16"/>
          <p:cNvSpPr/>
          <p:nvPr/>
        </p:nvSpPr>
        <p:spPr>
          <a:xfrm>
            <a:off x="804672" y="3438144"/>
            <a:ext cx="585216" cy="585216"/>
          </a:xfrm>
          <a:prstGeom prst="ellipse">
            <a:avLst/>
          </a:prstGeom>
          <a:solidFill>
            <a:srgbClr val="FF6D5F"/>
          </a:solidFill>
          <a:ln/>
        </p:spPr>
        <p:txBody>
          <a:bodyPr/>
          <a:p/>
        </p:txBody>
      </p:sp>
      <p:pic>
        <p:nvPicPr>
          <p:cNvPr id="21" name="Image 2" descr="icons/background_212F38.png">    </p:cNvPr>
          <p:cNvPicPr>
            <a:picLocks noChangeAspect="1"/>
          </p:cNvPicPr>
          <p:nvPr/>
        </p:nvPicPr>
        <p:blipFill>
          <a:blip r:embed="rId3"/>
          <a:stretch>
            <a:fillRect/>
          </a:stretch>
        </p:blipFill>
        <p:spPr>
          <a:xfrm>
            <a:off x="945124" y="3578596"/>
            <a:ext cx="304312" cy="304312"/>
          </a:xfrm>
          <a:prstGeom prst="rect">
            <a:avLst/>
          </a:prstGeom>
        </p:spPr>
      </p:pic>
      <p:sp>
        <p:nvSpPr>
          <p:cNvPr id="22" name="Text 17"/>
          <p:cNvSpPr/>
          <p:nvPr/>
        </p:nvSpPr>
        <p:spPr>
          <a:xfrm>
            <a:off x="1517904" y="3291840"/>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Virtual backgrounds</a:t>
            </a:r>
            <a:endParaRPr lang="en-US" sz="1250" dirty="0"/>
          </a:p>
        </p:txBody>
      </p:sp>
      <p:sp>
        <p:nvSpPr>
          <p:cNvPr id="23" name="Shape 18"/>
          <p:cNvSpPr/>
          <p:nvPr/>
        </p:nvSpPr>
        <p:spPr>
          <a:xfrm>
            <a:off x="1517904" y="3639312"/>
            <a:ext cx="1623060" cy="256032"/>
          </a:xfrm>
          <a:prstGeom prst="roundRect">
            <a:avLst>
              <a:gd name="adj" fmla="val 50000"/>
            </a:avLst>
          </a:prstGeom>
          <a:solidFill>
            <a:srgbClr val="FF6D5F"/>
          </a:solidFill>
          <a:ln/>
        </p:spPr>
        <p:txBody>
          <a:bodyPr/>
          <a:p/>
        </p:txBody>
      </p:sp>
      <p:sp>
        <p:nvSpPr>
          <p:cNvPr id="24" name="Text 19"/>
          <p:cNvSpPr/>
          <p:nvPr/>
        </p:nvSpPr>
        <p:spPr>
          <a:xfrm>
            <a:off x="1517904" y="3639312"/>
            <a:ext cx="162306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v5.1.0 · SEP 2022</a:t>
            </a:r>
            <a:endParaRPr lang="en-US" sz="760" dirty="0"/>
          </a:p>
        </p:txBody>
      </p:sp>
      <p:sp>
        <p:nvSpPr>
          <p:cNvPr id="25" name="Text 20"/>
          <p:cNvSpPr/>
          <p:nvPr/>
        </p:nvSpPr>
        <p:spPr>
          <a:xfrm>
            <a:off x="1517904" y="3968496"/>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QR code join and MediaPipe-powered virtual background / blur added to the SPLIT Agent use case.</a:t>
            </a:r>
            <a:endParaRPr lang="en-US" sz="900" dirty="0"/>
          </a:p>
        </p:txBody>
      </p:sp>
      <p:sp>
        <p:nvSpPr>
          <p:cNvPr id="26" name="Shape 21"/>
          <p:cNvSpPr/>
          <p:nvPr/>
        </p:nvSpPr>
        <p:spPr>
          <a:xfrm>
            <a:off x="6336792" y="3127248"/>
            <a:ext cx="5303520" cy="1481328"/>
          </a:xfrm>
          <a:prstGeom prst="roundRect">
            <a:avLst>
              <a:gd name="adj" fmla="val 6173"/>
            </a:avLst>
          </a:prstGeom>
          <a:solidFill>
            <a:srgbClr val="2E3D48"/>
          </a:solidFill>
          <a:ln/>
        </p:spPr>
        <p:txBody>
          <a:bodyPr/>
          <a:p/>
        </p:txBody>
      </p:sp>
      <p:sp>
        <p:nvSpPr>
          <p:cNvPr id="27" name="Shape 22"/>
          <p:cNvSpPr/>
          <p:nvPr/>
        </p:nvSpPr>
        <p:spPr>
          <a:xfrm>
            <a:off x="6592824" y="3438144"/>
            <a:ext cx="585216" cy="585216"/>
          </a:xfrm>
          <a:prstGeom prst="ellipse">
            <a:avLst/>
          </a:prstGeom>
          <a:solidFill>
            <a:srgbClr val="FF6D5F"/>
          </a:solidFill>
          <a:ln/>
        </p:spPr>
        <p:txBody>
          <a:bodyPr/>
          <a:p/>
        </p:txBody>
      </p:sp>
      <p:pic>
        <p:nvPicPr>
          <p:cNvPr id="28" name="Image 3" descr="icons/server_212F38.png">    </p:cNvPr>
          <p:cNvPicPr>
            <a:picLocks noChangeAspect="1"/>
          </p:cNvPicPr>
          <p:nvPr/>
        </p:nvPicPr>
        <p:blipFill>
          <a:blip r:embed="rId4"/>
          <a:stretch>
            <a:fillRect/>
          </a:stretch>
        </p:blipFill>
        <p:spPr>
          <a:xfrm>
            <a:off x="6733276" y="3578596"/>
            <a:ext cx="304312" cy="304312"/>
          </a:xfrm>
          <a:prstGeom prst="rect">
            <a:avLst/>
          </a:prstGeom>
        </p:spPr>
      </p:pic>
      <p:sp>
        <p:nvSpPr>
          <p:cNvPr id="29" name="Text 23"/>
          <p:cNvSpPr/>
          <p:nvPr/>
        </p:nvSpPr>
        <p:spPr>
          <a:xfrm>
            <a:off x="7306056" y="3291840"/>
            <a:ext cx="4078224" cy="310896"/>
          </a:xfrm>
          <a:prstGeom prst="rect">
            <a:avLst/>
          </a:prstGeom>
          <a:noFill/>
          <a:ln/>
        </p:spPr>
        <p:txBody>
          <a:bodyPr wrap="square" lIns="0" tIns="0" rIns="0" bIns="0" rtlCol="0" anchor="ctr"/>
          <a:lstStyle/>
          <a:p>
            <a:pPr indent="0" marL="0">
              <a:lnSpc>
                <a:spcPct val="102000"/>
              </a:lnSpc>
              <a:buNone/>
            </a:pPr>
            <a:r>
              <a:rPr lang="en-US" sz="1250" b="1" dirty="0">
                <a:solidFill>
                  <a:srgbClr val="FFFFFF"/>
                </a:solidFill>
                <a:latin typeface="Montserrat" pitchFamily="34" charset="0"/>
                <a:ea typeface="Montserrat" pitchFamily="34" charset="-122"/>
                <a:cs typeface="Montserrat" pitchFamily="34" charset="-120"/>
              </a:rPr>
              <a:t>Debian 11 core update</a:t>
            </a:r>
            <a:endParaRPr lang="en-US" sz="1250" dirty="0"/>
          </a:p>
        </p:txBody>
      </p:sp>
      <p:sp>
        <p:nvSpPr>
          <p:cNvPr id="30" name="Shape 24"/>
          <p:cNvSpPr/>
          <p:nvPr/>
        </p:nvSpPr>
        <p:spPr>
          <a:xfrm>
            <a:off x="7306056" y="3639312"/>
            <a:ext cx="1623060" cy="256032"/>
          </a:xfrm>
          <a:prstGeom prst="roundRect">
            <a:avLst>
              <a:gd name="adj" fmla="val 50000"/>
            </a:avLst>
          </a:prstGeom>
          <a:solidFill>
            <a:srgbClr val="FF6D5F"/>
          </a:solidFill>
          <a:ln/>
        </p:spPr>
        <p:txBody>
          <a:bodyPr/>
          <a:p/>
        </p:txBody>
      </p:sp>
      <p:sp>
        <p:nvSpPr>
          <p:cNvPr id="31" name="Text 25"/>
          <p:cNvSpPr/>
          <p:nvPr/>
        </p:nvSpPr>
        <p:spPr>
          <a:xfrm>
            <a:off x="7306056" y="3639312"/>
            <a:ext cx="1623060" cy="256032"/>
          </a:xfrm>
          <a:prstGeom prst="rect">
            <a:avLst/>
          </a:prstGeom>
          <a:noFill/>
          <a:ln/>
        </p:spPr>
        <p:txBody>
          <a:bodyPr wrap="square" lIns="0" tIns="0" rIns="0" bIns="0" rtlCol="0" anchor="ctr"/>
          <a:lstStyle/>
          <a:p>
            <a:pPr algn="ctr" indent="0" marL="0">
              <a:buNone/>
            </a:pPr>
            <a:r>
              <a:rPr lang="en-US" sz="760" b="1" dirty="0">
                <a:solidFill>
                  <a:srgbClr val="FFFFFF"/>
                </a:solidFill>
                <a:latin typeface="Montserrat" pitchFamily="34" charset="0"/>
                <a:ea typeface="Montserrat" pitchFamily="34" charset="-122"/>
                <a:cs typeface="Montserrat" pitchFamily="34" charset="-120"/>
              </a:rPr>
              <a:t>v5.0.0 · JAN 2022</a:t>
            </a:r>
            <a:endParaRPr lang="en-US" sz="760" dirty="0"/>
          </a:p>
        </p:txBody>
      </p:sp>
      <p:sp>
        <p:nvSpPr>
          <p:cNvPr id="32" name="Text 26"/>
          <p:cNvSpPr/>
          <p:nvPr/>
        </p:nvSpPr>
        <p:spPr>
          <a:xfrm>
            <a:off x="7306056" y="3968496"/>
            <a:ext cx="4078224" cy="512064"/>
          </a:xfrm>
          <a:prstGeom prst="rect">
            <a:avLst/>
          </a:prstGeom>
          <a:noFill/>
          <a:ln/>
        </p:spPr>
        <p:txBody>
          <a:bodyPr wrap="square" lIns="0" tIns="0" rIns="0" bIns="0" rtlCol="0" anchor="ctr"/>
          <a:lstStyle/>
          <a:p>
            <a:pPr indent="0" marL="0">
              <a:lnSpc>
                <a:spcPct val="120000"/>
              </a:lnSpc>
              <a:buNone/>
            </a:pPr>
            <a:r>
              <a:rPr lang="en-US" sz="900" dirty="0">
                <a:solidFill>
                  <a:srgbClr val="9FB0BE"/>
                </a:solidFill>
                <a:latin typeface="Montserrat" pitchFamily="34" charset="0"/>
                <a:ea typeface="Montserrat" pitchFamily="34" charset="-122"/>
                <a:cs typeface="Montserrat" pitchFamily="34" charset="-120"/>
              </a:rPr>
              <a:t>Platform core updated to Debian 11 and PHP 8.0, plus a Flip Camera action.</a:t>
            </a:r>
            <a:endParaRPr lang="en-US" sz="900" dirty="0"/>
          </a:p>
        </p:txBody>
      </p:sp>
      <p:sp>
        <p:nvSpPr>
          <p:cNvPr id="33" name="Shape 27"/>
          <p:cNvSpPr/>
          <p:nvPr/>
        </p:nvSpPr>
        <p:spPr>
          <a:xfrm>
            <a:off x="548640" y="4828032"/>
            <a:ext cx="11091672" cy="1170432"/>
          </a:xfrm>
          <a:prstGeom prst="roundRect">
            <a:avLst>
              <a:gd name="adj" fmla="val 7813"/>
            </a:avLst>
          </a:prstGeom>
          <a:solidFill>
            <a:srgbClr val="1A252C"/>
          </a:solidFill>
          <a:ln/>
        </p:spPr>
        <p:txBody>
          <a:bodyPr/>
          <a:p/>
        </p:txBody>
      </p:sp>
      <p:sp>
        <p:nvSpPr>
          <p:cNvPr id="34" name="Text 28"/>
          <p:cNvSpPr/>
          <p:nvPr/>
        </p:nvSpPr>
        <p:spPr>
          <a:xfrm>
            <a:off x="868680" y="4956048"/>
            <a:ext cx="10424160" cy="274320"/>
          </a:xfrm>
          <a:prstGeom prst="rect">
            <a:avLst/>
          </a:prstGeom>
          <a:noFill/>
          <a:ln/>
        </p:spPr>
        <p:txBody>
          <a:bodyPr wrap="square" lIns="0" tIns="0" rIns="0" bIns="0" rtlCol="0" anchor="ctr"/>
          <a:lstStyle/>
          <a:p>
            <a:pPr indent="0" marL="0">
              <a:buNone/>
            </a:pPr>
            <a:r>
              <a:rPr lang="en-US" sz="1150" b="1" dirty="0">
                <a:solidFill>
                  <a:srgbClr val="FF6D5F"/>
                </a:solidFill>
                <a:latin typeface="Montserrat" pitchFamily="34" charset="0"/>
                <a:ea typeface="Montserrat" pitchFamily="34" charset="-122"/>
                <a:cs typeface="Montserrat" pitchFamily="34" charset="-120"/>
              </a:rPr>
              <a:t>Under the hood, the same decade</a:t>
            </a:r>
            <a:endParaRPr lang="en-US" sz="1150" dirty="0"/>
          </a:p>
        </p:txBody>
      </p:sp>
      <p:sp>
        <p:nvSpPr>
          <p:cNvPr id="35" name="Text 29"/>
          <p:cNvSpPr/>
          <p:nvPr/>
        </p:nvSpPr>
        <p:spPr>
          <a:xfrm>
            <a:off x="868680" y="5248656"/>
            <a:ext cx="10469880" cy="62179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Two usrsctp (SCTP) library vulnerabilities patched in 2020 · web stack modernised to Webpack / Vue / Bulma.io in 2019 · Safari support added in 2019 and later hardened for Safari 17.2+ fullscreen behaviour in 2024.</a:t>
            </a:r>
            <a:endParaRPr lang="en-US" sz="980" dirty="0"/>
          </a:p>
        </p:txBody>
      </p:sp>
      <p:sp>
        <p:nvSpPr>
          <p:cNvPr id="36" name="Text 30"/>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wiki.ivrpowers.com/en/videortc/changelog (v1.0.0 – v6.0.0)</a:t>
            </a:r>
            <a:endParaRPr lang="en-US" sz="800" dirty="0"/>
          </a:p>
        </p:txBody>
      </p:sp>
      <p:sp>
        <p:nvSpPr>
          <p:cNvPr id="37" name="Text 31"/>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Release track</a:t>
            </a:r>
            <a:endParaRPr lang="en-US" sz="800" dirty="0"/>
          </a:p>
        </p:txBody>
      </p:sp>
      <p:sp>
        <p:nvSpPr>
          <p:cNvPr id="38" name="Text 32"/>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13</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INTEROPERABILITY</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Standards first, so it fits what you already run</a:t>
            </a:r>
            <a:endParaRPr lang="en-US" sz="2700" dirty="0"/>
          </a:p>
        </p:txBody>
      </p:sp>
      <p:sp>
        <p:nvSpPr>
          <p:cNvPr id="5" name="Shape 3"/>
          <p:cNvSpPr/>
          <p:nvPr/>
        </p:nvSpPr>
        <p:spPr>
          <a:xfrm>
            <a:off x="548640" y="1417320"/>
            <a:ext cx="3566160" cy="3977640"/>
          </a:xfrm>
          <a:prstGeom prst="roundRect">
            <a:avLst>
              <a:gd name="adj" fmla="val 2564"/>
            </a:avLst>
          </a:prstGeom>
          <a:solidFill>
            <a:srgbClr val="2E3D48"/>
          </a:solidFill>
          <a:ln/>
        </p:spPr>
        <p:txBody>
          <a:bodyPr/>
          <a:p/>
        </p:txBody>
      </p:sp>
      <p:sp>
        <p:nvSpPr>
          <p:cNvPr id="6" name="Shape 4"/>
          <p:cNvSpPr/>
          <p:nvPr/>
        </p:nvSpPr>
        <p:spPr>
          <a:xfrm>
            <a:off x="822960" y="1691640"/>
            <a:ext cx="585216" cy="585216"/>
          </a:xfrm>
          <a:prstGeom prst="ellipse">
            <a:avLst/>
          </a:prstGeom>
          <a:solidFill>
            <a:srgbClr val="FF6D5F"/>
          </a:solidFill>
          <a:ln/>
        </p:spPr>
        <p:txBody>
          <a:bodyPr/>
          <a:p/>
        </p:txBody>
      </p:sp>
      <p:pic>
        <p:nvPicPr>
          <p:cNvPr id="7" name="Image 0" descr="icons/call_212F38.png">    </p:cNvPr>
          <p:cNvPicPr>
            <a:picLocks noChangeAspect="1"/>
          </p:cNvPicPr>
          <p:nvPr/>
        </p:nvPicPr>
        <p:blipFill>
          <a:blip r:embed="rId1"/>
          <a:stretch>
            <a:fillRect/>
          </a:stretch>
        </p:blipFill>
        <p:spPr>
          <a:xfrm>
            <a:off x="963412" y="1832092"/>
            <a:ext cx="304312" cy="304312"/>
          </a:xfrm>
          <a:prstGeom prst="rect">
            <a:avLst/>
          </a:prstGeom>
        </p:spPr>
      </p:pic>
      <p:sp>
        <p:nvSpPr>
          <p:cNvPr id="8" name="Text 5"/>
          <p:cNvSpPr/>
          <p:nvPr/>
        </p:nvSpPr>
        <p:spPr>
          <a:xfrm>
            <a:off x="1536192" y="1691640"/>
            <a:ext cx="2304288" cy="585216"/>
          </a:xfrm>
          <a:prstGeom prst="rect">
            <a:avLst/>
          </a:prstGeom>
          <a:noFill/>
          <a:ln/>
        </p:spPr>
        <p:txBody>
          <a:bodyPr wrap="square" lIns="0" tIns="0" rIns="0" bIns="0" rtlCol="0" anchor="ctr"/>
          <a:lstStyle/>
          <a:p>
            <a:pPr indent="0" marL="0">
              <a:buNone/>
            </a:pPr>
            <a:r>
              <a:rPr lang="en-US" sz="1350" b="1" dirty="0">
                <a:solidFill>
                  <a:srgbClr val="FFFFFF"/>
                </a:solidFill>
                <a:latin typeface="Montserrat" pitchFamily="34" charset="0"/>
                <a:ea typeface="Montserrat" pitchFamily="34" charset="-122"/>
                <a:cs typeface="Montserrat" pitchFamily="34" charset="-120"/>
              </a:rPr>
              <a:t>Telephony</a:t>
            </a:r>
            <a:endParaRPr lang="en-US" sz="1350" dirty="0"/>
          </a:p>
        </p:txBody>
      </p:sp>
      <p:sp>
        <p:nvSpPr>
          <p:cNvPr id="9" name="Shape 6"/>
          <p:cNvSpPr/>
          <p:nvPr/>
        </p:nvSpPr>
        <p:spPr>
          <a:xfrm>
            <a:off x="841248" y="2542032"/>
            <a:ext cx="82296" cy="82296"/>
          </a:xfrm>
          <a:prstGeom prst="roundRect">
            <a:avLst>
              <a:gd name="adj" fmla="val 22222"/>
            </a:avLst>
          </a:prstGeom>
          <a:solidFill>
            <a:srgbClr val="FF6D5F"/>
          </a:solidFill>
          <a:ln/>
        </p:spPr>
        <p:txBody>
          <a:bodyPr/>
          <a:p/>
        </p:txBody>
      </p:sp>
      <p:sp>
        <p:nvSpPr>
          <p:cNvPr id="10" name="Text 7"/>
          <p:cNvSpPr/>
          <p:nvPr/>
        </p:nvSpPr>
        <p:spPr>
          <a:xfrm>
            <a:off x="1051560" y="2459736"/>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Standard SIP trunking to any carrier or PBX</a:t>
            </a:r>
            <a:endParaRPr lang="en-US" sz="940" dirty="0"/>
          </a:p>
        </p:txBody>
      </p:sp>
      <p:sp>
        <p:nvSpPr>
          <p:cNvPr id="11" name="Shape 8"/>
          <p:cNvSpPr/>
          <p:nvPr/>
        </p:nvSpPr>
        <p:spPr>
          <a:xfrm>
            <a:off x="841248" y="3255264"/>
            <a:ext cx="82296" cy="82296"/>
          </a:xfrm>
          <a:prstGeom prst="roundRect">
            <a:avLst>
              <a:gd name="adj" fmla="val 22222"/>
            </a:avLst>
          </a:prstGeom>
          <a:solidFill>
            <a:srgbClr val="FF6D5F"/>
          </a:solidFill>
          <a:ln/>
        </p:spPr>
        <p:txBody>
          <a:bodyPr/>
          <a:p/>
        </p:txBody>
      </p:sp>
      <p:sp>
        <p:nvSpPr>
          <p:cNvPr id="12" name="Text 9"/>
          <p:cNvSpPr/>
          <p:nvPr/>
        </p:nvSpPr>
        <p:spPr>
          <a:xfrm>
            <a:off x="1051560" y="3172968"/>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Native core handles SIP / PSTN signalling</a:t>
            </a:r>
            <a:endParaRPr lang="en-US" sz="940" dirty="0"/>
          </a:p>
        </p:txBody>
      </p:sp>
      <p:sp>
        <p:nvSpPr>
          <p:cNvPr id="13" name="Shape 10"/>
          <p:cNvSpPr/>
          <p:nvPr/>
        </p:nvSpPr>
        <p:spPr>
          <a:xfrm>
            <a:off x="841248" y="3968496"/>
            <a:ext cx="82296" cy="82296"/>
          </a:xfrm>
          <a:prstGeom prst="roundRect">
            <a:avLst>
              <a:gd name="adj" fmla="val 22222"/>
            </a:avLst>
          </a:prstGeom>
          <a:solidFill>
            <a:srgbClr val="FF6D5F"/>
          </a:solidFill>
          <a:ln/>
        </p:spPr>
        <p:txBody>
          <a:bodyPr/>
          <a:p/>
        </p:txBody>
      </p:sp>
      <p:sp>
        <p:nvSpPr>
          <p:cNvPr id="14" name="Text 11"/>
          <p:cNvSpPr/>
          <p:nvPr/>
        </p:nvSpPr>
        <p:spPr>
          <a:xfrm>
            <a:off x="1051560" y="3886200"/>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STUN built in; TURN configured per deployment</a:t>
            </a:r>
            <a:endParaRPr lang="en-US" sz="940" dirty="0"/>
          </a:p>
        </p:txBody>
      </p:sp>
      <p:sp>
        <p:nvSpPr>
          <p:cNvPr id="15" name="Shape 12"/>
          <p:cNvSpPr/>
          <p:nvPr/>
        </p:nvSpPr>
        <p:spPr>
          <a:xfrm>
            <a:off x="841248" y="4681728"/>
            <a:ext cx="82296" cy="82296"/>
          </a:xfrm>
          <a:prstGeom prst="roundRect">
            <a:avLst>
              <a:gd name="adj" fmla="val 22222"/>
            </a:avLst>
          </a:prstGeom>
          <a:solidFill>
            <a:srgbClr val="FF6D5F"/>
          </a:solidFill>
          <a:ln/>
        </p:spPr>
        <p:txBody>
          <a:bodyPr/>
          <a:p/>
        </p:txBody>
      </p:sp>
      <p:sp>
        <p:nvSpPr>
          <p:cNvPr id="16" name="Text 13"/>
          <p:cNvSpPr/>
          <p:nvPr/>
        </p:nvSpPr>
        <p:spPr>
          <a:xfrm>
            <a:off x="1051560" y="4599432"/>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Licence-gated channel capacity, per account</a:t>
            </a:r>
            <a:endParaRPr lang="en-US" sz="940" dirty="0"/>
          </a:p>
        </p:txBody>
      </p:sp>
      <p:sp>
        <p:nvSpPr>
          <p:cNvPr id="17" name="Shape 14"/>
          <p:cNvSpPr/>
          <p:nvPr/>
        </p:nvSpPr>
        <p:spPr>
          <a:xfrm>
            <a:off x="4306824" y="1417320"/>
            <a:ext cx="3566160" cy="3977640"/>
          </a:xfrm>
          <a:prstGeom prst="roundRect">
            <a:avLst>
              <a:gd name="adj" fmla="val 2564"/>
            </a:avLst>
          </a:prstGeom>
          <a:solidFill>
            <a:srgbClr val="2E3D48"/>
          </a:solidFill>
          <a:ln/>
        </p:spPr>
        <p:txBody>
          <a:bodyPr/>
          <a:p/>
        </p:txBody>
      </p:sp>
      <p:sp>
        <p:nvSpPr>
          <p:cNvPr id="18" name="Shape 15"/>
          <p:cNvSpPr/>
          <p:nvPr/>
        </p:nvSpPr>
        <p:spPr>
          <a:xfrm>
            <a:off x="4581144" y="1691640"/>
            <a:ext cx="585216" cy="585216"/>
          </a:xfrm>
          <a:prstGeom prst="ellipse">
            <a:avLst/>
          </a:prstGeom>
          <a:solidFill>
            <a:srgbClr val="FF6D5F"/>
          </a:solidFill>
          <a:ln/>
        </p:spPr>
        <p:txBody>
          <a:bodyPr/>
          <a:p/>
        </p:txBody>
      </p:sp>
      <p:pic>
        <p:nvPicPr>
          <p:cNvPr id="19" name="Image 1" descr="icons/integration_212F38.png">    </p:cNvPr>
          <p:cNvPicPr>
            <a:picLocks noChangeAspect="1"/>
          </p:cNvPicPr>
          <p:nvPr/>
        </p:nvPicPr>
        <p:blipFill>
          <a:blip r:embed="rId2"/>
          <a:stretch>
            <a:fillRect/>
          </a:stretch>
        </p:blipFill>
        <p:spPr>
          <a:xfrm>
            <a:off x="4721596" y="1832092"/>
            <a:ext cx="304312" cy="304312"/>
          </a:xfrm>
          <a:prstGeom prst="rect">
            <a:avLst/>
          </a:prstGeom>
        </p:spPr>
      </p:pic>
      <p:sp>
        <p:nvSpPr>
          <p:cNvPr id="20" name="Text 16"/>
          <p:cNvSpPr/>
          <p:nvPr/>
        </p:nvSpPr>
        <p:spPr>
          <a:xfrm>
            <a:off x="5294376" y="1691640"/>
            <a:ext cx="2304288" cy="585216"/>
          </a:xfrm>
          <a:prstGeom prst="rect">
            <a:avLst/>
          </a:prstGeom>
          <a:noFill/>
          <a:ln/>
        </p:spPr>
        <p:txBody>
          <a:bodyPr wrap="square" lIns="0" tIns="0" rIns="0" bIns="0" rtlCol="0" anchor="ctr"/>
          <a:lstStyle/>
          <a:p>
            <a:pPr indent="0" marL="0">
              <a:buNone/>
            </a:pPr>
            <a:r>
              <a:rPr lang="en-US" sz="1350" b="1" dirty="0">
                <a:solidFill>
                  <a:srgbClr val="FFFFFF"/>
                </a:solidFill>
                <a:latin typeface="Montserrat" pitchFamily="34" charset="0"/>
                <a:ea typeface="Montserrat" pitchFamily="34" charset="-122"/>
                <a:cs typeface="Montserrat" pitchFamily="34" charset="-120"/>
              </a:rPr>
              <a:t>Contact-center platforms</a:t>
            </a:r>
            <a:endParaRPr lang="en-US" sz="1350" dirty="0"/>
          </a:p>
        </p:txBody>
      </p:sp>
      <p:sp>
        <p:nvSpPr>
          <p:cNvPr id="21" name="Shape 17"/>
          <p:cNvSpPr/>
          <p:nvPr/>
        </p:nvSpPr>
        <p:spPr>
          <a:xfrm>
            <a:off x="4599432" y="2542032"/>
            <a:ext cx="82296" cy="82296"/>
          </a:xfrm>
          <a:prstGeom prst="roundRect">
            <a:avLst>
              <a:gd name="adj" fmla="val 22222"/>
            </a:avLst>
          </a:prstGeom>
          <a:solidFill>
            <a:srgbClr val="FF6D5F"/>
          </a:solidFill>
          <a:ln/>
        </p:spPr>
        <p:txBody>
          <a:bodyPr/>
          <a:p/>
        </p:txBody>
      </p:sp>
      <p:sp>
        <p:nvSpPr>
          <p:cNvPr id="22" name="Text 18"/>
          <p:cNvSpPr/>
          <p:nvPr/>
        </p:nvSpPr>
        <p:spPr>
          <a:xfrm>
            <a:off x="4809744" y="2459736"/>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Documented, step-by-step guides for Genesys PureCloud and GoContact</a:t>
            </a:r>
            <a:endParaRPr lang="en-US" sz="940" dirty="0"/>
          </a:p>
        </p:txBody>
      </p:sp>
      <p:sp>
        <p:nvSpPr>
          <p:cNvPr id="23" name="Shape 19"/>
          <p:cNvSpPr/>
          <p:nvPr/>
        </p:nvSpPr>
        <p:spPr>
          <a:xfrm>
            <a:off x="4599432" y="3255264"/>
            <a:ext cx="82296" cy="82296"/>
          </a:xfrm>
          <a:prstGeom prst="roundRect">
            <a:avLst>
              <a:gd name="adj" fmla="val 22222"/>
            </a:avLst>
          </a:prstGeom>
          <a:solidFill>
            <a:srgbClr val="FF6D5F"/>
          </a:solidFill>
          <a:ln/>
        </p:spPr>
        <p:txBody>
          <a:bodyPr/>
          <a:p/>
        </p:txBody>
      </p:sp>
      <p:sp>
        <p:nvSpPr>
          <p:cNvPr id="24" name="Text 20"/>
          <p:cNvSpPr/>
          <p:nvPr/>
        </p:nvSpPr>
        <p:spPr>
          <a:xfrm>
            <a:off x="4809744" y="3172968"/>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Corporate site lists 18+ CCaaS integrations, incl. Talkdesk, Cisco, Avaya, Zendesk, Five9, Twilio</a:t>
            </a:r>
            <a:endParaRPr lang="en-US" sz="940" dirty="0"/>
          </a:p>
        </p:txBody>
      </p:sp>
      <p:sp>
        <p:nvSpPr>
          <p:cNvPr id="25" name="Shape 21"/>
          <p:cNvSpPr/>
          <p:nvPr/>
        </p:nvSpPr>
        <p:spPr>
          <a:xfrm>
            <a:off x="4599432" y="3968496"/>
            <a:ext cx="82296" cy="82296"/>
          </a:xfrm>
          <a:prstGeom prst="roundRect">
            <a:avLst>
              <a:gd name="adj" fmla="val 22222"/>
            </a:avLst>
          </a:prstGeom>
          <a:solidFill>
            <a:srgbClr val="FF6D5F"/>
          </a:solidFill>
          <a:ln/>
        </p:spPr>
        <p:txBody>
          <a:bodyPr/>
          <a:p/>
        </p:txBody>
      </p:sp>
      <p:sp>
        <p:nvSpPr>
          <p:cNvPr id="26" name="Text 22"/>
          <p:cNvSpPr/>
          <p:nvPr/>
        </p:nvSpPr>
        <p:spPr>
          <a:xfrm>
            <a:off x="4809744" y="3886200"/>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A generic integration guide for platforms without a dedicated walkthrough</a:t>
            </a:r>
            <a:endParaRPr lang="en-US" sz="940" dirty="0"/>
          </a:p>
        </p:txBody>
      </p:sp>
      <p:sp>
        <p:nvSpPr>
          <p:cNvPr id="27" name="Shape 23"/>
          <p:cNvSpPr/>
          <p:nvPr/>
        </p:nvSpPr>
        <p:spPr>
          <a:xfrm>
            <a:off x="4599432" y="4681728"/>
            <a:ext cx="82296" cy="82296"/>
          </a:xfrm>
          <a:prstGeom prst="roundRect">
            <a:avLst>
              <a:gd name="adj" fmla="val 22222"/>
            </a:avLst>
          </a:prstGeom>
          <a:solidFill>
            <a:srgbClr val="FF6D5F"/>
          </a:solidFill>
          <a:ln/>
        </p:spPr>
        <p:txBody>
          <a:bodyPr/>
          <a:p/>
        </p:txBody>
      </p:sp>
      <p:sp>
        <p:nvSpPr>
          <p:cNvPr id="28" name="Text 24"/>
          <p:cNvSpPr/>
          <p:nvPr/>
        </p:nvSpPr>
        <p:spPr>
          <a:xfrm>
            <a:off x="4809744" y="4599432"/>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SPLIT protocol purpose-built for agent/client separation</a:t>
            </a:r>
            <a:endParaRPr lang="en-US" sz="940" dirty="0"/>
          </a:p>
        </p:txBody>
      </p:sp>
      <p:sp>
        <p:nvSpPr>
          <p:cNvPr id="29" name="Shape 25"/>
          <p:cNvSpPr/>
          <p:nvPr/>
        </p:nvSpPr>
        <p:spPr>
          <a:xfrm>
            <a:off x="8065008" y="1417320"/>
            <a:ext cx="3566160" cy="3977640"/>
          </a:xfrm>
          <a:prstGeom prst="roundRect">
            <a:avLst>
              <a:gd name="adj" fmla="val 2564"/>
            </a:avLst>
          </a:prstGeom>
          <a:solidFill>
            <a:srgbClr val="2E3D48"/>
          </a:solidFill>
          <a:ln/>
        </p:spPr>
        <p:txBody>
          <a:bodyPr/>
          <a:p/>
        </p:txBody>
      </p:sp>
      <p:sp>
        <p:nvSpPr>
          <p:cNvPr id="30" name="Shape 26"/>
          <p:cNvSpPr/>
          <p:nvPr/>
        </p:nvSpPr>
        <p:spPr>
          <a:xfrm>
            <a:off x="8339328" y="1691640"/>
            <a:ext cx="585216" cy="585216"/>
          </a:xfrm>
          <a:prstGeom prst="ellipse">
            <a:avLst/>
          </a:prstGeom>
          <a:solidFill>
            <a:srgbClr val="FF6D5F"/>
          </a:solidFill>
          <a:ln/>
        </p:spPr>
        <p:txBody>
          <a:bodyPr/>
          <a:p/>
        </p:txBody>
      </p:sp>
      <p:pic>
        <p:nvPicPr>
          <p:cNvPr id="31" name="Image 2" descr="icons/doc_212F38.png">    </p:cNvPr>
          <p:cNvPicPr>
            <a:picLocks noChangeAspect="1"/>
          </p:cNvPicPr>
          <p:nvPr/>
        </p:nvPicPr>
        <p:blipFill>
          <a:blip r:embed="rId3"/>
          <a:stretch>
            <a:fillRect/>
          </a:stretch>
        </p:blipFill>
        <p:spPr>
          <a:xfrm>
            <a:off x="8479780" y="1832092"/>
            <a:ext cx="304312" cy="304312"/>
          </a:xfrm>
          <a:prstGeom prst="rect">
            <a:avLst/>
          </a:prstGeom>
        </p:spPr>
      </p:pic>
      <p:sp>
        <p:nvSpPr>
          <p:cNvPr id="32" name="Text 27"/>
          <p:cNvSpPr/>
          <p:nvPr/>
        </p:nvSpPr>
        <p:spPr>
          <a:xfrm>
            <a:off x="9052560" y="1691640"/>
            <a:ext cx="2304288" cy="585216"/>
          </a:xfrm>
          <a:prstGeom prst="rect">
            <a:avLst/>
          </a:prstGeom>
          <a:noFill/>
          <a:ln/>
        </p:spPr>
        <p:txBody>
          <a:bodyPr wrap="square" lIns="0" tIns="0" rIns="0" bIns="0" rtlCol="0" anchor="ctr"/>
          <a:lstStyle/>
          <a:p>
            <a:pPr indent="0" marL="0">
              <a:buNone/>
            </a:pPr>
            <a:r>
              <a:rPr lang="en-US" sz="1350" b="1" dirty="0">
                <a:solidFill>
                  <a:srgbClr val="FFFFFF"/>
                </a:solidFill>
                <a:latin typeface="Montserrat" pitchFamily="34" charset="0"/>
                <a:ea typeface="Montserrat" pitchFamily="34" charset="-122"/>
                <a:cs typeface="Montserrat" pitchFamily="34" charset="-120"/>
              </a:rPr>
              <a:t>Developer surface</a:t>
            </a:r>
            <a:endParaRPr lang="en-US" sz="1350" dirty="0"/>
          </a:p>
        </p:txBody>
      </p:sp>
      <p:sp>
        <p:nvSpPr>
          <p:cNvPr id="33" name="Shape 28"/>
          <p:cNvSpPr/>
          <p:nvPr/>
        </p:nvSpPr>
        <p:spPr>
          <a:xfrm>
            <a:off x="8357616" y="2542032"/>
            <a:ext cx="82296" cy="82296"/>
          </a:xfrm>
          <a:prstGeom prst="roundRect">
            <a:avLst>
              <a:gd name="adj" fmla="val 22222"/>
            </a:avLst>
          </a:prstGeom>
          <a:solidFill>
            <a:srgbClr val="FF6D5F"/>
          </a:solidFill>
          <a:ln/>
        </p:spPr>
        <p:txBody>
          <a:bodyPr/>
          <a:p/>
        </p:txBody>
      </p:sp>
      <p:sp>
        <p:nvSpPr>
          <p:cNvPr id="34" name="Text 29"/>
          <p:cNvSpPr/>
          <p:nvPr/>
        </p:nvSpPr>
        <p:spPr>
          <a:xfrm>
            <a:off x="8567928" y="2459736"/>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VideoRTC.js client library, currently v4.3.0</a:t>
            </a:r>
            <a:endParaRPr lang="en-US" sz="940" dirty="0"/>
          </a:p>
        </p:txBody>
      </p:sp>
      <p:sp>
        <p:nvSpPr>
          <p:cNvPr id="35" name="Shape 30"/>
          <p:cNvSpPr/>
          <p:nvPr/>
        </p:nvSpPr>
        <p:spPr>
          <a:xfrm>
            <a:off x="8357616" y="3255264"/>
            <a:ext cx="82296" cy="82296"/>
          </a:xfrm>
          <a:prstGeom prst="roundRect">
            <a:avLst>
              <a:gd name="adj" fmla="val 22222"/>
            </a:avLst>
          </a:prstGeom>
          <a:solidFill>
            <a:srgbClr val="FF6D5F"/>
          </a:solidFill>
          <a:ln/>
        </p:spPr>
        <p:txBody>
          <a:bodyPr/>
          <a:p/>
        </p:txBody>
      </p:sp>
      <p:sp>
        <p:nvSpPr>
          <p:cNvPr id="36" name="Text 31"/>
          <p:cNvSpPr/>
          <p:nvPr/>
        </p:nvSpPr>
        <p:spPr>
          <a:xfrm>
            <a:off x="8567928" y="3172968"/>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Reference implementations for every use case</a:t>
            </a:r>
            <a:endParaRPr lang="en-US" sz="940" dirty="0"/>
          </a:p>
        </p:txBody>
      </p:sp>
      <p:sp>
        <p:nvSpPr>
          <p:cNvPr id="37" name="Shape 32"/>
          <p:cNvSpPr/>
          <p:nvPr/>
        </p:nvSpPr>
        <p:spPr>
          <a:xfrm>
            <a:off x="8357616" y="3968496"/>
            <a:ext cx="82296" cy="82296"/>
          </a:xfrm>
          <a:prstGeom prst="roundRect">
            <a:avLst>
              <a:gd name="adj" fmla="val 22222"/>
            </a:avLst>
          </a:prstGeom>
          <a:solidFill>
            <a:srgbClr val="FF6D5F"/>
          </a:solidFill>
          <a:ln/>
        </p:spPr>
        <p:txBody>
          <a:bodyPr/>
          <a:p/>
        </p:txBody>
      </p:sp>
      <p:sp>
        <p:nvSpPr>
          <p:cNvPr id="38" name="Text 33"/>
          <p:cNvSpPr/>
          <p:nvPr/>
        </p:nvSpPr>
        <p:spPr>
          <a:xfrm>
            <a:off x="8567928" y="3886200"/>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File-based .jcfg configuration, service-level restarts</a:t>
            </a:r>
            <a:endParaRPr lang="en-US" sz="940" dirty="0"/>
          </a:p>
        </p:txBody>
      </p:sp>
      <p:sp>
        <p:nvSpPr>
          <p:cNvPr id="39" name="Shape 34"/>
          <p:cNvSpPr/>
          <p:nvPr/>
        </p:nvSpPr>
        <p:spPr>
          <a:xfrm>
            <a:off x="8357616" y="4681728"/>
            <a:ext cx="82296" cy="82296"/>
          </a:xfrm>
          <a:prstGeom prst="roundRect">
            <a:avLst>
              <a:gd name="adj" fmla="val 22222"/>
            </a:avLst>
          </a:prstGeom>
          <a:solidFill>
            <a:srgbClr val="FF6D5F"/>
          </a:solidFill>
          <a:ln/>
        </p:spPr>
        <p:txBody>
          <a:bodyPr/>
          <a:p/>
        </p:txBody>
      </p:sp>
      <p:sp>
        <p:nvSpPr>
          <p:cNvPr id="40" name="Text 35"/>
          <p:cNvSpPr/>
          <p:nvPr/>
        </p:nvSpPr>
        <p:spPr>
          <a:xfrm>
            <a:off x="8567928" y="4599432"/>
            <a:ext cx="2770632" cy="640080"/>
          </a:xfrm>
          <a:prstGeom prst="rect">
            <a:avLst/>
          </a:prstGeom>
          <a:noFill/>
          <a:ln/>
        </p:spPr>
        <p:txBody>
          <a:bodyPr wrap="square" lIns="0" tIns="0" rIns="0" bIns="0" rtlCol="0" anchor="ctr"/>
          <a:lstStyle/>
          <a:p>
            <a:pPr indent="0" marL="0">
              <a:lnSpc>
                <a:spcPct val="122000"/>
              </a:lnSpc>
              <a:buNone/>
            </a:pPr>
            <a:r>
              <a:rPr lang="en-US" sz="940" dirty="0">
                <a:solidFill>
                  <a:srgbClr val="9FB0BE"/>
                </a:solidFill>
                <a:latin typeface="Montserrat" pitchFamily="34" charset="0"/>
                <a:ea typeface="Montserrat" pitchFamily="34" charset="-122"/>
                <a:cs typeface="Montserrat" pitchFamily="34" charset="-120"/>
              </a:rPr>
              <a:t>Multi-tenant "accounts" mode for per-project isolation</a:t>
            </a:r>
            <a:endParaRPr lang="en-US" sz="940" dirty="0"/>
          </a:p>
        </p:txBody>
      </p:sp>
      <p:sp>
        <p:nvSpPr>
          <p:cNvPr id="41" name="Text 36"/>
          <p:cNvSpPr/>
          <p:nvPr/>
        </p:nvSpPr>
        <p:spPr>
          <a:xfrm>
            <a:off x="548640" y="5669280"/>
            <a:ext cx="11091672" cy="329184"/>
          </a:xfrm>
          <a:prstGeom prst="rect">
            <a:avLst/>
          </a:prstGeom>
          <a:noFill/>
          <a:ln/>
        </p:spPr>
        <p:txBody>
          <a:bodyPr wrap="square" lIns="0" tIns="0" rIns="0" bIns="0" rtlCol="0" anchor="ctr"/>
          <a:lstStyle/>
          <a:p>
            <a:pPr indent="0" marL="0">
              <a:buNone/>
            </a:pPr>
            <a:r>
              <a:rPr lang="en-US" sz="1050" b="1" dirty="0">
                <a:solidFill>
                  <a:srgbClr val="FF6D5F"/>
                </a:solidFill>
                <a:latin typeface="Montserrat" pitchFamily="34" charset="0"/>
                <a:ea typeface="Montserrat" pitchFamily="34" charset="-122"/>
                <a:cs typeface="Montserrat" pitchFamily="34" charset="-120"/>
              </a:rPr>
              <a:t>Because the gateway speaks standard SIP and WebRTC, Video RTC can be introduced next to an incumbent contact center and take on the video traffic first.</a:t>
            </a:r>
            <a:endParaRPr lang="en-US" sz="1050" dirty="0"/>
          </a:p>
        </p:txBody>
      </p:sp>
      <p:sp>
        <p:nvSpPr>
          <p:cNvPr id="42" name="Text 37"/>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wiki.ivrpowers.com/en/videortc/development/third-party-integrations, /development/videortcjs</a:t>
            </a:r>
            <a:endParaRPr lang="en-US" sz="800" dirty="0"/>
          </a:p>
        </p:txBody>
      </p:sp>
      <p:sp>
        <p:nvSpPr>
          <p:cNvPr id="43" name="Text 38"/>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Interoperability</a:t>
            </a:r>
            <a:endParaRPr lang="en-US" sz="800" dirty="0"/>
          </a:p>
        </p:txBody>
      </p:sp>
      <p:sp>
        <p:nvSpPr>
          <p:cNvPr id="44" name="Text 39"/>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14</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THE SUITE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Video RTC is the media engine underneath three products</a:t>
            </a:r>
            <a:endParaRPr lang="en-US" sz="2700" dirty="0"/>
          </a:p>
        </p:txBody>
      </p:sp>
      <p:sp>
        <p:nvSpPr>
          <p:cNvPr id="5" name="Text 3"/>
          <p:cNvSpPr/>
          <p:nvPr/>
        </p:nvSpPr>
        <p:spPr>
          <a:xfrm>
            <a:off x="548640" y="1298448"/>
            <a:ext cx="11091672" cy="365760"/>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Each platform stands alone and speaks standard protocols — but bought together they behave as one system, with no integration project in between.</a:t>
            </a:r>
            <a:endParaRPr lang="en-US" sz="1250" dirty="0"/>
          </a:p>
        </p:txBody>
      </p:sp>
      <p:sp>
        <p:nvSpPr>
          <p:cNvPr id="6" name="Shape 4"/>
          <p:cNvSpPr/>
          <p:nvPr/>
        </p:nvSpPr>
        <p:spPr>
          <a:xfrm>
            <a:off x="548640" y="1920240"/>
            <a:ext cx="2670048" cy="2834640"/>
          </a:xfrm>
          <a:prstGeom prst="roundRect">
            <a:avLst>
              <a:gd name="adj" fmla="val 3425"/>
            </a:avLst>
          </a:prstGeom>
          <a:solidFill>
            <a:srgbClr val="2E3D48"/>
          </a:solidFill>
          <a:ln/>
        </p:spPr>
        <p:txBody>
          <a:bodyPr/>
          <a:p/>
        </p:txBody>
      </p:sp>
      <p:pic>
        <p:nvPicPr>
          <p:cNvPr id="7" name="Image 0" descr="assets/marks/hero_smartivr.png">    </p:cNvPr>
          <p:cNvPicPr>
            <a:picLocks noChangeAspect="1"/>
          </p:cNvPicPr>
          <p:nvPr/>
        </p:nvPicPr>
        <p:blipFill>
          <a:blip r:embed="rId1"/>
          <a:stretch>
            <a:fillRect/>
          </a:stretch>
        </p:blipFill>
        <p:spPr>
          <a:xfrm>
            <a:off x="1426464" y="2194560"/>
            <a:ext cx="914400" cy="914400"/>
          </a:xfrm>
          <a:prstGeom prst="rect">
            <a:avLst/>
          </a:prstGeom>
        </p:spPr>
      </p:pic>
      <p:sp>
        <p:nvSpPr>
          <p:cNvPr id="8" name="Text 5"/>
          <p:cNvSpPr/>
          <p:nvPr/>
        </p:nvSpPr>
        <p:spPr>
          <a:xfrm>
            <a:off x="731520"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Smart IVR</a:t>
            </a:r>
            <a:endParaRPr lang="en-US" sz="1400" dirty="0"/>
          </a:p>
        </p:txBody>
      </p:sp>
      <p:sp>
        <p:nvSpPr>
          <p:cNvPr id="9" name="Text 6"/>
          <p:cNvSpPr/>
          <p:nvPr/>
        </p:nvSpPr>
        <p:spPr>
          <a:xfrm>
            <a:off x="731520"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AUTOMATION LAYER</a:t>
            </a:r>
            <a:endParaRPr lang="en-US" sz="850" dirty="0"/>
          </a:p>
        </p:txBody>
      </p:sp>
      <p:sp>
        <p:nvSpPr>
          <p:cNvPr id="10" name="Text 7"/>
          <p:cNvSpPr/>
          <p:nvPr/>
        </p:nvSpPr>
        <p:spPr>
          <a:xfrm>
            <a:off x="768096"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Carrier-grade VoiceXML IVR with speech engines, handling the call before a human is needed.</a:t>
            </a:r>
            <a:endParaRPr lang="en-US" sz="950" dirty="0"/>
          </a:p>
        </p:txBody>
      </p:sp>
      <p:sp>
        <p:nvSpPr>
          <p:cNvPr id="11" name="Shape 8"/>
          <p:cNvSpPr/>
          <p:nvPr/>
        </p:nvSpPr>
        <p:spPr>
          <a:xfrm>
            <a:off x="3392424" y="1920240"/>
            <a:ext cx="2670048" cy="2834640"/>
          </a:xfrm>
          <a:prstGeom prst="roundRect">
            <a:avLst>
              <a:gd name="adj" fmla="val 3425"/>
            </a:avLst>
          </a:prstGeom>
          <a:solidFill>
            <a:srgbClr val="2E3D48"/>
          </a:solidFill>
          <a:ln/>
        </p:spPr>
        <p:txBody>
          <a:bodyPr/>
          <a:p/>
        </p:txBody>
      </p:sp>
      <p:pic>
        <p:nvPicPr>
          <p:cNvPr id="12" name="Image 1" descr="assets/marks/hero_webacd.png">    </p:cNvPr>
          <p:cNvPicPr>
            <a:picLocks noChangeAspect="1"/>
          </p:cNvPicPr>
          <p:nvPr/>
        </p:nvPicPr>
        <p:blipFill>
          <a:blip r:embed="rId2"/>
          <a:stretch>
            <a:fillRect/>
          </a:stretch>
        </p:blipFill>
        <p:spPr>
          <a:xfrm>
            <a:off x="4270248" y="2194560"/>
            <a:ext cx="914400" cy="914400"/>
          </a:xfrm>
          <a:prstGeom prst="rect">
            <a:avLst/>
          </a:prstGeom>
        </p:spPr>
      </p:pic>
      <p:sp>
        <p:nvSpPr>
          <p:cNvPr id="13" name="Text 9"/>
          <p:cNvSpPr/>
          <p:nvPr/>
        </p:nvSpPr>
        <p:spPr>
          <a:xfrm>
            <a:off x="3575304"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Web ACD</a:t>
            </a:r>
            <a:endParaRPr lang="en-US" sz="1400" dirty="0"/>
          </a:p>
        </p:txBody>
      </p:sp>
      <p:sp>
        <p:nvSpPr>
          <p:cNvPr id="14" name="Text 10"/>
          <p:cNvSpPr/>
          <p:nvPr/>
        </p:nvSpPr>
        <p:spPr>
          <a:xfrm>
            <a:off x="3575304"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DISTRIBUTION LAYER</a:t>
            </a:r>
            <a:endParaRPr lang="en-US" sz="850" dirty="0"/>
          </a:p>
        </p:txBody>
      </p:sp>
      <p:sp>
        <p:nvSpPr>
          <p:cNvPr id="15" name="Text 11"/>
          <p:cNvSpPr/>
          <p:nvPr/>
        </p:nvSpPr>
        <p:spPr>
          <a:xfrm>
            <a:off x="3611880"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Queues, routes and distributes voice and video to the right agent, and runs their desktop.</a:t>
            </a:r>
            <a:endParaRPr lang="en-US" sz="950" dirty="0"/>
          </a:p>
        </p:txBody>
      </p:sp>
      <p:sp>
        <p:nvSpPr>
          <p:cNvPr id="16" name="Shape 12"/>
          <p:cNvSpPr/>
          <p:nvPr/>
        </p:nvSpPr>
        <p:spPr>
          <a:xfrm>
            <a:off x="6236208" y="1920240"/>
            <a:ext cx="2670048" cy="2834640"/>
          </a:xfrm>
          <a:prstGeom prst="roundRect">
            <a:avLst>
              <a:gd name="adj" fmla="val 3425"/>
            </a:avLst>
          </a:prstGeom>
          <a:solidFill>
            <a:srgbClr val="3A2E2B"/>
          </a:solidFill>
          <a:ln w="19050">
            <a:solidFill>
              <a:srgbClr val="FF6D5F"/>
            </a:solidFill>
            <a:prstDash val="solid"/>
          </a:ln>
        </p:spPr>
        <p:txBody>
          <a:bodyPr/>
          <a:p/>
        </p:txBody>
      </p:sp>
      <p:pic>
        <p:nvPicPr>
          <p:cNvPr id="17" name="Image 2" descr="assets/marks/hero_videortc.png">    </p:cNvPr>
          <p:cNvPicPr>
            <a:picLocks noChangeAspect="1"/>
          </p:cNvPicPr>
          <p:nvPr/>
        </p:nvPicPr>
        <p:blipFill>
          <a:blip r:embed="rId3"/>
          <a:stretch>
            <a:fillRect/>
          </a:stretch>
        </p:blipFill>
        <p:spPr>
          <a:xfrm>
            <a:off x="7114032" y="2194560"/>
            <a:ext cx="914400" cy="914400"/>
          </a:xfrm>
          <a:prstGeom prst="rect">
            <a:avLst/>
          </a:prstGeom>
        </p:spPr>
      </p:pic>
      <p:sp>
        <p:nvSpPr>
          <p:cNvPr id="18" name="Text 13"/>
          <p:cNvSpPr/>
          <p:nvPr/>
        </p:nvSpPr>
        <p:spPr>
          <a:xfrm>
            <a:off x="6419088"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RTC</a:t>
            </a:r>
            <a:endParaRPr lang="en-US" sz="1400" dirty="0"/>
          </a:p>
        </p:txBody>
      </p:sp>
      <p:sp>
        <p:nvSpPr>
          <p:cNvPr id="19" name="Text 14"/>
          <p:cNvSpPr/>
          <p:nvPr/>
        </p:nvSpPr>
        <p:spPr>
          <a:xfrm>
            <a:off x="6419088"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MEDIA GATEWAY</a:t>
            </a:r>
            <a:endParaRPr lang="en-US" sz="850" dirty="0"/>
          </a:p>
        </p:txBody>
      </p:sp>
      <p:sp>
        <p:nvSpPr>
          <p:cNvPr id="20" name="Text 15"/>
          <p:cNvSpPr/>
          <p:nvPr/>
        </p:nvSpPr>
        <p:spPr>
          <a:xfrm>
            <a:off x="6455664"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Hybrid SIP + WebRTC gateway for browsers, mobile devices and kiosks, built for high availability.</a:t>
            </a:r>
            <a:endParaRPr lang="en-US" sz="950" dirty="0"/>
          </a:p>
        </p:txBody>
      </p:sp>
      <p:sp>
        <p:nvSpPr>
          <p:cNvPr id="21" name="Shape 16"/>
          <p:cNvSpPr/>
          <p:nvPr/>
        </p:nvSpPr>
        <p:spPr>
          <a:xfrm>
            <a:off x="9079992" y="1920240"/>
            <a:ext cx="2670048" cy="2834640"/>
          </a:xfrm>
          <a:prstGeom prst="roundRect">
            <a:avLst>
              <a:gd name="adj" fmla="val 3425"/>
            </a:avLst>
          </a:prstGeom>
          <a:solidFill>
            <a:srgbClr val="2E3D48"/>
          </a:solidFill>
          <a:ln/>
        </p:spPr>
        <p:txBody>
          <a:bodyPr/>
          <a:p/>
        </p:txBody>
      </p:sp>
      <p:pic>
        <p:nvPicPr>
          <p:cNvPr id="22" name="Image 3" descr="assets/marks/hero_videorec.png">    </p:cNvPr>
          <p:cNvPicPr>
            <a:picLocks noChangeAspect="1"/>
          </p:cNvPicPr>
          <p:nvPr/>
        </p:nvPicPr>
        <p:blipFill>
          <a:blip r:embed="rId4"/>
          <a:stretch>
            <a:fillRect/>
          </a:stretch>
        </p:blipFill>
        <p:spPr>
          <a:xfrm>
            <a:off x="9957816" y="2194560"/>
            <a:ext cx="914400" cy="914400"/>
          </a:xfrm>
          <a:prstGeom prst="rect">
            <a:avLst/>
          </a:prstGeom>
        </p:spPr>
      </p:pic>
      <p:sp>
        <p:nvSpPr>
          <p:cNvPr id="23" name="Text 17"/>
          <p:cNvSpPr/>
          <p:nvPr/>
        </p:nvSpPr>
        <p:spPr>
          <a:xfrm>
            <a:off x="9262872"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REC</a:t>
            </a:r>
            <a:endParaRPr lang="en-US" sz="1400" dirty="0"/>
          </a:p>
        </p:txBody>
      </p:sp>
      <p:sp>
        <p:nvSpPr>
          <p:cNvPr id="24" name="Text 18"/>
          <p:cNvSpPr/>
          <p:nvPr/>
        </p:nvSpPr>
        <p:spPr>
          <a:xfrm>
            <a:off x="9262872"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RECORDING LAYER</a:t>
            </a:r>
            <a:endParaRPr lang="en-US" sz="850" dirty="0"/>
          </a:p>
        </p:txBody>
      </p:sp>
      <p:sp>
        <p:nvSpPr>
          <p:cNvPr id="25" name="Text 19"/>
          <p:cNvSpPr/>
          <p:nvPr/>
        </p:nvSpPr>
        <p:spPr>
          <a:xfrm>
            <a:off x="9299448"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HD video recording, storage and archive, with export for analytics and compliance.</a:t>
            </a:r>
            <a:endParaRPr lang="en-US" sz="950" dirty="0"/>
          </a:p>
        </p:txBody>
      </p:sp>
      <p:sp>
        <p:nvSpPr>
          <p:cNvPr id="26" name="Text 20"/>
          <p:cNvSpPr/>
          <p:nvPr/>
        </p:nvSpPr>
        <p:spPr>
          <a:xfrm>
            <a:off x="548640" y="5074920"/>
            <a:ext cx="11091672" cy="548640"/>
          </a:xfrm>
          <a:prstGeom prst="rect">
            <a:avLst/>
          </a:prstGeom>
          <a:noFill/>
          <a:ln/>
        </p:spPr>
        <p:txBody>
          <a:bodyPr wrap="square" lIns="0" tIns="0" rIns="0" bIns="0" rtlCol="0" anchor="ctr"/>
          <a:lstStyle/>
          <a:p>
            <a:pPr indent="0" marL="0">
              <a:lnSpc>
                <a:spcPct val="130000"/>
              </a:lnSpc>
              <a:buNone/>
            </a:pPr>
            <a:r>
              <a:rPr lang="en-US" sz="1050" dirty="0">
                <a:solidFill>
                  <a:srgbClr val="9FB0BE"/>
                </a:solidFill>
                <a:latin typeface="Montserrat" pitchFamily="34" charset="0"/>
                <a:ea typeface="Montserrat" pitchFamily="34" charset="-122"/>
                <a:cs typeface="Montserrat" pitchFamily="34" charset="-120"/>
              </a:rPr>
              <a:t>Video RTC also interoperates directly with contact centers you already run — Genesys PureCloud and GoContact today — which is how many organisations add video to a suite they've already standardised on.</a:t>
            </a:r>
            <a:endParaRPr lang="en-US" sz="1050" dirty="0"/>
          </a:p>
        </p:txBody>
      </p:sp>
      <p:sp>
        <p:nvSpPr>
          <p:cNvPr id="27" name="Text 21"/>
          <p:cNvSpPr/>
          <p:nvPr/>
        </p:nvSpPr>
        <p:spPr>
          <a:xfrm>
            <a:off x="548640" y="5760720"/>
            <a:ext cx="11091672" cy="329184"/>
          </a:xfrm>
          <a:prstGeom prst="rect">
            <a:avLst/>
          </a:prstGeom>
          <a:noFill/>
          <a:ln/>
        </p:spPr>
        <p:txBody>
          <a:bodyPr wrap="square" lIns="0" tIns="0" rIns="0" bIns="0" rtlCol="0" anchor="ctr"/>
          <a:lstStyle/>
          <a:p>
            <a:pPr indent="0" marL="0">
              <a:buNone/>
            </a:pPr>
            <a:r>
              <a:rPr lang="en-US" sz="1050" b="1" dirty="0">
                <a:solidFill>
                  <a:srgbClr val="FF6D5F"/>
                </a:solidFill>
                <a:latin typeface="Montserrat" pitchFamily="34" charset="0"/>
                <a:ea typeface="Montserrat" pitchFamily="34" charset="-122"/>
                <a:cs typeface="Montserrat" pitchFamily="34" charset="-120"/>
              </a:rPr>
              <a:t>Cloud Services · hosting, monitoring and managed operation across all four platforms</a:t>
            </a:r>
            <a:endParaRPr lang="en-US" sz="1050" dirty="0"/>
          </a:p>
        </p:txBody>
      </p:sp>
      <p:sp>
        <p:nvSpPr>
          <p:cNvPr id="28" name="Text 22"/>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 (platform documentation)</a:t>
            </a:r>
            <a:endParaRPr lang="en-US" sz="800" dirty="0"/>
          </a:p>
        </p:txBody>
      </p:sp>
      <p:sp>
        <p:nvSpPr>
          <p:cNvPr id="29" name="Text 23"/>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suite</a:t>
            </a:r>
            <a:endParaRPr lang="en-US" sz="800" dirty="0"/>
          </a:p>
        </p:txBody>
      </p:sp>
      <p:sp>
        <p:nvSpPr>
          <p:cNvPr id="30" name="Text 24"/>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15</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WHY VIDEO RTC</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Four reasons this is a different kind of video vendor</a:t>
            </a:r>
            <a:endParaRPr lang="en-US" sz="2700" dirty="0"/>
          </a:p>
        </p:txBody>
      </p:sp>
      <p:sp>
        <p:nvSpPr>
          <p:cNvPr id="5" name="Shape 3"/>
          <p:cNvSpPr/>
          <p:nvPr/>
        </p:nvSpPr>
        <p:spPr>
          <a:xfrm>
            <a:off x="548640" y="1554480"/>
            <a:ext cx="2670048" cy="2423160"/>
          </a:xfrm>
          <a:prstGeom prst="roundRect">
            <a:avLst>
              <a:gd name="adj" fmla="val 377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04672" y="1810512"/>
            <a:ext cx="621792" cy="621792"/>
          </a:xfrm>
          <a:prstGeom prst="ellipse">
            <a:avLst/>
          </a:prstGeom>
          <a:solidFill>
            <a:srgbClr val="FDE6E2"/>
          </a:solidFill>
          <a:ln/>
        </p:spPr>
        <p:txBody>
          <a:bodyPr/>
          <a:p/>
        </p:txBody>
      </p:sp>
      <p:pic>
        <p:nvPicPr>
          <p:cNvPr id="7" name="Image 0" descr="icons/cloud_212F38.png">    </p:cNvPr>
          <p:cNvPicPr>
            <a:picLocks noChangeAspect="1"/>
          </p:cNvPicPr>
          <p:nvPr/>
        </p:nvPicPr>
        <p:blipFill>
          <a:blip r:embed="rId8"/>
          <a:stretch>
            <a:fillRect/>
          </a:stretch>
        </p:blipFill>
        <p:spPr>
          <a:xfrm>
            <a:off x="960120" y="1965960"/>
            <a:ext cx="310896" cy="310896"/>
          </a:xfrm>
          <a:prstGeom prst="rect">
            <a:avLst/>
          </a:prstGeom>
        </p:spPr>
      </p:pic>
      <p:sp>
        <p:nvSpPr>
          <p:cNvPr id="8" name="Text 5"/>
          <p:cNvSpPr/>
          <p:nvPr/>
        </p:nvSpPr>
        <p:spPr>
          <a:xfrm>
            <a:off x="804672" y="252374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Deployment freedom</a:t>
            </a:r>
            <a:endParaRPr lang="en-US" sz="1250" dirty="0"/>
          </a:p>
        </p:txBody>
      </p:sp>
      <p:sp>
        <p:nvSpPr>
          <p:cNvPr id="9" name="Text 6"/>
          <p:cNvSpPr/>
          <p:nvPr/>
        </p:nvSpPr>
        <p:spPr>
          <a:xfrm>
            <a:off x="804672" y="3090672"/>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Cloud, on-prem or hybrid for the core media layer — a structurally rare deployment story in this category.</a:t>
            </a:r>
            <a:endParaRPr lang="en-US" sz="970" dirty="0"/>
          </a:p>
        </p:txBody>
      </p:sp>
      <p:sp>
        <p:nvSpPr>
          <p:cNvPr id="10" name="Shape 7"/>
          <p:cNvSpPr/>
          <p:nvPr/>
        </p:nvSpPr>
        <p:spPr>
          <a:xfrm>
            <a:off x="3392424" y="1554480"/>
            <a:ext cx="2670048" cy="2423160"/>
          </a:xfrm>
          <a:prstGeom prst="roundRect">
            <a:avLst>
              <a:gd name="adj" fmla="val 377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3648456" y="1810512"/>
            <a:ext cx="621792" cy="621792"/>
          </a:xfrm>
          <a:prstGeom prst="ellipse">
            <a:avLst/>
          </a:prstGeom>
          <a:solidFill>
            <a:srgbClr val="FDE6E2"/>
          </a:solidFill>
          <a:ln/>
        </p:spPr>
        <p:txBody>
          <a:bodyPr/>
          <a:p/>
        </p:txBody>
      </p:sp>
      <p:pic>
        <p:nvPicPr>
          <p:cNvPr id="12" name="Image 1" descr="icons/route_212F38.png">    </p:cNvPr>
          <p:cNvPicPr>
            <a:picLocks noChangeAspect="1"/>
          </p:cNvPicPr>
          <p:nvPr/>
        </p:nvPicPr>
        <p:blipFill>
          <a:blip r:embed="rId2"/>
          <a:stretch>
            <a:fillRect/>
          </a:stretch>
        </p:blipFill>
        <p:spPr>
          <a:xfrm>
            <a:off x="3803904" y="1965960"/>
            <a:ext cx="310896" cy="310896"/>
          </a:xfrm>
          <a:prstGeom prst="rect">
            <a:avLst/>
          </a:prstGeom>
        </p:spPr>
      </p:pic>
      <p:sp>
        <p:nvSpPr>
          <p:cNvPr id="13" name="Text 9"/>
          <p:cNvSpPr/>
          <p:nvPr/>
        </p:nvSpPr>
        <p:spPr>
          <a:xfrm>
            <a:off x="3648456" y="252374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Contact-center-native</a:t>
            </a:r>
            <a:endParaRPr lang="en-US" sz="1250" dirty="0"/>
          </a:p>
        </p:txBody>
      </p:sp>
      <p:sp>
        <p:nvSpPr>
          <p:cNvPr id="14" name="Text 10"/>
          <p:cNvSpPr/>
          <p:nvPr/>
        </p:nvSpPr>
        <p:spPr>
          <a:xfrm>
            <a:off x="3648456" y="3090672"/>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SPLIT was purpose-built to separate and route agent/client media, not adapted from generic video chat.</a:t>
            </a:r>
            <a:endParaRPr lang="en-US" sz="970" dirty="0"/>
          </a:p>
        </p:txBody>
      </p:sp>
      <p:sp>
        <p:nvSpPr>
          <p:cNvPr id="15" name="Shape 11"/>
          <p:cNvSpPr/>
          <p:nvPr/>
        </p:nvSpPr>
        <p:spPr>
          <a:xfrm>
            <a:off x="6236208" y="1554480"/>
            <a:ext cx="2670048" cy="2423160"/>
          </a:xfrm>
          <a:prstGeom prst="roundRect">
            <a:avLst>
              <a:gd name="adj" fmla="val 377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6492240" y="1810512"/>
            <a:ext cx="621792" cy="621792"/>
          </a:xfrm>
          <a:prstGeom prst="ellipse">
            <a:avLst/>
          </a:prstGeom>
          <a:solidFill>
            <a:srgbClr val="FDE6E2"/>
          </a:solidFill>
          <a:ln/>
        </p:spPr>
        <p:txBody>
          <a:bodyPr/>
          <a:p/>
        </p:txBody>
      </p:sp>
      <p:pic>
        <p:nvPicPr>
          <p:cNvPr id="17" name="Image 2" descr="icons/money_212F38.png">    </p:cNvPr>
          <p:cNvPicPr>
            <a:picLocks noChangeAspect="1"/>
          </p:cNvPicPr>
          <p:nvPr/>
        </p:nvPicPr>
        <p:blipFill>
          <a:blip r:embed="rId3"/>
          <a:stretch>
            <a:fillRect/>
          </a:stretch>
        </p:blipFill>
        <p:spPr>
          <a:xfrm>
            <a:off x="6647688" y="1965960"/>
            <a:ext cx="310896" cy="310896"/>
          </a:xfrm>
          <a:prstGeom prst="rect">
            <a:avLst/>
          </a:prstGeom>
        </p:spPr>
      </p:pic>
      <p:sp>
        <p:nvSpPr>
          <p:cNvPr id="18" name="Text 13"/>
          <p:cNvSpPr/>
          <p:nvPr/>
        </p:nvSpPr>
        <p:spPr>
          <a:xfrm>
            <a:off x="6492240" y="252374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Predictable licensing</a:t>
            </a:r>
            <a:endParaRPr lang="en-US" sz="1250" dirty="0"/>
          </a:p>
        </p:txBody>
      </p:sp>
      <p:sp>
        <p:nvSpPr>
          <p:cNvPr id="19" name="Text 14"/>
          <p:cNvSpPr/>
          <p:nvPr/>
        </p:nvSpPr>
        <p:spPr>
          <a:xfrm>
            <a:off x="6492240" y="3090672"/>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Per-port subscription plus maintenance — or a perpetual licence where needed — versus metered per-minute billing that spikes with volume.</a:t>
            </a:r>
            <a:endParaRPr lang="en-US" sz="970" dirty="0"/>
          </a:p>
        </p:txBody>
      </p:sp>
      <p:sp>
        <p:nvSpPr>
          <p:cNvPr id="20" name="Shape 15"/>
          <p:cNvSpPr/>
          <p:nvPr/>
        </p:nvSpPr>
        <p:spPr>
          <a:xfrm>
            <a:off x="9079992" y="1554480"/>
            <a:ext cx="2670048" cy="2423160"/>
          </a:xfrm>
          <a:prstGeom prst="roundRect">
            <a:avLst>
              <a:gd name="adj" fmla="val 3774"/>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9336024" y="1810512"/>
            <a:ext cx="621792" cy="621792"/>
          </a:xfrm>
          <a:prstGeom prst="ellipse">
            <a:avLst/>
          </a:prstGeom>
          <a:solidFill>
            <a:srgbClr val="FDE6E2"/>
          </a:solidFill>
          <a:ln/>
        </p:spPr>
        <p:txBody>
          <a:bodyPr/>
          <a:p/>
        </p:txBody>
      </p:sp>
      <p:pic>
        <p:nvPicPr>
          <p:cNvPr id="22" name="Image 3" descr="icons/stack_212F38.png">    </p:cNvPr>
          <p:cNvPicPr>
            <a:picLocks noChangeAspect="1"/>
          </p:cNvPicPr>
          <p:nvPr/>
        </p:nvPicPr>
        <p:blipFill>
          <a:blip r:embed="rId4"/>
          <a:stretch>
            <a:fillRect/>
          </a:stretch>
        </p:blipFill>
        <p:spPr>
          <a:xfrm>
            <a:off x="9491472" y="1965960"/>
            <a:ext cx="310896" cy="310896"/>
          </a:xfrm>
          <a:prstGeom prst="rect">
            <a:avLst/>
          </a:prstGeom>
        </p:spPr>
      </p:pic>
      <p:sp>
        <p:nvSpPr>
          <p:cNvPr id="23" name="Text 17"/>
          <p:cNvSpPr/>
          <p:nvPr/>
        </p:nvSpPr>
        <p:spPr>
          <a:xfrm>
            <a:off x="9336024" y="2523744"/>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One engine, whole suite</a:t>
            </a:r>
            <a:endParaRPr lang="en-US" sz="1250" dirty="0"/>
          </a:p>
        </p:txBody>
      </p:sp>
      <p:sp>
        <p:nvSpPr>
          <p:cNvPr id="24" name="Text 18"/>
          <p:cNvSpPr/>
          <p:nvPr/>
        </p:nvSpPr>
        <p:spPr>
          <a:xfrm>
            <a:off x="9336024" y="3090672"/>
            <a:ext cx="2157984" cy="822960"/>
          </a:xfrm>
          <a:prstGeom prst="rect">
            <a:avLst/>
          </a:prstGeom>
          <a:noFill/>
          <a:ln/>
        </p:spPr>
        <p:txBody>
          <a:bodyPr wrap="square" lIns="0" tIns="0" rIns="0" bIns="0" rtlCol="0" anchor="ctr"/>
          <a:lstStyle/>
          <a:p>
            <a:pPr indent="0" marL="0">
              <a:lnSpc>
                <a:spcPct val="125000"/>
              </a:lnSpc>
              <a:buNone/>
            </a:pPr>
            <a:r>
              <a:rPr lang="en-US" sz="970" dirty="0">
                <a:solidFill>
                  <a:srgbClr val="4D5C6E"/>
                </a:solidFill>
                <a:latin typeface="Montserrat" pitchFamily="34" charset="0"/>
                <a:ea typeface="Montserrat" pitchFamily="34" charset="-122"/>
                <a:cs typeface="Montserrat" pitchFamily="34" charset="-120"/>
              </a:rPr>
              <a:t>The same media layer powers Web ACD's video channel and Video REC's recordings — one vendor, one architecture.</a:t>
            </a:r>
            <a:endParaRPr lang="en-US" sz="970" dirty="0"/>
          </a:p>
        </p:txBody>
      </p:sp>
      <p:sp>
        <p:nvSpPr>
          <p:cNvPr id="25" name="Shape 19"/>
          <p:cNvSpPr/>
          <p:nvPr/>
        </p:nvSpPr>
        <p:spPr>
          <a:xfrm>
            <a:off x="548640" y="4224528"/>
            <a:ext cx="11091672" cy="1371600"/>
          </a:xfrm>
          <a:prstGeom prst="roundRect">
            <a:avLst>
              <a:gd name="adj" fmla="val 6667"/>
            </a:avLst>
          </a:prstGeom>
          <a:solidFill>
            <a:srgbClr val="212F38"/>
          </a:solidFill>
          <a:ln/>
        </p:spPr>
        <p:txBody>
          <a:bodyPr/>
          <a:p/>
        </p:txBody>
      </p:sp>
      <p:pic>
        <p:nvPicPr>
          <p:cNvPr id="26" name="Image 4" descr="assets/marks/hero_videortc.png">    </p:cNvPr>
          <p:cNvPicPr>
            <a:picLocks noChangeAspect="1"/>
          </p:cNvPicPr>
          <p:nvPr/>
        </p:nvPicPr>
        <p:blipFill>
          <a:blip r:embed="rId5"/>
          <a:stretch>
            <a:fillRect/>
          </a:stretch>
        </p:blipFill>
        <p:spPr>
          <a:xfrm>
            <a:off x="914400" y="4498848"/>
            <a:ext cx="822960" cy="822960"/>
          </a:xfrm>
          <a:prstGeom prst="rect">
            <a:avLst/>
          </a:prstGeom>
        </p:spPr>
      </p:pic>
      <p:sp>
        <p:nvSpPr>
          <p:cNvPr id="27" name="Text 20"/>
          <p:cNvSpPr/>
          <p:nvPr/>
        </p:nvSpPr>
        <p:spPr>
          <a:xfrm>
            <a:off x="1965960" y="4443984"/>
            <a:ext cx="9326880" cy="329184"/>
          </a:xfrm>
          <a:prstGeom prst="rect">
            <a:avLst/>
          </a:prstGeom>
          <a:noFill/>
          <a:ln/>
        </p:spPr>
        <p:txBody>
          <a:bodyPr wrap="square" lIns="0" tIns="0" rIns="0" bIns="0" rtlCol="0" anchor="ctr"/>
          <a:lstStyle/>
          <a:p>
            <a:pPr indent="0" marL="0">
              <a:buNone/>
            </a:pPr>
            <a:r>
              <a:rPr lang="en-US" sz="1300" b="1" dirty="0">
                <a:solidFill>
                  <a:srgbClr val="FFFFFF"/>
                </a:solidFill>
                <a:latin typeface="Montserrat" pitchFamily="34" charset="0"/>
                <a:ea typeface="Montserrat" pitchFamily="34" charset="-122"/>
                <a:cs typeface="Montserrat" pitchFamily="34" charset="-120"/>
              </a:rPr>
              <a:t>Twilio Video's own history makes the point</a:t>
            </a:r>
            <a:endParaRPr lang="en-US" sz="1300" dirty="0"/>
          </a:p>
        </p:txBody>
      </p:sp>
      <p:sp>
        <p:nvSpPr>
          <p:cNvPr id="28" name="Text 21"/>
          <p:cNvSpPr/>
          <p:nvPr/>
        </p:nvSpPr>
        <p:spPr>
          <a:xfrm>
            <a:off x="1965960" y="4809744"/>
            <a:ext cx="9326880" cy="658368"/>
          </a:xfrm>
          <a:prstGeom prst="rect">
            <a:avLst/>
          </a:prstGeom>
          <a:noFill/>
          <a:ln/>
        </p:spPr>
        <p:txBody>
          <a:bodyPr wrap="square" lIns="0" tIns="0" rIns="0" bIns="0" rtlCol="0" anchor="ctr"/>
          <a:lstStyle/>
          <a:p>
            <a:pPr indent="0" marL="0">
              <a:lnSpc>
                <a:spcPct val="128000"/>
              </a:lnSpc>
              <a:buNone/>
            </a:pPr>
            <a:r>
              <a:rPr lang="en-US" sz="1020" dirty="0">
                <a:solidFill>
                  <a:srgbClr val="9FB0BE"/>
                </a:solidFill>
                <a:latin typeface="Montserrat" pitchFamily="34" charset="0"/>
                <a:ea typeface="Montserrat" pitchFamily="34" charset="-122"/>
                <a:cs typeface="Montserrat" pitchFamily="34" charset="-120"/>
              </a:rPr>
              <a:t>Twilio announced end-of-life for Programmable Video in December 2023, then reversed the decision in October 2024. Cloud-only video-API strategy carries platform risk that a self-hosted core does not.</a:t>
            </a:r>
            <a:endParaRPr lang="en-US" sz="1020" dirty="0"/>
          </a:p>
        </p:txBody>
      </p:sp>
      <p:sp>
        <p:nvSpPr>
          <p:cNvPr id="29" name="Text 22"/>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bloggeek.me, twilio.com/en-us/changelog, reviewed August 2026</a:t>
            </a:r>
            <a:endParaRPr lang="en-US" sz="800" dirty="0"/>
          </a:p>
        </p:txBody>
      </p:sp>
      <p:sp>
        <p:nvSpPr>
          <p:cNvPr id="30" name="Text 23"/>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Why Video RTC</a:t>
            </a:r>
            <a:endParaRPr lang="en-US" sz="800" dirty="0"/>
          </a:p>
        </p:txBody>
      </p:sp>
      <p:sp>
        <p:nvSpPr>
          <p:cNvPr id="31" name="Text 24"/>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16</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SOLUTIONS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Every entry point runs on the same media engine</a:t>
            </a:r>
            <a:endParaRPr lang="en-US" sz="2700" dirty="0"/>
          </a:p>
        </p:txBody>
      </p:sp>
      <p:sp>
        <p:nvSpPr>
          <p:cNvPr id="5" name="Shape 3"/>
          <p:cNvSpPr/>
          <p:nvPr/>
        </p:nvSpPr>
        <p:spPr>
          <a:xfrm>
            <a:off x="548640"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1280160" y="1645920"/>
            <a:ext cx="658368" cy="658368"/>
          </a:xfrm>
          <a:prstGeom prst="ellipse">
            <a:avLst/>
          </a:prstGeom>
          <a:solidFill>
            <a:srgbClr val="212F38"/>
          </a:solidFill>
          <a:ln/>
        </p:spPr>
        <p:txBody>
          <a:bodyPr/>
          <a:p/>
        </p:txBody>
      </p:sp>
      <p:pic>
        <p:nvPicPr>
          <p:cNvPr id="7" name="Image 0" descr="icons/eye_FFFFFF.png">    </p:cNvPr>
          <p:cNvPicPr>
            <a:picLocks noChangeAspect="1"/>
          </p:cNvPicPr>
          <p:nvPr/>
        </p:nvPicPr>
        <p:blipFill>
          <a:blip r:embed="rId1"/>
          <a:stretch>
            <a:fillRect/>
          </a:stretch>
        </p:blipFill>
        <p:spPr>
          <a:xfrm>
            <a:off x="1444752" y="1810512"/>
            <a:ext cx="329184" cy="329184"/>
          </a:xfrm>
          <a:prstGeom prst="rect">
            <a:avLst/>
          </a:prstGeom>
        </p:spPr>
      </p:pic>
      <p:sp>
        <p:nvSpPr>
          <p:cNvPr id="8" name="Text 5"/>
          <p:cNvSpPr/>
          <p:nvPr/>
        </p:nvSpPr>
        <p:spPr>
          <a:xfrm>
            <a:off x="694944"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Remote Viewer</a:t>
            </a:r>
            <a:endParaRPr lang="en-US" sz="1200" dirty="0"/>
          </a:p>
        </p:txBody>
      </p:sp>
      <p:sp>
        <p:nvSpPr>
          <p:cNvPr id="9" name="Text 6"/>
          <p:cNvSpPr/>
          <p:nvPr/>
        </p:nvSpPr>
        <p:spPr>
          <a:xfrm>
            <a:off x="713232"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Collaboration on conventional telephone calls, adding a visual layer to a voice conversation already in progress.</a:t>
            </a:r>
            <a:endParaRPr lang="en-US" sz="920" dirty="0"/>
          </a:p>
        </p:txBody>
      </p:sp>
      <p:sp>
        <p:nvSpPr>
          <p:cNvPr id="10" name="Shape 7"/>
          <p:cNvSpPr/>
          <p:nvPr/>
        </p:nvSpPr>
        <p:spPr>
          <a:xfrm>
            <a:off x="2798064"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3529584" y="1645920"/>
            <a:ext cx="658368" cy="658368"/>
          </a:xfrm>
          <a:prstGeom prst="ellipse">
            <a:avLst/>
          </a:prstGeom>
          <a:solidFill>
            <a:srgbClr val="212F38"/>
          </a:solidFill>
          <a:ln/>
        </p:spPr>
        <p:txBody>
          <a:bodyPr/>
          <a:p/>
        </p:txBody>
      </p:sp>
      <p:pic>
        <p:nvPicPr>
          <p:cNvPr id="12" name="Image 1" descr="icons/cobrowsing_FFFFFF.png">    </p:cNvPr>
          <p:cNvPicPr>
            <a:picLocks noChangeAspect="1"/>
          </p:cNvPicPr>
          <p:nvPr/>
        </p:nvPicPr>
        <p:blipFill>
          <a:blip r:embed="rId2"/>
          <a:stretch>
            <a:fillRect/>
          </a:stretch>
        </p:blipFill>
        <p:spPr>
          <a:xfrm>
            <a:off x="3694176" y="1810512"/>
            <a:ext cx="329184" cy="329184"/>
          </a:xfrm>
          <a:prstGeom prst="rect">
            <a:avLst/>
          </a:prstGeom>
        </p:spPr>
      </p:pic>
      <p:sp>
        <p:nvSpPr>
          <p:cNvPr id="13" name="Text 9"/>
          <p:cNvSpPr/>
          <p:nvPr/>
        </p:nvSpPr>
        <p:spPr>
          <a:xfrm>
            <a:off x="2944368"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CoBrowsing</a:t>
            </a:r>
            <a:endParaRPr lang="en-US" sz="1200" dirty="0"/>
          </a:p>
        </p:txBody>
      </p:sp>
      <p:sp>
        <p:nvSpPr>
          <p:cNvPr id="14" name="Text 10"/>
          <p:cNvSpPr/>
          <p:nvPr/>
        </p:nvSpPr>
        <p:spPr>
          <a:xfrm>
            <a:off x="2962656"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Browse a website alongside the visitor during a chat, phone or video call, guiding rather than describing.</a:t>
            </a:r>
            <a:endParaRPr lang="en-US" sz="920" dirty="0"/>
          </a:p>
        </p:txBody>
      </p:sp>
      <p:sp>
        <p:nvSpPr>
          <p:cNvPr id="15" name="Shape 11"/>
          <p:cNvSpPr/>
          <p:nvPr/>
        </p:nvSpPr>
        <p:spPr>
          <a:xfrm>
            <a:off x="5047488"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5779008" y="1645920"/>
            <a:ext cx="658368" cy="658368"/>
          </a:xfrm>
          <a:prstGeom prst="ellipse">
            <a:avLst/>
          </a:prstGeom>
          <a:solidFill>
            <a:srgbClr val="212F38"/>
          </a:solidFill>
          <a:ln/>
        </p:spPr>
        <p:txBody>
          <a:bodyPr/>
          <a:p/>
        </p:txBody>
      </p:sp>
      <p:pic>
        <p:nvPicPr>
          <p:cNvPr id="17" name="Image 2" descr="icons/window_FFFFFF.png">    </p:cNvPr>
          <p:cNvPicPr>
            <a:picLocks noChangeAspect="1"/>
          </p:cNvPicPr>
          <p:nvPr/>
        </p:nvPicPr>
        <p:blipFill>
          <a:blip r:embed="rId3"/>
          <a:stretch>
            <a:fillRect/>
          </a:stretch>
        </p:blipFill>
        <p:spPr>
          <a:xfrm>
            <a:off x="5943600" y="1810512"/>
            <a:ext cx="329184" cy="329184"/>
          </a:xfrm>
          <a:prstGeom prst="rect">
            <a:avLst/>
          </a:prstGeom>
        </p:spPr>
      </p:pic>
      <p:sp>
        <p:nvSpPr>
          <p:cNvPr id="18" name="Text 13"/>
          <p:cNvSpPr/>
          <p:nvPr/>
        </p:nvSpPr>
        <p:spPr>
          <a:xfrm>
            <a:off x="5193792"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Web Caller</a:t>
            </a:r>
            <a:endParaRPr lang="en-US" sz="1200" dirty="0"/>
          </a:p>
        </p:txBody>
      </p:sp>
      <p:sp>
        <p:nvSpPr>
          <p:cNvPr id="19" name="Text 14"/>
          <p:cNvSpPr/>
          <p:nvPr/>
        </p:nvSpPr>
        <p:spPr>
          <a:xfrm>
            <a:off x="5212080"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A browser-powered virtual phone embedded in any website, connected to your own telephony systems.</a:t>
            </a:r>
            <a:endParaRPr lang="en-US" sz="920" dirty="0"/>
          </a:p>
        </p:txBody>
      </p:sp>
      <p:sp>
        <p:nvSpPr>
          <p:cNvPr id="20" name="Shape 15"/>
          <p:cNvSpPr/>
          <p:nvPr/>
        </p:nvSpPr>
        <p:spPr>
          <a:xfrm>
            <a:off x="7296912"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028432" y="1645920"/>
            <a:ext cx="658368" cy="658368"/>
          </a:xfrm>
          <a:prstGeom prst="ellipse">
            <a:avLst/>
          </a:prstGeom>
          <a:solidFill>
            <a:srgbClr val="212F38"/>
          </a:solidFill>
          <a:ln/>
        </p:spPr>
        <p:txBody>
          <a:bodyPr/>
          <a:p/>
        </p:txBody>
      </p:sp>
      <p:pic>
        <p:nvPicPr>
          <p:cNvPr id="22" name="Image 3" descr="icons/wrench_FFFFFF.png">    </p:cNvPr>
          <p:cNvPicPr>
            <a:picLocks noChangeAspect="1"/>
          </p:cNvPicPr>
          <p:nvPr/>
        </p:nvPicPr>
        <p:blipFill>
          <a:blip r:embed="rId4"/>
          <a:stretch>
            <a:fillRect/>
          </a:stretch>
        </p:blipFill>
        <p:spPr>
          <a:xfrm>
            <a:off x="8193024" y="1810512"/>
            <a:ext cx="329184" cy="329184"/>
          </a:xfrm>
          <a:prstGeom prst="rect">
            <a:avLst/>
          </a:prstGeom>
        </p:spPr>
      </p:pic>
      <p:sp>
        <p:nvSpPr>
          <p:cNvPr id="23" name="Text 17"/>
          <p:cNvSpPr/>
          <p:nvPr/>
        </p:nvSpPr>
        <p:spPr>
          <a:xfrm>
            <a:off x="7443216"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Field Service</a:t>
            </a:r>
            <a:endParaRPr lang="en-US" sz="1200" dirty="0"/>
          </a:p>
        </p:txBody>
      </p:sp>
      <p:sp>
        <p:nvSpPr>
          <p:cNvPr id="24" name="Text 18"/>
          <p:cNvSpPr/>
          <p:nvPr/>
        </p:nvSpPr>
        <p:spPr>
          <a:xfrm>
            <a:off x="7461504"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Fast video calling for professionals in the field who need to collaborate and get connected with users.</a:t>
            </a:r>
            <a:endParaRPr lang="en-US" sz="920" dirty="0"/>
          </a:p>
        </p:txBody>
      </p:sp>
      <p:sp>
        <p:nvSpPr>
          <p:cNvPr id="25" name="Shape 19"/>
          <p:cNvSpPr/>
          <p:nvPr/>
        </p:nvSpPr>
        <p:spPr>
          <a:xfrm>
            <a:off x="9546336" y="1371600"/>
            <a:ext cx="2121408" cy="2487168"/>
          </a:xfrm>
          <a:prstGeom prst="roundRect">
            <a:avLst>
              <a:gd name="adj" fmla="val 431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10277856" y="1645920"/>
            <a:ext cx="658368" cy="658368"/>
          </a:xfrm>
          <a:prstGeom prst="ellipse">
            <a:avLst/>
          </a:prstGeom>
          <a:solidFill>
            <a:srgbClr val="212F38"/>
          </a:solidFill>
          <a:ln/>
        </p:spPr>
        <p:txBody>
          <a:bodyPr/>
          <a:p/>
        </p:txBody>
      </p:sp>
      <p:pic>
        <p:nvPicPr>
          <p:cNvPr id="27" name="Image 4" descr="icons/qrcode_FFFFFF.png">    </p:cNvPr>
          <p:cNvPicPr>
            <a:picLocks noChangeAspect="1"/>
          </p:cNvPicPr>
          <p:nvPr/>
        </p:nvPicPr>
        <p:blipFill>
          <a:blip r:embed="rId5"/>
          <a:stretch>
            <a:fillRect/>
          </a:stretch>
        </p:blipFill>
        <p:spPr>
          <a:xfrm>
            <a:off x="10442448" y="1810512"/>
            <a:ext cx="329184" cy="329184"/>
          </a:xfrm>
          <a:prstGeom prst="rect">
            <a:avLst/>
          </a:prstGeom>
        </p:spPr>
      </p:pic>
      <p:sp>
        <p:nvSpPr>
          <p:cNvPr id="28" name="Text 21"/>
          <p:cNvSpPr/>
          <p:nvPr/>
        </p:nvSpPr>
        <p:spPr>
          <a:xfrm>
            <a:off x="9692640" y="2432304"/>
            <a:ext cx="1828800" cy="457200"/>
          </a:xfrm>
          <a:prstGeom prst="rect">
            <a:avLst/>
          </a:prstGeom>
          <a:noFill/>
          <a:ln/>
        </p:spPr>
        <p:txBody>
          <a:bodyPr wrap="square" lIns="0" tIns="0" rIns="0" bIns="0" rtlCol="0" anchor="ctr"/>
          <a:lstStyle/>
          <a:p>
            <a:pPr algn="ctr" indent="0" marL="0">
              <a:lnSpc>
                <a:spcPct val="105000"/>
              </a:lnSpc>
              <a:buNone/>
            </a:pPr>
            <a:r>
              <a:rPr lang="en-US" sz="1200" b="1" dirty="0">
                <a:solidFill>
                  <a:srgbClr val="212F38"/>
                </a:solidFill>
                <a:latin typeface="Montserrat" pitchFamily="34" charset="0"/>
                <a:ea typeface="Montserrat" pitchFamily="34" charset="-122"/>
                <a:cs typeface="Montserrat" pitchFamily="34" charset="-120"/>
              </a:rPr>
              <a:t>Kiosk Manager</a:t>
            </a:r>
            <a:endParaRPr lang="en-US" sz="1200" dirty="0"/>
          </a:p>
        </p:txBody>
      </p:sp>
      <p:sp>
        <p:nvSpPr>
          <p:cNvPr id="29" name="Text 22"/>
          <p:cNvSpPr/>
          <p:nvPr/>
        </p:nvSpPr>
        <p:spPr>
          <a:xfrm>
            <a:off x="9710928" y="2907792"/>
            <a:ext cx="1792224" cy="841248"/>
          </a:xfrm>
          <a:prstGeom prst="rect">
            <a:avLst/>
          </a:prstGeom>
          <a:noFill/>
          <a:ln/>
        </p:spPr>
        <p:txBody>
          <a:bodyPr wrap="square" lIns="0" tIns="0" rIns="0" bIns="0" rtlCol="0" anchor="ctr"/>
          <a:lstStyle/>
          <a:p>
            <a:pPr algn="ctr" indent="0" marL="0">
              <a:lnSpc>
                <a:spcPct val="125000"/>
              </a:lnSpc>
              <a:buNone/>
            </a:pPr>
            <a:r>
              <a:rPr lang="en-US" sz="920" dirty="0">
                <a:solidFill>
                  <a:srgbClr val="4D5C6E"/>
                </a:solidFill>
                <a:latin typeface="Montserrat" pitchFamily="34" charset="0"/>
                <a:ea typeface="Montserrat" pitchFamily="34" charset="-122"/>
                <a:cs typeface="Montserrat" pitchFamily="34" charset="-120"/>
              </a:rPr>
              <a:t>Self-service kiosks as a video entry point, with QR pairing, dynamic PIN and fleet management.</a:t>
            </a:r>
            <a:endParaRPr lang="en-US" sz="920" dirty="0"/>
          </a:p>
        </p:txBody>
      </p:sp>
      <p:sp>
        <p:nvSpPr>
          <p:cNvPr id="30" name="Shape 23"/>
          <p:cNvSpPr/>
          <p:nvPr/>
        </p:nvSpPr>
        <p:spPr>
          <a:xfrm>
            <a:off x="548640" y="4160520"/>
            <a:ext cx="11091672" cy="1691640"/>
          </a:xfrm>
          <a:prstGeom prst="roundRect">
            <a:avLst>
              <a:gd name="adj" fmla="val 5405"/>
            </a:avLst>
          </a:prstGeom>
          <a:solidFill>
            <a:srgbClr val="FFFFFF"/>
          </a:solidFill>
          <a:ln/>
        </p:spPr>
        <p:txBody>
          <a:bodyPr/>
          <a:p/>
        </p:txBody>
      </p:sp>
      <p:sp>
        <p:nvSpPr>
          <p:cNvPr id="31" name="Text 24"/>
          <p:cNvSpPr/>
          <p:nvPr/>
        </p:nvSpPr>
        <p:spPr>
          <a:xfrm>
            <a:off x="868680" y="4343400"/>
            <a:ext cx="10424160" cy="310896"/>
          </a:xfrm>
          <a:prstGeom prst="rect">
            <a:avLst/>
          </a:prstGeom>
          <a:noFill/>
          <a:ln/>
        </p:spPr>
        <p:txBody>
          <a:bodyPr wrap="square" lIns="0" tIns="0" rIns="0" bIns="0" rtlCol="0" anchor="ctr"/>
          <a:lstStyle/>
          <a:p>
            <a:pPr indent="0" marL="0">
              <a:buNone/>
            </a:pPr>
            <a:r>
              <a:rPr lang="en-US" sz="1300" b="1" dirty="0">
                <a:solidFill>
                  <a:srgbClr val="212F38"/>
                </a:solidFill>
                <a:latin typeface="Montserrat" pitchFamily="34" charset="0"/>
                <a:ea typeface="Montserrat" pitchFamily="34" charset="-122"/>
                <a:cs typeface="Montserrat" pitchFamily="34" charset="-120"/>
              </a:rPr>
              <a:t>Every one of them is Video RTC underneath</a:t>
            </a:r>
            <a:endParaRPr lang="en-US" sz="1300" dirty="0"/>
          </a:p>
        </p:txBody>
      </p:sp>
      <p:sp>
        <p:nvSpPr>
          <p:cNvPr id="32" name="Text 25"/>
          <p:cNvSpPr/>
          <p:nvPr/>
        </p:nvSpPr>
        <p:spPr>
          <a:xfrm>
            <a:off x="868680" y="4700016"/>
            <a:ext cx="10469880" cy="914400"/>
          </a:xfrm>
          <a:prstGeom prst="rect">
            <a:avLst/>
          </a:prstGeom>
          <a:noFill/>
          <a:ln/>
        </p:spPr>
        <p:txBody>
          <a:bodyPr wrap="square" lIns="0" tIns="0" rIns="0" bIns="0" rtlCol="0" anchor="ctr"/>
          <a:lstStyle/>
          <a:p>
            <a:pPr indent="0" marL="0">
              <a:lnSpc>
                <a:spcPct val="130000"/>
              </a:lnSpc>
              <a:buNone/>
            </a:pPr>
            <a:r>
              <a:rPr lang="en-US" sz="1050" dirty="0">
                <a:solidFill>
                  <a:srgbClr val="4D5C6E"/>
                </a:solidFill>
                <a:latin typeface="Montserrat" pitchFamily="34" charset="0"/>
                <a:ea typeface="Montserrat" pitchFamily="34" charset="-122"/>
                <a:cs typeface="Montserrat" pitchFamily="34" charset="-120"/>
              </a:rPr>
              <a:t>A customer who starts on a website, in a mobile app, on a branch kiosk or from a field technician's phone is running on the same media gateway, the same encryption model and the same deployment options as the core Video RTC platform. The entry point changes; the engine underneath does not.</a:t>
            </a:r>
            <a:endParaRPr lang="en-US" sz="1050" dirty="0"/>
          </a:p>
        </p:txBody>
      </p:sp>
      <p:sp>
        <p:nvSpPr>
          <p:cNvPr id="33" name="Text 26"/>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interactivepowers.com/en (Solutions), wiki.ivrpowers.com/en</a:t>
            </a:r>
            <a:endParaRPr lang="en-US" sz="800" dirty="0"/>
          </a:p>
        </p:txBody>
      </p:sp>
      <p:sp>
        <p:nvSpPr>
          <p:cNvPr id="34" name="Text 2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Solutions</a:t>
            </a:r>
            <a:endParaRPr lang="en-US" sz="800" dirty="0"/>
          </a:p>
        </p:txBody>
      </p:sp>
      <p:sp>
        <p:nvSpPr>
          <p:cNvPr id="35" name="Text 2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17</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COMPARISON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Where Video RTC parts company with CPaaS video APIs</a:t>
            </a:r>
            <a:endParaRPr lang="en-US" sz="2700" dirty="0"/>
          </a:p>
        </p:txBody>
      </p:sp>
      <p:sp>
        <p:nvSpPr>
          <p:cNvPr id="5" name="Shape 3"/>
          <p:cNvSpPr/>
          <p:nvPr/>
        </p:nvSpPr>
        <p:spPr>
          <a:xfrm>
            <a:off x="4946904" y="1280160"/>
            <a:ext cx="3456432" cy="4343400"/>
          </a:xfrm>
          <a:prstGeom prst="roundRect">
            <a:avLst>
              <a:gd name="adj" fmla="val 2646"/>
            </a:avLst>
          </a:prstGeom>
          <a:solidFill>
            <a:srgbClr val="EDEFF1"/>
          </a:solidFill>
          <a:ln/>
        </p:spPr>
        <p:txBody>
          <a:bodyPr/>
          <a:p/>
        </p:txBody>
      </p:sp>
      <p:sp>
        <p:nvSpPr>
          <p:cNvPr id="6" name="Shape 4"/>
          <p:cNvSpPr/>
          <p:nvPr/>
        </p:nvSpPr>
        <p:spPr>
          <a:xfrm>
            <a:off x="8220456" y="1280160"/>
            <a:ext cx="3547872" cy="4343400"/>
          </a:xfrm>
          <a:prstGeom prst="roundRect">
            <a:avLst>
              <a:gd name="adj" fmla="val 2577"/>
            </a:avLst>
          </a:prstGeom>
          <a:solidFill>
            <a:srgbClr val="212F38"/>
          </a:solidFill>
          <a:ln/>
        </p:spPr>
        <p:txBody>
          <a:bodyPr/>
          <a:p/>
        </p:txBody>
      </p:sp>
      <p:sp>
        <p:nvSpPr>
          <p:cNvPr id="7" name="Text 5"/>
          <p:cNvSpPr/>
          <p:nvPr/>
        </p:nvSpPr>
        <p:spPr>
          <a:xfrm>
            <a:off x="548640" y="1371600"/>
            <a:ext cx="4434840" cy="594360"/>
          </a:xfrm>
          <a:prstGeom prst="rect">
            <a:avLst/>
          </a:prstGeom>
          <a:noFill/>
          <a:ln/>
        </p:spPr>
        <p:txBody>
          <a:bodyPr wrap="square" rtlCol="0" anchor="ctr"/>
          <a:lstStyle/>
          <a:p>
            <a:pPr indent="0" marL="0">
              <a:buNone/>
            </a:pPr>
            <a:endParaRPr lang="en-US" dirty="0"/>
          </a:p>
        </p:txBody>
      </p:sp>
      <p:sp>
        <p:nvSpPr>
          <p:cNvPr id="8" name="Text 6"/>
          <p:cNvSpPr/>
          <p:nvPr/>
        </p:nvSpPr>
        <p:spPr>
          <a:xfrm>
            <a:off x="5074920" y="1371600"/>
            <a:ext cx="3200400" cy="594360"/>
          </a:xfrm>
          <a:prstGeom prst="rect">
            <a:avLst/>
          </a:prstGeom>
          <a:noFill/>
          <a:ln/>
        </p:spPr>
        <p:txBody>
          <a:bodyPr wrap="square" lIns="0" tIns="0" rIns="0" bIns="0" rtlCol="0" anchor="ctr"/>
          <a:lstStyle/>
          <a:p>
            <a:pPr indent="0" marL="0">
              <a:buNone/>
            </a:pPr>
            <a:r>
              <a:rPr lang="en-US" sz="1150" b="1" dirty="0">
                <a:solidFill>
                  <a:srgbClr val="4D5C6E"/>
                </a:solidFill>
                <a:latin typeface="Montserrat" pitchFamily="34" charset="0"/>
                <a:ea typeface="Montserrat" pitchFamily="34" charset="-122"/>
                <a:cs typeface="Montserrat" pitchFamily="34" charset="-120"/>
              </a:rPr>
              <a:t>A typical CPaaS video API</a:t>
            </a:r>
            <a:endParaRPr lang="en-US" sz="1150" dirty="0"/>
          </a:p>
        </p:txBody>
      </p:sp>
      <p:sp>
        <p:nvSpPr>
          <p:cNvPr id="9" name="Text 7"/>
          <p:cNvSpPr/>
          <p:nvPr/>
        </p:nvSpPr>
        <p:spPr>
          <a:xfrm>
            <a:off x="8366760" y="1371600"/>
            <a:ext cx="3273552" cy="594360"/>
          </a:xfrm>
          <a:prstGeom prst="rect">
            <a:avLst/>
          </a:prstGeom>
          <a:noFill/>
          <a:ln/>
        </p:spPr>
        <p:txBody>
          <a:bodyPr wrap="square" lIns="0" tIns="0" rIns="0" bIns="0" rtlCol="0" anchor="ctr"/>
          <a:lstStyle/>
          <a:p>
            <a:pPr indent="0" marL="0">
              <a:buNone/>
            </a:pPr>
            <a:r>
              <a:rPr lang="en-US" sz="1250" b="1" dirty="0">
                <a:solidFill>
                  <a:srgbClr val="FF6D5F"/>
                </a:solidFill>
                <a:latin typeface="Montserrat" pitchFamily="34" charset="0"/>
                <a:ea typeface="Montserrat" pitchFamily="34" charset="-122"/>
                <a:cs typeface="Montserrat" pitchFamily="34" charset="-120"/>
              </a:rPr>
              <a:t>Video RTC</a:t>
            </a:r>
            <a:endParaRPr lang="en-US" sz="1250" dirty="0"/>
          </a:p>
        </p:txBody>
      </p:sp>
      <p:sp>
        <p:nvSpPr>
          <p:cNvPr id="10" name="Shape 8"/>
          <p:cNvSpPr/>
          <p:nvPr/>
        </p:nvSpPr>
        <p:spPr>
          <a:xfrm>
            <a:off x="548640" y="1965960"/>
            <a:ext cx="4617720" cy="594360"/>
          </a:xfrm>
          <a:prstGeom prst="rect">
            <a:avLst/>
          </a:prstGeom>
          <a:solidFill>
            <a:srgbClr val="EDEFF1"/>
          </a:solidFill>
          <a:ln/>
        </p:spPr>
        <p:txBody>
          <a:bodyPr/>
          <a:p/>
        </p:txBody>
      </p:sp>
      <p:sp>
        <p:nvSpPr>
          <p:cNvPr id="11" name="Text 9"/>
          <p:cNvSpPr/>
          <p:nvPr/>
        </p:nvSpPr>
        <p:spPr>
          <a:xfrm>
            <a:off x="713232" y="196596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Core deployment</a:t>
            </a:r>
            <a:endParaRPr lang="en-US" sz="1100" dirty="0"/>
          </a:p>
        </p:txBody>
      </p:sp>
      <p:sp>
        <p:nvSpPr>
          <p:cNvPr id="12" name="Text 10"/>
          <p:cNvSpPr/>
          <p:nvPr/>
        </p:nvSpPr>
        <p:spPr>
          <a:xfrm>
            <a:off x="5074920" y="196596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Cloud only, by architecture</a:t>
            </a:r>
            <a:endParaRPr lang="en-US" sz="960" dirty="0"/>
          </a:p>
        </p:txBody>
      </p:sp>
      <p:sp>
        <p:nvSpPr>
          <p:cNvPr id="13" name="Text 11"/>
          <p:cNvSpPr/>
          <p:nvPr/>
        </p:nvSpPr>
        <p:spPr>
          <a:xfrm>
            <a:off x="8366760" y="196596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Cloud, on-premises, virtualized or hybrid</a:t>
            </a:r>
            <a:endParaRPr lang="en-US" sz="980" dirty="0"/>
          </a:p>
        </p:txBody>
      </p:sp>
      <p:sp>
        <p:nvSpPr>
          <p:cNvPr id="14" name="Text 12"/>
          <p:cNvSpPr/>
          <p:nvPr/>
        </p:nvSpPr>
        <p:spPr>
          <a:xfrm>
            <a:off x="713232" y="256032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Contact-center routing</a:t>
            </a:r>
            <a:endParaRPr lang="en-US" sz="1100" dirty="0"/>
          </a:p>
        </p:txBody>
      </p:sp>
      <p:sp>
        <p:nvSpPr>
          <p:cNvPr id="15" name="Text 13"/>
          <p:cNvSpPr/>
          <p:nvPr/>
        </p:nvSpPr>
        <p:spPr>
          <a:xfrm>
            <a:off x="5074920" y="256032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Generic building block; integrate it yourself</a:t>
            </a:r>
            <a:endParaRPr lang="en-US" sz="960" dirty="0"/>
          </a:p>
        </p:txBody>
      </p:sp>
      <p:sp>
        <p:nvSpPr>
          <p:cNvPr id="16" name="Text 14"/>
          <p:cNvSpPr/>
          <p:nvPr/>
        </p:nvSpPr>
        <p:spPr>
          <a:xfrm>
            <a:off x="8366760" y="256032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Native SIP bridge with SPLIT for agent/client routing</a:t>
            </a:r>
            <a:endParaRPr lang="en-US" sz="980" dirty="0"/>
          </a:p>
        </p:txBody>
      </p:sp>
      <p:sp>
        <p:nvSpPr>
          <p:cNvPr id="17" name="Shape 15"/>
          <p:cNvSpPr/>
          <p:nvPr/>
        </p:nvSpPr>
        <p:spPr>
          <a:xfrm>
            <a:off x="548640" y="3154680"/>
            <a:ext cx="4617720" cy="594360"/>
          </a:xfrm>
          <a:prstGeom prst="rect">
            <a:avLst/>
          </a:prstGeom>
          <a:solidFill>
            <a:srgbClr val="EDEFF1"/>
          </a:solidFill>
          <a:ln/>
        </p:spPr>
        <p:txBody>
          <a:bodyPr/>
          <a:p/>
        </p:txBody>
      </p:sp>
      <p:sp>
        <p:nvSpPr>
          <p:cNvPr id="18" name="Text 16"/>
          <p:cNvSpPr/>
          <p:nvPr/>
        </p:nvSpPr>
        <p:spPr>
          <a:xfrm>
            <a:off x="713232" y="315468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Pricing model</a:t>
            </a:r>
            <a:endParaRPr lang="en-US" sz="1100" dirty="0"/>
          </a:p>
        </p:txBody>
      </p:sp>
      <p:sp>
        <p:nvSpPr>
          <p:cNvPr id="19" name="Text 17"/>
          <p:cNvSpPr/>
          <p:nvPr/>
        </p:nvSpPr>
        <p:spPr>
          <a:xfrm>
            <a:off x="5074920" y="315468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Per-participant-minute, usage-metered</a:t>
            </a:r>
            <a:endParaRPr lang="en-US" sz="960" dirty="0"/>
          </a:p>
        </p:txBody>
      </p:sp>
      <p:sp>
        <p:nvSpPr>
          <p:cNvPr id="20" name="Text 18"/>
          <p:cNvSpPr/>
          <p:nvPr/>
        </p:nvSpPr>
        <p:spPr>
          <a:xfrm>
            <a:off x="8366760" y="315468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Subscription or licences</a:t>
            </a:r>
            <a:endParaRPr lang="en-US" sz="980" dirty="0"/>
          </a:p>
        </p:txBody>
      </p:sp>
      <p:sp>
        <p:nvSpPr>
          <p:cNvPr id="21" name="Text 19"/>
          <p:cNvSpPr/>
          <p:nvPr/>
        </p:nvSpPr>
        <p:spPr>
          <a:xfrm>
            <a:off x="713232" y="374904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Where video data lives</a:t>
            </a:r>
            <a:endParaRPr lang="en-US" sz="1100" dirty="0"/>
          </a:p>
        </p:txBody>
      </p:sp>
      <p:sp>
        <p:nvSpPr>
          <p:cNvPr id="22" name="Text 20"/>
          <p:cNvSpPr/>
          <p:nvPr/>
        </p:nvSpPr>
        <p:spPr>
          <a:xfrm>
            <a:off x="5074920" y="374904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The vendor's region, by architecture</a:t>
            </a:r>
            <a:endParaRPr lang="en-US" sz="960" dirty="0"/>
          </a:p>
        </p:txBody>
      </p:sp>
      <p:sp>
        <p:nvSpPr>
          <p:cNvPr id="23" name="Text 21"/>
          <p:cNvSpPr/>
          <p:nvPr/>
        </p:nvSpPr>
        <p:spPr>
          <a:xfrm>
            <a:off x="8366760" y="374904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Wherever you install the gateway</a:t>
            </a:r>
            <a:endParaRPr lang="en-US" sz="980" dirty="0"/>
          </a:p>
        </p:txBody>
      </p:sp>
      <p:sp>
        <p:nvSpPr>
          <p:cNvPr id="24" name="Shape 22"/>
          <p:cNvSpPr/>
          <p:nvPr/>
        </p:nvSpPr>
        <p:spPr>
          <a:xfrm>
            <a:off x="548640" y="4343400"/>
            <a:ext cx="4617720" cy="594360"/>
          </a:xfrm>
          <a:prstGeom prst="rect">
            <a:avLst/>
          </a:prstGeom>
          <a:solidFill>
            <a:srgbClr val="EDEFF1"/>
          </a:solidFill>
          <a:ln/>
        </p:spPr>
        <p:txBody>
          <a:bodyPr/>
          <a:p/>
        </p:txBody>
      </p:sp>
      <p:sp>
        <p:nvSpPr>
          <p:cNvPr id="25" name="Text 23"/>
          <p:cNvSpPr/>
          <p:nvPr/>
        </p:nvSpPr>
        <p:spPr>
          <a:xfrm>
            <a:off x="713232" y="434340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Compliance certifications</a:t>
            </a:r>
            <a:endParaRPr lang="en-US" sz="1100" dirty="0"/>
          </a:p>
        </p:txBody>
      </p:sp>
      <p:sp>
        <p:nvSpPr>
          <p:cNvPr id="26" name="Text 24"/>
          <p:cNvSpPr/>
          <p:nvPr/>
        </p:nvSpPr>
        <p:spPr>
          <a:xfrm>
            <a:off x="5074920" y="434340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Named certs published by most large vendors</a:t>
            </a:r>
            <a:endParaRPr lang="en-US" sz="960" dirty="0"/>
          </a:p>
        </p:txBody>
      </p:sp>
      <p:sp>
        <p:nvSpPr>
          <p:cNvPr id="27" name="Text 25"/>
          <p:cNvSpPr/>
          <p:nvPr/>
        </p:nvSpPr>
        <p:spPr>
          <a:xfrm>
            <a:off x="8366760" y="434340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Not publicly documented for Video RTC today</a:t>
            </a:r>
            <a:endParaRPr lang="en-US" sz="980" dirty="0"/>
          </a:p>
        </p:txBody>
      </p:sp>
      <p:sp>
        <p:nvSpPr>
          <p:cNvPr id="28" name="Text 26"/>
          <p:cNvSpPr/>
          <p:nvPr/>
        </p:nvSpPr>
        <p:spPr>
          <a:xfrm>
            <a:off x="713232" y="4937760"/>
            <a:ext cx="4160520" cy="594360"/>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Sales motion</a:t>
            </a:r>
            <a:endParaRPr lang="en-US" sz="1100" dirty="0"/>
          </a:p>
        </p:txBody>
      </p:sp>
      <p:sp>
        <p:nvSpPr>
          <p:cNvPr id="29" name="Text 27"/>
          <p:cNvSpPr/>
          <p:nvPr/>
        </p:nvSpPr>
        <p:spPr>
          <a:xfrm>
            <a:off x="5074920" y="4937760"/>
            <a:ext cx="3200400" cy="594360"/>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Self-serve signup, free-minutes tier</a:t>
            </a:r>
            <a:endParaRPr lang="en-US" sz="960" dirty="0"/>
          </a:p>
        </p:txBody>
      </p:sp>
      <p:sp>
        <p:nvSpPr>
          <p:cNvPr id="30" name="Text 28"/>
          <p:cNvSpPr/>
          <p:nvPr/>
        </p:nvSpPr>
        <p:spPr>
          <a:xfrm>
            <a:off x="8366760" y="4937760"/>
            <a:ext cx="3273552" cy="594360"/>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Quote and POC-based, evaluation licence</a:t>
            </a:r>
            <a:endParaRPr lang="en-US" sz="980" dirty="0"/>
          </a:p>
        </p:txBody>
      </p:sp>
      <p:sp>
        <p:nvSpPr>
          <p:cNvPr id="31" name="Text 29"/>
          <p:cNvSpPr/>
          <p:nvPr/>
        </p:nvSpPr>
        <p:spPr>
          <a:xfrm>
            <a:off x="548640" y="5870448"/>
            <a:ext cx="11091672" cy="384048"/>
          </a:xfrm>
          <a:prstGeom prst="rect">
            <a:avLst/>
          </a:prstGeom>
          <a:noFill/>
          <a:ln/>
        </p:spPr>
        <p:txBody>
          <a:bodyPr wrap="square" lIns="0" tIns="0" rIns="0" bIns="0" rtlCol="0" anchor="ctr"/>
          <a:lstStyle/>
          <a:p>
            <a:pPr indent="0" marL="0">
              <a:lnSpc>
                <a:spcPct val="120000"/>
              </a:lnSpc>
              <a:buNone/>
            </a:pPr>
            <a:r>
              <a:rPr lang="en-US" sz="860" i="1" dirty="0">
                <a:solidFill>
                  <a:srgbClr val="4D5C6E"/>
                </a:solidFill>
                <a:latin typeface="Montserrat" pitchFamily="34" charset="0"/>
                <a:ea typeface="Montserrat" pitchFamily="34" charset="-122"/>
                <a:cs typeface="Montserrat" pitchFamily="34" charset="-120"/>
              </a:rPr>
              <a:t>"A typical CPaaS video API" summarises patterns published on the capability and pricing pages of Twilio Video, Vonage Video API, Agora, Daily.co, Zoom Video SDK and Amazon Chime SDK, reviewed August 2026. Specific vendor comparisons available on request.</a:t>
            </a:r>
            <a:endParaRPr lang="en-US" sz="860" dirty="0"/>
          </a:p>
        </p:txBody>
      </p:sp>
      <p:sp>
        <p:nvSpPr>
          <p:cNvPr id="32"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Comparison</a:t>
            </a:r>
            <a:endParaRPr lang="en-US" sz="800" dirty="0"/>
          </a:p>
        </p:txBody>
      </p:sp>
      <p:sp>
        <p:nvSpPr>
          <p:cNvPr id="33"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18</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IN PRODUCTION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Running where the video actually matters</a:t>
            </a:r>
            <a:endParaRPr lang="en-US" sz="2700" dirty="0"/>
          </a:p>
        </p:txBody>
      </p:sp>
      <p:sp>
        <p:nvSpPr>
          <p:cNvPr id="5" name="Text 3"/>
          <p:cNvSpPr/>
          <p:nvPr/>
        </p:nvSpPr>
        <p:spPr>
          <a:xfrm>
            <a:off x="548640" y="1280160"/>
            <a:ext cx="11091672" cy="548640"/>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Video RTC carries voice and video traffic for banks, insurers, public agencies and utilities across Latin America and Europe — organisations for whom an interaction is a case file, not a ticket.</a:t>
            </a:r>
            <a:endParaRPr lang="en-US" sz="1200" dirty="0"/>
          </a:p>
        </p:txBody>
      </p:sp>
      <p:sp>
        <p:nvSpPr>
          <p:cNvPr id="6" name="Shape 4"/>
          <p:cNvSpPr/>
          <p:nvPr/>
        </p:nvSpPr>
        <p:spPr>
          <a:xfrm>
            <a:off x="548640" y="1920240"/>
            <a:ext cx="2121408" cy="566928"/>
          </a:xfrm>
          <a:prstGeom prst="roundRect">
            <a:avLst>
              <a:gd name="adj" fmla="val 16129"/>
            </a:avLst>
          </a:prstGeom>
          <a:solidFill>
            <a:srgbClr val="F6F6F6"/>
          </a:solidFill>
          <a:ln/>
        </p:spPr>
        <p:txBody>
          <a:bodyPr/>
          <a:p/>
        </p:txBody>
      </p:sp>
      <p:sp>
        <p:nvSpPr>
          <p:cNvPr id="7" name="Text 5"/>
          <p:cNvSpPr/>
          <p:nvPr/>
        </p:nvSpPr>
        <p:spPr>
          <a:xfrm>
            <a:off x="621792" y="1920240"/>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SNS24</a:t>
            </a:r>
            <a:endParaRPr lang="en-US" sz="1050" dirty="0"/>
          </a:p>
        </p:txBody>
      </p:sp>
      <p:sp>
        <p:nvSpPr>
          <p:cNvPr id="8" name="Shape 6"/>
          <p:cNvSpPr/>
          <p:nvPr/>
        </p:nvSpPr>
        <p:spPr>
          <a:xfrm>
            <a:off x="2798064" y="1920240"/>
            <a:ext cx="2121408" cy="566928"/>
          </a:xfrm>
          <a:prstGeom prst="roundRect">
            <a:avLst>
              <a:gd name="adj" fmla="val 16129"/>
            </a:avLst>
          </a:prstGeom>
          <a:solidFill>
            <a:srgbClr val="F6F6F6"/>
          </a:solidFill>
          <a:ln/>
        </p:spPr>
        <p:txBody>
          <a:bodyPr/>
          <a:p/>
        </p:txBody>
      </p:sp>
      <p:sp>
        <p:nvSpPr>
          <p:cNvPr id="9" name="Text 7"/>
          <p:cNvSpPr/>
          <p:nvPr/>
        </p:nvSpPr>
        <p:spPr>
          <a:xfrm>
            <a:off x="2871216" y="1920240"/>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OTIS Elevators</a:t>
            </a:r>
            <a:endParaRPr lang="en-US" sz="1050" dirty="0"/>
          </a:p>
        </p:txBody>
      </p:sp>
      <p:sp>
        <p:nvSpPr>
          <p:cNvPr id="10" name="Shape 8"/>
          <p:cNvSpPr/>
          <p:nvPr/>
        </p:nvSpPr>
        <p:spPr>
          <a:xfrm>
            <a:off x="5047488" y="1920240"/>
            <a:ext cx="2121408" cy="566928"/>
          </a:xfrm>
          <a:prstGeom prst="roundRect">
            <a:avLst>
              <a:gd name="adj" fmla="val 16129"/>
            </a:avLst>
          </a:prstGeom>
          <a:solidFill>
            <a:srgbClr val="F6F6F6"/>
          </a:solidFill>
          <a:ln/>
        </p:spPr>
        <p:txBody>
          <a:bodyPr/>
          <a:p/>
        </p:txBody>
      </p:sp>
      <p:sp>
        <p:nvSpPr>
          <p:cNvPr id="11" name="Text 9"/>
          <p:cNvSpPr/>
          <p:nvPr/>
        </p:nvSpPr>
        <p:spPr>
          <a:xfrm>
            <a:off x="5120640" y="1920240"/>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Banmédica</a:t>
            </a:r>
            <a:endParaRPr lang="en-US" sz="1050" dirty="0"/>
          </a:p>
        </p:txBody>
      </p:sp>
      <p:sp>
        <p:nvSpPr>
          <p:cNvPr id="12" name="Shape 10"/>
          <p:cNvSpPr/>
          <p:nvPr/>
        </p:nvSpPr>
        <p:spPr>
          <a:xfrm>
            <a:off x="7296912" y="1920240"/>
            <a:ext cx="2121408" cy="566928"/>
          </a:xfrm>
          <a:prstGeom prst="roundRect">
            <a:avLst>
              <a:gd name="adj" fmla="val 16129"/>
            </a:avLst>
          </a:prstGeom>
          <a:solidFill>
            <a:srgbClr val="F6F6F6"/>
          </a:solidFill>
          <a:ln/>
        </p:spPr>
        <p:txBody>
          <a:bodyPr/>
          <a:p/>
        </p:txBody>
      </p:sp>
      <p:sp>
        <p:nvSpPr>
          <p:cNvPr id="13" name="Text 11"/>
          <p:cNvSpPr/>
          <p:nvPr/>
        </p:nvSpPr>
        <p:spPr>
          <a:xfrm>
            <a:off x="7370064" y="1920240"/>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AFP Capital</a:t>
            </a:r>
            <a:endParaRPr lang="en-US" sz="1050" dirty="0"/>
          </a:p>
        </p:txBody>
      </p:sp>
      <p:sp>
        <p:nvSpPr>
          <p:cNvPr id="14" name="Shape 12"/>
          <p:cNvSpPr/>
          <p:nvPr/>
        </p:nvSpPr>
        <p:spPr>
          <a:xfrm>
            <a:off x="9546336" y="1920240"/>
            <a:ext cx="2121408" cy="566928"/>
          </a:xfrm>
          <a:prstGeom prst="roundRect">
            <a:avLst>
              <a:gd name="adj" fmla="val 16129"/>
            </a:avLst>
          </a:prstGeom>
          <a:solidFill>
            <a:srgbClr val="F6F6F6"/>
          </a:solidFill>
          <a:ln/>
        </p:spPr>
        <p:txBody>
          <a:bodyPr/>
          <a:p/>
        </p:txBody>
      </p:sp>
      <p:sp>
        <p:nvSpPr>
          <p:cNvPr id="15" name="Text 13"/>
          <p:cNvSpPr/>
          <p:nvPr/>
        </p:nvSpPr>
        <p:spPr>
          <a:xfrm>
            <a:off x="9619488" y="1920240"/>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SII</a:t>
            </a:r>
            <a:endParaRPr lang="en-US" sz="1050" dirty="0"/>
          </a:p>
        </p:txBody>
      </p:sp>
      <p:sp>
        <p:nvSpPr>
          <p:cNvPr id="16" name="Shape 14"/>
          <p:cNvSpPr/>
          <p:nvPr/>
        </p:nvSpPr>
        <p:spPr>
          <a:xfrm>
            <a:off x="548640" y="2596896"/>
            <a:ext cx="2121408" cy="566928"/>
          </a:xfrm>
          <a:prstGeom prst="roundRect">
            <a:avLst>
              <a:gd name="adj" fmla="val 16129"/>
            </a:avLst>
          </a:prstGeom>
          <a:solidFill>
            <a:srgbClr val="F6F6F6"/>
          </a:solidFill>
          <a:ln/>
        </p:spPr>
        <p:txBody>
          <a:bodyPr/>
          <a:p/>
        </p:txBody>
      </p:sp>
      <p:sp>
        <p:nvSpPr>
          <p:cNvPr id="17" name="Text 15"/>
          <p:cNvSpPr/>
          <p:nvPr/>
        </p:nvSpPr>
        <p:spPr>
          <a:xfrm>
            <a:off x="621792" y="2596896"/>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CDF</a:t>
            </a:r>
            <a:endParaRPr lang="en-US" sz="1050" dirty="0"/>
          </a:p>
        </p:txBody>
      </p:sp>
      <p:sp>
        <p:nvSpPr>
          <p:cNvPr id="18" name="Shape 16"/>
          <p:cNvSpPr/>
          <p:nvPr/>
        </p:nvSpPr>
        <p:spPr>
          <a:xfrm>
            <a:off x="2798064" y="2596896"/>
            <a:ext cx="2121408" cy="566928"/>
          </a:xfrm>
          <a:prstGeom prst="roundRect">
            <a:avLst>
              <a:gd name="adj" fmla="val 16129"/>
            </a:avLst>
          </a:prstGeom>
          <a:solidFill>
            <a:srgbClr val="F6F6F6"/>
          </a:solidFill>
          <a:ln/>
        </p:spPr>
        <p:txBody>
          <a:bodyPr/>
          <a:p/>
        </p:txBody>
      </p:sp>
      <p:sp>
        <p:nvSpPr>
          <p:cNvPr id="19" name="Text 17"/>
          <p:cNvSpPr/>
          <p:nvPr/>
        </p:nvSpPr>
        <p:spPr>
          <a:xfrm>
            <a:off x="2871216" y="2596896"/>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MAPFRE</a:t>
            </a:r>
            <a:endParaRPr lang="en-US" sz="1050" dirty="0"/>
          </a:p>
        </p:txBody>
      </p:sp>
      <p:sp>
        <p:nvSpPr>
          <p:cNvPr id="20" name="Shape 18"/>
          <p:cNvSpPr/>
          <p:nvPr/>
        </p:nvSpPr>
        <p:spPr>
          <a:xfrm>
            <a:off x="5047488" y="2596896"/>
            <a:ext cx="2121408" cy="566928"/>
          </a:xfrm>
          <a:prstGeom prst="roundRect">
            <a:avLst>
              <a:gd name="adj" fmla="val 16129"/>
            </a:avLst>
          </a:prstGeom>
          <a:solidFill>
            <a:srgbClr val="F6F6F6"/>
          </a:solidFill>
          <a:ln/>
        </p:spPr>
        <p:txBody>
          <a:bodyPr/>
          <a:p/>
        </p:txBody>
      </p:sp>
      <p:sp>
        <p:nvSpPr>
          <p:cNvPr id="21" name="Text 19"/>
          <p:cNvSpPr/>
          <p:nvPr/>
        </p:nvSpPr>
        <p:spPr>
          <a:xfrm>
            <a:off x="5120640" y="2596896"/>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Banco del Pacífico</a:t>
            </a:r>
            <a:endParaRPr lang="en-US" sz="1050" dirty="0"/>
          </a:p>
        </p:txBody>
      </p:sp>
      <p:sp>
        <p:nvSpPr>
          <p:cNvPr id="22" name="Shape 20"/>
          <p:cNvSpPr/>
          <p:nvPr/>
        </p:nvSpPr>
        <p:spPr>
          <a:xfrm>
            <a:off x="7296912" y="2596896"/>
            <a:ext cx="2121408" cy="566928"/>
          </a:xfrm>
          <a:prstGeom prst="roundRect">
            <a:avLst>
              <a:gd name="adj" fmla="val 16129"/>
            </a:avLst>
          </a:prstGeom>
          <a:solidFill>
            <a:srgbClr val="F6F6F6"/>
          </a:solidFill>
          <a:ln/>
        </p:spPr>
        <p:txBody>
          <a:bodyPr/>
          <a:p/>
        </p:txBody>
      </p:sp>
      <p:sp>
        <p:nvSpPr>
          <p:cNvPr id="23" name="Text 21"/>
          <p:cNvSpPr/>
          <p:nvPr/>
        </p:nvSpPr>
        <p:spPr>
          <a:xfrm>
            <a:off x="7370064" y="2596896"/>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AENA</a:t>
            </a:r>
            <a:endParaRPr lang="en-US" sz="1050" dirty="0"/>
          </a:p>
        </p:txBody>
      </p:sp>
      <p:sp>
        <p:nvSpPr>
          <p:cNvPr id="24" name="Shape 22"/>
          <p:cNvSpPr/>
          <p:nvPr/>
        </p:nvSpPr>
        <p:spPr>
          <a:xfrm>
            <a:off x="9546336" y="2596896"/>
            <a:ext cx="2121408" cy="566928"/>
          </a:xfrm>
          <a:prstGeom prst="roundRect">
            <a:avLst>
              <a:gd name="adj" fmla="val 16129"/>
            </a:avLst>
          </a:prstGeom>
          <a:solidFill>
            <a:srgbClr val="F6F6F6"/>
          </a:solidFill>
          <a:ln/>
        </p:spPr>
        <p:txBody>
          <a:bodyPr/>
          <a:p/>
        </p:txBody>
      </p:sp>
      <p:sp>
        <p:nvSpPr>
          <p:cNvPr id="25" name="Text 23"/>
          <p:cNvSpPr/>
          <p:nvPr/>
        </p:nvSpPr>
        <p:spPr>
          <a:xfrm>
            <a:off x="9619488" y="2596896"/>
            <a:ext cx="1975104" cy="566928"/>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BCI</a:t>
            </a:r>
            <a:endParaRPr lang="en-US" sz="1050" dirty="0"/>
          </a:p>
        </p:txBody>
      </p:sp>
      <p:sp>
        <p:nvSpPr>
          <p:cNvPr id="26" name="Text 24"/>
          <p:cNvSpPr/>
          <p:nvPr/>
        </p:nvSpPr>
        <p:spPr>
          <a:xfrm>
            <a:off x="548640" y="2999232"/>
            <a:ext cx="11091672" cy="329184"/>
          </a:xfrm>
          <a:prstGeom prst="rect">
            <a:avLst/>
          </a:prstGeom>
          <a:noFill/>
          <a:ln/>
        </p:spPr>
        <p:txBody>
          <a:bodyPr wrap="square" lIns="0" tIns="0" rIns="0" bIns="0" rtlCol="0" anchor="ctr"/>
          <a:lstStyle/>
          <a:p>
            <a:pPr indent="0" marL="0">
              <a:buNone/>
            </a:pPr>
            <a:r>
              <a:rPr lang="en-US" sz="1000" i="1" dirty="0">
                <a:solidFill>
                  <a:srgbClr val="4D5C6E"/>
                </a:solidFill>
                <a:latin typeface="Montserrat" pitchFamily="34" charset="0"/>
                <a:ea typeface="Montserrat" pitchFamily="34" charset="-122"/>
                <a:cs typeface="Montserrat" pitchFamily="34" charset="-120"/>
              </a:rPr>
              <a:t>"Video RTC is a great solution. Easily to implement, Multi-Channel, Secure and designed for Contact Center." — Javier S., Partner</a:t>
            </a:r>
            <a:endParaRPr lang="en-US" sz="1000" dirty="0"/>
          </a:p>
        </p:txBody>
      </p:sp>
      <p:sp>
        <p:nvSpPr>
          <p:cNvPr id="27" name="Text 25"/>
          <p:cNvSpPr/>
          <p:nvPr/>
        </p:nvSpPr>
        <p:spPr>
          <a:xfrm>
            <a:off x="548640" y="3520440"/>
            <a:ext cx="7315200" cy="310896"/>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Industries served</a:t>
            </a:r>
            <a:endParaRPr lang="en-US" sz="1250" dirty="0"/>
          </a:p>
        </p:txBody>
      </p:sp>
      <p:sp>
        <p:nvSpPr>
          <p:cNvPr id="28" name="Shape 26"/>
          <p:cNvSpPr/>
          <p:nvPr/>
        </p:nvSpPr>
        <p:spPr>
          <a:xfrm>
            <a:off x="548640" y="3950208"/>
            <a:ext cx="2121408" cy="1371600"/>
          </a:xfrm>
          <a:prstGeom prst="roundRect">
            <a:avLst>
              <a:gd name="adj" fmla="val 6667"/>
            </a:avLst>
          </a:prstGeom>
          <a:solidFill>
            <a:srgbClr val="F6F6F6"/>
          </a:solidFill>
          <a:ln/>
        </p:spPr>
        <p:txBody>
          <a:bodyPr/>
          <a:p/>
        </p:txBody>
      </p:sp>
      <p:sp>
        <p:nvSpPr>
          <p:cNvPr id="29" name="Shape 27"/>
          <p:cNvSpPr/>
          <p:nvPr/>
        </p:nvSpPr>
        <p:spPr>
          <a:xfrm>
            <a:off x="1335024" y="4169664"/>
            <a:ext cx="548640" cy="548640"/>
          </a:xfrm>
          <a:prstGeom prst="ellipse">
            <a:avLst/>
          </a:prstGeom>
          <a:solidFill>
            <a:srgbClr val="FDE6E2"/>
          </a:solidFill>
          <a:ln/>
        </p:spPr>
        <p:txBody>
          <a:bodyPr/>
          <a:p/>
        </p:txBody>
      </p:sp>
      <p:pic>
        <p:nvPicPr>
          <p:cNvPr id="30" name="Image 0" descr="icons/bank_212F38.png">    </p:cNvPr>
          <p:cNvPicPr>
            <a:picLocks noChangeAspect="1"/>
          </p:cNvPicPr>
          <p:nvPr/>
        </p:nvPicPr>
        <p:blipFill>
          <a:blip r:embed="rId1"/>
          <a:stretch>
            <a:fillRect/>
          </a:stretch>
        </p:blipFill>
        <p:spPr>
          <a:xfrm>
            <a:off x="1466698" y="4301338"/>
            <a:ext cx="285293" cy="285293"/>
          </a:xfrm>
          <a:prstGeom prst="rect">
            <a:avLst/>
          </a:prstGeom>
        </p:spPr>
      </p:pic>
      <p:sp>
        <p:nvSpPr>
          <p:cNvPr id="31" name="Text 28"/>
          <p:cNvSpPr/>
          <p:nvPr/>
        </p:nvSpPr>
        <p:spPr>
          <a:xfrm>
            <a:off x="640080" y="4809744"/>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Financial Services</a:t>
            </a:r>
            <a:endParaRPr lang="en-US" sz="1020" dirty="0"/>
          </a:p>
        </p:txBody>
      </p:sp>
      <p:sp>
        <p:nvSpPr>
          <p:cNvPr id="32" name="Shape 29"/>
          <p:cNvSpPr/>
          <p:nvPr/>
        </p:nvSpPr>
        <p:spPr>
          <a:xfrm>
            <a:off x="2798064" y="3950208"/>
            <a:ext cx="2121408" cy="1371600"/>
          </a:xfrm>
          <a:prstGeom prst="roundRect">
            <a:avLst>
              <a:gd name="adj" fmla="val 6667"/>
            </a:avLst>
          </a:prstGeom>
          <a:solidFill>
            <a:srgbClr val="F6F6F6"/>
          </a:solidFill>
          <a:ln/>
        </p:spPr>
        <p:txBody>
          <a:bodyPr/>
          <a:p/>
        </p:txBody>
      </p:sp>
      <p:sp>
        <p:nvSpPr>
          <p:cNvPr id="33" name="Shape 30"/>
          <p:cNvSpPr/>
          <p:nvPr/>
        </p:nvSpPr>
        <p:spPr>
          <a:xfrm>
            <a:off x="3584448" y="4169664"/>
            <a:ext cx="548640" cy="548640"/>
          </a:xfrm>
          <a:prstGeom prst="ellipse">
            <a:avLst/>
          </a:prstGeom>
          <a:solidFill>
            <a:srgbClr val="FDE6E2"/>
          </a:solidFill>
          <a:ln/>
        </p:spPr>
        <p:txBody>
          <a:bodyPr/>
          <a:p/>
        </p:txBody>
      </p:sp>
      <p:pic>
        <p:nvPicPr>
          <p:cNvPr id="34" name="Image 1" descr="icons/building_212F38.png">    </p:cNvPr>
          <p:cNvPicPr>
            <a:picLocks noChangeAspect="1"/>
          </p:cNvPicPr>
          <p:nvPr/>
        </p:nvPicPr>
        <p:blipFill>
          <a:blip r:embed="rId2"/>
          <a:stretch>
            <a:fillRect/>
          </a:stretch>
        </p:blipFill>
        <p:spPr>
          <a:xfrm>
            <a:off x="3716122" y="4301338"/>
            <a:ext cx="285293" cy="285293"/>
          </a:xfrm>
          <a:prstGeom prst="rect">
            <a:avLst/>
          </a:prstGeom>
        </p:spPr>
      </p:pic>
      <p:sp>
        <p:nvSpPr>
          <p:cNvPr id="35" name="Text 31"/>
          <p:cNvSpPr/>
          <p:nvPr/>
        </p:nvSpPr>
        <p:spPr>
          <a:xfrm>
            <a:off x="2889504" y="4809744"/>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Public Sector</a:t>
            </a:r>
            <a:endParaRPr lang="en-US" sz="1020" dirty="0"/>
          </a:p>
        </p:txBody>
      </p:sp>
      <p:sp>
        <p:nvSpPr>
          <p:cNvPr id="36" name="Shape 32"/>
          <p:cNvSpPr/>
          <p:nvPr/>
        </p:nvSpPr>
        <p:spPr>
          <a:xfrm>
            <a:off x="5047488" y="3950208"/>
            <a:ext cx="2121408" cy="1371600"/>
          </a:xfrm>
          <a:prstGeom prst="roundRect">
            <a:avLst>
              <a:gd name="adj" fmla="val 6667"/>
            </a:avLst>
          </a:prstGeom>
          <a:solidFill>
            <a:srgbClr val="F6F6F6"/>
          </a:solidFill>
          <a:ln/>
        </p:spPr>
        <p:txBody>
          <a:bodyPr/>
          <a:p/>
        </p:txBody>
      </p:sp>
      <p:sp>
        <p:nvSpPr>
          <p:cNvPr id="37" name="Shape 33"/>
          <p:cNvSpPr/>
          <p:nvPr/>
        </p:nvSpPr>
        <p:spPr>
          <a:xfrm>
            <a:off x="5833872" y="4169664"/>
            <a:ext cx="548640" cy="548640"/>
          </a:xfrm>
          <a:prstGeom prst="ellipse">
            <a:avLst/>
          </a:prstGeom>
          <a:solidFill>
            <a:srgbClr val="FDE6E2"/>
          </a:solidFill>
          <a:ln/>
        </p:spPr>
        <p:txBody>
          <a:bodyPr/>
          <a:p/>
        </p:txBody>
      </p:sp>
      <p:pic>
        <p:nvPicPr>
          <p:cNvPr id="38" name="Image 2" descr="icons/health_212F38.png">    </p:cNvPr>
          <p:cNvPicPr>
            <a:picLocks noChangeAspect="1"/>
          </p:cNvPicPr>
          <p:nvPr/>
        </p:nvPicPr>
        <p:blipFill>
          <a:blip r:embed="rId3"/>
          <a:stretch>
            <a:fillRect/>
          </a:stretch>
        </p:blipFill>
        <p:spPr>
          <a:xfrm>
            <a:off x="5965546" y="4301338"/>
            <a:ext cx="285293" cy="285293"/>
          </a:xfrm>
          <a:prstGeom prst="rect">
            <a:avLst/>
          </a:prstGeom>
        </p:spPr>
      </p:pic>
      <p:sp>
        <p:nvSpPr>
          <p:cNvPr id="39" name="Text 34"/>
          <p:cNvSpPr/>
          <p:nvPr/>
        </p:nvSpPr>
        <p:spPr>
          <a:xfrm>
            <a:off x="5138928" y="4809744"/>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Healthcare</a:t>
            </a:r>
            <a:endParaRPr lang="en-US" sz="1020" dirty="0"/>
          </a:p>
        </p:txBody>
      </p:sp>
      <p:sp>
        <p:nvSpPr>
          <p:cNvPr id="40" name="Shape 35"/>
          <p:cNvSpPr/>
          <p:nvPr/>
        </p:nvSpPr>
        <p:spPr>
          <a:xfrm>
            <a:off x="7296912" y="3950208"/>
            <a:ext cx="2121408" cy="1371600"/>
          </a:xfrm>
          <a:prstGeom prst="roundRect">
            <a:avLst>
              <a:gd name="adj" fmla="val 6667"/>
            </a:avLst>
          </a:prstGeom>
          <a:solidFill>
            <a:srgbClr val="F6F6F6"/>
          </a:solidFill>
          <a:ln/>
        </p:spPr>
        <p:txBody>
          <a:bodyPr/>
          <a:p/>
        </p:txBody>
      </p:sp>
      <p:sp>
        <p:nvSpPr>
          <p:cNvPr id="41" name="Shape 36"/>
          <p:cNvSpPr/>
          <p:nvPr/>
        </p:nvSpPr>
        <p:spPr>
          <a:xfrm>
            <a:off x="8083296" y="4169664"/>
            <a:ext cx="548640" cy="548640"/>
          </a:xfrm>
          <a:prstGeom prst="ellipse">
            <a:avLst/>
          </a:prstGeom>
          <a:solidFill>
            <a:srgbClr val="FDE6E2"/>
          </a:solidFill>
          <a:ln/>
        </p:spPr>
        <p:txBody>
          <a:bodyPr/>
          <a:p/>
        </p:txBody>
      </p:sp>
      <p:pic>
        <p:nvPicPr>
          <p:cNvPr id="42" name="Image 3" descr="icons/signal_212F38.png">    </p:cNvPr>
          <p:cNvPicPr>
            <a:picLocks noChangeAspect="1"/>
          </p:cNvPicPr>
          <p:nvPr/>
        </p:nvPicPr>
        <p:blipFill>
          <a:blip r:embed="rId4"/>
          <a:stretch>
            <a:fillRect/>
          </a:stretch>
        </p:blipFill>
        <p:spPr>
          <a:xfrm>
            <a:off x="8214970" y="4301338"/>
            <a:ext cx="285293" cy="285293"/>
          </a:xfrm>
          <a:prstGeom prst="rect">
            <a:avLst/>
          </a:prstGeom>
        </p:spPr>
      </p:pic>
      <p:sp>
        <p:nvSpPr>
          <p:cNvPr id="43" name="Text 37"/>
          <p:cNvSpPr/>
          <p:nvPr/>
        </p:nvSpPr>
        <p:spPr>
          <a:xfrm>
            <a:off x="7388352" y="4809744"/>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Industry &amp; Utilities</a:t>
            </a:r>
            <a:endParaRPr lang="en-US" sz="1020" dirty="0"/>
          </a:p>
        </p:txBody>
      </p:sp>
      <p:sp>
        <p:nvSpPr>
          <p:cNvPr id="44" name="Shape 38"/>
          <p:cNvSpPr/>
          <p:nvPr/>
        </p:nvSpPr>
        <p:spPr>
          <a:xfrm>
            <a:off x="9546336" y="3950208"/>
            <a:ext cx="2121408" cy="1371600"/>
          </a:xfrm>
          <a:prstGeom prst="roundRect">
            <a:avLst>
              <a:gd name="adj" fmla="val 6667"/>
            </a:avLst>
          </a:prstGeom>
          <a:solidFill>
            <a:srgbClr val="F6F6F6"/>
          </a:solidFill>
          <a:ln/>
        </p:spPr>
        <p:txBody>
          <a:bodyPr/>
          <a:p/>
        </p:txBody>
      </p:sp>
      <p:sp>
        <p:nvSpPr>
          <p:cNvPr id="45" name="Shape 39"/>
          <p:cNvSpPr/>
          <p:nvPr/>
        </p:nvSpPr>
        <p:spPr>
          <a:xfrm>
            <a:off x="10332720" y="4169664"/>
            <a:ext cx="548640" cy="548640"/>
          </a:xfrm>
          <a:prstGeom prst="ellipse">
            <a:avLst/>
          </a:prstGeom>
          <a:solidFill>
            <a:srgbClr val="FDE6E2"/>
          </a:solidFill>
          <a:ln/>
        </p:spPr>
        <p:txBody>
          <a:bodyPr/>
          <a:p/>
        </p:txBody>
      </p:sp>
      <p:pic>
        <p:nvPicPr>
          <p:cNvPr id="46" name="Image 4" descr="icons/bpo_212F38.png">    </p:cNvPr>
          <p:cNvPicPr>
            <a:picLocks noChangeAspect="1"/>
          </p:cNvPicPr>
          <p:nvPr/>
        </p:nvPicPr>
        <p:blipFill>
          <a:blip r:embed="rId5"/>
          <a:stretch>
            <a:fillRect/>
          </a:stretch>
        </p:blipFill>
        <p:spPr>
          <a:xfrm>
            <a:off x="10464394" y="4301338"/>
            <a:ext cx="285293" cy="285293"/>
          </a:xfrm>
          <a:prstGeom prst="rect">
            <a:avLst/>
          </a:prstGeom>
        </p:spPr>
      </p:pic>
      <p:sp>
        <p:nvSpPr>
          <p:cNvPr id="47" name="Text 40"/>
          <p:cNvSpPr/>
          <p:nvPr/>
        </p:nvSpPr>
        <p:spPr>
          <a:xfrm>
            <a:off x="9637776" y="4809744"/>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BPO &amp; Services</a:t>
            </a:r>
            <a:endParaRPr lang="en-US" sz="1020" dirty="0"/>
          </a:p>
        </p:txBody>
      </p:sp>
      <p:sp>
        <p:nvSpPr>
          <p:cNvPr id="48" name="Text 41"/>
          <p:cNvSpPr/>
          <p:nvPr/>
        </p:nvSpPr>
        <p:spPr>
          <a:xfrm>
            <a:off x="548640" y="5596128"/>
            <a:ext cx="11091672" cy="457200"/>
          </a:xfrm>
          <a:prstGeom prst="rect">
            <a:avLst/>
          </a:prstGeom>
          <a:noFill/>
          <a:ln/>
        </p:spPr>
        <p:txBody>
          <a:bodyPr wrap="square" lIns="0" tIns="0" rIns="0" bIns="0" rtlCol="0" anchor="ctr"/>
          <a:lstStyle/>
          <a:p>
            <a:pPr indent="0" marL="0">
              <a:lnSpc>
                <a:spcPct val="120000"/>
              </a:lnSpc>
              <a:buNone/>
            </a:pPr>
            <a:r>
              <a:rPr lang="en-US" sz="880" i="1" dirty="0">
                <a:solidFill>
                  <a:srgbClr val="4D5C6E"/>
                </a:solidFill>
                <a:latin typeface="Montserrat" pitchFamily="34" charset="0"/>
                <a:ea typeface="Montserrat" pitchFamily="34" charset="-122"/>
                <a:cs typeface="Montserrat" pitchFamily="34" charset="-120"/>
              </a:rPr>
              <a:t>Suite-wide figures published by Interactive Powers (400K+ video calls/month, 300K+ recordings processed/month, 99.99% uptime, 5+ AWS regions) are not Video RTC-exclusive metrics. Named references available under NDA through your account team.</a:t>
            </a:r>
            <a:endParaRPr lang="en-US" sz="880" dirty="0"/>
          </a:p>
        </p:txBody>
      </p:sp>
      <p:sp>
        <p:nvSpPr>
          <p:cNvPr id="49" name="Text 42"/>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interactivepowers.com/en/platforms/videortc (customer logos, stats)</a:t>
            </a:r>
            <a:endParaRPr lang="en-US" sz="800" dirty="0"/>
          </a:p>
        </p:txBody>
      </p:sp>
      <p:sp>
        <p:nvSpPr>
          <p:cNvPr id="50" name="Text 43"/>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In production</a:t>
            </a:r>
            <a:endParaRPr lang="en-US" sz="800" dirty="0"/>
          </a:p>
        </p:txBody>
      </p:sp>
      <p:sp>
        <p:nvSpPr>
          <p:cNvPr id="51" name="Text 44"/>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19</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COMMERCIALS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Port-based subscription, with a licence available</a:t>
            </a:r>
            <a:endParaRPr lang="en-US" sz="2700" dirty="0"/>
          </a:p>
        </p:txBody>
      </p:sp>
      <p:sp>
        <p:nvSpPr>
          <p:cNvPr id="5" name="Text 3"/>
          <p:cNvSpPr/>
          <p:nvPr/>
        </p:nvSpPr>
        <p:spPr>
          <a:xfrm>
            <a:off x="548640" y="1280160"/>
            <a:ext cx="11091672" cy="603504"/>
          </a:xfrm>
          <a:prstGeom prst="rect">
            <a:avLst/>
          </a:prstGeom>
          <a:noFill/>
          <a:ln/>
        </p:spPr>
        <p:txBody>
          <a:bodyPr wrap="square" lIns="0" tIns="0" rIns="0" bIns="0" rtlCol="0" anchor="ctr"/>
          <a:lstStyle/>
          <a:p>
            <a:pPr indent="0" marL="0">
              <a:lnSpc>
                <a:spcPct val="130000"/>
              </a:lnSpc>
              <a:buNone/>
            </a:pPr>
            <a:r>
              <a:rPr lang="en-US" sz="1200" dirty="0">
                <a:solidFill>
                  <a:srgbClr val="212F38"/>
                </a:solidFill>
                <a:latin typeface="Montserrat" pitchFamily="34" charset="0"/>
                <a:ea typeface="Montserrat" pitchFamily="34" charset="-122"/>
                <a:cs typeface="Montserrat" pitchFamily="34" charset="-120"/>
              </a:rPr>
              <a:t>Video RTC is contracted by subscription, per port — a port being one concurrent video session — on any deployment model. For the public sector and regulated environments that need to own the licence, we still offer a perpetual per-port purchase plus annual maintenance, quoted after a proof of concept — not a self-serve, metered API console.</a:t>
            </a:r>
            <a:endParaRPr lang="en-US" sz="1200" dirty="0"/>
          </a:p>
        </p:txBody>
      </p:sp>
      <p:sp>
        <p:nvSpPr>
          <p:cNvPr id="6" name="Shape 4"/>
          <p:cNvSpPr/>
          <p:nvPr/>
        </p:nvSpPr>
        <p:spPr>
          <a:xfrm>
            <a:off x="548640"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340864"/>
            <a:ext cx="621792" cy="621792"/>
          </a:xfrm>
          <a:prstGeom prst="ellipse">
            <a:avLst/>
          </a:prstGeom>
          <a:solidFill>
            <a:srgbClr val="FDE6E2"/>
          </a:solidFill>
          <a:ln/>
        </p:spPr>
        <p:txBody>
          <a:bodyPr/>
          <a:p/>
        </p:txBody>
      </p:sp>
      <p:pic>
        <p:nvPicPr>
          <p:cNvPr id="8" name="Image 0" descr="icons/affordable_212F38.png">    </p:cNvPr>
          <p:cNvPicPr>
            <a:picLocks noChangeAspect="1"/>
          </p:cNvPicPr>
          <p:nvPr/>
        </p:nvPicPr>
        <p:blipFill>
          <a:blip r:embed="rId8"/>
          <a:stretch>
            <a:fillRect/>
          </a:stretch>
        </p:blipFill>
        <p:spPr>
          <a:xfrm>
            <a:off x="960120" y="2496312"/>
            <a:ext cx="310896" cy="310896"/>
          </a:xfrm>
          <a:prstGeom prst="rect">
            <a:avLst/>
          </a:prstGeom>
        </p:spPr>
      </p:pic>
      <p:sp>
        <p:nvSpPr>
          <p:cNvPr id="9" name="Text 6"/>
          <p:cNvSpPr/>
          <p:nvPr/>
        </p:nvSpPr>
        <p:spPr>
          <a:xfrm>
            <a:off x="804672"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Per-port subscription</a:t>
            </a:r>
            <a:endParaRPr lang="en-US" sz="1250" dirty="0"/>
          </a:p>
        </p:txBody>
      </p:sp>
      <p:sp>
        <p:nvSpPr>
          <p:cNvPr id="10" name="Text 7"/>
          <p:cNvSpPr/>
          <p:nvPr/>
        </p:nvSpPr>
        <p:spPr>
          <a:xfrm>
            <a:off x="804672"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Capacity-based pricing, quoted on release of the binary package — no public per-minute meter.</a:t>
            </a:r>
            <a:endParaRPr lang="en-US" sz="960" dirty="0"/>
          </a:p>
        </p:txBody>
      </p:sp>
      <p:sp>
        <p:nvSpPr>
          <p:cNvPr id="11" name="Shape 8"/>
          <p:cNvSpPr/>
          <p:nvPr/>
        </p:nvSpPr>
        <p:spPr>
          <a:xfrm>
            <a:off x="3392424"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340864"/>
            <a:ext cx="621792" cy="621792"/>
          </a:xfrm>
          <a:prstGeom prst="ellipse">
            <a:avLst/>
          </a:prstGeom>
          <a:solidFill>
            <a:srgbClr val="FDE6E2"/>
          </a:solidFill>
          <a:ln/>
        </p:spPr>
        <p:txBody>
          <a:bodyPr/>
          <a:p/>
        </p:txBody>
      </p:sp>
      <p:pic>
        <p:nvPicPr>
          <p:cNvPr id="13" name="Image 1" descr="icons/refresh_212F38.png">    </p:cNvPr>
          <p:cNvPicPr>
            <a:picLocks noChangeAspect="1"/>
          </p:cNvPicPr>
          <p:nvPr/>
        </p:nvPicPr>
        <p:blipFill>
          <a:blip r:embed="rId2"/>
          <a:stretch>
            <a:fillRect/>
          </a:stretch>
        </p:blipFill>
        <p:spPr>
          <a:xfrm>
            <a:off x="3803904" y="2496312"/>
            <a:ext cx="310896" cy="310896"/>
          </a:xfrm>
          <a:prstGeom prst="rect">
            <a:avLst/>
          </a:prstGeom>
        </p:spPr>
      </p:pic>
      <p:sp>
        <p:nvSpPr>
          <p:cNvPr id="14" name="Text 10"/>
          <p:cNvSpPr/>
          <p:nvPr/>
        </p:nvSpPr>
        <p:spPr>
          <a:xfrm>
            <a:off x="3648456"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Annual maintenance</a:t>
            </a:r>
            <a:endParaRPr lang="en-US" sz="1250" dirty="0"/>
          </a:p>
        </p:txBody>
      </p:sp>
      <p:sp>
        <p:nvSpPr>
          <p:cNvPr id="15" name="Text 11"/>
          <p:cNvSpPr/>
          <p:nvPr/>
        </p:nvSpPr>
        <p:spPr>
          <a:xfrm>
            <a:off x="3648456"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Covers new versions, updates and support — the upgrade path is included, not re-sold.</a:t>
            </a:r>
            <a:endParaRPr lang="en-US" sz="960" dirty="0"/>
          </a:p>
        </p:txBody>
      </p:sp>
      <p:sp>
        <p:nvSpPr>
          <p:cNvPr id="16" name="Shape 12"/>
          <p:cNvSpPr/>
          <p:nvPr/>
        </p:nvSpPr>
        <p:spPr>
          <a:xfrm>
            <a:off x="6236208"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340864"/>
            <a:ext cx="621792" cy="621792"/>
          </a:xfrm>
          <a:prstGeom prst="ellipse">
            <a:avLst/>
          </a:prstGeom>
          <a:solidFill>
            <a:srgbClr val="FDE6E2"/>
          </a:solidFill>
          <a:ln/>
        </p:spPr>
        <p:txBody>
          <a:bodyPr/>
          <a:p/>
        </p:txBody>
      </p:sp>
      <p:pic>
        <p:nvPicPr>
          <p:cNvPr id="18" name="Image 2" descr="icons/tester_212F38.png">    </p:cNvPr>
          <p:cNvPicPr>
            <a:picLocks noChangeAspect="1"/>
          </p:cNvPicPr>
          <p:nvPr/>
        </p:nvPicPr>
        <p:blipFill>
          <a:blip r:embed="rId7"/>
          <a:stretch>
            <a:fillRect/>
          </a:stretch>
        </p:blipFill>
        <p:spPr>
          <a:xfrm>
            <a:off x="6647688" y="2496312"/>
            <a:ext cx="310896" cy="310896"/>
          </a:xfrm>
          <a:prstGeom prst="rect">
            <a:avLst/>
          </a:prstGeom>
        </p:spPr>
      </p:pic>
      <p:sp>
        <p:nvSpPr>
          <p:cNvPr id="19" name="Text 14"/>
          <p:cNvSpPr/>
          <p:nvPr/>
        </p:nvSpPr>
        <p:spPr>
          <a:xfrm>
            <a:off x="6492240"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Full-function evaluation</a:t>
            </a:r>
            <a:endParaRPr lang="en-US" sz="1250" dirty="0"/>
          </a:p>
        </p:txBody>
      </p:sp>
      <p:sp>
        <p:nvSpPr>
          <p:cNvPr id="20" name="Text 15"/>
          <p:cNvSpPr/>
          <p:nvPr/>
        </p:nvSpPr>
        <p:spPr>
          <a:xfrm>
            <a:off x="6492240"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Complete, unrestricted functionality, with limited capacity and duration, for a proof of concept.</a:t>
            </a:r>
            <a:endParaRPr lang="en-US" sz="960" dirty="0"/>
          </a:p>
        </p:txBody>
      </p:sp>
      <p:sp>
        <p:nvSpPr>
          <p:cNvPr id="21" name="Shape 16"/>
          <p:cNvSpPr/>
          <p:nvPr/>
        </p:nvSpPr>
        <p:spPr>
          <a:xfrm>
            <a:off x="9079992" y="2084832"/>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340864"/>
            <a:ext cx="621792" cy="621792"/>
          </a:xfrm>
          <a:prstGeom prst="ellipse">
            <a:avLst/>
          </a:prstGeom>
          <a:solidFill>
            <a:srgbClr val="FDE6E2"/>
          </a:solidFill>
          <a:ln/>
        </p:spPr>
        <p:txBody>
          <a:bodyPr/>
          <a:p/>
        </p:txBody>
      </p:sp>
      <p:pic>
        <p:nvPicPr>
          <p:cNvPr id="23" name="Image 3" descr="icons/support_212F38.png">    </p:cNvPr>
          <p:cNvPicPr>
            <a:picLocks noChangeAspect="1"/>
          </p:cNvPicPr>
          <p:nvPr/>
        </p:nvPicPr>
        <p:blipFill>
          <a:blip r:embed="rId9"/>
          <a:stretch>
            <a:fillRect/>
          </a:stretch>
        </p:blipFill>
        <p:spPr>
          <a:xfrm>
            <a:off x="9491472" y="2496312"/>
            <a:ext cx="310896" cy="310896"/>
          </a:xfrm>
          <a:prstGeom prst="rect">
            <a:avLst/>
          </a:prstGeom>
        </p:spPr>
      </p:pic>
      <p:sp>
        <p:nvSpPr>
          <p:cNvPr id="24" name="Text 18"/>
          <p:cNvSpPr/>
          <p:nvPr/>
        </p:nvSpPr>
        <p:spPr>
          <a:xfrm>
            <a:off x="9336024" y="2999232"/>
            <a:ext cx="2157984" cy="493776"/>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Quote and POC-based</a:t>
            </a:r>
            <a:endParaRPr lang="en-US" sz="1250" dirty="0"/>
          </a:p>
        </p:txBody>
      </p:sp>
      <p:sp>
        <p:nvSpPr>
          <p:cNvPr id="25" name="Text 19"/>
          <p:cNvSpPr/>
          <p:nvPr/>
        </p:nvSpPr>
        <p:spPr>
          <a:xfrm>
            <a:off x="9336024" y="3547872"/>
            <a:ext cx="2157984" cy="804672"/>
          </a:xfrm>
          <a:prstGeom prst="rect">
            <a:avLst/>
          </a:prstGeom>
          <a:noFill/>
          <a:ln/>
        </p:spPr>
        <p:txBody>
          <a:bodyPr wrap="square" lIns="0" tIns="0" rIns="0" bIns="0" rtlCol="0" anchor="ctr"/>
          <a:lstStyle/>
          <a:p>
            <a:pPr indent="0" marL="0">
              <a:lnSpc>
                <a:spcPct val="125000"/>
              </a:lnSpc>
              <a:buNone/>
            </a:pPr>
            <a:r>
              <a:rPr lang="en-US" sz="960" dirty="0">
                <a:solidFill>
                  <a:srgbClr val="4D5C6E"/>
                </a:solidFill>
                <a:latin typeface="Montserrat" pitchFamily="34" charset="0"/>
                <a:ea typeface="Montserrat" pitchFamily="34" charset="-122"/>
                <a:cs typeface="Montserrat" pitchFamily="34" charset="-120"/>
              </a:rPr>
              <a:t>A slower first call than self-serve CPaaS signup, in exchange for predictable cost at scale.</a:t>
            </a:r>
            <a:endParaRPr lang="en-US" sz="960" dirty="0"/>
          </a:p>
        </p:txBody>
      </p:sp>
      <p:sp>
        <p:nvSpPr>
          <p:cNvPr id="26" name="Shape 20"/>
          <p:cNvSpPr/>
          <p:nvPr/>
        </p:nvSpPr>
        <p:spPr>
          <a:xfrm>
            <a:off x="548640" y="4681728"/>
            <a:ext cx="11091672" cy="1207008"/>
          </a:xfrm>
          <a:prstGeom prst="roundRect">
            <a:avLst>
              <a:gd name="adj" fmla="val 7576"/>
            </a:avLst>
          </a:prstGeom>
          <a:solidFill>
            <a:srgbClr val="212F38"/>
          </a:solidFill>
          <a:ln/>
        </p:spPr>
        <p:txBody>
          <a:bodyPr/>
          <a:p/>
        </p:txBody>
      </p:sp>
      <p:sp>
        <p:nvSpPr>
          <p:cNvPr id="27" name="Text 21"/>
          <p:cNvSpPr/>
          <p:nvPr/>
        </p:nvSpPr>
        <p:spPr>
          <a:xfrm>
            <a:off x="868680" y="4828032"/>
            <a:ext cx="10424160" cy="292608"/>
          </a:xfrm>
          <a:prstGeom prst="rect">
            <a:avLst/>
          </a:prstGeom>
          <a:noFill/>
          <a:ln/>
        </p:spPr>
        <p:txBody>
          <a:bodyPr wrap="square" lIns="0" tIns="0" rIns="0" bIns="0" rtlCol="0" anchor="ctr"/>
          <a:lstStyle/>
          <a:p>
            <a:pPr indent="0" marL="0">
              <a:buNone/>
            </a:pPr>
            <a:r>
              <a:rPr lang="en-US" sz="1200" b="1" dirty="0">
                <a:solidFill>
                  <a:srgbClr val="FF6D5F"/>
                </a:solidFill>
                <a:latin typeface="Montserrat" pitchFamily="34" charset="0"/>
                <a:ea typeface="Montserrat" pitchFamily="34" charset="-122"/>
                <a:cs typeface="Montserrat" pitchFamily="34" charset="-120"/>
              </a:rPr>
              <a:t>What this means over a five-year horizon</a:t>
            </a:r>
            <a:endParaRPr lang="en-US" sz="1200" dirty="0"/>
          </a:p>
        </p:txBody>
      </p:sp>
      <p:sp>
        <p:nvSpPr>
          <p:cNvPr id="28" name="Text 22"/>
          <p:cNvSpPr/>
          <p:nvPr/>
        </p:nvSpPr>
        <p:spPr>
          <a:xfrm>
            <a:off x="868680" y="5138928"/>
            <a:ext cx="10469880" cy="65836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Port-based subscription means you pay for simultaneous session capacity, not consumed minutes. Cost tracks actual business usage instead of spiking with adoption — with a predictable support line. And where your organization needs to own the licence, a perpetual per-port purchase is still available, with the same annual maintenance.</a:t>
            </a:r>
            <a:endParaRPr lang="en-US" sz="1000" dirty="0"/>
          </a:p>
        </p:txBody>
      </p:sp>
      <p:sp>
        <p:nvSpPr>
          <p:cNvPr id="29" name="Text 2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wiki.ivrpowers.com/en/videortc/faq (licensing section)</a:t>
            </a:r>
            <a:endParaRPr lang="en-US" sz="800" dirty="0"/>
          </a:p>
        </p:txBody>
      </p:sp>
      <p:sp>
        <p:nvSpPr>
          <p:cNvPr id="30" name="Text 2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Commercials</a:t>
            </a:r>
            <a:endParaRPr lang="en-US" sz="800" dirty="0"/>
          </a:p>
        </p:txBody>
      </p:sp>
      <p:sp>
        <p:nvSpPr>
          <p:cNvPr id="31" name="Text 2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20</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2377440" y="3291840"/>
            <a:ext cx="6766560" cy="6766560"/>
          </a:xfrm>
          <a:prstGeom prst="ellipse">
            <a:avLst/>
          </a:prstGeom>
          <a:solidFill>
            <a:srgbClr val="2E3D48"/>
          </a:solidFill>
          <a:ln/>
        </p:spPr>
        <p:txBody>
          <a:bodyPr/>
          <a:p/>
        </p:txBody>
      </p:sp>
      <p:pic>
        <p:nvPicPr>
          <p:cNvPr id="3" name="Image 0" descr="assets/marks/hero_videortc.png">    </p:cNvPr>
          <p:cNvPicPr>
            <a:picLocks noChangeAspect="1"/>
          </p:cNvPicPr>
          <p:nvPr/>
        </p:nvPicPr>
        <p:blipFill>
          <a:blip r:embed="rId1"/>
          <a:stretch>
            <a:fillRect/>
          </a:stretch>
        </p:blipFill>
        <p:spPr>
          <a:xfrm>
            <a:off x="9281160" y="2286000"/>
            <a:ext cx="2194560" cy="2194560"/>
          </a:xfrm>
          <a:prstGeom prst="rect">
            <a:avLst/>
          </a:prstGeom>
        </p:spPr>
      </p:pic>
      <p:sp>
        <p:nvSpPr>
          <p:cNvPr id="4" name="Text 1"/>
          <p:cNvSpPr/>
          <p:nvPr/>
        </p:nvSpPr>
        <p:spPr>
          <a:xfrm>
            <a:off x="685800" y="196596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VIDEO RTC  ·  REAL-TIME VIDEO ENGINE</a:t>
            </a:r>
            <a:endParaRPr lang="en-US" sz="1200" dirty="0"/>
          </a:p>
        </p:txBody>
      </p:sp>
      <p:sp>
        <p:nvSpPr>
          <p:cNvPr id="5" name="Text 2"/>
          <p:cNvSpPr/>
          <p:nvPr/>
        </p:nvSpPr>
        <p:spPr>
          <a:xfrm>
            <a:off x="685800" y="2331720"/>
            <a:ext cx="8046720" cy="1600200"/>
          </a:xfrm>
          <a:prstGeom prst="rect">
            <a:avLst/>
          </a:prstGeom>
          <a:noFill/>
          <a:ln/>
        </p:spPr>
        <p:txBody>
          <a:bodyPr wrap="square" lIns="0" tIns="0" rIns="0" bIns="0" rtlCol="0" anchor="ctr"/>
          <a:lstStyle/>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Give your platform</a:t>
            </a:r>
            <a:endParaRPr lang="en-US" sz="3800" dirty="0"/>
          </a:p>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a real video core.</a:t>
            </a:r>
            <a:endParaRPr lang="en-US" sz="3800" dirty="0"/>
          </a:p>
        </p:txBody>
      </p:sp>
      <p:sp>
        <p:nvSpPr>
          <p:cNvPr id="6" name="Text 3"/>
          <p:cNvSpPr/>
          <p:nvPr/>
        </p:nvSpPr>
        <p:spPr>
          <a:xfrm>
            <a:off x="685800" y="4041648"/>
            <a:ext cx="7772400" cy="658368"/>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Let us show you a session captured, routed and recorded end to end — on your own infrastructure if that's the requirement, with an evaluation licence and no capacity games.</a:t>
            </a:r>
            <a:endParaRPr lang="en-US" sz="1250" dirty="0"/>
          </a:p>
        </p:txBody>
      </p:sp>
      <p:sp>
        <p:nvSpPr>
          <p:cNvPr id="7" name="Shape 4"/>
          <p:cNvSpPr/>
          <p:nvPr/>
        </p:nvSpPr>
        <p:spPr>
          <a:xfrm>
            <a:off x="685800" y="4892040"/>
            <a:ext cx="1965960" cy="512064"/>
          </a:xfrm>
          <a:prstGeom prst="roundRect">
            <a:avLst>
              <a:gd name="adj" fmla="val 50000"/>
            </a:avLst>
          </a:prstGeom>
          <a:solidFill>
            <a:srgbClr val="FF6D5F"/>
          </a:solidFill>
          <a:ln/>
        </p:spPr>
        <p:txBody>
          <a:bodyPr/>
          <a:p/>
        </p:txBody>
      </p:sp>
      <p:sp>
        <p:nvSpPr>
          <p:cNvPr id="8" name="Text 5"/>
          <p:cNvSpPr/>
          <p:nvPr/>
        </p:nvSpPr>
        <p:spPr>
          <a:xfrm>
            <a:off x="685800" y="4892040"/>
            <a:ext cx="196596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Talk to Sales</a:t>
            </a:r>
            <a:endParaRPr lang="en-US" sz="1200" dirty="0"/>
          </a:p>
        </p:txBody>
      </p:sp>
      <p:sp>
        <p:nvSpPr>
          <p:cNvPr id="9" name="Shape 6"/>
          <p:cNvSpPr/>
          <p:nvPr/>
        </p:nvSpPr>
        <p:spPr>
          <a:xfrm>
            <a:off x="2834640" y="4892040"/>
            <a:ext cx="2148840" cy="512064"/>
          </a:xfrm>
          <a:prstGeom prst="roundRect">
            <a:avLst>
              <a:gd name="adj" fmla="val 50000"/>
            </a:avLst>
          </a:prstGeom>
          <a:solidFill>
            <a:srgbClr val="2E3D48"/>
          </a:solidFill>
          <a:ln/>
        </p:spPr>
        <p:txBody>
          <a:bodyPr/>
          <a:p/>
        </p:txBody>
      </p:sp>
      <p:sp>
        <p:nvSpPr>
          <p:cNvPr id="10" name="Text 7"/>
          <p:cNvSpPr/>
          <p:nvPr/>
        </p:nvSpPr>
        <p:spPr>
          <a:xfrm>
            <a:off x="2834640" y="4892040"/>
            <a:ext cx="214884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Request a Demo</a:t>
            </a:r>
            <a:endParaRPr lang="en-US" sz="1200" dirty="0"/>
          </a:p>
        </p:txBody>
      </p:sp>
      <p:pic>
        <p:nvPicPr>
          <p:cNvPr id="11" name="Image 1" descr="assets/logo_corp_dark.png">    </p:cNvPr>
          <p:cNvPicPr>
            <a:picLocks noChangeAspect="1"/>
          </p:cNvPicPr>
          <p:nvPr/>
        </p:nvPicPr>
        <p:blipFill>
          <a:blip r:embed="rId2"/>
          <a:stretch>
            <a:fillRect/>
          </a:stretch>
        </p:blipFill>
        <p:spPr>
          <a:xfrm>
            <a:off x="685800" y="5897880"/>
            <a:ext cx="1920240" cy="630936"/>
          </a:xfrm>
          <a:prstGeom prst="rect">
            <a:avLst/>
          </a:prstGeom>
        </p:spPr>
      </p:pic>
      <p:sp>
        <p:nvSpPr>
          <p:cNvPr id="12" name="Text 8"/>
          <p:cNvSpPr/>
          <p:nvPr/>
        </p:nvSpPr>
        <p:spPr>
          <a:xfrm>
            <a:off x="2971800" y="5870448"/>
            <a:ext cx="3657600" cy="694944"/>
          </a:xfrm>
          <a:prstGeom prst="rect">
            <a:avLst/>
          </a:prstGeom>
          <a:noFill/>
          <a:ln/>
        </p:spPr>
        <p:txBody>
          <a:bodyPr wrap="square" lIns="0" tIns="0" rIns="0" bIns="0" rtlCol="0" anchor="ctr"/>
          <a:lstStyle/>
          <a:p>
            <a:pPr indent="0" marL="0">
              <a:buNone/>
            </a:pPr>
            <a:r>
              <a:rPr lang="en-US" sz="1100" dirty="0">
                <a:solidFill>
                  <a:srgbClr val="6B7F8D"/>
                </a:solidFill>
                <a:latin typeface="Montserrat" pitchFamily="34" charset="0"/>
                <a:ea typeface="Montserrat" pitchFamily="34" charset="-122"/>
                <a:cs typeface="Montserrat" pitchFamily="34" charset="-120"/>
              </a:rPr>
              <a:t>interactivepowers.com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Interactive Powers,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RTC 2026 — Product Brochure</dc:title>
  <dc:subject>PptxGenJS Presentation</dc:subject>
  <dc:creator>Interactive Powers</dc:creator>
  <cp:lastModifiedBy>Interactive Powers</cp:lastModifiedBy>
  <cp:revision>1</cp:revision>
  <dcterms:created xsi:type="dcterms:W3CDTF">2026-08-18T23:39:06Z</dcterms:created>
  <dcterms:modified xsi:type="dcterms:W3CDTF">2026-08-18T23:39:06Z</dcterms:modified>
</cp:coreProperties>
</file>