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16"/>
    <p:sldId id="257" r:id="rId3"/>
    <p:sldId id="258" r:id="rId4"/>
    <p:sldId id="259" r:id="rId5"/>
    <p:sldId id="266" r:id="rId17"/>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7.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slide" Target="slides/slide2.xml"/><Relationship Id="rId1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 Id="rId7" Type="http://schemas.openxmlformats.org/officeDocument/2006/relationships/image" Target="../media/image2.png"/><Relationship Id="rId8"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 Id="rId7" Type="http://schemas.openxmlformats.org/officeDocument/2006/relationships/image" Target="../media/image4.png"/><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tiff"/><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1" Type="http://schemas.openxmlformats.org/officeDocument/2006/relationships/image" Target="../media/image16.png"/><Relationship Id="rId12"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p:spPr>
        <p:txBody>
          <a:bodyPr/>
          <a:p/>
        </p:txBody>
      </p:sp>
      <p:sp>
        <p:nvSpPr>
          <p:cNvPr id="3" name="Shape 1"/>
          <p:cNvSpPr/>
          <p:nvPr/>
        </p:nvSpPr>
        <p:spPr>
          <a:xfrm>
            <a:off x="9966960" y="3931920"/>
            <a:ext cx="3108960" cy="3108960"/>
          </a:xfrm>
          <a:prstGeom prst="ellipse">
            <a:avLst/>
          </a:prstGeom>
          <a:solidFill>
            <a:srgbClr val="37474F"/>
          </a:solidFill>
          <a:ln/>
        </p:spPr>
        <p:txBody>
          <a:bodyPr/>
          <a:p/>
        </p:txBody>
      </p:sp>
      <p:pic>
        <p:nvPicPr>
          <p:cNvPr id="4" name="Image 0" descr="assets/logo_corp_dark.png">    </p:cNvPr>
          <p:cNvPicPr>
            <a:picLocks noChangeAspect="1"/>
          </p:cNvPicPr>
          <p:nvPr/>
        </p:nvPicPr>
        <p:blipFill>
          <a:blip r:embed="rId1"/>
          <a:stretch>
            <a:fillRect/>
          </a:stretch>
        </p:blipFill>
        <p:spPr>
          <a:xfrm>
            <a:off x="685800" y="548640"/>
            <a:ext cx="2057400" cy="676656"/>
          </a:xfrm>
          <a:prstGeom prst="rect">
            <a:avLst/>
          </a:prstGeom>
        </p:spPr>
      </p:pic>
      <p:pic>
        <p:nvPicPr>
          <p:cNvPr id="5" name="Image 1" descr="assets/marks/hero_videortc.png">    </p:cNvPr>
          <p:cNvPicPr>
            <a:picLocks noChangeAspect="1"/>
          </p:cNvPicPr>
          <p:nvPr/>
        </p:nvPicPr>
        <p:blipFill>
          <a:blip r:embed="rId2"/>
          <a:stretch>
            <a:fillRect/>
          </a:stretch>
        </p:blipFill>
        <p:spPr>
          <a:xfrm>
            <a:off x="9281160" y="960120"/>
            <a:ext cx="2286000" cy="2286000"/>
          </a:xfrm>
          <a:prstGeom prst="rect">
            <a:avLst/>
          </a:prstGeom>
        </p:spPr>
      </p:pic>
      <p:sp>
        <p:nvSpPr>
          <p:cNvPr id="6" name="Text 2"/>
          <p:cNvSpPr/>
          <p:nvPr/>
        </p:nvSpPr>
        <p:spPr>
          <a:xfrm>
            <a:off x="685800" y="233172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PLATAFORMA  ·  MOTOR DE VIDEO EN TIEMPO REAL</a:t>
            </a:r>
            <a:endParaRPr lang="en-US" sz="1200" dirty="0"/>
          </a:p>
        </p:txBody>
      </p:sp>
      <p:sp>
        <p:nvSpPr>
          <p:cNvPr id="7" name="Text 3"/>
          <p:cNvSpPr/>
          <p:nvPr/>
        </p:nvSpPr>
        <p:spPr>
          <a:xfrm>
            <a:off x="685800" y="2670048"/>
            <a:ext cx="8412480" cy="1143000"/>
          </a:xfrm>
          <a:prstGeom prst="rect">
            <a:avLst/>
          </a:prstGeom>
          <a:noFill/>
          <a:ln/>
        </p:spPr>
        <p:txBody>
          <a:bodyPr wrap="square" lIns="0" tIns="0" rIns="0" bIns="0" rtlCol="0" anchor="ctr"/>
          <a:lstStyle/>
          <a:p>
            <a:pPr indent="0" marL="0">
              <a:buNone/>
            </a:pPr>
            <a:r>
              <a:rPr lang="en-US" sz="5600" b="1" dirty="0">
                <a:solidFill>
                  <a:srgbClr val="FFFFFF"/>
                </a:solidFill>
                <a:latin typeface="Montserrat" pitchFamily="34" charset="0"/>
                <a:ea typeface="Montserrat" pitchFamily="34" charset="-122"/>
                <a:cs typeface="Montserrat" pitchFamily="34" charset="-120"/>
              </a:rPr>
              <a:t>Video RTC</a:t>
            </a:r>
            <a:endParaRPr lang="en-US" sz="5600" dirty="0"/>
          </a:p>
        </p:txBody>
      </p:sp>
      <p:sp>
        <p:nvSpPr>
          <p:cNvPr id="8" name="Text 4"/>
          <p:cNvSpPr/>
          <p:nvPr/>
        </p:nvSpPr>
        <p:spPr>
          <a:xfrm>
            <a:off x="685800" y="3822192"/>
            <a:ext cx="8412480" cy="502920"/>
          </a:xfrm>
          <a:prstGeom prst="rect">
            <a:avLst/>
          </a:prstGeom>
          <a:noFill/>
          <a:ln/>
        </p:spPr>
        <p:txBody>
          <a:bodyPr wrap="square" lIns="0" tIns="0" rIns="0" bIns="0" rtlCol="0" anchor="ctr"/>
          <a:lstStyle/>
          <a:p>
            <a:pPr indent="0" marL="0">
              <a:buNone/>
            </a:pPr>
            <a:r>
              <a:rPr lang="en-US" sz="2100" b="1" dirty="0">
                <a:solidFill>
                  <a:srgbClr val="FF6D5F"/>
                </a:solidFill>
                <a:latin typeface="Montserrat" pitchFamily="34" charset="0"/>
                <a:ea typeface="Montserrat" pitchFamily="34" charset="-122"/>
                <a:cs typeface="Montserrat" pitchFamily="34" charset="-120"/>
              </a:rPr>
              <a:t>Video en tiempo real de serie — no añadido después.</a:t>
            </a:r>
            <a:endParaRPr lang="en-US" sz="2100" dirty="0"/>
          </a:p>
        </p:txBody>
      </p:sp>
      <p:sp>
        <p:nvSpPr>
          <p:cNvPr id="9" name="Text 5"/>
          <p:cNvSpPr/>
          <p:nvPr/>
        </p:nvSpPr>
        <p:spPr>
          <a:xfrm>
            <a:off x="685800" y="4434840"/>
            <a:ext cx="7772400" cy="86868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La pasarela SIP + WebRTC que impulsa voz y video en toda la suite IntPowers — enrutado, grabado y reportado como cualquier otro canal, desplegado donde tenga que vivir tu infraestructura.</a:t>
            </a:r>
            <a:endParaRPr lang="en-US" sz="1250" dirty="0"/>
          </a:p>
        </p:txBody>
      </p:sp>
      <p:sp>
        <p:nvSpPr>
          <p:cNvPr id="10" name="Text 6"/>
          <p:cNvSpPr/>
          <p:nvPr/>
        </p:nvSpPr>
        <p:spPr>
          <a:xfrm>
            <a:off x="685800"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120–480</a:t>
            </a:r>
            <a:endParaRPr lang="en-US" sz="1500" dirty="0"/>
          </a:p>
        </p:txBody>
      </p:sp>
      <p:sp>
        <p:nvSpPr>
          <p:cNvPr id="11" name="Text 7"/>
          <p:cNvSpPr/>
          <p:nvPr/>
        </p:nvSpPr>
        <p:spPr>
          <a:xfrm>
            <a:off x="685800"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puertos por servidor</a:t>
            </a:r>
            <a:endParaRPr lang="en-US" sz="950" dirty="0"/>
          </a:p>
        </p:txBody>
      </p:sp>
      <p:sp>
        <p:nvSpPr>
          <p:cNvPr id="12" name="Text 8"/>
          <p:cNvSpPr/>
          <p:nvPr/>
        </p:nvSpPr>
        <p:spPr>
          <a:xfrm>
            <a:off x="2898648"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v6.0.0</a:t>
            </a:r>
            <a:endParaRPr lang="en-US" sz="1500" dirty="0"/>
          </a:p>
        </p:txBody>
      </p:sp>
      <p:sp>
        <p:nvSpPr>
          <p:cNvPr id="13" name="Text 9"/>
          <p:cNvSpPr/>
          <p:nvPr/>
        </p:nvSpPr>
        <p:spPr>
          <a:xfrm>
            <a:off x="2898648"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versión actual, 2024</a:t>
            </a:r>
            <a:endParaRPr lang="en-US" sz="950" dirty="0"/>
          </a:p>
        </p:txBody>
      </p:sp>
      <p:sp>
        <p:nvSpPr>
          <p:cNvPr id="14" name="Text 10"/>
          <p:cNvSpPr/>
          <p:nvPr/>
        </p:nvSpPr>
        <p:spPr>
          <a:xfrm>
            <a:off x="5111496"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Nube / on-prem</a:t>
            </a:r>
            <a:endParaRPr lang="en-US" sz="1500" dirty="0"/>
          </a:p>
        </p:txBody>
      </p:sp>
      <p:sp>
        <p:nvSpPr>
          <p:cNvPr id="15" name="Text 11"/>
          <p:cNvSpPr/>
          <p:nvPr/>
        </p:nvSpPr>
        <p:spPr>
          <a:xfrm>
            <a:off x="5111496"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despliegue</a:t>
            </a:r>
            <a:endParaRPr lang="en-US" sz="950" dirty="0"/>
          </a:p>
        </p:txBody>
      </p:sp>
      <p:sp>
        <p:nvSpPr>
          <p:cNvPr id="16" name="Text 12"/>
          <p:cNvSpPr/>
          <p:nvPr/>
        </p:nvSpPr>
        <p:spPr>
          <a:xfrm>
            <a:off x="7324344"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10+ años</a:t>
            </a:r>
            <a:endParaRPr lang="en-US" sz="1500" dirty="0"/>
          </a:p>
        </p:txBody>
      </p:sp>
      <p:sp>
        <p:nvSpPr>
          <p:cNvPr id="17" name="Text 13"/>
          <p:cNvSpPr/>
          <p:nvPr/>
        </p:nvSpPr>
        <p:spPr>
          <a:xfrm>
            <a:off x="7324344"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en producción desde 2016</a:t>
            </a:r>
            <a:endParaRPr lang="en-US" sz="950" dirty="0"/>
          </a:p>
        </p:txBody>
      </p:sp>
      <p:sp>
        <p:nvSpPr>
          <p:cNvPr id="18" name="Text 14"/>
          <p:cNvSpPr/>
          <p:nvPr/>
        </p:nvSpPr>
        <p:spPr>
          <a:xfrm>
            <a:off x="685800" y="6355080"/>
            <a:ext cx="7315200" cy="274320"/>
          </a:xfrm>
          <a:prstGeom prst="rect">
            <a:avLst/>
          </a:prstGeom>
          <a:noFill/>
          <a:ln/>
        </p:spPr>
        <p:txBody>
          <a:bodyPr wrap="square" lIns="0" tIns="0" rIns="0" bIns="0" rtlCol="0" anchor="ctr"/>
          <a:lstStyle/>
          <a:p>
            <a:pPr indent="0" marL="0">
              <a:buNone/>
            </a:pPr>
            <a:r>
              <a:rPr lang="en-US" sz="950" i="1" dirty="0">
                <a:solidFill>
                  <a:srgbClr val="6B7F8D"/>
                </a:solidFill>
                <a:latin typeface="Montserrat" pitchFamily="34" charset="0"/>
                <a:ea typeface="Montserrat" pitchFamily="34" charset="-122"/>
                <a:cs typeface="Montserrat" pitchFamily="34" charset="-120"/>
              </a:rPr>
              <a:t>Folleto de producto 2026  ·  Edición corta</a:t>
            </a:r>
            <a:endParaRPr lang="en-US" sz="95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6"/>
        </a:solidFill>
      </p:bgPr>
    </p:bg>
    <p:spTree>
      <p:nvGrpSpPr>
        <p:cNvPr id="1" name=""/>
        <p:cNvGrpSpPr/>
        <p:nvPr/>
      </p:nvGrpSpPr>
      <p:grpSpPr/>
      <p:sp>
        <p:nvSpPr>
          <p:cNvPr id="111" name="TextBox 1"/>
          <p:cNvSpPr txBox="1"/>
          <p:nvPr/>
        </p:nvSpPr>
        <p:spPr>
          <a:xfrm>
            <a:off x="9265615" y="384047"/>
            <a:ext cx="233172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pc="220" sz="900">
                <a:solidFill>
                  <a:srgbClr val="4D5C6E"/>
                </a:solidFill>
                <a:latin typeface="Montserrat Thin Regular"/>
                <a:ea typeface="Montserrat Thin Regular"/>
                <a:cs typeface="Montserrat Thin Regular"/>
                <a:sym typeface="Montserrat Thin Regular"/>
              </a:defRPr>
            </a:lvl1pPr>
          </a:lstStyle>
          <a:p>
            <a:pPr/>
            <a:r>
              <a:t>VIDEO RTC</a:t>
            </a:r>
          </a:p>
        </p:txBody>
      </p:sp>
      <p:sp>
        <p:nvSpPr>
          <p:cNvPr id="112" name="TextBox 2"/>
          <p:cNvSpPr txBox="1"/>
          <p:nvPr/>
        </p:nvSpPr>
        <p:spPr>
          <a:xfrm>
            <a:off x="10957255" y="6355079"/>
            <a:ext cx="548641" cy="16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D5C6E"/>
                </a:solidFill>
                <a:latin typeface="Montserrat Thin Regular"/>
                <a:ea typeface="Montserrat Thin Regular"/>
                <a:cs typeface="Montserrat Thin Regular"/>
                <a:sym typeface="Montserrat Thin Regular"/>
              </a:defRPr>
            </a:lvl1pPr>
          </a:lstStyle>
          <a:p>
            <a:pPr/>
            <a:r>
              <a:t>02</a:t>
            </a:r>
          </a:p>
        </p:txBody>
      </p:sp>
      <p:sp>
        <p:nvSpPr>
          <p:cNvPr id="113" name="Rectangle 3"/>
          <p:cNvSpPr/>
          <p:nvPr/>
        </p:nvSpPr>
        <p:spPr>
          <a:xfrm>
            <a:off x="685799" y="777240"/>
            <a:ext cx="502921"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4" name="TextBox 4"/>
          <p:cNvSpPr txBox="1"/>
          <p:nvPr/>
        </p:nvSpPr>
        <p:spPr>
          <a:xfrm>
            <a:off x="685800" y="960119"/>
            <a:ext cx="502920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pc="180" sz="1100">
                <a:solidFill>
                  <a:srgbClr val="4D5C6E"/>
                </a:solidFill>
                <a:latin typeface="Montserrat Thin Regular"/>
                <a:ea typeface="Montserrat Thin Regular"/>
                <a:cs typeface="Montserrat Thin Regular"/>
                <a:sym typeface="Montserrat Thin Regular"/>
              </a:defRPr>
            </a:lvl1pPr>
          </a:lstStyle>
          <a:p>
            <a:pPr/>
            <a:r>
              <a:t>LA PLATAFORMA DE MEDIOS DE VIDEO</a:t>
            </a:r>
          </a:p>
        </p:txBody>
      </p:sp>
      <p:sp>
        <p:nvSpPr>
          <p:cNvPr id="115" name="TextBox 5"/>
          <p:cNvSpPr txBox="1"/>
          <p:nvPr/>
        </p:nvSpPr>
        <p:spPr>
          <a:xfrm>
            <a:off x="658367" y="1353311"/>
            <a:ext cx="5744866" cy="7947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3100"/>
              </a:lnSpc>
              <a:defRPr sz="2700">
                <a:solidFill>
                  <a:srgbClr val="212F38"/>
                </a:solidFill>
                <a:latin typeface="Montserrat Thin Bold"/>
                <a:ea typeface="Montserrat Thin Bold"/>
                <a:cs typeface="Montserrat Thin Bold"/>
                <a:sym typeface="Montserrat Thin Bold"/>
              </a:defRPr>
            </a:lvl1pPr>
          </a:lstStyle>
          <a:p>
            <a:pPr/>
            <a:r>
              <a:t>Qué pueden hacer agentes y clientes al arrancar el video.</a:t>
            </a:r>
          </a:p>
        </p:txBody>
      </p:sp>
      <p:sp>
        <p:nvSpPr>
          <p:cNvPr id="116" name="Rectangle 6"/>
          <p:cNvSpPr/>
          <p:nvPr/>
        </p:nvSpPr>
        <p:spPr>
          <a:xfrm>
            <a:off x="685799" y="3136392"/>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7" name="TextBox 7"/>
          <p:cNvSpPr txBox="1"/>
          <p:nvPr/>
        </p:nvSpPr>
        <p:spPr>
          <a:xfrm>
            <a:off x="1024127" y="298754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Compartición de pantalla</a:t>
            </a:r>
          </a:p>
        </p:txBody>
      </p:sp>
      <p:sp>
        <p:nvSpPr>
          <p:cNvPr id="118" name="TextBox 8"/>
          <p:cNvSpPr txBox="1"/>
          <p:nvPr/>
        </p:nvSpPr>
        <p:spPr>
          <a:xfrm>
            <a:off x="1024128" y="3319271"/>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Bidireccional, junto al video en vivo.</a:t>
            </a:r>
          </a:p>
        </p:txBody>
      </p:sp>
      <p:sp>
        <p:nvSpPr>
          <p:cNvPr id="119" name="Rectangle 9"/>
          <p:cNvSpPr/>
          <p:nvPr/>
        </p:nvSpPr>
        <p:spPr>
          <a:xfrm>
            <a:off x="685799" y="4123944"/>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0" name="TextBox 10"/>
          <p:cNvSpPr txBox="1"/>
          <p:nvPr/>
        </p:nvSpPr>
        <p:spPr>
          <a:xfrm>
            <a:off x="1024127" y="397763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Chat en vivo y archivos</a:t>
            </a:r>
          </a:p>
        </p:txBody>
      </p:sp>
      <p:sp>
        <p:nvSpPr>
          <p:cNvPr id="121" name="TextBox 11"/>
          <p:cNvSpPr txBox="1"/>
          <p:nvPr/>
        </p:nvSpPr>
        <p:spPr>
          <a:xfrm>
            <a:off x="1024128" y="4306823"/>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El chat de texto y la transferencia de archivos corren en paralelo al video y la voz.</a:t>
            </a:r>
          </a:p>
        </p:txBody>
      </p:sp>
      <p:sp>
        <p:nvSpPr>
          <p:cNvPr id="122" name="Rectangle 12"/>
          <p:cNvSpPr/>
          <p:nvPr/>
        </p:nvSpPr>
        <p:spPr>
          <a:xfrm>
            <a:off x="685799" y="5111496"/>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3" name="TextBox 13"/>
          <p:cNvSpPr txBox="1"/>
          <p:nvPr/>
        </p:nvSpPr>
        <p:spPr>
          <a:xfrm>
            <a:off x="1024127" y="4965191"/>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Picture-in-Picture</a:t>
            </a:r>
          </a:p>
        </p:txBody>
      </p:sp>
      <p:sp>
        <p:nvSpPr>
          <p:cNvPr id="124" name="TextBox 14"/>
          <p:cNvSpPr txBox="1"/>
          <p:nvPr/>
        </p:nvSpPr>
        <p:spPr>
          <a:xfrm>
            <a:off x="1024128" y="5294376"/>
            <a:ext cx="4709160" cy="187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No pierdas de vista al cliente mientras trabajas en otra app.</a:t>
            </a:r>
          </a:p>
        </p:txBody>
      </p:sp>
      <p:sp>
        <p:nvSpPr>
          <p:cNvPr id="125" name="Rounded Rectangle 15"/>
          <p:cNvSpPr/>
          <p:nvPr/>
        </p:nvSpPr>
        <p:spPr>
          <a:xfrm>
            <a:off x="6613855" y="2151338"/>
            <a:ext cx="4983481" cy="2829644"/>
          </a:xfrm>
          <a:prstGeom prst="roundRect">
            <a:avLst>
              <a:gd name="adj" fmla="val 4500"/>
            </a:avLst>
          </a:prstGeom>
          <a:solidFill>
            <a:srgbClr val="FFFFFF"/>
          </a:solidFill>
          <a:ln w="12700">
            <a:miter lim="400000"/>
          </a:ln>
          <a:effectLst>
            <a:outerShdw sx="100000" sy="100000" kx="0" ky="0" algn="b" rotWithShape="0" blurRad="228600" dist="76200" dir="5400000">
              <a:srgbClr val="000000">
                <a:alpha val="35000"/>
              </a:srgbClr>
            </a:outerShdw>
          </a:effectLst>
        </p:spPr>
        <p:txBody>
          <a:bodyPr lIns="45719" rIns="45719" anchor="ctr"/>
          <a:lstStyle/>
          <a:p>
            <a:pPr algn="ctr">
              <a:defRPr>
                <a:solidFill>
                  <a:srgbClr val="FFFFFF"/>
                </a:solidFill>
              </a:defRPr>
            </a:pPr>
          </a:p>
        </p:txBody>
      </p:sp>
      <p:pic>
        <p:nvPicPr>
          <p:cNvPr id="126" name="Layer.tiff" descr="Layer.tiff"/>
          <p:cNvPicPr>
            <a:picLocks noChangeAspect="1"/>
          </p:cNvPicPr>
          <p:nvPr/>
        </p:nvPicPr>
        <p:blipFill>
          <a:blip r:embed="rId2">
            <a:extLst/>
          </a:blip>
          <a:stretch>
            <a:fillRect/>
          </a:stretch>
        </p:blipFill>
        <p:spPr>
          <a:xfrm>
            <a:off x="7211511" y="2416336"/>
            <a:ext cx="4249981" cy="2299647"/>
          </a:xfrm>
          <a:prstGeom prst="rect">
            <a:avLst/>
          </a:prstGeom>
          <a:ln w="12700">
            <a:miter lim="400000"/>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LA BRECHA</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Todos venden APIs de video. Nadie lo integra de serie.</a:t>
            </a:r>
            <a:endParaRPr lang="en-US" sz="2700" dirty="0"/>
          </a:p>
        </p:txBody>
      </p:sp>
      <p:sp>
        <p:nvSpPr>
          <p:cNvPr id="5" name="Text 3"/>
          <p:cNvSpPr/>
          <p:nvPr/>
        </p:nvSpPr>
        <p:spPr>
          <a:xfrm>
            <a:off x="548640" y="1298448"/>
            <a:ext cx="11091672" cy="54864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Los proveedores de video CPaaS entregan el medio en tiempo real como un bloque en bruto. Convertirlo en un canal de contact center enrutado y supervisado queda como proyecto de integración — cada vez.</a:t>
            </a:r>
            <a:endParaRPr lang="en-US" sz="1250" dirty="0"/>
          </a:p>
        </p:txBody>
      </p:sp>
      <p:sp>
        <p:nvSpPr>
          <p:cNvPr id="6" name="Shape 4"/>
          <p:cNvSpPr/>
          <p:nvPr/>
        </p:nvSpPr>
        <p:spPr>
          <a:xfrm>
            <a:off x="548640" y="2103120"/>
            <a:ext cx="3566160" cy="1051560"/>
          </a:xfrm>
          <a:prstGeom prst="roundRect">
            <a:avLst>
              <a:gd name="adj" fmla="val 8696"/>
            </a:avLst>
          </a:prstGeom>
          <a:solidFill>
            <a:srgbClr val="1A252C"/>
          </a:solidFill>
          <a:ln/>
        </p:spPr>
        <p:txBody>
          <a:bodyPr/>
          <a:p/>
        </p:txBody>
      </p:sp>
      <p:pic>
        <p:nvPicPr>
          <p:cNvPr id="7" name="Image 0" descr="icons/stack_9FB0BE.png">    </p:cNvPr>
          <p:cNvPicPr>
            <a:picLocks noChangeAspect="1"/>
          </p:cNvPicPr>
          <p:nvPr/>
        </p:nvPicPr>
        <p:blipFill>
          <a:blip r:embed="rId1"/>
          <a:stretch>
            <a:fillRect/>
          </a:stretch>
        </p:blipFill>
        <p:spPr>
          <a:xfrm>
            <a:off x="804672" y="2446020"/>
            <a:ext cx="365760" cy="365760"/>
          </a:xfrm>
          <a:prstGeom prst="rect">
            <a:avLst/>
          </a:prstGeom>
        </p:spPr>
      </p:pic>
      <p:sp>
        <p:nvSpPr>
          <p:cNvPr id="8" name="Text 5"/>
          <p:cNvSpPr/>
          <p:nvPr/>
        </p:nvSpPr>
        <p:spPr>
          <a:xfrm>
            <a:off x="1298448"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Bloques genéricos</a:t>
            </a:r>
            <a:endParaRPr lang="en-US" sz="1150" dirty="0"/>
          </a:p>
        </p:txBody>
      </p:sp>
      <p:sp>
        <p:nvSpPr>
          <p:cNvPr id="9" name="Shape 6"/>
          <p:cNvSpPr/>
          <p:nvPr/>
        </p:nvSpPr>
        <p:spPr>
          <a:xfrm>
            <a:off x="4306824" y="2103120"/>
            <a:ext cx="3566160" cy="1051560"/>
          </a:xfrm>
          <a:prstGeom prst="roundRect">
            <a:avLst>
              <a:gd name="adj" fmla="val 8696"/>
            </a:avLst>
          </a:prstGeom>
          <a:solidFill>
            <a:srgbClr val="1A252C"/>
          </a:solidFill>
          <a:ln/>
        </p:spPr>
        <p:txBody>
          <a:bodyPr/>
          <a:p/>
        </p:txBody>
      </p:sp>
      <p:pic>
        <p:nvPicPr>
          <p:cNvPr id="10" name="Image 1" descr="icons/cloud_9FB0BE.png">    </p:cNvPr>
          <p:cNvPicPr>
            <a:picLocks noChangeAspect="1"/>
          </p:cNvPicPr>
          <p:nvPr/>
        </p:nvPicPr>
        <p:blipFill>
          <a:blip r:embed="rId7"/>
          <a:stretch>
            <a:fillRect/>
          </a:stretch>
        </p:blipFill>
        <p:spPr>
          <a:xfrm>
            <a:off x="4562856" y="2446020"/>
            <a:ext cx="365760" cy="365760"/>
          </a:xfrm>
          <a:prstGeom prst="rect">
            <a:avLst/>
          </a:prstGeom>
        </p:spPr>
      </p:pic>
      <p:sp>
        <p:nvSpPr>
          <p:cNvPr id="11" name="Text 7"/>
          <p:cNvSpPr/>
          <p:nvPr/>
        </p:nvSpPr>
        <p:spPr>
          <a:xfrm>
            <a:off x="5056632"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Solo nube, sin excepciones</a:t>
            </a:r>
            <a:endParaRPr lang="en-US" sz="1150" dirty="0"/>
          </a:p>
        </p:txBody>
      </p:sp>
      <p:sp>
        <p:nvSpPr>
          <p:cNvPr id="12" name="Shape 8"/>
          <p:cNvSpPr/>
          <p:nvPr/>
        </p:nvSpPr>
        <p:spPr>
          <a:xfrm>
            <a:off x="8065008" y="2103120"/>
            <a:ext cx="3566160" cy="1051560"/>
          </a:xfrm>
          <a:prstGeom prst="roundRect">
            <a:avLst>
              <a:gd name="adj" fmla="val 8696"/>
            </a:avLst>
          </a:prstGeom>
          <a:solidFill>
            <a:srgbClr val="1A252C"/>
          </a:solidFill>
          <a:ln/>
        </p:spPr>
        <p:txBody>
          <a:bodyPr/>
          <a:p/>
        </p:txBody>
      </p:sp>
      <p:pic>
        <p:nvPicPr>
          <p:cNvPr id="13" name="Image 2" descr="icons/money_9FB0BE.png">    </p:cNvPr>
          <p:cNvPicPr>
            <a:picLocks noChangeAspect="1"/>
          </p:cNvPicPr>
          <p:nvPr/>
        </p:nvPicPr>
        <p:blipFill>
          <a:blip r:embed="rId3"/>
          <a:stretch>
            <a:fillRect/>
          </a:stretch>
        </p:blipFill>
        <p:spPr>
          <a:xfrm>
            <a:off x="8321040" y="2446020"/>
            <a:ext cx="365760" cy="365760"/>
          </a:xfrm>
          <a:prstGeom prst="rect">
            <a:avLst/>
          </a:prstGeom>
        </p:spPr>
      </p:pic>
      <p:sp>
        <p:nvSpPr>
          <p:cNvPr id="14" name="Text 9"/>
          <p:cNvSpPr/>
          <p:nvPr/>
        </p:nvSpPr>
        <p:spPr>
          <a:xfrm>
            <a:off x="8814816"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Tarifado, impredecible</a:t>
            </a:r>
            <a:endParaRPr lang="en-US" sz="1150" dirty="0"/>
          </a:p>
        </p:txBody>
      </p:sp>
      <p:sp>
        <p:nvSpPr>
          <p:cNvPr id="15" name="Shape 10"/>
          <p:cNvSpPr/>
          <p:nvPr/>
        </p:nvSpPr>
        <p:spPr>
          <a:xfrm>
            <a:off x="548640" y="3520440"/>
            <a:ext cx="11091672" cy="2514600"/>
          </a:xfrm>
          <a:prstGeom prst="roundRect">
            <a:avLst>
              <a:gd name="adj" fmla="val 3636"/>
            </a:avLst>
          </a:prstGeom>
          <a:solidFill>
            <a:srgbClr val="FF6D5F"/>
          </a:solidFill>
          <a:ln/>
        </p:spPr>
        <p:txBody>
          <a:bodyPr/>
          <a:p/>
        </p:txBody>
      </p:sp>
      <p:pic>
        <p:nvPicPr>
          <p:cNvPr id="16" name="Image 3" descr="assets/marks/mark_videortc.png">    </p:cNvPr>
          <p:cNvPicPr>
            <a:picLocks noChangeAspect="1"/>
          </p:cNvPicPr>
          <p:nvPr/>
        </p:nvPicPr>
        <p:blipFill>
          <a:blip r:embed="rId4"/>
          <a:stretch>
            <a:fillRect/>
          </a:stretch>
        </p:blipFill>
        <p:spPr>
          <a:xfrm>
            <a:off x="914400" y="3858768"/>
            <a:ext cx="804672" cy="804672"/>
          </a:xfrm>
          <a:prstGeom prst="rect">
            <a:avLst/>
          </a:prstGeom>
        </p:spPr>
      </p:pic>
      <p:sp>
        <p:nvSpPr>
          <p:cNvPr id="17" name="Text 11"/>
          <p:cNvSpPr/>
          <p:nvPr/>
        </p:nvSpPr>
        <p:spPr>
          <a:xfrm>
            <a:off x="1965960" y="3794760"/>
            <a:ext cx="9326880" cy="384048"/>
          </a:xfrm>
          <a:prstGeom prst="rect">
            <a:avLst/>
          </a:prstGeom>
          <a:noFill/>
          <a:ln/>
        </p:spPr>
        <p:txBody>
          <a:bodyPr wrap="square" lIns="0" tIns="0" rIns="0" bIns="0" rtlCol="0" anchor="ctr"/>
          <a:lstStyle/>
          <a:p>
            <a:pPr indent="0" marL="0">
              <a:buNone/>
            </a:pPr>
            <a:r>
              <a:rPr lang="en-US" sz="1600" b="1" dirty="0">
                <a:solidFill>
                  <a:srgbClr val="212F38"/>
                </a:solidFill>
                <a:latin typeface="Montserrat" pitchFamily="34" charset="0"/>
                <a:ea typeface="Montserrat" pitchFamily="34" charset="-122"/>
                <a:cs typeface="Montserrat" pitchFamily="34" charset="-120"/>
              </a:rPr>
              <a:t>Video RTC parte del contact center, no de la consola de API.</a:t>
            </a:r>
            <a:endParaRPr lang="en-US" sz="1600" dirty="0"/>
          </a:p>
        </p:txBody>
      </p:sp>
      <p:sp>
        <p:nvSpPr>
          <p:cNvPr id="18" name="Text 12"/>
          <p:cNvSpPr/>
          <p:nvPr/>
        </p:nvSpPr>
        <p:spPr>
          <a:xfrm>
            <a:off x="1965960" y="4224528"/>
            <a:ext cx="9281160" cy="777240"/>
          </a:xfrm>
          <a:prstGeom prst="rect">
            <a:avLst/>
          </a:prstGeom>
          <a:noFill/>
          <a:ln/>
        </p:spPr>
        <p:txBody>
          <a:bodyPr wrap="square" lIns="0" tIns="0" rIns="0" bIns="0" rtlCol="0" anchor="ctr"/>
          <a:lstStyle/>
          <a:p>
            <a:pPr indent="0" marL="0">
              <a:lnSpc>
                <a:spcPct val="130000"/>
              </a:lnSpc>
              <a:buNone/>
            </a:pPr>
            <a:r>
              <a:rPr lang="en-US" sz="1200" dirty="0">
                <a:solidFill>
                  <a:srgbClr val="3E2A26"/>
                </a:solidFill>
                <a:latin typeface="Montserrat" pitchFamily="34" charset="0"/>
                <a:ea typeface="Montserrat" pitchFamily="34" charset="-122"/>
                <a:cs typeface="Montserrat" pitchFamily="34" charset="-120"/>
              </a:rPr>
              <a:t>Combina una pasarela híbrida SIP + WebRTC con SPLIT, una arquitectura propia que separa los flujos de agente y cliente, pensada específicamente para el enrutamiento — así el video se comporta como un canal desde el primer día, sobre infraestructura que tú controlas.</a:t>
            </a:r>
            <a:endParaRPr lang="en-US" sz="1200" dirty="0"/>
          </a:p>
        </p:txBody>
      </p:sp>
      <p:sp>
        <p:nvSpPr>
          <p:cNvPr id="19" name="Text 13"/>
          <p:cNvSpPr/>
          <p:nvPr/>
        </p:nvSpPr>
        <p:spPr>
          <a:xfrm>
            <a:off x="1965960" y="5074920"/>
            <a:ext cx="9281160" cy="685800"/>
          </a:xfrm>
          <a:prstGeom prst="rect">
            <a:avLst/>
          </a:prstGeom>
          <a:noFill/>
          <a:ln/>
        </p:spPr>
        <p:txBody>
          <a:bodyPr wrap="square" lIns="0" tIns="0" rIns="0" bIns="0" rtlCol="0" anchor="ctr"/>
          <a:lstStyle/>
          <a:p>
            <a:pPr indent="0" marL="0">
              <a:lnSpc>
                <a:spcPct val="128000"/>
              </a:lnSpc>
              <a:buNone/>
            </a:pPr>
            <a:r>
              <a:rPr lang="en-US" sz="1050" i="1" dirty="0">
                <a:solidFill>
                  <a:srgbClr val="3E2A26"/>
                </a:solidFill>
                <a:latin typeface="Montserrat" pitchFamily="34" charset="0"/>
                <a:ea typeface="Montserrat" pitchFamily="34" charset="-122"/>
                <a:cs typeface="Montserrat" pitchFamily="34" charset="-120"/>
              </a:rPr>
              <a:t>De los principales proveedores de video CPaaS revisados, ninguno documenta una capa de medios central on-premise real — lo más cercano es un add-on on-prem de solo grabación de un proveedor.</a:t>
            </a:r>
            <a:endParaRPr lang="en-US" sz="1050" dirty="0"/>
          </a:p>
        </p:txBody>
      </p:sp>
      <p:sp>
        <p:nvSpPr>
          <p:cNvPr id="20" name="Text 14"/>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Posicionamiento basado en las páginas públicas de capacidades, despliegue y precios de los principales proveedores de video CPaaS, revisadas en agosto de 2026</a:t>
            </a:r>
            <a:endParaRPr lang="en-US" sz="800" dirty="0"/>
          </a:p>
        </p:txBody>
      </p:sp>
      <p:sp>
        <p:nvSpPr>
          <p:cNvPr id="21" name="Text 15"/>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La brecha</a:t>
            </a:r>
            <a:endParaRPr lang="en-US" sz="800" dirty="0"/>
          </a:p>
        </p:txBody>
      </p:sp>
      <p:sp>
        <p:nvSpPr>
          <p:cNvPr id="22" name="Text 16"/>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LA PLATAFORMA</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Pasarela SIP + WebRTC para contact centers, no para chat</a:t>
            </a:r>
            <a:endParaRPr lang="en-US" sz="2700" dirty="0"/>
          </a:p>
        </p:txBody>
      </p:sp>
      <p:sp>
        <p:nvSpPr>
          <p:cNvPr id="5" name="Text 3"/>
          <p:cNvSpPr/>
          <p:nvPr/>
        </p:nvSpPr>
        <p:spPr>
          <a:xfrm>
            <a:off x="548640" y="1280160"/>
            <a:ext cx="11091672" cy="777240"/>
          </a:xfrm>
          <a:prstGeom prst="rect">
            <a:avLst/>
          </a:prstGeom>
          <a:noFill/>
          <a:ln/>
        </p:spPr>
        <p:txBody>
          <a:bodyPr wrap="square" lIns="0" tIns="0" rIns="0" bIns="0" rtlCol="0" anchor="ctr"/>
          <a:lstStyle/>
          <a:p>
            <a:pPr indent="0" marL="0">
              <a:lnSpc>
                <a:spcPct val="130000"/>
              </a:lnSpc>
              <a:buNone/>
            </a:pPr>
            <a:r>
              <a:rPr lang="en-US" sz="1250" dirty="0">
                <a:solidFill>
                  <a:srgbClr val="212F38"/>
                </a:solidFill>
                <a:latin typeface="Montserrat" pitchFamily="34" charset="0"/>
                <a:ea typeface="Montserrat" pitchFamily="34" charset="-122"/>
                <a:cs typeface="Montserrat" pitchFamily="34" charset="-120"/>
              </a:rPr>
              <a:t>Video RTC combina un núcleo de telefonía de nivel operador para la señalización SIP/PSTN con una pasarela de medios WebRTC dedicada, así que una sesión de video es un objeto de telefonía de primer nivel — no una app aparte pegada al sistema telefónico. Se instala como paquete en Debian 12 LTS, en tu propio hardware, en un hipervisor o en AWS.</a:t>
            </a:r>
            <a:endParaRPr lang="en-US" sz="1250" dirty="0"/>
          </a:p>
        </p:txBody>
      </p:sp>
      <p:sp>
        <p:nvSpPr>
          <p:cNvPr id="6" name="Shape 4"/>
          <p:cNvSpPr/>
          <p:nvPr/>
        </p:nvSpPr>
        <p:spPr>
          <a:xfrm>
            <a:off x="548640"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468880"/>
            <a:ext cx="621792" cy="621792"/>
          </a:xfrm>
          <a:prstGeom prst="ellipse">
            <a:avLst/>
          </a:prstGeom>
          <a:solidFill>
            <a:srgbClr val="FDE6E2"/>
          </a:solidFill>
          <a:ln/>
        </p:spPr>
        <p:txBody>
          <a:bodyPr/>
          <a:p/>
        </p:txBody>
      </p:sp>
      <p:pic>
        <p:nvPicPr>
          <p:cNvPr id="8" name="Image 0" descr="icons/swap_212F38.png">    </p:cNvPr>
          <p:cNvPicPr>
            <a:picLocks noChangeAspect="1"/>
          </p:cNvPicPr>
          <p:nvPr/>
        </p:nvPicPr>
        <p:blipFill>
          <a:blip r:embed="rId1"/>
          <a:stretch>
            <a:fillRect/>
          </a:stretch>
        </p:blipFill>
        <p:spPr>
          <a:xfrm>
            <a:off x="953902" y="2618110"/>
            <a:ext cx="323332" cy="323332"/>
          </a:xfrm>
          <a:prstGeom prst="rect">
            <a:avLst/>
          </a:prstGeom>
        </p:spPr>
      </p:pic>
      <p:sp>
        <p:nvSpPr>
          <p:cNvPr id="9" name="Text 6"/>
          <p:cNvSpPr/>
          <p:nvPr/>
        </p:nvSpPr>
        <p:spPr>
          <a:xfrm>
            <a:off x="804672"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Híbrido por arquitectura</a:t>
            </a:r>
            <a:endParaRPr lang="en-US" sz="1250" dirty="0"/>
          </a:p>
        </p:txBody>
      </p:sp>
      <p:sp>
        <p:nvSpPr>
          <p:cNvPr id="10" name="Text 7"/>
          <p:cNvSpPr/>
          <p:nvPr/>
        </p:nvSpPr>
        <p:spPr>
          <a:xfrm>
            <a:off x="804672"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SIP y WebRTC se encuentran en una sola pasarela, así el video puede originarse desde un navegador, un kiosco o un terminal SIP, indistintamente.</a:t>
            </a:r>
            <a:endParaRPr lang="en-US" sz="980" dirty="0"/>
          </a:p>
        </p:txBody>
      </p:sp>
      <p:sp>
        <p:nvSpPr>
          <p:cNvPr id="11" name="Shape 8"/>
          <p:cNvSpPr/>
          <p:nvPr/>
        </p:nvSpPr>
        <p:spPr>
          <a:xfrm>
            <a:off x="3392424"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468880"/>
            <a:ext cx="621792" cy="621792"/>
          </a:xfrm>
          <a:prstGeom prst="ellipse">
            <a:avLst/>
          </a:prstGeom>
          <a:solidFill>
            <a:srgbClr val="FDE6E2"/>
          </a:solidFill>
          <a:ln/>
        </p:spPr>
        <p:txBody>
          <a:bodyPr/>
          <a:p/>
        </p:txBody>
      </p:sp>
      <p:pic>
        <p:nvPicPr>
          <p:cNvPr id="13" name="Image 1" descr="icons/route_212F38.png">    </p:cNvPr>
          <p:cNvPicPr>
            <a:picLocks noChangeAspect="1"/>
          </p:cNvPicPr>
          <p:nvPr/>
        </p:nvPicPr>
        <p:blipFill>
          <a:blip r:embed="rId2"/>
          <a:stretch>
            <a:fillRect/>
          </a:stretch>
        </p:blipFill>
        <p:spPr>
          <a:xfrm>
            <a:off x="3797686" y="2618110"/>
            <a:ext cx="323332" cy="323332"/>
          </a:xfrm>
          <a:prstGeom prst="rect">
            <a:avLst/>
          </a:prstGeom>
        </p:spPr>
      </p:pic>
      <p:sp>
        <p:nvSpPr>
          <p:cNvPr id="14" name="Text 10"/>
          <p:cNvSpPr/>
          <p:nvPr/>
        </p:nvSpPr>
        <p:spPr>
          <a:xfrm>
            <a:off x="3648456"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Nativo de contact center</a:t>
            </a:r>
            <a:endParaRPr lang="en-US" sz="1250" dirty="0"/>
          </a:p>
        </p:txBody>
      </p:sp>
      <p:sp>
        <p:nvSpPr>
          <p:cNvPr id="15" name="Text 11"/>
          <p:cNvSpPr/>
          <p:nvPr/>
        </p:nvSpPr>
        <p:spPr>
          <a:xfrm>
            <a:off x="3648456"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El protocolo SPLIT separa los flujos de agente y cliente específicamente para el enrutamiento, no para un chat P2P genérico.</a:t>
            </a:r>
            <a:endParaRPr lang="en-US" sz="980" dirty="0"/>
          </a:p>
        </p:txBody>
      </p:sp>
      <p:sp>
        <p:nvSpPr>
          <p:cNvPr id="16" name="Shape 12"/>
          <p:cNvSpPr/>
          <p:nvPr/>
        </p:nvSpPr>
        <p:spPr>
          <a:xfrm>
            <a:off x="6236208"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468880"/>
            <a:ext cx="621792" cy="621792"/>
          </a:xfrm>
          <a:prstGeom prst="ellipse">
            <a:avLst/>
          </a:prstGeom>
          <a:solidFill>
            <a:srgbClr val="FDE6E2"/>
          </a:solidFill>
          <a:ln/>
        </p:spPr>
        <p:txBody>
          <a:bodyPr/>
          <a:p/>
        </p:txBody>
      </p:sp>
      <p:pic>
        <p:nvPicPr>
          <p:cNvPr id="18" name="Image 2" descr="icons/cloud_212F38.png">    </p:cNvPr>
          <p:cNvPicPr>
            <a:picLocks noChangeAspect="1"/>
          </p:cNvPicPr>
          <p:nvPr/>
        </p:nvPicPr>
        <p:blipFill>
          <a:blip r:embed="rId7"/>
          <a:stretch>
            <a:fillRect/>
          </a:stretch>
        </p:blipFill>
        <p:spPr>
          <a:xfrm>
            <a:off x="6641470" y="2618110"/>
            <a:ext cx="323332" cy="323332"/>
          </a:xfrm>
          <a:prstGeom prst="rect">
            <a:avLst/>
          </a:prstGeom>
        </p:spPr>
      </p:pic>
      <p:sp>
        <p:nvSpPr>
          <p:cNvPr id="19" name="Text 14"/>
          <p:cNvSpPr/>
          <p:nvPr/>
        </p:nvSpPr>
        <p:spPr>
          <a:xfrm>
            <a:off x="6492240"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Despliega donde quieras</a:t>
            </a:r>
            <a:endParaRPr lang="en-US" sz="1250" dirty="0"/>
          </a:p>
        </p:txBody>
      </p:sp>
      <p:sp>
        <p:nvSpPr>
          <p:cNvPr id="20" name="Text 15"/>
          <p:cNvSpPr/>
          <p:nvPr/>
        </p:nvSpPr>
        <p:spPr>
          <a:xfrm>
            <a:off x="6492240"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El paquete de Debian 12 LTS corre en bare metal, VMware, Proxmox, KVM, Xen, o AWS / GCP / Azure / OVH — el mismo build.</a:t>
            </a:r>
            <a:endParaRPr lang="en-US" sz="980" dirty="0"/>
          </a:p>
        </p:txBody>
      </p:sp>
      <p:sp>
        <p:nvSpPr>
          <p:cNvPr id="21" name="Shape 16"/>
          <p:cNvSpPr/>
          <p:nvPr/>
        </p:nvSpPr>
        <p:spPr>
          <a:xfrm>
            <a:off x="9079992"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468880"/>
            <a:ext cx="621792" cy="621792"/>
          </a:xfrm>
          <a:prstGeom prst="ellipse">
            <a:avLst/>
          </a:prstGeom>
          <a:solidFill>
            <a:srgbClr val="FDE6E2"/>
          </a:solidFill>
          <a:ln/>
        </p:spPr>
        <p:txBody>
          <a:bodyPr/>
          <a:p/>
        </p:txBody>
      </p:sp>
      <p:pic>
        <p:nvPicPr>
          <p:cNvPr id="23" name="Image 3" descr="icons/standard_212F38.png">    </p:cNvPr>
          <p:cNvPicPr>
            <a:picLocks noChangeAspect="1"/>
          </p:cNvPicPr>
          <p:nvPr/>
        </p:nvPicPr>
        <p:blipFill>
          <a:blip r:embed="rId8"/>
          <a:stretch>
            <a:fillRect/>
          </a:stretch>
        </p:blipFill>
        <p:spPr>
          <a:xfrm>
            <a:off x="9485254" y="2618110"/>
            <a:ext cx="323332" cy="323332"/>
          </a:xfrm>
          <a:prstGeom prst="rect">
            <a:avLst/>
          </a:prstGeom>
        </p:spPr>
      </p:pic>
      <p:sp>
        <p:nvSpPr>
          <p:cNvPr id="24" name="Text 18"/>
          <p:cNvSpPr/>
          <p:nvPr/>
        </p:nvSpPr>
        <p:spPr>
          <a:xfrm>
            <a:off x="9336024"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Abierto e interoperable</a:t>
            </a:r>
            <a:endParaRPr lang="en-US" sz="1250" dirty="0"/>
          </a:p>
        </p:txBody>
      </p:sp>
      <p:sp>
        <p:nvSpPr>
          <p:cNvPr id="25" name="Text 19"/>
          <p:cNvSpPr/>
          <p:nvPr/>
        </p:nvSpPr>
        <p:spPr>
          <a:xfrm>
            <a:off x="9336024"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Guías documentadas para Genesys PureCloud y GoContact, además de troncal SIP genérico hacia lo que ya operes hoy.</a:t>
            </a:r>
            <a:endParaRPr lang="en-US" sz="980" dirty="0"/>
          </a:p>
        </p:txBody>
      </p:sp>
      <p:sp>
        <p:nvSpPr>
          <p:cNvPr id="26" name="Text 20"/>
          <p:cNvSpPr/>
          <p:nvPr/>
        </p:nvSpPr>
        <p:spPr>
          <a:xfrm>
            <a:off x="548640"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Códec VP8</a:t>
            </a:r>
            <a:endParaRPr lang="en-US" sz="2000" dirty="0"/>
          </a:p>
        </p:txBody>
      </p:sp>
      <p:sp>
        <p:nvSpPr>
          <p:cNvPr id="27" name="Text 21"/>
          <p:cNvSpPr/>
          <p:nvPr/>
        </p:nvSpPr>
        <p:spPr>
          <a:xfrm>
            <a:off x="548640"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códec de medios documentado</a:t>
            </a:r>
            <a:endParaRPr lang="en-US" sz="950" dirty="0"/>
          </a:p>
        </p:txBody>
      </p:sp>
      <p:sp>
        <p:nvSpPr>
          <p:cNvPr id="28" name="Text 22"/>
          <p:cNvSpPr/>
          <p:nvPr/>
        </p:nvSpPr>
        <p:spPr>
          <a:xfrm>
            <a:off x="3392424"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120–480</a:t>
            </a:r>
            <a:endParaRPr lang="en-US" sz="2000" dirty="0"/>
          </a:p>
        </p:txBody>
      </p:sp>
      <p:sp>
        <p:nvSpPr>
          <p:cNvPr id="29" name="Text 23"/>
          <p:cNvSpPr/>
          <p:nvPr/>
        </p:nvSpPr>
        <p:spPr>
          <a:xfrm>
            <a:off x="3392424"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puertos por servidor</a:t>
            </a:r>
            <a:endParaRPr lang="en-US" sz="950" dirty="0"/>
          </a:p>
        </p:txBody>
      </p:sp>
      <p:sp>
        <p:nvSpPr>
          <p:cNvPr id="30" name="Text 24"/>
          <p:cNvSpPr/>
          <p:nvPr/>
        </p:nvSpPr>
        <p:spPr>
          <a:xfrm>
            <a:off x="6236208"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TLS + SRTP</a:t>
            </a:r>
            <a:endParaRPr lang="en-US" sz="2000" dirty="0"/>
          </a:p>
        </p:txBody>
      </p:sp>
      <p:sp>
        <p:nvSpPr>
          <p:cNvPr id="31" name="Text 25"/>
          <p:cNvSpPr/>
          <p:nvPr/>
        </p:nvSpPr>
        <p:spPr>
          <a:xfrm>
            <a:off x="6236208"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cifrado de señalización y medios</a:t>
            </a:r>
            <a:endParaRPr lang="en-US" sz="950" dirty="0"/>
          </a:p>
        </p:txBody>
      </p:sp>
      <p:sp>
        <p:nvSpPr>
          <p:cNvPr id="32" name="Text 26"/>
          <p:cNvSpPr/>
          <p:nvPr/>
        </p:nvSpPr>
        <p:spPr>
          <a:xfrm>
            <a:off x="9079992"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Por puerto</a:t>
            </a:r>
            <a:endParaRPr lang="en-US" sz="2000" dirty="0"/>
          </a:p>
        </p:txBody>
      </p:sp>
      <p:sp>
        <p:nvSpPr>
          <p:cNvPr id="33" name="Text 27"/>
          <p:cNvSpPr/>
          <p:nvPr/>
        </p:nvSpPr>
        <p:spPr>
          <a:xfrm>
            <a:off x="9079992"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suscripción o licencia</a:t>
            </a:r>
            <a:endParaRPr lang="en-US" sz="950" dirty="0"/>
          </a:p>
        </p:txBody>
      </p:sp>
      <p:sp>
        <p:nvSpPr>
          <p:cNvPr id="34"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wiki.ivrpowers.com/en/videortc, /faq, /installation</a:t>
            </a:r>
            <a:endParaRPr lang="en-US" sz="800" dirty="0"/>
          </a:p>
        </p:txBody>
      </p:sp>
      <p:sp>
        <p:nvSpPr>
          <p:cNvPr id="35"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La plataforma</a:t>
            </a:r>
            <a:endParaRPr lang="en-US" sz="800" dirty="0"/>
          </a:p>
        </p:txBody>
      </p:sp>
      <p:sp>
        <p:nvSpPr>
          <p:cNvPr id="36"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DIFERENCIADOR</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La única pasarela de su categoría con núcleo on-premise</a:t>
            </a:r>
            <a:endParaRPr lang="en-US" sz="2700" dirty="0"/>
          </a:p>
        </p:txBody>
      </p:sp>
      <p:sp>
        <p:nvSpPr>
          <p:cNvPr id="5" name="Text 3"/>
          <p:cNvSpPr/>
          <p:nvPr/>
        </p:nvSpPr>
        <p:spPr>
          <a:xfrm>
            <a:off x="548640" y="1298448"/>
            <a:ext cx="11091672" cy="347472"/>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No es un conector híbrido de app de reuniones. La misma pasarela de medios, instalada donde tus datos tengan permitido vivir.</a:t>
            </a:r>
            <a:endParaRPr lang="en-US" sz="1250" dirty="0"/>
          </a:p>
        </p:txBody>
      </p:sp>
      <p:sp>
        <p:nvSpPr>
          <p:cNvPr id="6" name="Shape 4"/>
          <p:cNvSpPr/>
          <p:nvPr/>
        </p:nvSpPr>
        <p:spPr>
          <a:xfrm>
            <a:off x="548640" y="1874520"/>
            <a:ext cx="2670048" cy="2212848"/>
          </a:xfrm>
          <a:prstGeom prst="roundRect">
            <a:avLst>
              <a:gd name="adj" fmla="val 4132"/>
            </a:avLst>
          </a:prstGeom>
          <a:solidFill>
            <a:srgbClr val="2E3D48"/>
          </a:solidFill>
          <a:ln/>
        </p:spPr>
        <p:txBody>
          <a:bodyPr/>
          <a:p/>
        </p:txBody>
      </p:sp>
      <p:sp>
        <p:nvSpPr>
          <p:cNvPr id="7" name="Shape 5"/>
          <p:cNvSpPr/>
          <p:nvPr/>
        </p:nvSpPr>
        <p:spPr>
          <a:xfrm>
            <a:off x="804672" y="2148840"/>
            <a:ext cx="640080" cy="640080"/>
          </a:xfrm>
          <a:prstGeom prst="ellipse">
            <a:avLst/>
          </a:prstGeom>
          <a:solidFill>
            <a:srgbClr val="FF6D5F"/>
          </a:solidFill>
          <a:ln/>
        </p:spPr>
        <p:txBody>
          <a:bodyPr/>
          <a:p/>
        </p:txBody>
      </p:sp>
      <p:pic>
        <p:nvPicPr>
          <p:cNvPr id="8" name="Image 0" descr="icons/cloud_212F38.png">    </p:cNvPr>
          <p:cNvPicPr>
            <a:picLocks noChangeAspect="1"/>
          </p:cNvPicPr>
          <p:nvPr/>
        </p:nvPicPr>
        <p:blipFill>
          <a:blip r:embed="rId7"/>
          <a:stretch>
            <a:fillRect/>
          </a:stretch>
        </p:blipFill>
        <p:spPr>
          <a:xfrm>
            <a:off x="964692" y="2308860"/>
            <a:ext cx="320040" cy="320040"/>
          </a:xfrm>
          <a:prstGeom prst="rect">
            <a:avLst/>
          </a:prstGeom>
        </p:spPr>
      </p:pic>
      <p:sp>
        <p:nvSpPr>
          <p:cNvPr id="9" name="Text 6"/>
          <p:cNvSpPr/>
          <p:nvPr/>
        </p:nvSpPr>
        <p:spPr>
          <a:xfrm>
            <a:off x="804672"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Nube</a:t>
            </a:r>
            <a:endParaRPr lang="en-US" sz="1400" dirty="0"/>
          </a:p>
        </p:txBody>
      </p:sp>
      <p:sp>
        <p:nvSpPr>
          <p:cNvPr id="10" name="Text 7"/>
          <p:cNvSpPr/>
          <p:nvPr/>
        </p:nvSpPr>
        <p:spPr>
          <a:xfrm>
            <a:off x="804672"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Opción alojada y gestionada en AWS, en 5+ regiones, con el modelo operativo de un servicio.</a:t>
            </a:r>
            <a:endParaRPr lang="en-US" sz="980" dirty="0"/>
          </a:p>
        </p:txBody>
      </p:sp>
      <p:sp>
        <p:nvSpPr>
          <p:cNvPr id="11" name="Shape 8"/>
          <p:cNvSpPr/>
          <p:nvPr/>
        </p:nvSpPr>
        <p:spPr>
          <a:xfrm>
            <a:off x="3392424" y="1874520"/>
            <a:ext cx="2670048" cy="2212848"/>
          </a:xfrm>
          <a:prstGeom prst="roundRect">
            <a:avLst>
              <a:gd name="adj" fmla="val 4132"/>
            </a:avLst>
          </a:prstGeom>
          <a:solidFill>
            <a:srgbClr val="2E3D48"/>
          </a:solidFill>
          <a:ln/>
        </p:spPr>
        <p:txBody>
          <a:bodyPr/>
          <a:p/>
        </p:txBody>
      </p:sp>
      <p:sp>
        <p:nvSpPr>
          <p:cNvPr id="12" name="Shape 9"/>
          <p:cNvSpPr/>
          <p:nvPr/>
        </p:nvSpPr>
        <p:spPr>
          <a:xfrm>
            <a:off x="3648456" y="2148840"/>
            <a:ext cx="640080" cy="640080"/>
          </a:xfrm>
          <a:prstGeom prst="ellipse">
            <a:avLst/>
          </a:prstGeom>
          <a:solidFill>
            <a:srgbClr val="FF6D5F"/>
          </a:solidFill>
          <a:ln/>
        </p:spPr>
        <p:txBody>
          <a:bodyPr/>
          <a:p/>
        </p:txBody>
      </p:sp>
      <p:pic>
        <p:nvPicPr>
          <p:cNvPr id="13" name="Image 1" descr="icons/onprem_212F38.png">    </p:cNvPr>
          <p:cNvPicPr>
            <a:picLocks noChangeAspect="1"/>
          </p:cNvPicPr>
          <p:nvPr/>
        </p:nvPicPr>
        <p:blipFill>
          <a:blip r:embed="rId8"/>
          <a:stretch>
            <a:fillRect/>
          </a:stretch>
        </p:blipFill>
        <p:spPr>
          <a:xfrm>
            <a:off x="3808476" y="2308860"/>
            <a:ext cx="320040" cy="320040"/>
          </a:xfrm>
          <a:prstGeom prst="rect">
            <a:avLst/>
          </a:prstGeom>
        </p:spPr>
      </p:pic>
      <p:sp>
        <p:nvSpPr>
          <p:cNvPr id="14" name="Text 10"/>
          <p:cNvSpPr/>
          <p:nvPr/>
        </p:nvSpPr>
        <p:spPr>
          <a:xfrm>
            <a:off x="3648456"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On-premises</a:t>
            </a:r>
            <a:endParaRPr lang="en-US" sz="1400" dirty="0"/>
          </a:p>
        </p:txBody>
      </p:sp>
      <p:sp>
        <p:nvSpPr>
          <p:cNvPr id="15" name="Text 11"/>
          <p:cNvSpPr/>
          <p:nvPr/>
        </p:nvSpPr>
        <p:spPr>
          <a:xfrm>
            <a:off x="3648456"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Un paquete de Debian 12 LTS en tu propio hardware, dentro de tu propio perímetro de red — nada tiene que salir.</a:t>
            </a:r>
            <a:endParaRPr lang="en-US" sz="980" dirty="0"/>
          </a:p>
        </p:txBody>
      </p:sp>
      <p:sp>
        <p:nvSpPr>
          <p:cNvPr id="16" name="Shape 12"/>
          <p:cNvSpPr/>
          <p:nvPr/>
        </p:nvSpPr>
        <p:spPr>
          <a:xfrm>
            <a:off x="6236208" y="1874520"/>
            <a:ext cx="2670048" cy="2212848"/>
          </a:xfrm>
          <a:prstGeom prst="roundRect">
            <a:avLst>
              <a:gd name="adj" fmla="val 4132"/>
            </a:avLst>
          </a:prstGeom>
          <a:solidFill>
            <a:srgbClr val="2E3D48"/>
          </a:solidFill>
          <a:ln/>
        </p:spPr>
        <p:txBody>
          <a:bodyPr/>
          <a:p/>
        </p:txBody>
      </p:sp>
      <p:sp>
        <p:nvSpPr>
          <p:cNvPr id="17" name="Shape 13"/>
          <p:cNvSpPr/>
          <p:nvPr/>
        </p:nvSpPr>
        <p:spPr>
          <a:xfrm>
            <a:off x="6492240" y="2148840"/>
            <a:ext cx="640080" cy="640080"/>
          </a:xfrm>
          <a:prstGeom prst="ellipse">
            <a:avLst/>
          </a:prstGeom>
          <a:solidFill>
            <a:srgbClr val="FF6D5F"/>
          </a:solidFill>
          <a:ln/>
        </p:spPr>
        <p:txBody>
          <a:bodyPr/>
          <a:p/>
        </p:txBody>
      </p:sp>
      <p:pic>
        <p:nvPicPr>
          <p:cNvPr id="18" name="Image 2" descr="icons/server_212F38.png">    </p:cNvPr>
          <p:cNvPicPr>
            <a:picLocks noChangeAspect="1"/>
          </p:cNvPicPr>
          <p:nvPr/>
        </p:nvPicPr>
        <p:blipFill>
          <a:blip r:embed="rId3"/>
          <a:stretch>
            <a:fillRect/>
          </a:stretch>
        </p:blipFill>
        <p:spPr>
          <a:xfrm>
            <a:off x="6652260" y="2308860"/>
            <a:ext cx="320040" cy="320040"/>
          </a:xfrm>
          <a:prstGeom prst="rect">
            <a:avLst/>
          </a:prstGeom>
        </p:spPr>
      </p:pic>
      <p:sp>
        <p:nvSpPr>
          <p:cNvPr id="19" name="Text 14"/>
          <p:cNvSpPr/>
          <p:nvPr/>
        </p:nvSpPr>
        <p:spPr>
          <a:xfrm>
            <a:off x="6492240"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Virtualizado</a:t>
            </a:r>
            <a:endParaRPr lang="en-US" sz="1400" dirty="0"/>
          </a:p>
        </p:txBody>
      </p:sp>
      <p:sp>
        <p:nvSpPr>
          <p:cNvPr id="20" name="Text 15"/>
          <p:cNvSpPr/>
          <p:nvPr/>
        </p:nvSpPr>
        <p:spPr>
          <a:xfrm>
            <a:off x="6492240"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Certificado para VMware, Proxmox, KVM y Xen, así encaja con el parque de virtualización que ya operas.</a:t>
            </a:r>
            <a:endParaRPr lang="en-US" sz="980" dirty="0"/>
          </a:p>
        </p:txBody>
      </p:sp>
      <p:sp>
        <p:nvSpPr>
          <p:cNvPr id="21" name="Shape 16"/>
          <p:cNvSpPr/>
          <p:nvPr/>
        </p:nvSpPr>
        <p:spPr>
          <a:xfrm>
            <a:off x="9079992" y="1874520"/>
            <a:ext cx="2670048" cy="2212848"/>
          </a:xfrm>
          <a:prstGeom prst="roundRect">
            <a:avLst>
              <a:gd name="adj" fmla="val 4132"/>
            </a:avLst>
          </a:prstGeom>
          <a:solidFill>
            <a:srgbClr val="2E3D48"/>
          </a:solidFill>
          <a:ln/>
        </p:spPr>
        <p:txBody>
          <a:bodyPr/>
          <a:p/>
        </p:txBody>
      </p:sp>
      <p:sp>
        <p:nvSpPr>
          <p:cNvPr id="22" name="Shape 17"/>
          <p:cNvSpPr/>
          <p:nvPr/>
        </p:nvSpPr>
        <p:spPr>
          <a:xfrm>
            <a:off x="9336024" y="2148840"/>
            <a:ext cx="640080" cy="640080"/>
          </a:xfrm>
          <a:prstGeom prst="ellipse">
            <a:avLst/>
          </a:prstGeom>
          <a:solidFill>
            <a:srgbClr val="FF6D5F"/>
          </a:solidFill>
          <a:ln/>
        </p:spPr>
        <p:txBody>
          <a:bodyPr/>
          <a:p/>
        </p:txBody>
      </p:sp>
      <p:pic>
        <p:nvPicPr>
          <p:cNvPr id="23" name="Image 3" descr="icons/swap_212F38.png">    </p:cNvPr>
          <p:cNvPicPr>
            <a:picLocks noChangeAspect="1"/>
          </p:cNvPicPr>
          <p:nvPr/>
        </p:nvPicPr>
        <p:blipFill>
          <a:blip r:embed="rId4"/>
          <a:stretch>
            <a:fillRect/>
          </a:stretch>
        </p:blipFill>
        <p:spPr>
          <a:xfrm>
            <a:off x="9496044" y="2308860"/>
            <a:ext cx="320040" cy="320040"/>
          </a:xfrm>
          <a:prstGeom prst="rect">
            <a:avLst/>
          </a:prstGeom>
        </p:spPr>
      </p:pic>
      <p:sp>
        <p:nvSpPr>
          <p:cNvPr id="24" name="Text 18"/>
          <p:cNvSpPr/>
          <p:nvPr/>
        </p:nvSpPr>
        <p:spPr>
          <a:xfrm>
            <a:off x="9336024"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Híbrido</a:t>
            </a:r>
            <a:endParaRPr lang="en-US" sz="1400" dirty="0"/>
          </a:p>
        </p:txBody>
      </p:sp>
      <p:sp>
        <p:nvSpPr>
          <p:cNvPr id="25" name="Text 19"/>
          <p:cNvSpPr/>
          <p:nvPr/>
        </p:nvSpPr>
        <p:spPr>
          <a:xfrm>
            <a:off x="9336024"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Combínalos — pasarela de medios on-prem, plano de control en la nube, o al revés, según la jurisdicción.</a:t>
            </a:r>
            <a:endParaRPr lang="en-US" sz="980" dirty="0"/>
          </a:p>
        </p:txBody>
      </p:sp>
      <p:sp>
        <p:nvSpPr>
          <p:cNvPr id="26" name="Shape 20"/>
          <p:cNvSpPr/>
          <p:nvPr/>
        </p:nvSpPr>
        <p:spPr>
          <a:xfrm>
            <a:off x="548640" y="4407408"/>
            <a:ext cx="11091672" cy="1463040"/>
          </a:xfrm>
          <a:prstGeom prst="roundRect">
            <a:avLst>
              <a:gd name="adj" fmla="val 6250"/>
            </a:avLst>
          </a:prstGeom>
          <a:solidFill>
            <a:srgbClr val="1A252C"/>
          </a:solidFill>
          <a:ln/>
        </p:spPr>
        <p:txBody>
          <a:bodyPr/>
          <a:p/>
        </p:txBody>
      </p:sp>
      <p:sp>
        <p:nvSpPr>
          <p:cNvPr id="27" name="Text 21"/>
          <p:cNvSpPr/>
          <p:nvPr/>
        </p:nvSpPr>
        <p:spPr>
          <a:xfrm>
            <a:off x="868680" y="4553712"/>
            <a:ext cx="10424160" cy="292608"/>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Por qué esto importa especialmente para el video</a:t>
            </a:r>
            <a:endParaRPr lang="en-US" sz="1250" dirty="0"/>
          </a:p>
        </p:txBody>
      </p:sp>
      <p:sp>
        <p:nvSpPr>
          <p:cNvPr id="28" name="Text 22"/>
          <p:cNvSpPr/>
          <p:nvPr/>
        </p:nvSpPr>
        <p:spPr>
          <a:xfrm>
            <a:off x="868680" y="4864608"/>
            <a:ext cx="10469880" cy="877824"/>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Un rostro grabado y transmitido es un dato personal casi biométrico en la mayoría de jurisdicciones. De los principales proveedores de video CPaaS revisados en agosto de 2026, ninguno documenta un despliegue on-premise real de su capa de medios central en tiempo real. Un paquete de Debian instalado en infraestructura que tú controlas convierte esa brecha en un simple check.</a:t>
            </a:r>
            <a:endParaRPr lang="en-US" sz="102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Fuente: wiki.ivrpowers.com/en/videortc/faq, /videortc/installation</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Diferenciador</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4</a:t>
            </a:r>
            <a:endParaRPr lang="en-US" sz="9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80" name="Image" descr="Image"/>
          <p:cNvPicPr>
            <a:picLocks noChangeAspect="1"/>
          </p:cNvPicPr>
          <p:nvPr/>
        </p:nvPicPr>
        <p:blipFill>
          <a:blip r:embed="rId11">
            <a:extLst/>
          </a:blip>
          <a:srcRect l="0" t="19759" r="0" b="10427"/>
          <a:stretch>
            <a:fillRect/>
          </a:stretch>
        </p:blipFill>
        <p:spPr>
          <a:xfrm>
            <a:off x="4467914" y="487788"/>
            <a:ext cx="3133293" cy="2187428"/>
          </a:xfrm>
          <a:prstGeom prst="rect">
            <a:avLst/>
          </a:prstGeom>
          <a:ln w="12700">
            <a:miter lim="400000"/>
          </a:ln>
        </p:spPr>
      </p:pic>
      <p:pic>
        <p:nvPicPr>
          <p:cNvPr id="183" name="Layer.tiff" descr="Layer.tiff"/>
          <p:cNvPicPr>
            <a:picLocks noChangeAspect="1"/>
          </p:cNvPicPr>
          <p:nvPr/>
        </p:nvPicPr>
        <p:blipFill>
          <a:blip r:embed="rId12">
            <a:extLst/>
          </a:blip>
          <a:stretch>
            <a:fillRect/>
          </a:stretch>
        </p:blipFill>
        <p:spPr>
          <a:xfrm>
            <a:off x="2874748" y="4422584"/>
            <a:ext cx="6683804" cy="987381"/>
          </a:xfrm>
          <a:prstGeom prst="rect">
            <a:avLst/>
          </a:prstGeom>
          <a:ln w="12700">
            <a:miter lim="400000"/>
          </a:ln>
        </p:spPr>
      </p:pic>
      <p:sp>
        <p:nvSpPr>
          <p:cNvPr id="181" name="Rectangle"/>
          <p:cNvSpPr/>
          <p:nvPr/>
        </p:nvSpPr>
        <p:spPr>
          <a:xfrm>
            <a:off x="6832703" y="2128279"/>
            <a:ext cx="6343387" cy="61552"/>
          </a:xfrm>
          <a:prstGeom prst="rect">
            <a:avLst/>
          </a:prstGeom>
          <a:gradFill>
            <a:gsLst>
              <a:gs pos="0">
                <a:srgbClr val="EBEBEB"/>
              </a:gs>
              <a:gs pos="100000">
                <a:srgbClr val="000000"/>
              </a:gs>
            </a:gsLst>
            <a:lin ang="5400000"/>
          </a:gradFill>
          <a:ln w="12700">
            <a:miter lim="400000"/>
          </a:ln>
        </p:spPr>
        <p:txBody>
          <a:bodyPr lIns="25373" tIns="25373" rIns="25373" bIns="25373" anchor="ctr"/>
          <a:lstStyle/>
          <a:p>
            <a:pPr algn="ctr" defTabSz="412750">
              <a:defRPr sz="1600">
                <a:solidFill>
                  <a:srgbClr val="EBEBEB"/>
                </a:solidFill>
                <a:latin typeface="Helvetica Neue Medium"/>
                <a:ea typeface="Helvetica Neue Medium"/>
                <a:cs typeface="Helvetica Neue Medium"/>
                <a:sym typeface="Helvetica Neue Medium"/>
              </a:defRPr>
            </a:pPr>
          </a:p>
        </p:txBody>
      </p:sp>
      <p:sp>
        <p:nvSpPr>
          <p:cNvPr id="950" name="¿Sabías que al incorporar videollamadas en tu Contact Center"/>
          <p:cNvSpPr txBox="1"/>
          <p:nvPr/>
        </p:nvSpPr>
        <p:spPr>
          <a:xfrm>
            <a:off x="290655" y="2946426"/>
            <a:ext cx="11610690" cy="965148"/>
          </a:xfrm>
          <a:prstGeom prst="rect">
            <a:avLst/>
          </a:prstGeom>
        </p:spPr>
        <p:txBody>
          <a:bodyPr wrap="none" lIns="25373" tIns="25373" rIns="25373" bIns="25373" anchor="ctr">
            <a:noAutofit/>
          </a:bodyPr>
          <a:lstStyle/>
          <a:p>
            <a:pPr algn="ctr" defTabSz="228600">
              <a:defRPr sz="2600">
                <a:solidFill>
                  <a:srgbClr val="212F38"/>
                </a:solidFill>
                <a:latin typeface="Montserrat Thin Regular"/>
                <a:ea typeface="Montserrat Thin Regular"/>
                <a:cs typeface="Montserrat Thin Regular"/>
                <a:sym typeface="Montserrat Thin Regular"/>
              </a:defRPr>
            </a:pPr>
            <a:r>
              <a:rPr sz="2600">
                <a:latin typeface="Montserrat"/>
              </a:rPr>
              <a:t>¿Sabías que al incorporar videollamadas en tu Contact Center</a:t>
            </a:r>
            <a:br>
              <a:rPr sz="2600"/>
            </a:br>
            <a:r>
              <a:rPr sz="2600">
                <a:latin typeface="Montserrat"/>
              </a:rPr>
              <a:t>puedes aumentar la productividad de tus agentes?</a:t>
            </a:r>
          </a:p>
        </p:txBody>
      </p:sp>
      <p:sp>
        <p:nvSpPr>
          <p:cNvPr id="189" name="Interactive Powers"/>
          <p:cNvSpPr txBox="1"/>
          <p:nvPr/>
        </p:nvSpPr>
        <p:spPr>
          <a:xfrm>
            <a:off x="600044" y="5927326"/>
            <a:ext cx="10974059" cy="318158"/>
          </a:xfrm>
          <a:prstGeom prst="rect">
            <a:avLst/>
          </a:prstGeom>
          <a:ln w="3175">
            <a:miter lim="400000"/>
          </a:ln>
          <a:extLst>
            <a:ext uri="{C572A759-6A51-4108-AA02-DFA0A04FC94B}">
              <ma14:wrappingTextBoxFlag xmlns:ma14="http://schemas.microsoft.com/office/mac/drawingml/2011/main" val="1"/>
            </a:ext>
          </a:extLst>
        </p:spPr>
        <p:txBody>
          <a:bodyPr lIns="22836" tIns="22836" rIns="22836" bIns="22836">
            <a:normAutofit fontScale="100000" lnSpcReduction="0"/>
          </a:bodyPr>
          <a:lstStyle/>
          <a:p>
            <a:pPr algn="ctr" defTabSz="412750">
              <a:defRPr>
                <a:solidFill>
                  <a:srgbClr val="212F38"/>
                </a:solidFill>
                <a:latin typeface="MuseoSansRounded-900"/>
                <a:ea typeface="MuseoSansRounded-900"/>
                <a:cs typeface="MuseoSansRounded-900"/>
                <a:sym typeface="MuseoSansRounded-900"/>
              </a:defRPr>
            </a:pPr>
            <a:r>
              <a:rPr>
                <a:latin typeface="MuseoSansRounded-100"/>
                <a:ea typeface="MuseoSansRounded-100"/>
                <a:cs typeface="MuseoSansRounded-100"/>
                <a:sym typeface="MuseoSansRounded-100"/>
              </a:rPr>
              <a:t>Interactive</a:t>
            </a:r>
            <a:r>
              <a:t> Powers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CAPACIDADES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Arquitectura, herramientas y seguridad — una sola pasarela</a:t>
            </a:r>
            <a:endParaRPr lang="en-US" sz="2700" dirty="0"/>
          </a:p>
        </p:txBody>
      </p:sp>
      <p:sp>
        <p:nvSpPr>
          <p:cNvPr id="5" name="Shape 3"/>
          <p:cNvSpPr/>
          <p:nvPr/>
        </p:nvSpPr>
        <p:spPr>
          <a:xfrm>
            <a:off x="548640"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1645920"/>
            <a:ext cx="566928" cy="566928"/>
          </a:xfrm>
          <a:prstGeom prst="ellipse">
            <a:avLst/>
          </a:prstGeom>
          <a:solidFill>
            <a:srgbClr val="FDE6E2"/>
          </a:solidFill>
          <a:ln/>
        </p:spPr>
        <p:txBody>
          <a:bodyPr/>
          <a:p/>
        </p:txBody>
      </p:sp>
      <p:pic>
        <p:nvPicPr>
          <p:cNvPr id="7" name="Image 0" descr="icons/route_212F38.png">    </p:cNvPr>
          <p:cNvPicPr>
            <a:picLocks noChangeAspect="1"/>
          </p:cNvPicPr>
          <p:nvPr/>
        </p:nvPicPr>
        <p:blipFill>
          <a:blip r:embed="rId1"/>
          <a:stretch>
            <a:fillRect/>
          </a:stretch>
        </p:blipFill>
        <p:spPr>
          <a:xfrm>
            <a:off x="959023" y="1781983"/>
            <a:ext cx="294803" cy="294803"/>
          </a:xfrm>
          <a:prstGeom prst="rect">
            <a:avLst/>
          </a:prstGeom>
        </p:spPr>
      </p:pic>
      <p:sp>
        <p:nvSpPr>
          <p:cNvPr id="8" name="Text 5"/>
          <p:cNvSpPr/>
          <p:nvPr/>
        </p:nvSpPr>
        <p:spPr>
          <a:xfrm>
            <a:off x="1517904"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Arquitectura SPLIT</a:t>
            </a:r>
            <a:endParaRPr lang="en-US" sz="1250" dirty="0"/>
          </a:p>
        </p:txBody>
      </p:sp>
      <p:sp>
        <p:nvSpPr>
          <p:cNvPr id="9" name="Text 6"/>
          <p:cNvSpPr/>
          <p:nvPr/>
        </p:nvSpPr>
        <p:spPr>
          <a:xfrm>
            <a:off x="822960"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Separa los flujos de medios y datos de agente y cliente específicamente para el enrutamiento en contact center, no para chat P2P.</a:t>
            </a:r>
            <a:endParaRPr lang="en-US" sz="980" dirty="0"/>
          </a:p>
        </p:txBody>
      </p:sp>
      <p:sp>
        <p:nvSpPr>
          <p:cNvPr id="10" name="Shape 7"/>
          <p:cNvSpPr/>
          <p:nvPr/>
        </p:nvSpPr>
        <p:spPr>
          <a:xfrm>
            <a:off x="4306824"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1645920"/>
            <a:ext cx="566928" cy="566928"/>
          </a:xfrm>
          <a:prstGeom prst="ellipse">
            <a:avLst/>
          </a:prstGeom>
          <a:solidFill>
            <a:srgbClr val="FDE6E2"/>
          </a:solidFill>
          <a:ln/>
        </p:spPr>
        <p:txBody>
          <a:bodyPr/>
          <a:p/>
        </p:txBody>
      </p:sp>
      <p:pic>
        <p:nvPicPr>
          <p:cNvPr id="12" name="Image 1" descr="icons/agent_212F38.png">    </p:cNvPr>
          <p:cNvPicPr>
            <a:picLocks noChangeAspect="1"/>
          </p:cNvPicPr>
          <p:nvPr/>
        </p:nvPicPr>
        <p:blipFill>
          <a:blip r:embed="rId2"/>
          <a:stretch>
            <a:fillRect/>
          </a:stretch>
        </p:blipFill>
        <p:spPr>
          <a:xfrm>
            <a:off x="4717207" y="1781983"/>
            <a:ext cx="294803" cy="294803"/>
          </a:xfrm>
          <a:prstGeom prst="rect">
            <a:avLst/>
          </a:prstGeom>
        </p:spPr>
      </p:pic>
      <p:sp>
        <p:nvSpPr>
          <p:cNvPr id="13" name="Text 9"/>
          <p:cNvSpPr/>
          <p:nvPr/>
        </p:nvSpPr>
        <p:spPr>
          <a:xfrm>
            <a:off x="5276088"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Caso de uso SPLIT Agent</a:t>
            </a:r>
            <a:endParaRPr lang="en-US" sz="1250" dirty="0"/>
          </a:p>
        </p:txBody>
      </p:sp>
      <p:sp>
        <p:nvSpPr>
          <p:cNvPr id="14" name="Text 10"/>
          <p:cNvSpPr/>
          <p:nvPr/>
        </p:nvSpPr>
        <p:spPr>
          <a:xfrm>
            <a:off x="4581144"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El caso de uso para contact center — separa y enruta el medio de agente y cliente por diseño.</a:t>
            </a:r>
            <a:endParaRPr lang="en-US" sz="980" dirty="0"/>
          </a:p>
        </p:txBody>
      </p:sp>
      <p:sp>
        <p:nvSpPr>
          <p:cNvPr id="15" name="Shape 11"/>
          <p:cNvSpPr/>
          <p:nvPr/>
        </p:nvSpPr>
        <p:spPr>
          <a:xfrm>
            <a:off x="8065008"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1645920"/>
            <a:ext cx="566928" cy="566928"/>
          </a:xfrm>
          <a:prstGeom prst="ellipse">
            <a:avLst/>
          </a:prstGeom>
          <a:solidFill>
            <a:srgbClr val="FDE6E2"/>
          </a:solidFill>
          <a:ln/>
        </p:spPr>
        <p:txBody>
          <a:bodyPr/>
          <a:p/>
        </p:txBody>
      </p:sp>
      <p:pic>
        <p:nvPicPr>
          <p:cNvPr id="17" name="Image 2" descr="icons/screenshare_212F38.png">    </p:cNvPr>
          <p:cNvPicPr>
            <a:picLocks noChangeAspect="1"/>
          </p:cNvPicPr>
          <p:nvPr/>
        </p:nvPicPr>
        <p:blipFill>
          <a:blip r:embed="rId3"/>
          <a:stretch>
            <a:fillRect/>
          </a:stretch>
        </p:blipFill>
        <p:spPr>
          <a:xfrm>
            <a:off x="8475391" y="1781983"/>
            <a:ext cx="294803" cy="294803"/>
          </a:xfrm>
          <a:prstGeom prst="rect">
            <a:avLst/>
          </a:prstGeom>
        </p:spPr>
      </p:pic>
      <p:sp>
        <p:nvSpPr>
          <p:cNvPr id="18" name="Text 13"/>
          <p:cNvSpPr/>
          <p:nvPr/>
        </p:nvSpPr>
        <p:spPr>
          <a:xfrm>
            <a:off x="9034272"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Compartición de pantalla</a:t>
            </a:r>
            <a:endParaRPr lang="en-US" sz="1250" dirty="0"/>
          </a:p>
        </p:txBody>
      </p:sp>
      <p:sp>
        <p:nvSpPr>
          <p:cNvPr id="19" name="Text 14"/>
          <p:cNvSpPr/>
          <p:nvPr/>
        </p:nvSpPr>
        <p:spPr>
          <a:xfrm>
            <a:off x="8339328"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Compartición de pantalla bidireccional en Chrome y navegadores de la familia Opera, junto al video.</a:t>
            </a:r>
            <a:endParaRPr lang="en-US" sz="980" dirty="0"/>
          </a:p>
        </p:txBody>
      </p:sp>
      <p:sp>
        <p:nvSpPr>
          <p:cNvPr id="20" name="Shape 15"/>
          <p:cNvSpPr/>
          <p:nvPr/>
        </p:nvSpPr>
        <p:spPr>
          <a:xfrm>
            <a:off x="548640"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3931920"/>
            <a:ext cx="566928" cy="566928"/>
          </a:xfrm>
          <a:prstGeom prst="ellipse">
            <a:avLst/>
          </a:prstGeom>
          <a:solidFill>
            <a:srgbClr val="FDE6E2"/>
          </a:solidFill>
          <a:ln/>
        </p:spPr>
        <p:txBody>
          <a:bodyPr/>
          <a:p/>
        </p:txBody>
      </p:sp>
      <p:pic>
        <p:nvPicPr>
          <p:cNvPr id="22" name="Image 3" descr="icons/pip_212F38.png">    </p:cNvPr>
          <p:cNvPicPr>
            <a:picLocks noChangeAspect="1"/>
          </p:cNvPicPr>
          <p:nvPr/>
        </p:nvPicPr>
        <p:blipFill>
          <a:blip r:embed="rId4"/>
          <a:stretch>
            <a:fillRect/>
          </a:stretch>
        </p:blipFill>
        <p:spPr>
          <a:xfrm>
            <a:off x="959023" y="4067983"/>
            <a:ext cx="294803" cy="294803"/>
          </a:xfrm>
          <a:prstGeom prst="rect">
            <a:avLst/>
          </a:prstGeom>
        </p:spPr>
      </p:pic>
      <p:sp>
        <p:nvSpPr>
          <p:cNvPr id="23" name="Text 17"/>
          <p:cNvSpPr/>
          <p:nvPr/>
        </p:nvSpPr>
        <p:spPr>
          <a:xfrm>
            <a:off x="1517904"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Picture-in-Picture</a:t>
            </a:r>
            <a:endParaRPr lang="en-US" sz="1250" dirty="0"/>
          </a:p>
        </p:txBody>
      </p:sp>
      <p:sp>
        <p:nvSpPr>
          <p:cNvPr id="24" name="Text 18"/>
          <p:cNvSpPr/>
          <p:nvPr/>
        </p:nvSpPr>
        <p:spPr>
          <a:xfrm>
            <a:off x="822960"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Despega el video remoto en una ventana flotante para que el agente no pierda de vista al cliente mientras trabaja.</a:t>
            </a:r>
            <a:endParaRPr lang="en-US" sz="980" dirty="0"/>
          </a:p>
        </p:txBody>
      </p:sp>
      <p:sp>
        <p:nvSpPr>
          <p:cNvPr id="25" name="Shape 19"/>
          <p:cNvSpPr/>
          <p:nvPr/>
        </p:nvSpPr>
        <p:spPr>
          <a:xfrm>
            <a:off x="4306824"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3931920"/>
            <a:ext cx="566928" cy="566928"/>
          </a:xfrm>
          <a:prstGeom prst="ellipse">
            <a:avLst/>
          </a:prstGeom>
          <a:solidFill>
            <a:srgbClr val="FDE6E2"/>
          </a:solidFill>
          <a:ln/>
        </p:spPr>
        <p:txBody>
          <a:bodyPr/>
          <a:p/>
        </p:txBody>
      </p:sp>
      <p:pic>
        <p:nvPicPr>
          <p:cNvPr id="27" name="Image 4" descr="icons/lock_212F38.png">    </p:cNvPr>
          <p:cNvPicPr>
            <a:picLocks noChangeAspect="1"/>
          </p:cNvPicPr>
          <p:nvPr/>
        </p:nvPicPr>
        <p:blipFill>
          <a:blip r:embed="rId5"/>
          <a:stretch>
            <a:fillRect/>
          </a:stretch>
        </p:blipFill>
        <p:spPr>
          <a:xfrm>
            <a:off x="4717207" y="4067983"/>
            <a:ext cx="294803" cy="294803"/>
          </a:xfrm>
          <a:prstGeom prst="rect">
            <a:avLst/>
          </a:prstGeom>
        </p:spPr>
      </p:pic>
      <p:sp>
        <p:nvSpPr>
          <p:cNvPr id="28" name="Text 21"/>
          <p:cNvSpPr/>
          <p:nvPr/>
        </p:nvSpPr>
        <p:spPr>
          <a:xfrm>
            <a:off x="5276088"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Transporte cifrado</a:t>
            </a:r>
            <a:endParaRPr lang="en-US" sz="1250" dirty="0"/>
          </a:p>
        </p:txBody>
      </p:sp>
      <p:sp>
        <p:nvSpPr>
          <p:cNvPr id="29" name="Text 22"/>
          <p:cNvSpPr/>
          <p:nvPr/>
        </p:nvSpPr>
        <p:spPr>
          <a:xfrm>
            <a:off x="4581144"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TLS protege la señalización y SRTP / DTLS-SRTP protege el medio, de extremo a extremo entre el navegador y la pasarela.</a:t>
            </a:r>
            <a:endParaRPr lang="en-US" sz="980" dirty="0"/>
          </a:p>
        </p:txBody>
      </p:sp>
      <p:sp>
        <p:nvSpPr>
          <p:cNvPr id="30" name="Shape 23"/>
          <p:cNvSpPr/>
          <p:nvPr/>
        </p:nvSpPr>
        <p:spPr>
          <a:xfrm>
            <a:off x="8065008"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3931920"/>
            <a:ext cx="566928" cy="566928"/>
          </a:xfrm>
          <a:prstGeom prst="ellipse">
            <a:avLst/>
          </a:prstGeom>
          <a:solidFill>
            <a:srgbClr val="FDE6E2"/>
          </a:solidFill>
          <a:ln/>
        </p:spPr>
        <p:txBody>
          <a:bodyPr/>
          <a:p/>
        </p:txBody>
      </p:sp>
      <p:pic>
        <p:nvPicPr>
          <p:cNvPr id="32" name="Image 5" descr="icons/shield_212F38.png">    </p:cNvPr>
          <p:cNvPicPr>
            <a:picLocks noChangeAspect="1"/>
          </p:cNvPicPr>
          <p:nvPr/>
        </p:nvPicPr>
        <p:blipFill>
          <a:blip r:embed="rId6"/>
          <a:stretch>
            <a:fillRect/>
          </a:stretch>
        </p:blipFill>
        <p:spPr>
          <a:xfrm>
            <a:off x="8475391" y="4067983"/>
            <a:ext cx="294803" cy="294803"/>
          </a:xfrm>
          <a:prstGeom prst="rect">
            <a:avLst/>
          </a:prstGeom>
        </p:spPr>
      </p:pic>
      <p:sp>
        <p:nvSpPr>
          <p:cNvPr id="33" name="Text 25"/>
          <p:cNvSpPr/>
          <p:nvPr/>
        </p:nvSpPr>
        <p:spPr>
          <a:xfrm>
            <a:off x="9034272"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Guía de refuerzo del perímetro</a:t>
            </a:r>
            <a:endParaRPr lang="en-US" sz="1250" dirty="0"/>
          </a:p>
        </p:txBody>
      </p:sp>
      <p:sp>
        <p:nvSpPr>
          <p:cNvPr id="34" name="Text 26"/>
          <p:cNvSpPr/>
          <p:nvPr/>
        </p:nvSpPr>
        <p:spPr>
          <a:xfrm>
            <a:off x="8339328"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Práctica documentada: contraseñas largas, SSH root deshabilitado, VPN en vez de redirección de puertos expuesta.</a:t>
            </a:r>
            <a:endParaRPr lang="en-US" sz="980" dirty="0"/>
          </a:p>
        </p:txBody>
      </p:sp>
      <p:sp>
        <p:nvSpPr>
          <p:cNvPr id="35" name="Text 2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wiki.ivrpowers.com/en/videortc/use-cases, /extensions, /troubleshooting</a:t>
            </a:r>
            <a:endParaRPr lang="en-US" sz="800" dirty="0"/>
          </a:p>
        </p:txBody>
      </p:sp>
      <p:sp>
        <p:nvSpPr>
          <p:cNvPr id="36" name="Text 2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Capacidades</a:t>
            </a:r>
            <a:endParaRPr lang="en-US" sz="800" dirty="0"/>
          </a:p>
        </p:txBody>
      </p:sp>
      <p:sp>
        <p:nvSpPr>
          <p:cNvPr id="37" name="Text 2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LA SUITE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Video RTC es el motor de medios detrás de tres productos</a:t>
            </a:r>
            <a:endParaRPr lang="en-US" sz="2700" dirty="0"/>
          </a:p>
        </p:txBody>
      </p:sp>
      <p:sp>
        <p:nvSpPr>
          <p:cNvPr id="5" name="Text 3"/>
          <p:cNvSpPr/>
          <p:nvPr/>
        </p:nvSpPr>
        <p:spPr>
          <a:xfrm>
            <a:off x="548640" y="1298448"/>
            <a:ext cx="11091672" cy="365760"/>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Cada plataforma funciona de forma independiente y habla protocolos estándar — pero compradas juntas se comportan como un solo sistema, sin proyecto de integración de por medio.</a:t>
            </a:r>
            <a:endParaRPr lang="en-US" sz="1250" dirty="0"/>
          </a:p>
        </p:txBody>
      </p:sp>
      <p:sp>
        <p:nvSpPr>
          <p:cNvPr id="6" name="Shape 4"/>
          <p:cNvSpPr/>
          <p:nvPr/>
        </p:nvSpPr>
        <p:spPr>
          <a:xfrm>
            <a:off x="548640" y="1920240"/>
            <a:ext cx="2670048" cy="2834640"/>
          </a:xfrm>
          <a:prstGeom prst="roundRect">
            <a:avLst>
              <a:gd name="adj" fmla="val 3425"/>
            </a:avLst>
          </a:prstGeom>
          <a:solidFill>
            <a:srgbClr val="2E3D48"/>
          </a:solidFill>
          <a:ln/>
        </p:spPr>
        <p:txBody>
          <a:bodyPr/>
          <a:p/>
        </p:txBody>
      </p:sp>
      <p:pic>
        <p:nvPicPr>
          <p:cNvPr id="7" name="Image 0" descr="assets/marks/hero_smartivr.png">    </p:cNvPr>
          <p:cNvPicPr>
            <a:picLocks noChangeAspect="1"/>
          </p:cNvPicPr>
          <p:nvPr/>
        </p:nvPicPr>
        <p:blipFill>
          <a:blip r:embed="rId1"/>
          <a:stretch>
            <a:fillRect/>
          </a:stretch>
        </p:blipFill>
        <p:spPr>
          <a:xfrm>
            <a:off x="1426464" y="2194560"/>
            <a:ext cx="914400" cy="914400"/>
          </a:xfrm>
          <a:prstGeom prst="rect">
            <a:avLst/>
          </a:prstGeom>
        </p:spPr>
      </p:pic>
      <p:sp>
        <p:nvSpPr>
          <p:cNvPr id="8" name="Text 5"/>
          <p:cNvSpPr/>
          <p:nvPr/>
        </p:nvSpPr>
        <p:spPr>
          <a:xfrm>
            <a:off x="731520"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Smart IVR</a:t>
            </a:r>
            <a:endParaRPr lang="en-US" sz="1400" dirty="0"/>
          </a:p>
        </p:txBody>
      </p:sp>
      <p:sp>
        <p:nvSpPr>
          <p:cNvPr id="9" name="Text 6"/>
          <p:cNvSpPr/>
          <p:nvPr/>
        </p:nvSpPr>
        <p:spPr>
          <a:xfrm>
            <a:off x="731520"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CAPA DE AUTOMATIZACIÓN</a:t>
            </a:r>
            <a:endParaRPr lang="en-US" sz="850" dirty="0"/>
          </a:p>
        </p:txBody>
      </p:sp>
      <p:sp>
        <p:nvSpPr>
          <p:cNvPr id="10" name="Text 7"/>
          <p:cNvSpPr/>
          <p:nvPr/>
        </p:nvSpPr>
        <p:spPr>
          <a:xfrm>
            <a:off x="768096"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IVR VoiceXML de nivel operador con motores de voz, que atiende la llamada antes de que haga falta una persona.</a:t>
            </a:r>
            <a:endParaRPr lang="en-US" sz="950" dirty="0"/>
          </a:p>
        </p:txBody>
      </p:sp>
      <p:sp>
        <p:nvSpPr>
          <p:cNvPr id="11" name="Shape 8"/>
          <p:cNvSpPr/>
          <p:nvPr/>
        </p:nvSpPr>
        <p:spPr>
          <a:xfrm>
            <a:off x="3392424" y="1920240"/>
            <a:ext cx="2670048" cy="2834640"/>
          </a:xfrm>
          <a:prstGeom prst="roundRect">
            <a:avLst>
              <a:gd name="adj" fmla="val 3425"/>
            </a:avLst>
          </a:prstGeom>
          <a:solidFill>
            <a:srgbClr val="2E3D48"/>
          </a:solidFill>
          <a:ln/>
        </p:spPr>
        <p:txBody>
          <a:bodyPr/>
          <a:p/>
        </p:txBody>
      </p:sp>
      <p:pic>
        <p:nvPicPr>
          <p:cNvPr id="12" name="Image 1" descr="assets/marks/hero_webacd.png">    </p:cNvPr>
          <p:cNvPicPr>
            <a:picLocks noChangeAspect="1"/>
          </p:cNvPicPr>
          <p:nvPr/>
        </p:nvPicPr>
        <p:blipFill>
          <a:blip r:embed="rId2"/>
          <a:stretch>
            <a:fillRect/>
          </a:stretch>
        </p:blipFill>
        <p:spPr>
          <a:xfrm>
            <a:off x="4270248" y="2194560"/>
            <a:ext cx="914400" cy="914400"/>
          </a:xfrm>
          <a:prstGeom prst="rect">
            <a:avLst/>
          </a:prstGeom>
        </p:spPr>
      </p:pic>
      <p:sp>
        <p:nvSpPr>
          <p:cNvPr id="13" name="Text 9"/>
          <p:cNvSpPr/>
          <p:nvPr/>
        </p:nvSpPr>
        <p:spPr>
          <a:xfrm>
            <a:off x="3575304"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Web ACD</a:t>
            </a:r>
            <a:endParaRPr lang="en-US" sz="1400" dirty="0"/>
          </a:p>
        </p:txBody>
      </p:sp>
      <p:sp>
        <p:nvSpPr>
          <p:cNvPr id="14" name="Text 10"/>
          <p:cNvSpPr/>
          <p:nvPr/>
        </p:nvSpPr>
        <p:spPr>
          <a:xfrm>
            <a:off x="3575304"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CAPA DE DISTRIBUCIÓN</a:t>
            </a:r>
            <a:endParaRPr lang="en-US" sz="850" dirty="0"/>
          </a:p>
        </p:txBody>
      </p:sp>
      <p:sp>
        <p:nvSpPr>
          <p:cNvPr id="15" name="Text 11"/>
          <p:cNvSpPr/>
          <p:nvPr/>
        </p:nvSpPr>
        <p:spPr>
          <a:xfrm>
            <a:off x="3611880"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Encola, enruta y distribuye voz y video al agente correcto, y gestiona su escritorio.</a:t>
            </a:r>
            <a:endParaRPr lang="en-US" sz="950" dirty="0"/>
          </a:p>
        </p:txBody>
      </p:sp>
      <p:sp>
        <p:nvSpPr>
          <p:cNvPr id="16" name="Shape 12"/>
          <p:cNvSpPr/>
          <p:nvPr/>
        </p:nvSpPr>
        <p:spPr>
          <a:xfrm>
            <a:off x="6236208" y="1920240"/>
            <a:ext cx="2670048" cy="2834640"/>
          </a:xfrm>
          <a:prstGeom prst="roundRect">
            <a:avLst>
              <a:gd name="adj" fmla="val 3425"/>
            </a:avLst>
          </a:prstGeom>
          <a:solidFill>
            <a:srgbClr val="3A2E2B"/>
          </a:solidFill>
          <a:ln w="19050">
            <a:solidFill>
              <a:srgbClr val="FF6D5F"/>
            </a:solidFill>
            <a:prstDash val="solid"/>
          </a:ln>
        </p:spPr>
        <p:txBody>
          <a:bodyPr/>
          <a:p/>
        </p:txBody>
      </p:sp>
      <p:pic>
        <p:nvPicPr>
          <p:cNvPr id="17" name="Image 2" descr="assets/marks/hero_videortc.png">    </p:cNvPr>
          <p:cNvPicPr>
            <a:picLocks noChangeAspect="1"/>
          </p:cNvPicPr>
          <p:nvPr/>
        </p:nvPicPr>
        <p:blipFill>
          <a:blip r:embed="rId3"/>
          <a:stretch>
            <a:fillRect/>
          </a:stretch>
        </p:blipFill>
        <p:spPr>
          <a:xfrm>
            <a:off x="7114032" y="2194560"/>
            <a:ext cx="914400" cy="914400"/>
          </a:xfrm>
          <a:prstGeom prst="rect">
            <a:avLst/>
          </a:prstGeom>
        </p:spPr>
      </p:pic>
      <p:sp>
        <p:nvSpPr>
          <p:cNvPr id="18" name="Text 13"/>
          <p:cNvSpPr/>
          <p:nvPr/>
        </p:nvSpPr>
        <p:spPr>
          <a:xfrm>
            <a:off x="6419088"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a:t>
            </a:r>
            <a:endParaRPr lang="en-US" sz="1400" dirty="0"/>
          </a:p>
        </p:txBody>
      </p:sp>
      <p:sp>
        <p:nvSpPr>
          <p:cNvPr id="19" name="Text 14"/>
          <p:cNvSpPr/>
          <p:nvPr/>
        </p:nvSpPr>
        <p:spPr>
          <a:xfrm>
            <a:off x="6419088"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PASARELA DE MEDIOS</a:t>
            </a:r>
            <a:endParaRPr lang="en-US" sz="850" dirty="0"/>
          </a:p>
        </p:txBody>
      </p:sp>
      <p:sp>
        <p:nvSpPr>
          <p:cNvPr id="20" name="Text 15"/>
          <p:cNvSpPr/>
          <p:nvPr/>
        </p:nvSpPr>
        <p:spPr>
          <a:xfrm>
            <a:off x="6455664"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Gateway híbrido SIP + WebRTC para navegadores, dispositivos móviles y kioscos, construido para alta disponibilidad.</a:t>
            </a:r>
            <a:endParaRPr lang="en-US" sz="950" dirty="0"/>
          </a:p>
        </p:txBody>
      </p:sp>
      <p:sp>
        <p:nvSpPr>
          <p:cNvPr id="21" name="Shape 16"/>
          <p:cNvSpPr/>
          <p:nvPr/>
        </p:nvSpPr>
        <p:spPr>
          <a:xfrm>
            <a:off x="9079992" y="1920240"/>
            <a:ext cx="2670048" cy="2834640"/>
          </a:xfrm>
          <a:prstGeom prst="roundRect">
            <a:avLst>
              <a:gd name="adj" fmla="val 3425"/>
            </a:avLst>
          </a:prstGeom>
          <a:solidFill>
            <a:srgbClr val="2E3D48"/>
          </a:solidFill>
          <a:ln/>
        </p:spPr>
        <p:txBody>
          <a:bodyPr/>
          <a:p/>
        </p:txBody>
      </p:sp>
      <p:pic>
        <p:nvPicPr>
          <p:cNvPr id="22" name="Image 3" descr="assets/marks/hero_videorec.png">    </p:cNvPr>
          <p:cNvPicPr>
            <a:picLocks noChangeAspect="1"/>
          </p:cNvPicPr>
          <p:nvPr/>
        </p:nvPicPr>
        <p:blipFill>
          <a:blip r:embed="rId4"/>
          <a:stretch>
            <a:fillRect/>
          </a:stretch>
        </p:blipFill>
        <p:spPr>
          <a:xfrm>
            <a:off x="9957816" y="2194560"/>
            <a:ext cx="914400" cy="914400"/>
          </a:xfrm>
          <a:prstGeom prst="rect">
            <a:avLst/>
          </a:prstGeom>
        </p:spPr>
      </p:pic>
      <p:sp>
        <p:nvSpPr>
          <p:cNvPr id="23" name="Text 17"/>
          <p:cNvSpPr/>
          <p:nvPr/>
        </p:nvSpPr>
        <p:spPr>
          <a:xfrm>
            <a:off x="9262872"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a:t>
            </a:r>
            <a:endParaRPr lang="en-US" sz="1400" dirty="0"/>
          </a:p>
        </p:txBody>
      </p:sp>
      <p:sp>
        <p:nvSpPr>
          <p:cNvPr id="24" name="Text 18"/>
          <p:cNvSpPr/>
          <p:nvPr/>
        </p:nvSpPr>
        <p:spPr>
          <a:xfrm>
            <a:off x="9262872"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CAPA DE GRABACIÓN</a:t>
            </a:r>
            <a:endParaRPr lang="en-US" sz="850" dirty="0"/>
          </a:p>
        </p:txBody>
      </p:sp>
      <p:sp>
        <p:nvSpPr>
          <p:cNvPr id="25" name="Text 19"/>
          <p:cNvSpPr/>
          <p:nvPr/>
        </p:nvSpPr>
        <p:spPr>
          <a:xfrm>
            <a:off x="9299448"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Grabación de video en HD, almacenamiento y archivo, con exportación para analítica y cumplimiento.</a:t>
            </a:r>
            <a:endParaRPr lang="en-US" sz="950" dirty="0"/>
          </a:p>
        </p:txBody>
      </p:sp>
      <p:sp>
        <p:nvSpPr>
          <p:cNvPr id="26" name="Text 20"/>
          <p:cNvSpPr/>
          <p:nvPr/>
        </p:nvSpPr>
        <p:spPr>
          <a:xfrm>
            <a:off x="548640" y="5074920"/>
            <a:ext cx="11091672" cy="329184"/>
          </a:xfrm>
          <a:prstGeom prst="rect">
            <a:avLst/>
          </a:prstGeom>
          <a:noFill/>
          <a:ln/>
        </p:spPr>
        <p:txBody>
          <a:bodyPr wrap="square" lIns="0" tIns="0" rIns="0" bIns="0" rtlCol="0" anchor="ctr"/>
          <a:lstStyle/>
          <a:p>
            <a:pPr indent="0" marL="0">
              <a:buNone/>
            </a:pPr>
            <a:r>
              <a:rPr lang="en-US" sz="1050" b="1" dirty="0">
                <a:solidFill>
                  <a:srgbClr val="FF6D5F"/>
                </a:solidFill>
                <a:latin typeface="Montserrat" pitchFamily="34" charset="0"/>
                <a:ea typeface="Montserrat" pitchFamily="34" charset="-122"/>
                <a:cs typeface="Montserrat" pitchFamily="34" charset="-120"/>
              </a:rPr>
              <a:t>Cloud Services · alojamiento, monitorización y operación gestionada en las cuatro plataformas</a:t>
            </a:r>
            <a:endParaRPr lang="en-US" sz="1050" dirty="0"/>
          </a:p>
        </p:txBody>
      </p:sp>
      <p:sp>
        <p:nvSpPr>
          <p:cNvPr id="27" name="Text 21"/>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Fuente: wiki.ivrpowers.com/en (platform documentation)</a:t>
            </a:r>
            <a:endParaRPr lang="en-US" sz="800" dirty="0"/>
          </a:p>
        </p:txBody>
      </p:sp>
      <p:sp>
        <p:nvSpPr>
          <p:cNvPr id="28" name="Text 22"/>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La suite</a:t>
            </a:r>
            <a:endParaRPr lang="en-US" sz="800" dirty="0"/>
          </a:p>
        </p:txBody>
      </p:sp>
      <p:sp>
        <p:nvSpPr>
          <p:cNvPr id="29" name="Text 23"/>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COMPARACIÓN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Dónde Video RTC se separa de las APIs de video CPaaS</a:t>
            </a:r>
            <a:endParaRPr lang="en-US" sz="2700" dirty="0"/>
          </a:p>
        </p:txBody>
      </p:sp>
      <p:sp>
        <p:nvSpPr>
          <p:cNvPr id="5" name="Shape 3"/>
          <p:cNvSpPr/>
          <p:nvPr/>
        </p:nvSpPr>
        <p:spPr>
          <a:xfrm>
            <a:off x="4946904" y="1463040"/>
            <a:ext cx="3456432" cy="4133088"/>
          </a:xfrm>
          <a:prstGeom prst="roundRect">
            <a:avLst>
              <a:gd name="adj" fmla="val 2646"/>
            </a:avLst>
          </a:prstGeom>
          <a:solidFill>
            <a:srgbClr val="EDEFF1"/>
          </a:solidFill>
          <a:ln/>
        </p:spPr>
        <p:txBody>
          <a:bodyPr/>
          <a:p/>
        </p:txBody>
      </p:sp>
      <p:sp>
        <p:nvSpPr>
          <p:cNvPr id="6" name="Shape 4"/>
          <p:cNvSpPr/>
          <p:nvPr/>
        </p:nvSpPr>
        <p:spPr>
          <a:xfrm>
            <a:off x="8220456" y="1463040"/>
            <a:ext cx="3547872" cy="4133088"/>
          </a:xfrm>
          <a:prstGeom prst="roundRect">
            <a:avLst>
              <a:gd name="adj" fmla="val 2577"/>
            </a:avLst>
          </a:prstGeom>
          <a:solidFill>
            <a:srgbClr val="212F38"/>
          </a:solidFill>
          <a:ln/>
        </p:spPr>
        <p:txBody>
          <a:bodyPr/>
          <a:p/>
        </p:txBody>
      </p:sp>
      <p:sp>
        <p:nvSpPr>
          <p:cNvPr id="7" name="Text 5"/>
          <p:cNvSpPr/>
          <p:nvPr/>
        </p:nvSpPr>
        <p:spPr>
          <a:xfrm>
            <a:off x="548640" y="1554480"/>
            <a:ext cx="4434840" cy="658368"/>
          </a:xfrm>
          <a:prstGeom prst="rect">
            <a:avLst/>
          </a:prstGeom>
          <a:noFill/>
          <a:ln/>
        </p:spPr>
        <p:txBody>
          <a:bodyPr wrap="square" rtlCol="0" anchor="ctr"/>
          <a:lstStyle/>
          <a:p>
            <a:pPr indent="0" marL="0">
              <a:buNone/>
            </a:pPr>
            <a:endParaRPr lang="en-US" dirty="0"/>
          </a:p>
        </p:txBody>
      </p:sp>
      <p:sp>
        <p:nvSpPr>
          <p:cNvPr id="8" name="Text 6"/>
          <p:cNvSpPr/>
          <p:nvPr/>
        </p:nvSpPr>
        <p:spPr>
          <a:xfrm>
            <a:off x="5074920" y="1554480"/>
            <a:ext cx="3200400" cy="658368"/>
          </a:xfrm>
          <a:prstGeom prst="rect">
            <a:avLst/>
          </a:prstGeom>
          <a:noFill/>
          <a:ln/>
        </p:spPr>
        <p:txBody>
          <a:bodyPr wrap="square" lIns="0" tIns="0" rIns="0" bIns="0"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Una API de video CPaaS típica</a:t>
            </a:r>
            <a:endParaRPr lang="en-US" sz="1150" dirty="0"/>
          </a:p>
        </p:txBody>
      </p:sp>
      <p:sp>
        <p:nvSpPr>
          <p:cNvPr id="9" name="Text 7"/>
          <p:cNvSpPr/>
          <p:nvPr/>
        </p:nvSpPr>
        <p:spPr>
          <a:xfrm>
            <a:off x="8366760" y="1554480"/>
            <a:ext cx="3273552" cy="658368"/>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Video RTC</a:t>
            </a:r>
            <a:endParaRPr lang="en-US" sz="1250" dirty="0"/>
          </a:p>
        </p:txBody>
      </p:sp>
      <p:sp>
        <p:nvSpPr>
          <p:cNvPr id="10" name="Shape 8"/>
          <p:cNvSpPr/>
          <p:nvPr/>
        </p:nvSpPr>
        <p:spPr>
          <a:xfrm>
            <a:off x="548640" y="2212848"/>
            <a:ext cx="4617720" cy="658368"/>
          </a:xfrm>
          <a:prstGeom prst="rect">
            <a:avLst/>
          </a:prstGeom>
          <a:solidFill>
            <a:srgbClr val="EDEFF1"/>
          </a:solidFill>
          <a:ln/>
        </p:spPr>
        <p:txBody>
          <a:bodyPr/>
          <a:p/>
        </p:txBody>
      </p:sp>
      <p:sp>
        <p:nvSpPr>
          <p:cNvPr id="11" name="Text 9"/>
          <p:cNvSpPr/>
          <p:nvPr/>
        </p:nvSpPr>
        <p:spPr>
          <a:xfrm>
            <a:off x="713232" y="2212848"/>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Despliegue del núcleo</a:t>
            </a:r>
            <a:endParaRPr lang="en-US" sz="1100" dirty="0"/>
          </a:p>
        </p:txBody>
      </p:sp>
      <p:sp>
        <p:nvSpPr>
          <p:cNvPr id="12" name="Text 10"/>
          <p:cNvSpPr/>
          <p:nvPr/>
        </p:nvSpPr>
        <p:spPr>
          <a:xfrm>
            <a:off x="5074920" y="2212848"/>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Solo nube, por arquitectura</a:t>
            </a:r>
            <a:endParaRPr lang="en-US" sz="960" dirty="0"/>
          </a:p>
        </p:txBody>
      </p:sp>
      <p:sp>
        <p:nvSpPr>
          <p:cNvPr id="13" name="Text 11"/>
          <p:cNvSpPr/>
          <p:nvPr/>
        </p:nvSpPr>
        <p:spPr>
          <a:xfrm>
            <a:off x="8366760" y="2212848"/>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Nube, on-premises, virtualizado o híbrido</a:t>
            </a:r>
            <a:endParaRPr lang="en-US" sz="980" dirty="0"/>
          </a:p>
        </p:txBody>
      </p:sp>
      <p:sp>
        <p:nvSpPr>
          <p:cNvPr id="14" name="Text 12"/>
          <p:cNvSpPr/>
          <p:nvPr/>
        </p:nvSpPr>
        <p:spPr>
          <a:xfrm>
            <a:off x="713232" y="2871216"/>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Enrutamiento de contact center</a:t>
            </a:r>
            <a:endParaRPr lang="en-US" sz="1100" dirty="0"/>
          </a:p>
        </p:txBody>
      </p:sp>
      <p:sp>
        <p:nvSpPr>
          <p:cNvPr id="15" name="Text 13"/>
          <p:cNvSpPr/>
          <p:nvPr/>
        </p:nvSpPr>
        <p:spPr>
          <a:xfrm>
            <a:off x="5074920" y="2871216"/>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Bloque genérico; intégralo tú mismo</a:t>
            </a:r>
            <a:endParaRPr lang="en-US" sz="960" dirty="0"/>
          </a:p>
        </p:txBody>
      </p:sp>
      <p:sp>
        <p:nvSpPr>
          <p:cNvPr id="16" name="Text 14"/>
          <p:cNvSpPr/>
          <p:nvPr/>
        </p:nvSpPr>
        <p:spPr>
          <a:xfrm>
            <a:off x="8366760" y="2871216"/>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Puente nativo SIP con SPLIT para el enrutamiento de agente y cliente</a:t>
            </a:r>
            <a:endParaRPr lang="en-US" sz="980" dirty="0"/>
          </a:p>
        </p:txBody>
      </p:sp>
      <p:sp>
        <p:nvSpPr>
          <p:cNvPr id="17" name="Shape 15"/>
          <p:cNvSpPr/>
          <p:nvPr/>
        </p:nvSpPr>
        <p:spPr>
          <a:xfrm>
            <a:off x="548640" y="3529584"/>
            <a:ext cx="4617720" cy="658368"/>
          </a:xfrm>
          <a:prstGeom prst="rect">
            <a:avLst/>
          </a:prstGeom>
          <a:solidFill>
            <a:srgbClr val="EDEFF1"/>
          </a:solidFill>
          <a:ln/>
        </p:spPr>
        <p:txBody>
          <a:bodyPr/>
          <a:p/>
        </p:txBody>
      </p:sp>
      <p:sp>
        <p:nvSpPr>
          <p:cNvPr id="18" name="Text 16"/>
          <p:cNvSpPr/>
          <p:nvPr/>
        </p:nvSpPr>
        <p:spPr>
          <a:xfrm>
            <a:off x="713232" y="3529584"/>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Modelo de precios</a:t>
            </a:r>
            <a:endParaRPr lang="en-US" sz="1100" dirty="0"/>
          </a:p>
        </p:txBody>
      </p:sp>
      <p:sp>
        <p:nvSpPr>
          <p:cNvPr id="19" name="Text 17"/>
          <p:cNvSpPr/>
          <p:nvPr/>
        </p:nvSpPr>
        <p:spPr>
          <a:xfrm>
            <a:off x="5074920" y="3529584"/>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Por minuto y participante, tarifado por consumo</a:t>
            </a:r>
            <a:endParaRPr lang="en-US" sz="960" dirty="0"/>
          </a:p>
        </p:txBody>
      </p:sp>
      <p:sp>
        <p:nvSpPr>
          <p:cNvPr id="20" name="Text 18"/>
          <p:cNvSpPr/>
          <p:nvPr/>
        </p:nvSpPr>
        <p:spPr>
          <a:xfrm>
            <a:off x="8366760" y="3529584"/>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Suscripción o licencias</a:t>
            </a:r>
            <a:endParaRPr lang="en-US" sz="980" dirty="0"/>
          </a:p>
        </p:txBody>
      </p:sp>
      <p:sp>
        <p:nvSpPr>
          <p:cNvPr id="21" name="Text 19"/>
          <p:cNvSpPr/>
          <p:nvPr/>
        </p:nvSpPr>
        <p:spPr>
          <a:xfrm>
            <a:off x="713232" y="4187952"/>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Certificaciones de cumplimiento</a:t>
            </a:r>
            <a:endParaRPr lang="en-US" sz="1100" dirty="0"/>
          </a:p>
        </p:txBody>
      </p:sp>
      <p:sp>
        <p:nvSpPr>
          <p:cNvPr id="22" name="Text 20"/>
          <p:cNvSpPr/>
          <p:nvPr/>
        </p:nvSpPr>
        <p:spPr>
          <a:xfrm>
            <a:off x="5074920" y="4187952"/>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Certificaciones nominales publicadas por la mayoría de grandes proveedores</a:t>
            </a:r>
            <a:endParaRPr lang="en-US" sz="960" dirty="0"/>
          </a:p>
        </p:txBody>
      </p:sp>
      <p:sp>
        <p:nvSpPr>
          <p:cNvPr id="23" name="Text 21"/>
          <p:cNvSpPr/>
          <p:nvPr/>
        </p:nvSpPr>
        <p:spPr>
          <a:xfrm>
            <a:off x="8366760" y="4187952"/>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No documentado públicamente para Video RTC a día de hoy</a:t>
            </a:r>
            <a:endParaRPr lang="en-US" sz="980" dirty="0"/>
          </a:p>
        </p:txBody>
      </p:sp>
      <p:sp>
        <p:nvSpPr>
          <p:cNvPr id="24" name="Shape 22"/>
          <p:cNvSpPr/>
          <p:nvPr/>
        </p:nvSpPr>
        <p:spPr>
          <a:xfrm>
            <a:off x="548640" y="4846320"/>
            <a:ext cx="4617720" cy="658368"/>
          </a:xfrm>
          <a:prstGeom prst="rect">
            <a:avLst/>
          </a:prstGeom>
          <a:solidFill>
            <a:srgbClr val="EDEFF1"/>
          </a:solidFill>
          <a:ln/>
        </p:spPr>
        <p:txBody>
          <a:bodyPr/>
          <a:p/>
        </p:txBody>
      </p:sp>
      <p:sp>
        <p:nvSpPr>
          <p:cNvPr id="25" name="Text 23"/>
          <p:cNvSpPr/>
          <p:nvPr/>
        </p:nvSpPr>
        <p:spPr>
          <a:xfrm>
            <a:off x="713232" y="4846320"/>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Proceso de venta</a:t>
            </a:r>
            <a:endParaRPr lang="en-US" sz="1100" dirty="0"/>
          </a:p>
        </p:txBody>
      </p:sp>
      <p:sp>
        <p:nvSpPr>
          <p:cNvPr id="26" name="Text 24"/>
          <p:cNvSpPr/>
          <p:nvPr/>
        </p:nvSpPr>
        <p:spPr>
          <a:xfrm>
            <a:off x="5074920" y="4846320"/>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Alta de autoservicio, nivel con minutos gratis</a:t>
            </a:r>
            <a:endParaRPr lang="en-US" sz="960" dirty="0"/>
          </a:p>
        </p:txBody>
      </p:sp>
      <p:sp>
        <p:nvSpPr>
          <p:cNvPr id="27" name="Text 25"/>
          <p:cNvSpPr/>
          <p:nvPr/>
        </p:nvSpPr>
        <p:spPr>
          <a:xfrm>
            <a:off x="8366760" y="4846320"/>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Basado en presupuesto y POC, licencia de evaluación</a:t>
            </a:r>
            <a:endParaRPr lang="en-US" sz="980" dirty="0"/>
          </a:p>
        </p:txBody>
      </p:sp>
      <p:sp>
        <p:nvSpPr>
          <p:cNvPr id="28" name="Text 26"/>
          <p:cNvSpPr/>
          <p:nvPr/>
        </p:nvSpPr>
        <p:spPr>
          <a:xfrm>
            <a:off x="548640" y="5989320"/>
            <a:ext cx="11091672" cy="384048"/>
          </a:xfrm>
          <a:prstGeom prst="rect">
            <a:avLst/>
          </a:prstGeom>
          <a:noFill/>
          <a:ln/>
        </p:spPr>
        <p:txBody>
          <a:bodyPr wrap="square" lIns="0" tIns="0" rIns="0" bIns="0" rtlCol="0" anchor="ctr"/>
          <a:lstStyle/>
          <a:p>
            <a:pPr indent="0" marL="0">
              <a:lnSpc>
                <a:spcPct val="120000"/>
              </a:lnSpc>
              <a:buNone/>
            </a:pPr>
            <a:r>
              <a:rPr lang="en-US" sz="860" i="1" dirty="0">
                <a:solidFill>
                  <a:srgbClr val="4D5C6E"/>
                </a:solidFill>
                <a:latin typeface="Montserrat" pitchFamily="34" charset="0"/>
                <a:ea typeface="Montserrat" pitchFamily="34" charset="-122"/>
                <a:cs typeface="Montserrat" pitchFamily="34" charset="-120"/>
              </a:rPr>
              <a:t>«Una API de video CPaaS típica» resume los patrones publicados en las páginas de capacidades y precios de Twilio Video, Vonage Video API, Agora, Daily.co, Zoom Video SDK y Amazon Chime SDK, revisadas en agosto de 2026. Comparativas con proveedores concretos disponibles bajo petición.</a:t>
            </a:r>
            <a:endParaRPr lang="en-US" sz="860" dirty="0"/>
          </a:p>
        </p:txBody>
      </p:sp>
      <p:sp>
        <p:nvSpPr>
          <p:cNvPr id="29" name="Text 2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Comparación</a:t>
            </a:r>
            <a:endParaRPr lang="en-US" sz="800" dirty="0"/>
          </a:p>
        </p:txBody>
      </p:sp>
      <p:sp>
        <p:nvSpPr>
          <p:cNvPr id="30" name="Text 2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EN PRODUCCIÓN Y COMERCIAL</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Funcionando donde importa, licenciado para seguir así</a:t>
            </a:r>
            <a:endParaRPr lang="en-US" sz="2700" dirty="0"/>
          </a:p>
        </p:txBody>
      </p:sp>
      <p:sp>
        <p:nvSpPr>
          <p:cNvPr id="5" name="Text 3"/>
          <p:cNvSpPr/>
          <p:nvPr/>
        </p:nvSpPr>
        <p:spPr>
          <a:xfrm>
            <a:off x="548640" y="1371600"/>
            <a:ext cx="5486400" cy="274320"/>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Clientes seleccionados</a:t>
            </a:r>
            <a:endParaRPr lang="en-US" sz="1250" dirty="0"/>
          </a:p>
        </p:txBody>
      </p:sp>
      <p:sp>
        <p:nvSpPr>
          <p:cNvPr id="6" name="Shape 4"/>
          <p:cNvSpPr/>
          <p:nvPr/>
        </p:nvSpPr>
        <p:spPr>
          <a:xfrm>
            <a:off x="548640" y="1700784"/>
            <a:ext cx="2121408" cy="530352"/>
          </a:xfrm>
          <a:prstGeom prst="roundRect">
            <a:avLst>
              <a:gd name="adj" fmla="val 17241"/>
            </a:avLst>
          </a:prstGeom>
          <a:solidFill>
            <a:srgbClr val="F6F6F6"/>
          </a:solidFill>
          <a:ln/>
        </p:spPr>
        <p:txBody>
          <a:bodyPr/>
          <a:p/>
        </p:txBody>
      </p:sp>
      <p:sp>
        <p:nvSpPr>
          <p:cNvPr id="7" name="Text 5"/>
          <p:cNvSpPr/>
          <p:nvPr/>
        </p:nvSpPr>
        <p:spPr>
          <a:xfrm>
            <a:off x="621792"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SNS24</a:t>
            </a:r>
            <a:endParaRPr lang="en-US" sz="1050" dirty="0"/>
          </a:p>
        </p:txBody>
      </p:sp>
      <p:sp>
        <p:nvSpPr>
          <p:cNvPr id="8" name="Shape 6"/>
          <p:cNvSpPr/>
          <p:nvPr/>
        </p:nvSpPr>
        <p:spPr>
          <a:xfrm>
            <a:off x="2798064" y="1700784"/>
            <a:ext cx="2121408" cy="530352"/>
          </a:xfrm>
          <a:prstGeom prst="roundRect">
            <a:avLst>
              <a:gd name="adj" fmla="val 17241"/>
            </a:avLst>
          </a:prstGeom>
          <a:solidFill>
            <a:srgbClr val="F6F6F6"/>
          </a:solidFill>
          <a:ln/>
        </p:spPr>
        <p:txBody>
          <a:bodyPr/>
          <a:p/>
        </p:txBody>
      </p:sp>
      <p:sp>
        <p:nvSpPr>
          <p:cNvPr id="9" name="Text 7"/>
          <p:cNvSpPr/>
          <p:nvPr/>
        </p:nvSpPr>
        <p:spPr>
          <a:xfrm>
            <a:off x="2871216"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OTIS Elevators</a:t>
            </a:r>
            <a:endParaRPr lang="en-US" sz="1050" dirty="0"/>
          </a:p>
        </p:txBody>
      </p:sp>
      <p:sp>
        <p:nvSpPr>
          <p:cNvPr id="10" name="Shape 8"/>
          <p:cNvSpPr/>
          <p:nvPr/>
        </p:nvSpPr>
        <p:spPr>
          <a:xfrm>
            <a:off x="5047488" y="1700784"/>
            <a:ext cx="2121408" cy="530352"/>
          </a:xfrm>
          <a:prstGeom prst="roundRect">
            <a:avLst>
              <a:gd name="adj" fmla="val 17241"/>
            </a:avLst>
          </a:prstGeom>
          <a:solidFill>
            <a:srgbClr val="F6F6F6"/>
          </a:solidFill>
          <a:ln/>
        </p:spPr>
        <p:txBody>
          <a:bodyPr/>
          <a:p/>
        </p:txBody>
      </p:sp>
      <p:sp>
        <p:nvSpPr>
          <p:cNvPr id="11" name="Text 9"/>
          <p:cNvSpPr/>
          <p:nvPr/>
        </p:nvSpPr>
        <p:spPr>
          <a:xfrm>
            <a:off x="5120640"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Banmédica</a:t>
            </a:r>
            <a:endParaRPr lang="en-US" sz="1050" dirty="0"/>
          </a:p>
        </p:txBody>
      </p:sp>
      <p:sp>
        <p:nvSpPr>
          <p:cNvPr id="12" name="Shape 10"/>
          <p:cNvSpPr/>
          <p:nvPr/>
        </p:nvSpPr>
        <p:spPr>
          <a:xfrm>
            <a:off x="7296912" y="1700784"/>
            <a:ext cx="2121408" cy="530352"/>
          </a:xfrm>
          <a:prstGeom prst="roundRect">
            <a:avLst>
              <a:gd name="adj" fmla="val 17241"/>
            </a:avLst>
          </a:prstGeom>
          <a:solidFill>
            <a:srgbClr val="F6F6F6"/>
          </a:solidFill>
          <a:ln/>
        </p:spPr>
        <p:txBody>
          <a:bodyPr/>
          <a:p/>
        </p:txBody>
      </p:sp>
      <p:sp>
        <p:nvSpPr>
          <p:cNvPr id="13" name="Text 11"/>
          <p:cNvSpPr/>
          <p:nvPr/>
        </p:nvSpPr>
        <p:spPr>
          <a:xfrm>
            <a:off x="7370064"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AFP Capital</a:t>
            </a:r>
            <a:endParaRPr lang="en-US" sz="1050" dirty="0"/>
          </a:p>
        </p:txBody>
      </p:sp>
      <p:sp>
        <p:nvSpPr>
          <p:cNvPr id="14" name="Shape 12"/>
          <p:cNvSpPr/>
          <p:nvPr/>
        </p:nvSpPr>
        <p:spPr>
          <a:xfrm>
            <a:off x="9546336" y="1700784"/>
            <a:ext cx="2121408" cy="530352"/>
          </a:xfrm>
          <a:prstGeom prst="roundRect">
            <a:avLst>
              <a:gd name="adj" fmla="val 17241"/>
            </a:avLst>
          </a:prstGeom>
          <a:solidFill>
            <a:srgbClr val="F6F6F6"/>
          </a:solidFill>
          <a:ln/>
        </p:spPr>
        <p:txBody>
          <a:bodyPr/>
          <a:p/>
        </p:txBody>
      </p:sp>
      <p:sp>
        <p:nvSpPr>
          <p:cNvPr id="15" name="Text 13"/>
          <p:cNvSpPr/>
          <p:nvPr/>
        </p:nvSpPr>
        <p:spPr>
          <a:xfrm>
            <a:off x="9619488"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SII</a:t>
            </a:r>
            <a:endParaRPr lang="en-US" sz="1050" dirty="0"/>
          </a:p>
        </p:txBody>
      </p:sp>
      <p:sp>
        <p:nvSpPr>
          <p:cNvPr id="16" name="Text 14"/>
          <p:cNvSpPr/>
          <p:nvPr/>
        </p:nvSpPr>
        <p:spPr>
          <a:xfrm>
            <a:off x="548640" y="2450592"/>
            <a:ext cx="11091672" cy="457200"/>
          </a:xfrm>
          <a:prstGeom prst="rect">
            <a:avLst/>
          </a:prstGeom>
          <a:noFill/>
          <a:ln/>
        </p:spPr>
        <p:txBody>
          <a:bodyPr wrap="square" lIns="0" tIns="0" rIns="0" bIns="0" rtlCol="0" anchor="ctr"/>
          <a:lstStyle/>
          <a:p>
            <a:pPr indent="0" marL="0">
              <a:lnSpc>
                <a:spcPct val="125000"/>
              </a:lnSpc>
              <a:buNone/>
            </a:pPr>
            <a:r>
              <a:rPr lang="en-US" sz="980" i="1" dirty="0">
                <a:solidFill>
                  <a:srgbClr val="4D5C6E"/>
                </a:solidFill>
                <a:latin typeface="Montserrat" pitchFamily="34" charset="0"/>
                <a:ea typeface="Montserrat" pitchFamily="34" charset="-122"/>
                <a:cs typeface="Montserrat" pitchFamily="34" charset="-120"/>
              </a:rPr>
              <a:t>Video RTC transporta tráfico de voz y video para bancos, aseguradoras, organismos públicos y utilities en Latinoamérica y Europa. Referencias nominales disponibles bajo NDA a través de tu equipo de cuenta.</a:t>
            </a:r>
            <a:endParaRPr lang="en-US" sz="980" dirty="0"/>
          </a:p>
        </p:txBody>
      </p:sp>
      <p:sp>
        <p:nvSpPr>
          <p:cNvPr id="17" name="Shape 15"/>
          <p:cNvSpPr/>
          <p:nvPr/>
        </p:nvSpPr>
        <p:spPr>
          <a:xfrm>
            <a:off x="548640" y="3200400"/>
            <a:ext cx="11091672" cy="2743200"/>
          </a:xfrm>
          <a:prstGeom prst="roundRect">
            <a:avLst>
              <a:gd name="adj" fmla="val 3333"/>
            </a:avLst>
          </a:prstGeom>
          <a:solidFill>
            <a:srgbClr val="212F38"/>
          </a:solidFill>
          <a:ln/>
        </p:spPr>
        <p:txBody>
          <a:bodyPr/>
          <a:p/>
        </p:txBody>
      </p:sp>
      <p:sp>
        <p:nvSpPr>
          <p:cNvPr id="18" name="Text 16"/>
          <p:cNvSpPr/>
          <p:nvPr/>
        </p:nvSpPr>
        <p:spPr>
          <a:xfrm>
            <a:off x="868680" y="3383280"/>
            <a:ext cx="10424160" cy="310896"/>
          </a:xfrm>
          <a:prstGeom prst="rect">
            <a:avLst/>
          </a:prstGeom>
          <a:noFill/>
          <a:ln/>
        </p:spPr>
        <p:txBody>
          <a:bodyPr wrap="square" lIns="0" tIns="0" rIns="0" bIns="0" rtlCol="0" anchor="ctr"/>
          <a:lstStyle/>
          <a:p>
            <a:pPr indent="0" marL="0">
              <a:buNone/>
            </a:pPr>
            <a:r>
              <a:rPr lang="en-US" sz="1400" b="1" dirty="0">
                <a:solidFill>
                  <a:srgbClr val="FF6D5F"/>
                </a:solidFill>
                <a:latin typeface="Montserrat" pitchFamily="34" charset="0"/>
                <a:ea typeface="Montserrat" pitchFamily="34" charset="-122"/>
                <a:cs typeface="Montserrat" pitchFamily="34" charset="-120"/>
              </a:rPr>
              <a:t>Suscripción por puerto, con licencia disponible</a:t>
            </a:r>
            <a:endParaRPr lang="en-US" sz="1400" dirty="0"/>
          </a:p>
        </p:txBody>
      </p:sp>
      <p:sp>
        <p:nvSpPr>
          <p:cNvPr id="19" name="Text 17"/>
          <p:cNvSpPr/>
          <p:nvPr/>
        </p:nvSpPr>
        <p:spPr>
          <a:xfrm>
            <a:off x="868680" y="3776472"/>
            <a:ext cx="10469880" cy="822960"/>
          </a:xfrm>
          <a:prstGeom prst="rect">
            <a:avLst/>
          </a:prstGeom>
          <a:noFill/>
          <a:ln/>
        </p:spPr>
        <p:txBody>
          <a:bodyPr wrap="square" lIns="0" tIns="0" rIns="0" bIns="0" rtlCol="0" anchor="ctr"/>
          <a:lstStyle/>
          <a:p>
            <a:pPr indent="0" marL="0">
              <a:lnSpc>
                <a:spcPct val="132000"/>
              </a:lnSpc>
              <a:buNone/>
            </a:pPr>
            <a:r>
              <a:rPr lang="en-US" sz="1100" dirty="0">
                <a:solidFill>
                  <a:srgbClr val="9FB0BE"/>
                </a:solidFill>
                <a:latin typeface="Montserrat" pitchFamily="34" charset="0"/>
                <a:ea typeface="Montserrat" pitchFamily="34" charset="-122"/>
                <a:cs typeface="Montserrat" pitchFamily="34" charset="-120"/>
              </a:rPr>
              <a:t>Video RTC se contrata por suscripción, por puerto — un puerto es una sesión de video simultánea — en cualquier modelo de despliegue. Para sector público y entornos regulados que necesiten propiedad de la licencia, seguimos ofreciendo compra perpetua por puerto con mantenimiento anual, presupuestada tras una prueba de concepto. Hay licencias de evaluación con funcionalidad completa disponibles para una prueba de concepto.</a:t>
            </a:r>
            <a:endParaRPr lang="en-US" sz="1100" dirty="0"/>
          </a:p>
        </p:txBody>
      </p:sp>
      <p:sp>
        <p:nvSpPr>
          <p:cNvPr id="20" name="Text 18"/>
          <p:cNvSpPr/>
          <p:nvPr/>
        </p:nvSpPr>
        <p:spPr>
          <a:xfrm>
            <a:off x="868680" y="4572000"/>
            <a:ext cx="10469880" cy="594360"/>
          </a:xfrm>
          <a:prstGeom prst="rect">
            <a:avLst/>
          </a:prstGeom>
          <a:noFill/>
          <a:ln/>
        </p:spPr>
        <p:txBody>
          <a:bodyPr wrap="square" lIns="0" tIns="0" rIns="0" bIns="0" rtlCol="0" anchor="ctr"/>
          <a:lstStyle/>
          <a:p>
            <a:pPr indent="0" marL="0">
              <a:lnSpc>
                <a:spcPct val="125000"/>
              </a:lnSpc>
              <a:buNone/>
            </a:pPr>
            <a:r>
              <a:rPr lang="en-US" sz="960" i="1" dirty="0">
                <a:solidFill>
                  <a:srgbClr val="9FB0BE"/>
                </a:solidFill>
                <a:latin typeface="Montserrat" pitchFamily="34" charset="0"/>
                <a:ea typeface="Montserrat" pitchFamily="34" charset="-122"/>
                <a:cs typeface="Montserrat" pitchFamily="34" charset="-120"/>
              </a:rPr>
              <a:t>Suscripción por puerto: pagas por capacidad de sesión simultánea, no por minuto consumido. El coste se ajusta al uso real del negocio en lugar de dispararse con la adopción — y la compra perpetua por puerto sigue disponible para quien necesite propiedad de la licencia.</a:t>
            </a:r>
            <a:endParaRPr lang="en-US" sz="960" dirty="0"/>
          </a:p>
        </p:txBody>
      </p:sp>
      <p:sp>
        <p:nvSpPr>
          <p:cNvPr id="21" name="Text 1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Fuente: interactivepowers.com/en/platforms/videortc; Fuente: wiki.ivrpowers.com/en/videortc/faq (licensing section)</a:t>
            </a:r>
            <a:endParaRPr lang="en-US" sz="800" dirty="0"/>
          </a:p>
        </p:txBody>
      </p:sp>
      <p:sp>
        <p:nvSpPr>
          <p:cNvPr id="22" name="Text 2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Prueba y comercial</a:t>
            </a:r>
            <a:endParaRPr lang="en-US" sz="800" dirty="0"/>
          </a:p>
        </p:txBody>
      </p:sp>
      <p:sp>
        <p:nvSpPr>
          <p:cNvPr id="23" name="Text 2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p:spPr>
        <p:txBody>
          <a:bodyPr/>
          <a:p/>
        </p:txBody>
      </p:sp>
      <p:pic>
        <p:nvPicPr>
          <p:cNvPr id="3" name="Image 0" descr="assets/marks/hero_videortc.png">    </p:cNvPr>
          <p:cNvPicPr>
            <a:picLocks noChangeAspect="1"/>
          </p:cNvPicPr>
          <p:nvPr/>
        </p:nvPicPr>
        <p:blipFill>
          <a:blip r:embed="rId1"/>
          <a:stretch>
            <a:fillRect/>
          </a:stretch>
        </p:blipFill>
        <p:spPr>
          <a:xfrm>
            <a:off x="9281160" y="2286000"/>
            <a:ext cx="2194560" cy="2194560"/>
          </a:xfrm>
          <a:prstGeom prst="rect">
            <a:avLst/>
          </a:prstGeom>
        </p:spPr>
      </p:pic>
      <p:sp>
        <p:nvSpPr>
          <p:cNvPr id="4" name="Text 1"/>
          <p:cNvSpPr/>
          <p:nvPr/>
        </p:nvSpPr>
        <p:spPr>
          <a:xfrm>
            <a:off x="685800" y="196596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VIDEO RTC  ·  MOTOR DE VIDEO EN TIEMPO REAL</a:t>
            </a:r>
            <a:endParaRPr lang="en-US" sz="1200" dirty="0"/>
          </a:p>
        </p:txBody>
      </p:sp>
      <p:sp>
        <p:nvSpPr>
          <p:cNvPr id="5" name="Text 2"/>
          <p:cNvSpPr/>
          <p:nvPr/>
        </p:nvSpPr>
        <p:spPr>
          <a:xfrm>
            <a:off x="685800" y="2331720"/>
            <a:ext cx="8046720" cy="1600200"/>
          </a:xfrm>
          <a:prstGeom prst="rect">
            <a:avLst/>
          </a:prstGeom>
          <a:noFill/>
          <a:ln/>
        </p:spPr>
        <p:txBody>
          <a:bodyPr wrap="square" lIns="0" tIns="0" rIns="0" bIns="0" rtlCol="0" anchor="ctr"/>
          <a:lstStyle/>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Dale a tu plataforma</a:t>
            </a:r>
            <a:endParaRPr lang="en-US" sz="3800" dirty="0"/>
          </a:p>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un núcleo de video real.</a:t>
            </a:r>
            <a:endParaRPr lang="en-US" sz="3800" dirty="0"/>
          </a:p>
        </p:txBody>
      </p:sp>
      <p:sp>
        <p:nvSpPr>
          <p:cNvPr id="6" name="Text 3"/>
          <p:cNvSpPr/>
          <p:nvPr/>
        </p:nvSpPr>
        <p:spPr>
          <a:xfrm>
            <a:off x="685800" y="4041648"/>
            <a:ext cx="7772400" cy="658368"/>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Déjanos enseñarte una sesión capturada, enrutada y grabada de extremo a extremo — sobre tu propia infraestructura si eso es lo que necesitas, con licencia de evaluación y sin juegos de capacidad.</a:t>
            </a:r>
            <a:endParaRPr lang="en-US" sz="1250" dirty="0"/>
          </a:p>
        </p:txBody>
      </p:sp>
      <p:sp>
        <p:nvSpPr>
          <p:cNvPr id="7" name="Shape 4"/>
          <p:cNvSpPr/>
          <p:nvPr/>
        </p:nvSpPr>
        <p:spPr>
          <a:xfrm>
            <a:off x="685800" y="4892040"/>
            <a:ext cx="1965960" cy="512064"/>
          </a:xfrm>
          <a:prstGeom prst="roundRect">
            <a:avLst>
              <a:gd name="adj" fmla="val 50000"/>
            </a:avLst>
          </a:prstGeom>
          <a:solidFill>
            <a:srgbClr val="FF6D5F"/>
          </a:solidFill>
          <a:ln/>
        </p:spPr>
        <p:txBody>
          <a:bodyPr/>
          <a:p/>
        </p:txBody>
      </p:sp>
      <p:sp>
        <p:nvSpPr>
          <p:cNvPr id="8" name="Text 5"/>
          <p:cNvSpPr/>
          <p:nvPr/>
        </p:nvSpPr>
        <p:spPr>
          <a:xfrm>
            <a:off x="685800" y="4892040"/>
            <a:ext cx="196596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Hablar con Ventas</a:t>
            </a:r>
            <a:endParaRPr lang="en-US" sz="1200" dirty="0"/>
          </a:p>
        </p:txBody>
      </p:sp>
      <p:sp>
        <p:nvSpPr>
          <p:cNvPr id="9" name="Shape 6"/>
          <p:cNvSpPr/>
          <p:nvPr/>
        </p:nvSpPr>
        <p:spPr>
          <a:xfrm>
            <a:off x="2834640" y="4892040"/>
            <a:ext cx="2148840" cy="512064"/>
          </a:xfrm>
          <a:prstGeom prst="roundRect">
            <a:avLst>
              <a:gd name="adj" fmla="val 50000"/>
            </a:avLst>
          </a:prstGeom>
          <a:solidFill>
            <a:srgbClr val="2E3D48"/>
          </a:solidFill>
          <a:ln/>
        </p:spPr>
        <p:txBody>
          <a:bodyPr/>
          <a:p/>
        </p:txBody>
      </p:sp>
      <p:sp>
        <p:nvSpPr>
          <p:cNvPr id="10" name="Text 7"/>
          <p:cNvSpPr/>
          <p:nvPr/>
        </p:nvSpPr>
        <p:spPr>
          <a:xfrm>
            <a:off x="2834640" y="4892040"/>
            <a:ext cx="214884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Solicitar una Demo</a:t>
            </a:r>
            <a:endParaRPr lang="en-US" sz="1200" dirty="0"/>
          </a:p>
        </p:txBody>
      </p:sp>
      <p:pic>
        <p:nvPicPr>
          <p:cNvPr id="11" name="Image 1" descr="assets/logo_corp_dark.png">    </p:cNvPr>
          <p:cNvPicPr>
            <a:picLocks noChangeAspect="1"/>
          </p:cNvPicPr>
          <p:nvPr/>
        </p:nvPicPr>
        <p:blipFill>
          <a:blip r:embed="rId2"/>
          <a:stretch>
            <a:fillRect/>
          </a:stretch>
        </p:blipFill>
        <p:spPr>
          <a:xfrm>
            <a:off x="685800" y="5897880"/>
            <a:ext cx="1920240" cy="630936"/>
          </a:xfrm>
          <a:prstGeom prst="rect">
            <a:avLst/>
          </a:prstGeom>
        </p:spPr>
      </p:pic>
      <p:sp>
        <p:nvSpPr>
          <p:cNvPr id="12" name="Text 8"/>
          <p:cNvSpPr/>
          <p:nvPr/>
        </p:nvSpPr>
        <p:spPr>
          <a:xfrm>
            <a:off x="2971800" y="5870448"/>
            <a:ext cx="3657600" cy="694944"/>
          </a:xfrm>
          <a:prstGeom prst="rect">
            <a:avLst/>
          </a:prstGeom>
          <a:noFill/>
          <a:ln/>
        </p:spPr>
        <p:txBody>
          <a:bodyPr wrap="square" lIns="0" tIns="0" rIns="0" bIns="0" rtlCol="0" anchor="ctr"/>
          <a:lstStyle/>
          <a:p>
            <a:pPr indent="0" marL="0">
              <a:buNone/>
            </a:pPr>
            <a:r>
              <a:rPr lang="en-US" sz="1100" dirty="0">
                <a:solidFill>
                  <a:srgbClr val="6B7F8D"/>
                </a:solidFill>
                <a:latin typeface="Montserrat" pitchFamily="34" charset="0"/>
                <a:ea typeface="Montserrat" pitchFamily="34" charset="-122"/>
                <a:cs typeface="Montserrat" pitchFamily="34" charset="-120"/>
              </a:rPr>
              <a:t>interactivepowers.com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RTC 2026 — Product Brochure</dc:title>
  <dc:subject>PptxGenJS Presentation</dc:subject>
  <dc:creator>Interactive Powers</dc:creator>
  <cp:lastModifiedBy>Interactive Powers</cp:lastModifiedBy>
  <cp:revision>1</cp:revision>
  <dcterms:created xsi:type="dcterms:W3CDTF">2026-08-19T02:34:35Z</dcterms:created>
  <dcterms:modified xsi:type="dcterms:W3CDTF">2026-08-19T02:34:35Z</dcterms:modified>
</cp:coreProperties>
</file>