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16"/>
    <p:sldId id="257" r:id="rId3"/>
    <p:sldId id="258" r:id="rId4"/>
    <p:sldId id="259" r:id="rId5"/>
    <p:sldId id="266" r:id="rId17"/>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3.xml"/><Relationship Id="rId4" Type="http://schemas.openxmlformats.org/officeDocument/2006/relationships/slide" Target="slides/slide4.xml"/><Relationship Id="rId5" Type="http://schemas.openxmlformats.org/officeDocument/2006/relationships/slide" Target="slides/slide5.xml"/><Relationship Id="rId6" Type="http://schemas.openxmlformats.org/officeDocument/2006/relationships/slide" Target="slides/slide7.xml"/><Relationship Id="rId7" Type="http://schemas.openxmlformats.org/officeDocument/2006/relationships/slide" Target="slides/slide8.xml"/><Relationship Id="rId8" Type="http://schemas.openxmlformats.org/officeDocument/2006/relationships/slide" Target="slides/slide9.xml"/><Relationship Id="rId9" Type="http://schemas.openxmlformats.org/officeDocument/2006/relationships/slide" Target="slides/slide10.xml"/><Relationship Id="rId10" Type="http://schemas.openxmlformats.org/officeDocument/2006/relationships/slide" Target="slides/slide11.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slide" Target="slides/slide2.xml"/><Relationship Id="rId17"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tiff"/></Relationships>
</file>

<file path=ppt/slides/_rels/slide3.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 Id="rId7"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 Id="rId7" Type="http://schemas.openxmlformats.org/officeDocument/2006/relationships/image" Target="../media/image2.png"/><Relationship Id="rId8"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 Id="rId7" Type="http://schemas.openxmlformats.org/officeDocument/2006/relationships/image" Target="../media/image4.png"/><Relationship Id="rId8"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tiff"/><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 Id="rId11" Type="http://schemas.openxmlformats.org/officeDocument/2006/relationships/image" Target="../media/image16.png"/><Relationship Id="rId12"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8138160" y="-2194560"/>
            <a:ext cx="6583680" cy="6583680"/>
          </a:xfrm>
          <a:prstGeom prst="ellipse">
            <a:avLst/>
          </a:prstGeom>
          <a:solidFill>
            <a:srgbClr val="2E3D48"/>
          </a:solidFill>
          <a:ln/>
        </p:spPr>
        <p:txBody>
          <a:bodyPr/>
          <a:p/>
        </p:txBody>
      </p:sp>
      <p:sp>
        <p:nvSpPr>
          <p:cNvPr id="3" name="Shape 1"/>
          <p:cNvSpPr/>
          <p:nvPr/>
        </p:nvSpPr>
        <p:spPr>
          <a:xfrm>
            <a:off x="9966960" y="3931920"/>
            <a:ext cx="3108960" cy="3108960"/>
          </a:xfrm>
          <a:prstGeom prst="ellipse">
            <a:avLst/>
          </a:prstGeom>
          <a:solidFill>
            <a:srgbClr val="37474F"/>
          </a:solidFill>
          <a:ln/>
        </p:spPr>
        <p:txBody>
          <a:bodyPr/>
          <a:p/>
        </p:txBody>
      </p:sp>
      <p:pic>
        <p:nvPicPr>
          <p:cNvPr id="4" name="Image 0" descr="assets/logo_corp_dark.png">    </p:cNvPr>
          <p:cNvPicPr>
            <a:picLocks noChangeAspect="1"/>
          </p:cNvPicPr>
          <p:nvPr/>
        </p:nvPicPr>
        <p:blipFill>
          <a:blip r:embed="rId1"/>
          <a:stretch>
            <a:fillRect/>
          </a:stretch>
        </p:blipFill>
        <p:spPr>
          <a:xfrm>
            <a:off x="685800" y="548640"/>
            <a:ext cx="2057400" cy="676656"/>
          </a:xfrm>
          <a:prstGeom prst="rect">
            <a:avLst/>
          </a:prstGeom>
        </p:spPr>
      </p:pic>
      <p:pic>
        <p:nvPicPr>
          <p:cNvPr id="5" name="Image 1" descr="assets/marks/hero_videortc.png">    </p:cNvPr>
          <p:cNvPicPr>
            <a:picLocks noChangeAspect="1"/>
          </p:cNvPicPr>
          <p:nvPr/>
        </p:nvPicPr>
        <p:blipFill>
          <a:blip r:embed="rId2"/>
          <a:stretch>
            <a:fillRect/>
          </a:stretch>
        </p:blipFill>
        <p:spPr>
          <a:xfrm>
            <a:off x="9281160" y="960120"/>
            <a:ext cx="2286000" cy="2286000"/>
          </a:xfrm>
          <a:prstGeom prst="rect">
            <a:avLst/>
          </a:prstGeom>
        </p:spPr>
      </p:pic>
      <p:sp>
        <p:nvSpPr>
          <p:cNvPr id="6" name="Text 2"/>
          <p:cNvSpPr/>
          <p:nvPr/>
        </p:nvSpPr>
        <p:spPr>
          <a:xfrm>
            <a:off x="685800" y="233172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PLATFORM  ·  REAL-TIME VIDEO ENGINE</a:t>
            </a:r>
            <a:endParaRPr lang="en-US" sz="1200" dirty="0"/>
          </a:p>
        </p:txBody>
      </p:sp>
      <p:sp>
        <p:nvSpPr>
          <p:cNvPr id="7" name="Text 3"/>
          <p:cNvSpPr/>
          <p:nvPr/>
        </p:nvSpPr>
        <p:spPr>
          <a:xfrm>
            <a:off x="685800" y="2670048"/>
            <a:ext cx="8412480" cy="1143000"/>
          </a:xfrm>
          <a:prstGeom prst="rect">
            <a:avLst/>
          </a:prstGeom>
          <a:noFill/>
          <a:ln/>
        </p:spPr>
        <p:txBody>
          <a:bodyPr wrap="square" lIns="0" tIns="0" rIns="0" bIns="0" rtlCol="0" anchor="ctr"/>
          <a:lstStyle/>
          <a:p>
            <a:pPr indent="0" marL="0">
              <a:buNone/>
            </a:pPr>
            <a:r>
              <a:rPr lang="en-US" sz="5600" b="1" dirty="0">
                <a:solidFill>
                  <a:srgbClr val="FFFFFF"/>
                </a:solidFill>
                <a:latin typeface="Montserrat" pitchFamily="34" charset="0"/>
                <a:ea typeface="Montserrat" pitchFamily="34" charset="-122"/>
                <a:cs typeface="Montserrat" pitchFamily="34" charset="-120"/>
              </a:rPr>
              <a:t>Video RTC</a:t>
            </a:r>
            <a:endParaRPr lang="en-US" sz="5600" dirty="0"/>
          </a:p>
        </p:txBody>
      </p:sp>
      <p:sp>
        <p:nvSpPr>
          <p:cNvPr id="8" name="Text 4"/>
          <p:cNvSpPr/>
          <p:nvPr/>
        </p:nvSpPr>
        <p:spPr>
          <a:xfrm>
            <a:off x="685800" y="3822192"/>
            <a:ext cx="8412480" cy="502920"/>
          </a:xfrm>
          <a:prstGeom prst="rect">
            <a:avLst/>
          </a:prstGeom>
          <a:noFill/>
          <a:ln/>
        </p:spPr>
        <p:txBody>
          <a:bodyPr wrap="square" lIns="0" tIns="0" rIns="0" bIns="0" rtlCol="0" anchor="ctr"/>
          <a:lstStyle/>
          <a:p>
            <a:pPr indent="0" marL="0">
              <a:buNone/>
            </a:pPr>
            <a:r>
              <a:rPr lang="en-US" sz="2100" b="1" dirty="0">
                <a:solidFill>
                  <a:srgbClr val="FF6D5F"/>
                </a:solidFill>
                <a:latin typeface="Montserrat" pitchFamily="34" charset="0"/>
                <a:ea typeface="Montserrat" pitchFamily="34" charset="-122"/>
                <a:cs typeface="Montserrat" pitchFamily="34" charset="-120"/>
              </a:rPr>
              <a:t>Real-time video, built into the core — not bolted on.</a:t>
            </a:r>
            <a:endParaRPr lang="en-US" sz="2100" dirty="0"/>
          </a:p>
        </p:txBody>
      </p:sp>
      <p:sp>
        <p:nvSpPr>
          <p:cNvPr id="9" name="Text 5"/>
          <p:cNvSpPr/>
          <p:nvPr/>
        </p:nvSpPr>
        <p:spPr>
          <a:xfrm>
            <a:off x="685800" y="4434840"/>
            <a:ext cx="7772400" cy="86868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The SIP + WebRTC gateway that powers voice and video across the IntPowers suite — routed, recorded and reported like any other channel, deployed wherever your infrastructure has to live.</a:t>
            </a:r>
            <a:endParaRPr lang="en-US" sz="1250" dirty="0"/>
          </a:p>
        </p:txBody>
      </p:sp>
      <p:sp>
        <p:nvSpPr>
          <p:cNvPr id="10" name="Text 6"/>
          <p:cNvSpPr/>
          <p:nvPr/>
        </p:nvSpPr>
        <p:spPr>
          <a:xfrm>
            <a:off x="685800"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120–480</a:t>
            </a:r>
            <a:endParaRPr lang="en-US" sz="1500" dirty="0"/>
          </a:p>
        </p:txBody>
      </p:sp>
      <p:sp>
        <p:nvSpPr>
          <p:cNvPr id="11" name="Text 7"/>
          <p:cNvSpPr/>
          <p:nvPr/>
        </p:nvSpPr>
        <p:spPr>
          <a:xfrm>
            <a:off x="685800"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ports per server</a:t>
            </a:r>
            <a:endParaRPr lang="en-US" sz="950" dirty="0"/>
          </a:p>
        </p:txBody>
      </p:sp>
      <p:sp>
        <p:nvSpPr>
          <p:cNvPr id="12" name="Text 8"/>
          <p:cNvSpPr/>
          <p:nvPr/>
        </p:nvSpPr>
        <p:spPr>
          <a:xfrm>
            <a:off x="2898648"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v6.0.0</a:t>
            </a:r>
            <a:endParaRPr lang="en-US" sz="1500" dirty="0"/>
          </a:p>
        </p:txBody>
      </p:sp>
      <p:sp>
        <p:nvSpPr>
          <p:cNvPr id="13" name="Text 9"/>
          <p:cNvSpPr/>
          <p:nvPr/>
        </p:nvSpPr>
        <p:spPr>
          <a:xfrm>
            <a:off x="2898648"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current release, 2024</a:t>
            </a:r>
            <a:endParaRPr lang="en-US" sz="950" dirty="0"/>
          </a:p>
        </p:txBody>
      </p:sp>
      <p:sp>
        <p:nvSpPr>
          <p:cNvPr id="14" name="Text 10"/>
          <p:cNvSpPr/>
          <p:nvPr/>
        </p:nvSpPr>
        <p:spPr>
          <a:xfrm>
            <a:off x="5111496"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Cloud / on-prem</a:t>
            </a:r>
            <a:endParaRPr lang="en-US" sz="1500" dirty="0"/>
          </a:p>
        </p:txBody>
      </p:sp>
      <p:sp>
        <p:nvSpPr>
          <p:cNvPr id="15" name="Text 11"/>
          <p:cNvSpPr/>
          <p:nvPr/>
        </p:nvSpPr>
        <p:spPr>
          <a:xfrm>
            <a:off x="5111496"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deployment</a:t>
            </a:r>
            <a:endParaRPr lang="en-US" sz="950" dirty="0"/>
          </a:p>
        </p:txBody>
      </p:sp>
      <p:sp>
        <p:nvSpPr>
          <p:cNvPr id="16" name="Text 12"/>
          <p:cNvSpPr/>
          <p:nvPr/>
        </p:nvSpPr>
        <p:spPr>
          <a:xfrm>
            <a:off x="7324344" y="5623560"/>
            <a:ext cx="2103120" cy="329184"/>
          </a:xfrm>
          <a:prstGeom prst="rect">
            <a:avLst/>
          </a:prstGeom>
          <a:noFill/>
          <a:ln/>
        </p:spPr>
        <p:txBody>
          <a:bodyPr wrap="square" lIns="0" tIns="0" rIns="0" bIns="0" rtlCol="0" anchor="ctr"/>
          <a:lstStyle/>
          <a:p>
            <a:pPr indent="0" marL="0">
              <a:buNone/>
            </a:pPr>
            <a:r>
              <a:rPr lang="en-US" sz="1500" b="1" dirty="0">
                <a:solidFill>
                  <a:srgbClr val="FFFFFF"/>
                </a:solidFill>
                <a:latin typeface="Montserrat" pitchFamily="34" charset="0"/>
                <a:ea typeface="Montserrat" pitchFamily="34" charset="-122"/>
                <a:cs typeface="Montserrat" pitchFamily="34" charset="-120"/>
              </a:rPr>
              <a:t>10+ yrs</a:t>
            </a:r>
            <a:endParaRPr lang="en-US" sz="1500" dirty="0"/>
          </a:p>
        </p:txBody>
      </p:sp>
      <p:sp>
        <p:nvSpPr>
          <p:cNvPr id="17" name="Text 13"/>
          <p:cNvSpPr/>
          <p:nvPr/>
        </p:nvSpPr>
        <p:spPr>
          <a:xfrm>
            <a:off x="7324344" y="5943600"/>
            <a:ext cx="2103120" cy="274320"/>
          </a:xfrm>
          <a:prstGeom prst="rect">
            <a:avLst/>
          </a:prstGeom>
          <a:noFill/>
          <a:ln/>
        </p:spPr>
        <p:txBody>
          <a:bodyPr wrap="square" lIns="0" tIns="0" rIns="0" bIns="0" rtlCol="0" anchor="ctr"/>
          <a:lstStyle/>
          <a:p>
            <a:pPr indent="0" marL="0">
              <a:buNone/>
            </a:pPr>
            <a:r>
              <a:rPr lang="en-US" sz="950" dirty="0">
                <a:solidFill>
                  <a:srgbClr val="6B7F8D"/>
                </a:solidFill>
                <a:latin typeface="Montserrat" pitchFamily="34" charset="0"/>
                <a:ea typeface="Montserrat" pitchFamily="34" charset="-122"/>
                <a:cs typeface="Montserrat" pitchFamily="34" charset="-120"/>
              </a:rPr>
              <a:t>in production since 2016</a:t>
            </a:r>
            <a:endParaRPr lang="en-US" sz="950" dirty="0"/>
          </a:p>
        </p:txBody>
      </p:sp>
      <p:sp>
        <p:nvSpPr>
          <p:cNvPr id="18" name="Text 14"/>
          <p:cNvSpPr/>
          <p:nvPr/>
        </p:nvSpPr>
        <p:spPr>
          <a:xfrm>
            <a:off x="685800" y="6355080"/>
            <a:ext cx="7315200" cy="274320"/>
          </a:xfrm>
          <a:prstGeom prst="rect">
            <a:avLst/>
          </a:prstGeom>
          <a:noFill/>
          <a:ln/>
        </p:spPr>
        <p:txBody>
          <a:bodyPr wrap="square" lIns="0" tIns="0" rIns="0" bIns="0" rtlCol="0" anchor="ctr"/>
          <a:lstStyle/>
          <a:p>
            <a:pPr indent="0" marL="0">
              <a:buNone/>
            </a:pPr>
            <a:r>
              <a:rPr lang="en-US" sz="950" i="1" dirty="0">
                <a:solidFill>
                  <a:srgbClr val="6B7F8D"/>
                </a:solidFill>
                <a:latin typeface="Montserrat" pitchFamily="34" charset="0"/>
                <a:ea typeface="Montserrat" pitchFamily="34" charset="-122"/>
                <a:cs typeface="Montserrat" pitchFamily="34" charset="-120"/>
              </a:rPr>
              <a:t>2026 Product Brochure  ·  Short edition</a:t>
            </a:r>
            <a:endParaRPr lang="en-US" sz="95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6F6"/>
        </a:solidFill>
      </p:bgPr>
    </p:bg>
    <p:spTree>
      <p:nvGrpSpPr>
        <p:cNvPr id="1" name=""/>
        <p:cNvGrpSpPr/>
        <p:nvPr/>
      </p:nvGrpSpPr>
      <p:grpSpPr/>
      <p:sp>
        <p:nvSpPr>
          <p:cNvPr id="111" name="TextBox 1"/>
          <p:cNvSpPr txBox="1"/>
          <p:nvPr/>
        </p:nvSpPr>
        <p:spPr>
          <a:xfrm>
            <a:off x="9265615" y="384047"/>
            <a:ext cx="2331721" cy="139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defRPr spc="220" sz="900">
                <a:solidFill>
                  <a:srgbClr val="4D5C6E"/>
                </a:solidFill>
                <a:latin typeface="Montserrat Thin Regular"/>
                <a:ea typeface="Montserrat Thin Regular"/>
                <a:cs typeface="Montserrat Thin Regular"/>
                <a:sym typeface="Montserrat Thin Regular"/>
              </a:defRPr>
            </a:lvl1pPr>
          </a:lstStyle>
          <a:p>
            <a:pPr/>
            <a:r>
              <a:t>VIDEO RTC</a:t>
            </a:r>
          </a:p>
        </p:txBody>
      </p:sp>
      <p:sp>
        <p:nvSpPr>
          <p:cNvPr id="112" name="TextBox 2"/>
          <p:cNvSpPr txBox="1"/>
          <p:nvPr/>
        </p:nvSpPr>
        <p:spPr>
          <a:xfrm>
            <a:off x="10957255" y="6355079"/>
            <a:ext cx="548641" cy="165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000">
                <a:solidFill>
                  <a:srgbClr val="4D5C6E"/>
                </a:solidFill>
                <a:latin typeface="Montserrat Thin Regular"/>
                <a:ea typeface="Montserrat Thin Regular"/>
                <a:cs typeface="Montserrat Thin Regular"/>
                <a:sym typeface="Montserrat Thin Regular"/>
              </a:defRPr>
            </a:lvl1pPr>
          </a:lstStyle>
          <a:p>
            <a:pPr/>
            <a:r>
              <a:t>02</a:t>
            </a:r>
          </a:p>
        </p:txBody>
      </p:sp>
      <p:sp>
        <p:nvSpPr>
          <p:cNvPr id="113" name="Rectangle 3"/>
          <p:cNvSpPr/>
          <p:nvPr/>
        </p:nvSpPr>
        <p:spPr>
          <a:xfrm>
            <a:off x="685799" y="777240"/>
            <a:ext cx="502921"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14" name="TextBox 4"/>
          <p:cNvSpPr txBox="1"/>
          <p:nvPr/>
        </p:nvSpPr>
        <p:spPr>
          <a:xfrm>
            <a:off x="685800" y="960119"/>
            <a:ext cx="5029200" cy="177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pc="180" sz="1100">
                <a:solidFill>
                  <a:srgbClr val="4D5C6E"/>
                </a:solidFill>
                <a:latin typeface="Montserrat Thin Regular"/>
                <a:ea typeface="Montserrat Thin Regular"/>
                <a:cs typeface="Montserrat Thin Regular"/>
                <a:sym typeface="Montserrat Thin Regular"/>
              </a:defRPr>
            </a:lvl1pPr>
          </a:lstStyle>
          <a:p>
            <a:pPr/>
            <a:r>
              <a:t>THE VIDEO MEDIA PLATFORM</a:t>
            </a:r>
          </a:p>
        </p:txBody>
      </p:sp>
      <p:sp>
        <p:nvSpPr>
          <p:cNvPr id="115" name="TextBox 5"/>
          <p:cNvSpPr txBox="1"/>
          <p:nvPr/>
        </p:nvSpPr>
        <p:spPr>
          <a:xfrm>
            <a:off x="658367" y="1353311"/>
            <a:ext cx="5744866" cy="79473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3100"/>
              </a:lnSpc>
              <a:defRPr sz="2700">
                <a:solidFill>
                  <a:srgbClr val="212F38"/>
                </a:solidFill>
                <a:latin typeface="Montserrat Thin Bold"/>
                <a:ea typeface="Montserrat Thin Bold"/>
                <a:cs typeface="Montserrat Thin Bold"/>
                <a:sym typeface="Montserrat Thin Bold"/>
              </a:defRPr>
            </a:lvl1pPr>
          </a:lstStyle>
          <a:p>
            <a:pPr/>
            <a:r>
              <a:t>What agents and customers can do once video starts.</a:t>
            </a:r>
          </a:p>
        </p:txBody>
      </p:sp>
      <p:sp>
        <p:nvSpPr>
          <p:cNvPr id="116" name="Rectangle 6"/>
          <p:cNvSpPr/>
          <p:nvPr/>
        </p:nvSpPr>
        <p:spPr>
          <a:xfrm>
            <a:off x="685799" y="3136392"/>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17" name="TextBox 7"/>
          <p:cNvSpPr txBox="1"/>
          <p:nvPr/>
        </p:nvSpPr>
        <p:spPr>
          <a:xfrm>
            <a:off x="1024127" y="298754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Screen sharing</a:t>
            </a:r>
          </a:p>
        </p:txBody>
      </p:sp>
      <p:sp>
        <p:nvSpPr>
          <p:cNvPr id="118" name="TextBox 8"/>
          <p:cNvSpPr txBox="1"/>
          <p:nvPr/>
        </p:nvSpPr>
        <p:spPr>
          <a:xfrm>
            <a:off x="1024128" y="3319271"/>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Bidirectional, right alongside the live video feed.</a:t>
            </a:r>
          </a:p>
        </p:txBody>
      </p:sp>
      <p:sp>
        <p:nvSpPr>
          <p:cNvPr id="119" name="Rectangle 9"/>
          <p:cNvSpPr/>
          <p:nvPr/>
        </p:nvSpPr>
        <p:spPr>
          <a:xfrm>
            <a:off x="685799" y="4123944"/>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20" name="TextBox 10"/>
          <p:cNvSpPr txBox="1"/>
          <p:nvPr/>
        </p:nvSpPr>
        <p:spPr>
          <a:xfrm>
            <a:off x="1024127" y="3977638"/>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Live chat &amp; files</a:t>
            </a:r>
          </a:p>
        </p:txBody>
      </p:sp>
      <p:sp>
        <p:nvSpPr>
          <p:cNvPr id="121" name="TextBox 11"/>
          <p:cNvSpPr txBox="1"/>
          <p:nvPr/>
        </p:nvSpPr>
        <p:spPr>
          <a:xfrm>
            <a:off x="1024128" y="4306823"/>
            <a:ext cx="4709160" cy="18746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Text and file transfer run in parallel with video and voice.</a:t>
            </a:r>
          </a:p>
        </p:txBody>
      </p:sp>
      <p:sp>
        <p:nvSpPr>
          <p:cNvPr id="122" name="Rectangle 12"/>
          <p:cNvSpPr/>
          <p:nvPr/>
        </p:nvSpPr>
        <p:spPr>
          <a:xfrm>
            <a:off x="685799" y="5111496"/>
            <a:ext cx="201170" cy="45721"/>
          </a:xfrm>
          <a:prstGeom prst="rect">
            <a:avLst/>
          </a:prstGeom>
          <a:solidFill>
            <a:srgbClr val="FF6D60"/>
          </a:solidFill>
          <a:ln w="12700">
            <a:miter lim="400000"/>
          </a:ln>
        </p:spPr>
        <p:txBody>
          <a:bodyPr lIns="45719" rIns="45719" anchor="ctr"/>
          <a:lstStyle/>
          <a:p>
            <a:pPr algn="ctr">
              <a:defRPr>
                <a:solidFill>
                  <a:srgbClr val="FFFFFF"/>
                </a:solidFill>
              </a:defRPr>
            </a:pPr>
          </a:p>
        </p:txBody>
      </p:sp>
      <p:sp>
        <p:nvSpPr>
          <p:cNvPr id="123" name="TextBox 13"/>
          <p:cNvSpPr txBox="1"/>
          <p:nvPr/>
        </p:nvSpPr>
        <p:spPr>
          <a:xfrm>
            <a:off x="1024127" y="4965191"/>
            <a:ext cx="4617722" cy="228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1400">
                <a:solidFill>
                  <a:srgbClr val="212F38"/>
                </a:solidFill>
                <a:latin typeface="Montserrat Thin Medium"/>
                <a:ea typeface="Montserrat Thin Medium"/>
                <a:cs typeface="Montserrat Thin Medium"/>
                <a:sym typeface="Montserrat Thin Medium"/>
              </a:defRPr>
            </a:lvl1pPr>
          </a:lstStyle>
          <a:p>
            <a:pPr/>
            <a:r>
              <a:t>Picture-in-Picture</a:t>
            </a:r>
          </a:p>
        </p:txBody>
      </p:sp>
      <p:sp>
        <p:nvSpPr>
          <p:cNvPr id="124" name="TextBox 14"/>
          <p:cNvSpPr txBox="1"/>
          <p:nvPr/>
        </p:nvSpPr>
        <p:spPr>
          <a:xfrm>
            <a:off x="1024128" y="5294376"/>
            <a:ext cx="4709160" cy="18746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nSpc>
                <a:spcPts val="1500"/>
              </a:lnSpc>
              <a:defRPr sz="1100">
                <a:solidFill>
                  <a:srgbClr val="4D5C6E"/>
                </a:solidFill>
                <a:latin typeface="Montserrat Thin Regular"/>
                <a:ea typeface="Montserrat Thin Regular"/>
                <a:cs typeface="Montserrat Thin Regular"/>
                <a:sym typeface="Montserrat Thin Regular"/>
              </a:defRPr>
            </a:lvl1pPr>
          </a:lstStyle>
          <a:p>
            <a:pPr/>
            <a:r>
              <a:t>Keep sight of the customer while you work in another app.</a:t>
            </a:r>
          </a:p>
        </p:txBody>
      </p:sp>
      <p:sp>
        <p:nvSpPr>
          <p:cNvPr id="125" name="Rounded Rectangle 15"/>
          <p:cNvSpPr/>
          <p:nvPr/>
        </p:nvSpPr>
        <p:spPr>
          <a:xfrm>
            <a:off x="6613855" y="2151338"/>
            <a:ext cx="4983481" cy="2829644"/>
          </a:xfrm>
          <a:prstGeom prst="roundRect">
            <a:avLst>
              <a:gd name="adj" fmla="val 4500"/>
            </a:avLst>
          </a:prstGeom>
          <a:solidFill>
            <a:srgbClr val="FFFFFF"/>
          </a:solidFill>
          <a:ln w="12700">
            <a:miter lim="400000"/>
          </a:ln>
          <a:effectLst>
            <a:outerShdw sx="100000" sy="100000" kx="0" ky="0" algn="b" rotWithShape="0" blurRad="228600" dist="76200" dir="5400000">
              <a:srgbClr val="000000">
                <a:alpha val="35000"/>
              </a:srgbClr>
            </a:outerShdw>
          </a:effectLst>
        </p:spPr>
        <p:txBody>
          <a:bodyPr lIns="45719" rIns="45719" anchor="ctr"/>
          <a:lstStyle/>
          <a:p>
            <a:pPr algn="ctr">
              <a:defRPr>
                <a:solidFill>
                  <a:srgbClr val="FFFFFF"/>
                </a:solidFill>
              </a:defRPr>
            </a:pPr>
          </a:p>
        </p:txBody>
      </p:sp>
      <p:pic>
        <p:nvPicPr>
          <p:cNvPr id="126" name="Layer.tiff" descr="Layer.tiff"/>
          <p:cNvPicPr>
            <a:picLocks noChangeAspect="1"/>
          </p:cNvPicPr>
          <p:nvPr/>
        </p:nvPicPr>
        <p:blipFill>
          <a:blip r:embed="rId2">
            <a:extLst/>
          </a:blip>
          <a:stretch>
            <a:fillRect/>
          </a:stretch>
        </p:blipFill>
        <p:spPr>
          <a:xfrm>
            <a:off x="7211511" y="2416336"/>
            <a:ext cx="4249981" cy="2299647"/>
          </a:xfrm>
          <a:prstGeom prst="rect">
            <a:avLst/>
          </a:prstGeom>
          <a:ln w="12700">
            <a:miter lim="400000"/>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THE GAP</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Everyone sells video APIs. Nobody builds it in.</a:t>
            </a:r>
            <a:endParaRPr lang="en-US" sz="2700" dirty="0"/>
          </a:p>
        </p:txBody>
      </p:sp>
      <p:sp>
        <p:nvSpPr>
          <p:cNvPr id="5" name="Text 3"/>
          <p:cNvSpPr/>
          <p:nvPr/>
        </p:nvSpPr>
        <p:spPr>
          <a:xfrm>
            <a:off x="548640" y="1298448"/>
            <a:ext cx="11091672" cy="548640"/>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CPaaS video vendors ship real-time media as a raw building block. Making it behave like a routed, supervised contact-center channel is left as an integration project — every time.</a:t>
            </a:r>
            <a:endParaRPr lang="en-US" sz="1250" dirty="0"/>
          </a:p>
        </p:txBody>
      </p:sp>
      <p:sp>
        <p:nvSpPr>
          <p:cNvPr id="6" name="Shape 4"/>
          <p:cNvSpPr/>
          <p:nvPr/>
        </p:nvSpPr>
        <p:spPr>
          <a:xfrm>
            <a:off x="548640" y="2103120"/>
            <a:ext cx="3566160" cy="1051560"/>
          </a:xfrm>
          <a:prstGeom prst="roundRect">
            <a:avLst>
              <a:gd name="adj" fmla="val 8696"/>
            </a:avLst>
          </a:prstGeom>
          <a:solidFill>
            <a:srgbClr val="1A252C"/>
          </a:solidFill>
          <a:ln/>
        </p:spPr>
        <p:txBody>
          <a:bodyPr/>
          <a:p/>
        </p:txBody>
      </p:sp>
      <p:pic>
        <p:nvPicPr>
          <p:cNvPr id="7" name="Image 0" descr="icons/stack_9FB0BE.png">    </p:cNvPr>
          <p:cNvPicPr>
            <a:picLocks noChangeAspect="1"/>
          </p:cNvPicPr>
          <p:nvPr/>
        </p:nvPicPr>
        <p:blipFill>
          <a:blip r:embed="rId1"/>
          <a:stretch>
            <a:fillRect/>
          </a:stretch>
        </p:blipFill>
        <p:spPr>
          <a:xfrm>
            <a:off x="804672" y="2446020"/>
            <a:ext cx="365760" cy="365760"/>
          </a:xfrm>
          <a:prstGeom prst="rect">
            <a:avLst/>
          </a:prstGeom>
        </p:spPr>
      </p:pic>
      <p:sp>
        <p:nvSpPr>
          <p:cNvPr id="8" name="Text 5"/>
          <p:cNvSpPr/>
          <p:nvPr/>
        </p:nvSpPr>
        <p:spPr>
          <a:xfrm>
            <a:off x="1298448"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Generic building blocks</a:t>
            </a:r>
            <a:endParaRPr lang="en-US" sz="1150" dirty="0"/>
          </a:p>
        </p:txBody>
      </p:sp>
      <p:sp>
        <p:nvSpPr>
          <p:cNvPr id="9" name="Shape 6"/>
          <p:cNvSpPr/>
          <p:nvPr/>
        </p:nvSpPr>
        <p:spPr>
          <a:xfrm>
            <a:off x="4306824" y="2103120"/>
            <a:ext cx="3566160" cy="1051560"/>
          </a:xfrm>
          <a:prstGeom prst="roundRect">
            <a:avLst>
              <a:gd name="adj" fmla="val 8696"/>
            </a:avLst>
          </a:prstGeom>
          <a:solidFill>
            <a:srgbClr val="1A252C"/>
          </a:solidFill>
          <a:ln/>
        </p:spPr>
        <p:txBody>
          <a:bodyPr/>
          <a:p/>
        </p:txBody>
      </p:sp>
      <p:pic>
        <p:nvPicPr>
          <p:cNvPr id="10" name="Image 1" descr="icons/cloud_9FB0BE.png">    </p:cNvPr>
          <p:cNvPicPr>
            <a:picLocks noChangeAspect="1"/>
          </p:cNvPicPr>
          <p:nvPr/>
        </p:nvPicPr>
        <p:blipFill>
          <a:blip r:embed="rId7"/>
          <a:stretch>
            <a:fillRect/>
          </a:stretch>
        </p:blipFill>
        <p:spPr>
          <a:xfrm>
            <a:off x="4562856" y="2446020"/>
            <a:ext cx="365760" cy="365760"/>
          </a:xfrm>
          <a:prstGeom prst="rect">
            <a:avLst/>
          </a:prstGeom>
        </p:spPr>
      </p:pic>
      <p:sp>
        <p:nvSpPr>
          <p:cNvPr id="11" name="Text 7"/>
          <p:cNvSpPr/>
          <p:nvPr/>
        </p:nvSpPr>
        <p:spPr>
          <a:xfrm>
            <a:off x="5056632"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Cloud-only, no exceptions</a:t>
            </a:r>
            <a:endParaRPr lang="en-US" sz="1150" dirty="0"/>
          </a:p>
        </p:txBody>
      </p:sp>
      <p:sp>
        <p:nvSpPr>
          <p:cNvPr id="12" name="Shape 8"/>
          <p:cNvSpPr/>
          <p:nvPr/>
        </p:nvSpPr>
        <p:spPr>
          <a:xfrm>
            <a:off x="8065008" y="2103120"/>
            <a:ext cx="3566160" cy="1051560"/>
          </a:xfrm>
          <a:prstGeom prst="roundRect">
            <a:avLst>
              <a:gd name="adj" fmla="val 8696"/>
            </a:avLst>
          </a:prstGeom>
          <a:solidFill>
            <a:srgbClr val="1A252C"/>
          </a:solidFill>
          <a:ln/>
        </p:spPr>
        <p:txBody>
          <a:bodyPr/>
          <a:p/>
        </p:txBody>
      </p:sp>
      <p:pic>
        <p:nvPicPr>
          <p:cNvPr id="13" name="Image 2" descr="icons/money_9FB0BE.png">    </p:cNvPr>
          <p:cNvPicPr>
            <a:picLocks noChangeAspect="1"/>
          </p:cNvPicPr>
          <p:nvPr/>
        </p:nvPicPr>
        <p:blipFill>
          <a:blip r:embed="rId3"/>
          <a:stretch>
            <a:fillRect/>
          </a:stretch>
        </p:blipFill>
        <p:spPr>
          <a:xfrm>
            <a:off x="8321040" y="2446020"/>
            <a:ext cx="365760" cy="365760"/>
          </a:xfrm>
          <a:prstGeom prst="rect">
            <a:avLst/>
          </a:prstGeom>
        </p:spPr>
      </p:pic>
      <p:sp>
        <p:nvSpPr>
          <p:cNvPr id="14" name="Text 9"/>
          <p:cNvSpPr/>
          <p:nvPr/>
        </p:nvSpPr>
        <p:spPr>
          <a:xfrm>
            <a:off x="8814816" y="2103120"/>
            <a:ext cx="2560320" cy="1051560"/>
          </a:xfrm>
          <a:prstGeom prst="rect">
            <a:avLst/>
          </a:prstGeom>
          <a:noFill/>
          <a:ln/>
        </p:spPr>
        <p:txBody>
          <a:bodyPr wrap="square" lIns="0" tIns="0" rIns="0" bIns="0" rtlCol="0" anchor="ctr"/>
          <a:lstStyle/>
          <a:p>
            <a:pPr indent="0" marL="0">
              <a:lnSpc>
                <a:spcPct val="110000"/>
              </a:lnSpc>
              <a:buNone/>
            </a:pPr>
            <a:r>
              <a:rPr lang="en-US" sz="1150" b="1" dirty="0">
                <a:solidFill>
                  <a:srgbClr val="FFFFFF"/>
                </a:solidFill>
                <a:latin typeface="Montserrat" pitchFamily="34" charset="0"/>
                <a:ea typeface="Montserrat" pitchFamily="34" charset="-122"/>
                <a:cs typeface="Montserrat" pitchFamily="34" charset="-120"/>
              </a:rPr>
              <a:t>Metered, unpredictable</a:t>
            </a:r>
            <a:endParaRPr lang="en-US" sz="1150" dirty="0"/>
          </a:p>
        </p:txBody>
      </p:sp>
      <p:sp>
        <p:nvSpPr>
          <p:cNvPr id="15" name="Shape 10"/>
          <p:cNvSpPr/>
          <p:nvPr/>
        </p:nvSpPr>
        <p:spPr>
          <a:xfrm>
            <a:off x="548640" y="3520440"/>
            <a:ext cx="11091672" cy="2514600"/>
          </a:xfrm>
          <a:prstGeom prst="roundRect">
            <a:avLst>
              <a:gd name="adj" fmla="val 3636"/>
            </a:avLst>
          </a:prstGeom>
          <a:solidFill>
            <a:srgbClr val="FF6D5F"/>
          </a:solidFill>
          <a:ln/>
        </p:spPr>
        <p:txBody>
          <a:bodyPr/>
          <a:p/>
        </p:txBody>
      </p:sp>
      <p:pic>
        <p:nvPicPr>
          <p:cNvPr id="16" name="Image 3" descr="assets/marks/mark_videortc.png">    </p:cNvPr>
          <p:cNvPicPr>
            <a:picLocks noChangeAspect="1"/>
          </p:cNvPicPr>
          <p:nvPr/>
        </p:nvPicPr>
        <p:blipFill>
          <a:blip r:embed="rId4"/>
          <a:stretch>
            <a:fillRect/>
          </a:stretch>
        </p:blipFill>
        <p:spPr>
          <a:xfrm>
            <a:off x="914400" y="3858768"/>
            <a:ext cx="804672" cy="804672"/>
          </a:xfrm>
          <a:prstGeom prst="rect">
            <a:avLst/>
          </a:prstGeom>
        </p:spPr>
      </p:pic>
      <p:sp>
        <p:nvSpPr>
          <p:cNvPr id="17" name="Text 11"/>
          <p:cNvSpPr/>
          <p:nvPr/>
        </p:nvSpPr>
        <p:spPr>
          <a:xfrm>
            <a:off x="1965960" y="3794760"/>
            <a:ext cx="9326880" cy="384048"/>
          </a:xfrm>
          <a:prstGeom prst="rect">
            <a:avLst/>
          </a:prstGeom>
          <a:noFill/>
          <a:ln/>
        </p:spPr>
        <p:txBody>
          <a:bodyPr wrap="square" lIns="0" tIns="0" rIns="0" bIns="0" rtlCol="0" anchor="ctr"/>
          <a:lstStyle/>
          <a:p>
            <a:pPr indent="0" marL="0">
              <a:buNone/>
            </a:pPr>
            <a:r>
              <a:rPr lang="en-US" sz="1600" b="1" dirty="0">
                <a:solidFill>
                  <a:srgbClr val="212F38"/>
                </a:solidFill>
                <a:latin typeface="Montserrat" pitchFamily="34" charset="0"/>
                <a:ea typeface="Montserrat" pitchFamily="34" charset="-122"/>
                <a:cs typeface="Montserrat" pitchFamily="34" charset="-120"/>
              </a:rPr>
              <a:t>Video RTC starts from the contact center, not the API console.</a:t>
            </a:r>
            <a:endParaRPr lang="en-US" sz="1600" dirty="0"/>
          </a:p>
        </p:txBody>
      </p:sp>
      <p:sp>
        <p:nvSpPr>
          <p:cNvPr id="18" name="Text 12"/>
          <p:cNvSpPr/>
          <p:nvPr/>
        </p:nvSpPr>
        <p:spPr>
          <a:xfrm>
            <a:off x="1965960" y="4224528"/>
            <a:ext cx="9281160" cy="777240"/>
          </a:xfrm>
          <a:prstGeom prst="rect">
            <a:avLst/>
          </a:prstGeom>
          <a:noFill/>
          <a:ln/>
        </p:spPr>
        <p:txBody>
          <a:bodyPr wrap="square" lIns="0" tIns="0" rIns="0" bIns="0" rtlCol="0" anchor="ctr"/>
          <a:lstStyle/>
          <a:p>
            <a:pPr indent="0" marL="0">
              <a:lnSpc>
                <a:spcPct val="130000"/>
              </a:lnSpc>
              <a:buNone/>
            </a:pPr>
            <a:r>
              <a:rPr lang="en-US" sz="1200" dirty="0">
                <a:solidFill>
                  <a:srgbClr val="3E2A26"/>
                </a:solidFill>
                <a:latin typeface="Montserrat" pitchFamily="34" charset="0"/>
                <a:ea typeface="Montserrat" pitchFamily="34" charset="-122"/>
                <a:cs typeface="Montserrat" pitchFamily="34" charset="-120"/>
              </a:rPr>
              <a:t>It pairs a SIP + WebRTC hybrid gateway with SPLIT, a proprietary architecture that separates agent and client media purpose-built for routing — so video behaves like a channel from day one, on infrastructure you control.</a:t>
            </a:r>
            <a:endParaRPr lang="en-US" sz="1200" dirty="0"/>
          </a:p>
        </p:txBody>
      </p:sp>
      <p:sp>
        <p:nvSpPr>
          <p:cNvPr id="19" name="Text 13"/>
          <p:cNvSpPr/>
          <p:nvPr/>
        </p:nvSpPr>
        <p:spPr>
          <a:xfrm>
            <a:off x="1965960" y="5074920"/>
            <a:ext cx="9281160" cy="685800"/>
          </a:xfrm>
          <a:prstGeom prst="rect">
            <a:avLst/>
          </a:prstGeom>
          <a:noFill/>
          <a:ln/>
        </p:spPr>
        <p:txBody>
          <a:bodyPr wrap="square" lIns="0" tIns="0" rIns="0" bIns="0" rtlCol="0" anchor="ctr"/>
          <a:lstStyle/>
          <a:p>
            <a:pPr indent="0" marL="0">
              <a:lnSpc>
                <a:spcPct val="128000"/>
              </a:lnSpc>
              <a:buNone/>
            </a:pPr>
            <a:r>
              <a:rPr lang="en-US" sz="1050" i="1" dirty="0">
                <a:solidFill>
                  <a:srgbClr val="3E2A26"/>
                </a:solidFill>
                <a:latin typeface="Montserrat" pitchFamily="34" charset="0"/>
                <a:ea typeface="Montserrat" pitchFamily="34" charset="-122"/>
                <a:cs typeface="Montserrat" pitchFamily="34" charset="-120"/>
              </a:rPr>
              <a:t>Of the leading CPaaS video vendors reviewed, none documents a true on-premise core media layer — the closest is a recording-only on-prem add-on from one vendor.</a:t>
            </a:r>
            <a:endParaRPr lang="en-US" sz="1050" dirty="0"/>
          </a:p>
        </p:txBody>
      </p:sp>
      <p:sp>
        <p:nvSpPr>
          <p:cNvPr id="20" name="Text 14"/>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Positioning based on published capability, deployment and pricing pages of leading CPaaS video vendors, reviewed August 2026</a:t>
            </a:r>
            <a:endParaRPr lang="en-US" sz="800" dirty="0"/>
          </a:p>
        </p:txBody>
      </p:sp>
      <p:sp>
        <p:nvSpPr>
          <p:cNvPr id="21" name="Text 15"/>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gap</a:t>
            </a:r>
            <a:endParaRPr lang="en-US" sz="800" dirty="0"/>
          </a:p>
        </p:txBody>
      </p:sp>
      <p:sp>
        <p:nvSpPr>
          <p:cNvPr id="22" name="Text 16"/>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THE PLATFORM</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 SIP + WebRTC gateway built for contact centers, not chat</a:t>
            </a:r>
            <a:endParaRPr lang="en-US" sz="2700" dirty="0"/>
          </a:p>
        </p:txBody>
      </p:sp>
      <p:sp>
        <p:nvSpPr>
          <p:cNvPr id="5" name="Text 3"/>
          <p:cNvSpPr/>
          <p:nvPr/>
        </p:nvSpPr>
        <p:spPr>
          <a:xfrm>
            <a:off x="548640" y="1280160"/>
            <a:ext cx="11091672" cy="777240"/>
          </a:xfrm>
          <a:prstGeom prst="rect">
            <a:avLst/>
          </a:prstGeom>
          <a:noFill/>
          <a:ln/>
        </p:spPr>
        <p:txBody>
          <a:bodyPr wrap="square" lIns="0" tIns="0" rIns="0" bIns="0" rtlCol="0" anchor="ctr"/>
          <a:lstStyle/>
          <a:p>
            <a:pPr indent="0" marL="0">
              <a:lnSpc>
                <a:spcPct val="130000"/>
              </a:lnSpc>
              <a:buNone/>
            </a:pPr>
            <a:r>
              <a:rPr lang="en-US" sz="1250" dirty="0">
                <a:solidFill>
                  <a:srgbClr val="212F38"/>
                </a:solidFill>
                <a:latin typeface="Montserrat" pitchFamily="34" charset="0"/>
                <a:ea typeface="Montserrat" pitchFamily="34" charset="-122"/>
                <a:cs typeface="Montserrat" pitchFamily="34" charset="-120"/>
              </a:rPr>
              <a:t>Video RTC pairs a carrier-grade telephony engine for SIP/PSTN signalling with a dedicated WebRTC media gateway, so a video session is a first-class telephony object — not a separate app bolted next to the phone system. It installs as a package on Debian 12 LTS, on your own hardware, on a hypervisor, or on AWS.</a:t>
            </a:r>
            <a:endParaRPr lang="en-US" sz="1250" dirty="0"/>
          </a:p>
        </p:txBody>
      </p:sp>
      <p:sp>
        <p:nvSpPr>
          <p:cNvPr id="6" name="Shape 4"/>
          <p:cNvSpPr/>
          <p:nvPr/>
        </p:nvSpPr>
        <p:spPr>
          <a:xfrm>
            <a:off x="548640"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7" name="Shape 5"/>
          <p:cNvSpPr/>
          <p:nvPr/>
        </p:nvSpPr>
        <p:spPr>
          <a:xfrm>
            <a:off x="804672" y="2468880"/>
            <a:ext cx="621792" cy="621792"/>
          </a:xfrm>
          <a:prstGeom prst="ellipse">
            <a:avLst/>
          </a:prstGeom>
          <a:solidFill>
            <a:srgbClr val="FDE6E2"/>
          </a:solidFill>
          <a:ln/>
        </p:spPr>
        <p:txBody>
          <a:bodyPr/>
          <a:p/>
        </p:txBody>
      </p:sp>
      <p:pic>
        <p:nvPicPr>
          <p:cNvPr id="8" name="Image 0" descr="icons/swap_212F38.png">    </p:cNvPr>
          <p:cNvPicPr>
            <a:picLocks noChangeAspect="1"/>
          </p:cNvPicPr>
          <p:nvPr/>
        </p:nvPicPr>
        <p:blipFill>
          <a:blip r:embed="rId1"/>
          <a:stretch>
            <a:fillRect/>
          </a:stretch>
        </p:blipFill>
        <p:spPr>
          <a:xfrm>
            <a:off x="953902" y="2618110"/>
            <a:ext cx="323332" cy="323332"/>
          </a:xfrm>
          <a:prstGeom prst="rect">
            <a:avLst/>
          </a:prstGeom>
        </p:spPr>
      </p:pic>
      <p:sp>
        <p:nvSpPr>
          <p:cNvPr id="9" name="Text 6"/>
          <p:cNvSpPr/>
          <p:nvPr/>
        </p:nvSpPr>
        <p:spPr>
          <a:xfrm>
            <a:off x="804672"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Hybrid by architecture</a:t>
            </a:r>
            <a:endParaRPr lang="en-US" sz="1250" dirty="0"/>
          </a:p>
        </p:txBody>
      </p:sp>
      <p:sp>
        <p:nvSpPr>
          <p:cNvPr id="10" name="Text 7"/>
          <p:cNvSpPr/>
          <p:nvPr/>
        </p:nvSpPr>
        <p:spPr>
          <a:xfrm>
            <a:off x="804672"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SIP and WebRTC meet in one gateway, so video can originate from a browser, a kiosk or a SIP endpoint alike.</a:t>
            </a:r>
            <a:endParaRPr lang="en-US" sz="980" dirty="0"/>
          </a:p>
        </p:txBody>
      </p:sp>
      <p:sp>
        <p:nvSpPr>
          <p:cNvPr id="11" name="Shape 8"/>
          <p:cNvSpPr/>
          <p:nvPr/>
        </p:nvSpPr>
        <p:spPr>
          <a:xfrm>
            <a:off x="3392424"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2" name="Shape 9"/>
          <p:cNvSpPr/>
          <p:nvPr/>
        </p:nvSpPr>
        <p:spPr>
          <a:xfrm>
            <a:off x="3648456" y="2468880"/>
            <a:ext cx="621792" cy="621792"/>
          </a:xfrm>
          <a:prstGeom prst="ellipse">
            <a:avLst/>
          </a:prstGeom>
          <a:solidFill>
            <a:srgbClr val="FDE6E2"/>
          </a:solidFill>
          <a:ln/>
        </p:spPr>
        <p:txBody>
          <a:bodyPr/>
          <a:p/>
        </p:txBody>
      </p:sp>
      <p:pic>
        <p:nvPicPr>
          <p:cNvPr id="13" name="Image 1" descr="icons/route_212F38.png">    </p:cNvPr>
          <p:cNvPicPr>
            <a:picLocks noChangeAspect="1"/>
          </p:cNvPicPr>
          <p:nvPr/>
        </p:nvPicPr>
        <p:blipFill>
          <a:blip r:embed="rId2"/>
          <a:stretch>
            <a:fillRect/>
          </a:stretch>
        </p:blipFill>
        <p:spPr>
          <a:xfrm>
            <a:off x="3797686" y="2618110"/>
            <a:ext cx="323332" cy="323332"/>
          </a:xfrm>
          <a:prstGeom prst="rect">
            <a:avLst/>
          </a:prstGeom>
        </p:spPr>
      </p:pic>
      <p:sp>
        <p:nvSpPr>
          <p:cNvPr id="14" name="Text 10"/>
          <p:cNvSpPr/>
          <p:nvPr/>
        </p:nvSpPr>
        <p:spPr>
          <a:xfrm>
            <a:off x="3648456"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Contact-center-native</a:t>
            </a:r>
            <a:endParaRPr lang="en-US" sz="1250" dirty="0"/>
          </a:p>
        </p:txBody>
      </p:sp>
      <p:sp>
        <p:nvSpPr>
          <p:cNvPr id="15" name="Text 11"/>
          <p:cNvSpPr/>
          <p:nvPr/>
        </p:nvSpPr>
        <p:spPr>
          <a:xfrm>
            <a:off x="3648456"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The SPLIT protocol separates agent and client streams specifically for routing, not generic peer-to-peer chat.</a:t>
            </a:r>
            <a:endParaRPr lang="en-US" sz="980" dirty="0"/>
          </a:p>
        </p:txBody>
      </p:sp>
      <p:sp>
        <p:nvSpPr>
          <p:cNvPr id="16" name="Shape 12"/>
          <p:cNvSpPr/>
          <p:nvPr/>
        </p:nvSpPr>
        <p:spPr>
          <a:xfrm>
            <a:off x="6236208"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7" name="Shape 13"/>
          <p:cNvSpPr/>
          <p:nvPr/>
        </p:nvSpPr>
        <p:spPr>
          <a:xfrm>
            <a:off x="6492240" y="2468880"/>
            <a:ext cx="621792" cy="621792"/>
          </a:xfrm>
          <a:prstGeom prst="ellipse">
            <a:avLst/>
          </a:prstGeom>
          <a:solidFill>
            <a:srgbClr val="FDE6E2"/>
          </a:solidFill>
          <a:ln/>
        </p:spPr>
        <p:txBody>
          <a:bodyPr/>
          <a:p/>
        </p:txBody>
      </p:sp>
      <p:pic>
        <p:nvPicPr>
          <p:cNvPr id="18" name="Image 2" descr="icons/cloud_212F38.png">    </p:cNvPr>
          <p:cNvPicPr>
            <a:picLocks noChangeAspect="1"/>
          </p:cNvPicPr>
          <p:nvPr/>
        </p:nvPicPr>
        <p:blipFill>
          <a:blip r:embed="rId7"/>
          <a:stretch>
            <a:fillRect/>
          </a:stretch>
        </p:blipFill>
        <p:spPr>
          <a:xfrm>
            <a:off x="6641470" y="2618110"/>
            <a:ext cx="323332" cy="323332"/>
          </a:xfrm>
          <a:prstGeom prst="rect">
            <a:avLst/>
          </a:prstGeom>
        </p:spPr>
      </p:pic>
      <p:sp>
        <p:nvSpPr>
          <p:cNvPr id="19" name="Text 14"/>
          <p:cNvSpPr/>
          <p:nvPr/>
        </p:nvSpPr>
        <p:spPr>
          <a:xfrm>
            <a:off x="6492240"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Deploy anywhere</a:t>
            </a:r>
            <a:endParaRPr lang="en-US" sz="1250" dirty="0"/>
          </a:p>
        </p:txBody>
      </p:sp>
      <p:sp>
        <p:nvSpPr>
          <p:cNvPr id="20" name="Text 15"/>
          <p:cNvSpPr/>
          <p:nvPr/>
        </p:nvSpPr>
        <p:spPr>
          <a:xfrm>
            <a:off x="6492240"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Debian 12 LTS package runs on bare metal, VMware, Proxmox, KVM, Xen, or AWS / GCP / Azure / OVH — same build.</a:t>
            </a:r>
            <a:endParaRPr lang="en-US" sz="980" dirty="0"/>
          </a:p>
        </p:txBody>
      </p:sp>
      <p:sp>
        <p:nvSpPr>
          <p:cNvPr id="21" name="Shape 16"/>
          <p:cNvSpPr/>
          <p:nvPr/>
        </p:nvSpPr>
        <p:spPr>
          <a:xfrm>
            <a:off x="9079992" y="2212848"/>
            <a:ext cx="2670048" cy="2286000"/>
          </a:xfrm>
          <a:prstGeom prst="roundRect">
            <a:avLst>
              <a:gd name="adj" fmla="val 4000"/>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2" name="Shape 17"/>
          <p:cNvSpPr/>
          <p:nvPr/>
        </p:nvSpPr>
        <p:spPr>
          <a:xfrm>
            <a:off x="9336024" y="2468880"/>
            <a:ext cx="621792" cy="621792"/>
          </a:xfrm>
          <a:prstGeom prst="ellipse">
            <a:avLst/>
          </a:prstGeom>
          <a:solidFill>
            <a:srgbClr val="FDE6E2"/>
          </a:solidFill>
          <a:ln/>
        </p:spPr>
        <p:txBody>
          <a:bodyPr/>
          <a:p/>
        </p:txBody>
      </p:sp>
      <p:pic>
        <p:nvPicPr>
          <p:cNvPr id="23" name="Image 3" descr="icons/standard_212F38.png">    </p:cNvPr>
          <p:cNvPicPr>
            <a:picLocks noChangeAspect="1"/>
          </p:cNvPicPr>
          <p:nvPr/>
        </p:nvPicPr>
        <p:blipFill>
          <a:blip r:embed="rId8"/>
          <a:stretch>
            <a:fillRect/>
          </a:stretch>
        </p:blipFill>
        <p:spPr>
          <a:xfrm>
            <a:off x="9485254" y="2618110"/>
            <a:ext cx="323332" cy="323332"/>
          </a:xfrm>
          <a:prstGeom prst="rect">
            <a:avLst/>
          </a:prstGeom>
        </p:spPr>
      </p:pic>
      <p:sp>
        <p:nvSpPr>
          <p:cNvPr id="24" name="Text 18"/>
          <p:cNvSpPr/>
          <p:nvPr/>
        </p:nvSpPr>
        <p:spPr>
          <a:xfrm>
            <a:off x="9336024" y="3127248"/>
            <a:ext cx="2157984" cy="512064"/>
          </a:xfrm>
          <a:prstGeom prst="rect">
            <a:avLst/>
          </a:prstGeom>
          <a:noFill/>
          <a:ln/>
        </p:spPr>
        <p:txBody>
          <a:bodyPr wrap="square" lIns="0" tIns="0" rIns="0" bIns="0" rtlCol="0" anchor="b"/>
          <a:lstStyle/>
          <a:p>
            <a:pPr indent="0" marL="0">
              <a:lnSpc>
                <a:spcPct val="110000"/>
              </a:lnSpc>
              <a:buNone/>
            </a:pPr>
            <a:r>
              <a:rPr lang="en-US" sz="1250" b="1" dirty="0">
                <a:solidFill>
                  <a:srgbClr val="212F38"/>
                </a:solidFill>
                <a:latin typeface="Montserrat" pitchFamily="34" charset="0"/>
                <a:ea typeface="Montserrat" pitchFamily="34" charset="-122"/>
                <a:cs typeface="Montserrat" pitchFamily="34" charset="-120"/>
              </a:rPr>
              <a:t>Open and interoperable</a:t>
            </a:r>
            <a:endParaRPr lang="en-US" sz="1250" dirty="0"/>
          </a:p>
        </p:txBody>
      </p:sp>
      <p:sp>
        <p:nvSpPr>
          <p:cNvPr id="25" name="Text 19"/>
          <p:cNvSpPr/>
          <p:nvPr/>
        </p:nvSpPr>
        <p:spPr>
          <a:xfrm>
            <a:off x="9336024" y="3694176"/>
            <a:ext cx="2157984" cy="731520"/>
          </a:xfrm>
          <a:prstGeom prst="rect">
            <a:avLst/>
          </a:prstGeom>
          <a:noFill/>
          <a:ln/>
        </p:spPr>
        <p:txBody>
          <a:bodyPr wrap="square" lIns="0" tIns="0" rIns="0" bIns="0" rtlCol="0" anchor="ctr"/>
          <a:lstStyle/>
          <a:p>
            <a:pPr indent="0" marL="0">
              <a:lnSpc>
                <a:spcPct val="125000"/>
              </a:lnSpc>
              <a:buNone/>
            </a:pPr>
            <a:r>
              <a:rPr lang="en-US" sz="980" dirty="0">
                <a:solidFill>
                  <a:srgbClr val="4D5C6E"/>
                </a:solidFill>
                <a:latin typeface="Montserrat" pitchFamily="34" charset="0"/>
                <a:ea typeface="Montserrat" pitchFamily="34" charset="-122"/>
                <a:cs typeface="Montserrat" pitchFamily="34" charset="-120"/>
              </a:rPr>
              <a:t>Documented guides for Genesys PureCloud and GoContact, plus generic SIP trunking to whatever you run today.</a:t>
            </a:r>
            <a:endParaRPr lang="en-US" sz="980" dirty="0"/>
          </a:p>
        </p:txBody>
      </p:sp>
      <p:sp>
        <p:nvSpPr>
          <p:cNvPr id="26" name="Text 20"/>
          <p:cNvSpPr/>
          <p:nvPr/>
        </p:nvSpPr>
        <p:spPr>
          <a:xfrm>
            <a:off x="548640"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VP8 codec</a:t>
            </a:r>
            <a:endParaRPr lang="en-US" sz="2000" dirty="0"/>
          </a:p>
        </p:txBody>
      </p:sp>
      <p:sp>
        <p:nvSpPr>
          <p:cNvPr id="27" name="Text 21"/>
          <p:cNvSpPr/>
          <p:nvPr/>
        </p:nvSpPr>
        <p:spPr>
          <a:xfrm>
            <a:off x="548640"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documented media codec</a:t>
            </a:r>
            <a:endParaRPr lang="en-US" sz="950" dirty="0"/>
          </a:p>
        </p:txBody>
      </p:sp>
      <p:sp>
        <p:nvSpPr>
          <p:cNvPr id="28" name="Text 22"/>
          <p:cNvSpPr/>
          <p:nvPr/>
        </p:nvSpPr>
        <p:spPr>
          <a:xfrm>
            <a:off x="3392424"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120–480</a:t>
            </a:r>
            <a:endParaRPr lang="en-US" sz="2000" dirty="0"/>
          </a:p>
        </p:txBody>
      </p:sp>
      <p:sp>
        <p:nvSpPr>
          <p:cNvPr id="29" name="Text 23"/>
          <p:cNvSpPr/>
          <p:nvPr/>
        </p:nvSpPr>
        <p:spPr>
          <a:xfrm>
            <a:off x="3392424"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ports per server</a:t>
            </a:r>
            <a:endParaRPr lang="en-US" sz="950" dirty="0"/>
          </a:p>
        </p:txBody>
      </p:sp>
      <p:sp>
        <p:nvSpPr>
          <p:cNvPr id="30" name="Text 24"/>
          <p:cNvSpPr/>
          <p:nvPr/>
        </p:nvSpPr>
        <p:spPr>
          <a:xfrm>
            <a:off x="6236208"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TLS + SRTP</a:t>
            </a:r>
            <a:endParaRPr lang="en-US" sz="2000" dirty="0"/>
          </a:p>
        </p:txBody>
      </p:sp>
      <p:sp>
        <p:nvSpPr>
          <p:cNvPr id="31" name="Text 25"/>
          <p:cNvSpPr/>
          <p:nvPr/>
        </p:nvSpPr>
        <p:spPr>
          <a:xfrm>
            <a:off x="6236208"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signalling &amp; media encryption</a:t>
            </a:r>
            <a:endParaRPr lang="en-US" sz="950" dirty="0"/>
          </a:p>
        </p:txBody>
      </p:sp>
      <p:sp>
        <p:nvSpPr>
          <p:cNvPr id="32" name="Text 26"/>
          <p:cNvSpPr/>
          <p:nvPr/>
        </p:nvSpPr>
        <p:spPr>
          <a:xfrm>
            <a:off x="9079992" y="4892040"/>
            <a:ext cx="2743200" cy="411480"/>
          </a:xfrm>
          <a:prstGeom prst="rect">
            <a:avLst/>
          </a:prstGeom>
          <a:noFill/>
          <a:ln/>
        </p:spPr>
        <p:txBody>
          <a:bodyPr wrap="square" lIns="0" tIns="0" rIns="0" bIns="0" rtlCol="0" anchor="ctr"/>
          <a:lstStyle/>
          <a:p>
            <a:pPr indent="0" marL="0">
              <a:buNone/>
            </a:pPr>
            <a:r>
              <a:rPr lang="en-US" sz="2000" b="1" dirty="0">
                <a:solidFill>
                  <a:srgbClr val="212F38"/>
                </a:solidFill>
                <a:latin typeface="Montserrat" pitchFamily="34" charset="0"/>
                <a:ea typeface="Montserrat" pitchFamily="34" charset="-122"/>
                <a:cs typeface="Montserrat" pitchFamily="34" charset="-120"/>
              </a:rPr>
              <a:t>Per port</a:t>
            </a:r>
            <a:endParaRPr lang="en-US" sz="2000" dirty="0"/>
          </a:p>
        </p:txBody>
      </p:sp>
      <p:sp>
        <p:nvSpPr>
          <p:cNvPr id="33" name="Text 27"/>
          <p:cNvSpPr/>
          <p:nvPr/>
        </p:nvSpPr>
        <p:spPr>
          <a:xfrm>
            <a:off x="9079992" y="5303520"/>
            <a:ext cx="2743200" cy="292608"/>
          </a:xfrm>
          <a:prstGeom prst="rect">
            <a:avLst/>
          </a:prstGeom>
          <a:noFill/>
          <a:ln/>
        </p:spPr>
        <p:txBody>
          <a:bodyPr wrap="square" lIns="0" tIns="0" rIns="0" bIns="0" rtlCol="0" anchor="ctr"/>
          <a:lstStyle/>
          <a:p>
            <a:pPr indent="0" marL="0">
              <a:buNone/>
            </a:pPr>
            <a:r>
              <a:rPr lang="en-US" sz="950" dirty="0">
                <a:solidFill>
                  <a:srgbClr val="4D5C6E"/>
                </a:solidFill>
                <a:latin typeface="Montserrat" pitchFamily="34" charset="0"/>
                <a:ea typeface="Montserrat" pitchFamily="34" charset="-122"/>
                <a:cs typeface="Montserrat" pitchFamily="34" charset="-120"/>
              </a:rPr>
              <a:t>subscription or licence</a:t>
            </a:r>
            <a:endParaRPr lang="en-US" sz="950" dirty="0"/>
          </a:p>
        </p:txBody>
      </p:sp>
      <p:sp>
        <p:nvSpPr>
          <p:cNvPr id="34" name="Text 28"/>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 /faq, /installation</a:t>
            </a:r>
            <a:endParaRPr lang="en-US" sz="800" dirty="0"/>
          </a:p>
        </p:txBody>
      </p:sp>
      <p:sp>
        <p:nvSpPr>
          <p:cNvPr id="35" name="Text 29"/>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The platform</a:t>
            </a:r>
            <a:endParaRPr lang="en-US" sz="800" dirty="0"/>
          </a:p>
        </p:txBody>
      </p:sp>
      <p:sp>
        <p:nvSpPr>
          <p:cNvPr id="36" name="Text 30"/>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DIFFERENTIATOR</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The only gateway in its category with a real on-premise core</a:t>
            </a:r>
            <a:endParaRPr lang="en-US" sz="2700" dirty="0"/>
          </a:p>
        </p:txBody>
      </p:sp>
      <p:sp>
        <p:nvSpPr>
          <p:cNvPr id="5" name="Text 3"/>
          <p:cNvSpPr/>
          <p:nvPr/>
        </p:nvSpPr>
        <p:spPr>
          <a:xfrm>
            <a:off x="548640" y="1298448"/>
            <a:ext cx="11091672" cy="347472"/>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Not a hybrid meeting-app connector. The same media gateway, installed wherever your data is allowed to live.</a:t>
            </a:r>
            <a:endParaRPr lang="en-US" sz="1250" dirty="0"/>
          </a:p>
        </p:txBody>
      </p:sp>
      <p:sp>
        <p:nvSpPr>
          <p:cNvPr id="6" name="Shape 4"/>
          <p:cNvSpPr/>
          <p:nvPr/>
        </p:nvSpPr>
        <p:spPr>
          <a:xfrm>
            <a:off x="548640" y="1874520"/>
            <a:ext cx="2670048" cy="2212848"/>
          </a:xfrm>
          <a:prstGeom prst="roundRect">
            <a:avLst>
              <a:gd name="adj" fmla="val 4132"/>
            </a:avLst>
          </a:prstGeom>
          <a:solidFill>
            <a:srgbClr val="2E3D48"/>
          </a:solidFill>
          <a:ln/>
        </p:spPr>
        <p:txBody>
          <a:bodyPr/>
          <a:p/>
        </p:txBody>
      </p:sp>
      <p:sp>
        <p:nvSpPr>
          <p:cNvPr id="7" name="Shape 5"/>
          <p:cNvSpPr/>
          <p:nvPr/>
        </p:nvSpPr>
        <p:spPr>
          <a:xfrm>
            <a:off x="804672" y="2148840"/>
            <a:ext cx="640080" cy="640080"/>
          </a:xfrm>
          <a:prstGeom prst="ellipse">
            <a:avLst/>
          </a:prstGeom>
          <a:solidFill>
            <a:srgbClr val="FF6D5F"/>
          </a:solidFill>
          <a:ln/>
        </p:spPr>
        <p:txBody>
          <a:bodyPr/>
          <a:p/>
        </p:txBody>
      </p:sp>
      <p:pic>
        <p:nvPicPr>
          <p:cNvPr id="8" name="Image 0" descr="icons/cloud_212F38.png">    </p:cNvPr>
          <p:cNvPicPr>
            <a:picLocks noChangeAspect="1"/>
          </p:cNvPicPr>
          <p:nvPr/>
        </p:nvPicPr>
        <p:blipFill>
          <a:blip r:embed="rId7"/>
          <a:stretch>
            <a:fillRect/>
          </a:stretch>
        </p:blipFill>
        <p:spPr>
          <a:xfrm>
            <a:off x="964692" y="2308860"/>
            <a:ext cx="320040" cy="320040"/>
          </a:xfrm>
          <a:prstGeom prst="rect">
            <a:avLst/>
          </a:prstGeom>
        </p:spPr>
      </p:pic>
      <p:sp>
        <p:nvSpPr>
          <p:cNvPr id="9" name="Text 6"/>
          <p:cNvSpPr/>
          <p:nvPr/>
        </p:nvSpPr>
        <p:spPr>
          <a:xfrm>
            <a:off x="804672"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Cloud</a:t>
            </a:r>
            <a:endParaRPr lang="en-US" sz="1400" dirty="0"/>
          </a:p>
        </p:txBody>
      </p:sp>
      <p:sp>
        <p:nvSpPr>
          <p:cNvPr id="10" name="Text 7"/>
          <p:cNvSpPr/>
          <p:nvPr/>
        </p:nvSpPr>
        <p:spPr>
          <a:xfrm>
            <a:off x="804672"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AWS-hosted and managed option, across 5+ regions, with the operational model of a service.</a:t>
            </a:r>
            <a:endParaRPr lang="en-US" sz="980" dirty="0"/>
          </a:p>
        </p:txBody>
      </p:sp>
      <p:sp>
        <p:nvSpPr>
          <p:cNvPr id="11" name="Shape 8"/>
          <p:cNvSpPr/>
          <p:nvPr/>
        </p:nvSpPr>
        <p:spPr>
          <a:xfrm>
            <a:off x="3392424" y="1874520"/>
            <a:ext cx="2670048" cy="2212848"/>
          </a:xfrm>
          <a:prstGeom prst="roundRect">
            <a:avLst>
              <a:gd name="adj" fmla="val 4132"/>
            </a:avLst>
          </a:prstGeom>
          <a:solidFill>
            <a:srgbClr val="2E3D48"/>
          </a:solidFill>
          <a:ln/>
        </p:spPr>
        <p:txBody>
          <a:bodyPr/>
          <a:p/>
        </p:txBody>
      </p:sp>
      <p:sp>
        <p:nvSpPr>
          <p:cNvPr id="12" name="Shape 9"/>
          <p:cNvSpPr/>
          <p:nvPr/>
        </p:nvSpPr>
        <p:spPr>
          <a:xfrm>
            <a:off x="3648456" y="2148840"/>
            <a:ext cx="640080" cy="640080"/>
          </a:xfrm>
          <a:prstGeom prst="ellipse">
            <a:avLst/>
          </a:prstGeom>
          <a:solidFill>
            <a:srgbClr val="FF6D5F"/>
          </a:solidFill>
          <a:ln/>
        </p:spPr>
        <p:txBody>
          <a:bodyPr/>
          <a:p/>
        </p:txBody>
      </p:sp>
      <p:pic>
        <p:nvPicPr>
          <p:cNvPr id="13" name="Image 1" descr="icons/onprem_212F38.png">    </p:cNvPr>
          <p:cNvPicPr>
            <a:picLocks noChangeAspect="1"/>
          </p:cNvPicPr>
          <p:nvPr/>
        </p:nvPicPr>
        <p:blipFill>
          <a:blip r:embed="rId8"/>
          <a:stretch>
            <a:fillRect/>
          </a:stretch>
        </p:blipFill>
        <p:spPr>
          <a:xfrm>
            <a:off x="3808476" y="2308860"/>
            <a:ext cx="320040" cy="320040"/>
          </a:xfrm>
          <a:prstGeom prst="rect">
            <a:avLst/>
          </a:prstGeom>
        </p:spPr>
      </p:pic>
      <p:sp>
        <p:nvSpPr>
          <p:cNvPr id="14" name="Text 10"/>
          <p:cNvSpPr/>
          <p:nvPr/>
        </p:nvSpPr>
        <p:spPr>
          <a:xfrm>
            <a:off x="3648456"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On-premises</a:t>
            </a:r>
            <a:endParaRPr lang="en-US" sz="1400" dirty="0"/>
          </a:p>
        </p:txBody>
      </p:sp>
      <p:sp>
        <p:nvSpPr>
          <p:cNvPr id="15" name="Text 11"/>
          <p:cNvSpPr/>
          <p:nvPr/>
        </p:nvSpPr>
        <p:spPr>
          <a:xfrm>
            <a:off x="3648456"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A Debian 12 LTS package on your own hardware, inside your own network perimeter — nothing has to leave.</a:t>
            </a:r>
            <a:endParaRPr lang="en-US" sz="980" dirty="0"/>
          </a:p>
        </p:txBody>
      </p:sp>
      <p:sp>
        <p:nvSpPr>
          <p:cNvPr id="16" name="Shape 12"/>
          <p:cNvSpPr/>
          <p:nvPr/>
        </p:nvSpPr>
        <p:spPr>
          <a:xfrm>
            <a:off x="6236208" y="1874520"/>
            <a:ext cx="2670048" cy="2212848"/>
          </a:xfrm>
          <a:prstGeom prst="roundRect">
            <a:avLst>
              <a:gd name="adj" fmla="val 4132"/>
            </a:avLst>
          </a:prstGeom>
          <a:solidFill>
            <a:srgbClr val="2E3D48"/>
          </a:solidFill>
          <a:ln/>
        </p:spPr>
        <p:txBody>
          <a:bodyPr/>
          <a:p/>
        </p:txBody>
      </p:sp>
      <p:sp>
        <p:nvSpPr>
          <p:cNvPr id="17" name="Shape 13"/>
          <p:cNvSpPr/>
          <p:nvPr/>
        </p:nvSpPr>
        <p:spPr>
          <a:xfrm>
            <a:off x="6492240" y="2148840"/>
            <a:ext cx="640080" cy="640080"/>
          </a:xfrm>
          <a:prstGeom prst="ellipse">
            <a:avLst/>
          </a:prstGeom>
          <a:solidFill>
            <a:srgbClr val="FF6D5F"/>
          </a:solidFill>
          <a:ln/>
        </p:spPr>
        <p:txBody>
          <a:bodyPr/>
          <a:p/>
        </p:txBody>
      </p:sp>
      <p:pic>
        <p:nvPicPr>
          <p:cNvPr id="18" name="Image 2" descr="icons/server_212F38.png">    </p:cNvPr>
          <p:cNvPicPr>
            <a:picLocks noChangeAspect="1"/>
          </p:cNvPicPr>
          <p:nvPr/>
        </p:nvPicPr>
        <p:blipFill>
          <a:blip r:embed="rId3"/>
          <a:stretch>
            <a:fillRect/>
          </a:stretch>
        </p:blipFill>
        <p:spPr>
          <a:xfrm>
            <a:off x="6652260" y="2308860"/>
            <a:ext cx="320040" cy="320040"/>
          </a:xfrm>
          <a:prstGeom prst="rect">
            <a:avLst/>
          </a:prstGeom>
        </p:spPr>
      </p:pic>
      <p:sp>
        <p:nvSpPr>
          <p:cNvPr id="19" name="Text 14"/>
          <p:cNvSpPr/>
          <p:nvPr/>
        </p:nvSpPr>
        <p:spPr>
          <a:xfrm>
            <a:off x="6492240"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Virtualized</a:t>
            </a:r>
            <a:endParaRPr lang="en-US" sz="1400" dirty="0"/>
          </a:p>
        </p:txBody>
      </p:sp>
      <p:sp>
        <p:nvSpPr>
          <p:cNvPr id="20" name="Text 15"/>
          <p:cNvSpPr/>
          <p:nvPr/>
        </p:nvSpPr>
        <p:spPr>
          <a:xfrm>
            <a:off x="6492240"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Certified for VMware, Proxmox, KVM and Xen, so it fits the virtualization estate you already operate.</a:t>
            </a:r>
            <a:endParaRPr lang="en-US" sz="980" dirty="0"/>
          </a:p>
        </p:txBody>
      </p:sp>
      <p:sp>
        <p:nvSpPr>
          <p:cNvPr id="21" name="Shape 16"/>
          <p:cNvSpPr/>
          <p:nvPr/>
        </p:nvSpPr>
        <p:spPr>
          <a:xfrm>
            <a:off x="9079992" y="1874520"/>
            <a:ext cx="2670048" cy="2212848"/>
          </a:xfrm>
          <a:prstGeom prst="roundRect">
            <a:avLst>
              <a:gd name="adj" fmla="val 4132"/>
            </a:avLst>
          </a:prstGeom>
          <a:solidFill>
            <a:srgbClr val="2E3D48"/>
          </a:solidFill>
          <a:ln/>
        </p:spPr>
        <p:txBody>
          <a:bodyPr/>
          <a:p/>
        </p:txBody>
      </p:sp>
      <p:sp>
        <p:nvSpPr>
          <p:cNvPr id="22" name="Shape 17"/>
          <p:cNvSpPr/>
          <p:nvPr/>
        </p:nvSpPr>
        <p:spPr>
          <a:xfrm>
            <a:off x="9336024" y="2148840"/>
            <a:ext cx="640080" cy="640080"/>
          </a:xfrm>
          <a:prstGeom prst="ellipse">
            <a:avLst/>
          </a:prstGeom>
          <a:solidFill>
            <a:srgbClr val="FF6D5F"/>
          </a:solidFill>
          <a:ln/>
        </p:spPr>
        <p:txBody>
          <a:bodyPr/>
          <a:p/>
        </p:txBody>
      </p:sp>
      <p:pic>
        <p:nvPicPr>
          <p:cNvPr id="23" name="Image 3" descr="icons/swap_212F38.png">    </p:cNvPr>
          <p:cNvPicPr>
            <a:picLocks noChangeAspect="1"/>
          </p:cNvPicPr>
          <p:nvPr/>
        </p:nvPicPr>
        <p:blipFill>
          <a:blip r:embed="rId4"/>
          <a:stretch>
            <a:fillRect/>
          </a:stretch>
        </p:blipFill>
        <p:spPr>
          <a:xfrm>
            <a:off x="9496044" y="2308860"/>
            <a:ext cx="320040" cy="320040"/>
          </a:xfrm>
          <a:prstGeom prst="rect">
            <a:avLst/>
          </a:prstGeom>
        </p:spPr>
      </p:pic>
      <p:sp>
        <p:nvSpPr>
          <p:cNvPr id="24" name="Text 18"/>
          <p:cNvSpPr/>
          <p:nvPr/>
        </p:nvSpPr>
        <p:spPr>
          <a:xfrm>
            <a:off x="9336024" y="2898648"/>
            <a:ext cx="2157984" cy="347472"/>
          </a:xfrm>
          <a:prstGeom prst="rect">
            <a:avLst/>
          </a:prstGeom>
          <a:noFill/>
          <a:ln/>
        </p:spPr>
        <p:txBody>
          <a:bodyPr wrap="square" lIns="0" tIns="0" rIns="0" bIns="0" rtlCol="0" anchor="ctr"/>
          <a:lstStyle/>
          <a:p>
            <a:pPr indent="0" marL="0">
              <a:buNone/>
            </a:pPr>
            <a:r>
              <a:rPr lang="en-US" sz="1400" b="1" dirty="0">
                <a:solidFill>
                  <a:srgbClr val="FFFFFF"/>
                </a:solidFill>
                <a:latin typeface="Montserrat" pitchFamily="34" charset="0"/>
                <a:ea typeface="Montserrat" pitchFamily="34" charset="-122"/>
                <a:cs typeface="Montserrat" pitchFamily="34" charset="-120"/>
              </a:rPr>
              <a:t>Hybrid</a:t>
            </a:r>
            <a:endParaRPr lang="en-US" sz="1400" dirty="0"/>
          </a:p>
        </p:txBody>
      </p:sp>
      <p:sp>
        <p:nvSpPr>
          <p:cNvPr id="25" name="Text 19"/>
          <p:cNvSpPr/>
          <p:nvPr/>
        </p:nvSpPr>
        <p:spPr>
          <a:xfrm>
            <a:off x="9336024" y="3264408"/>
            <a:ext cx="2157984" cy="713232"/>
          </a:xfrm>
          <a:prstGeom prst="rect">
            <a:avLst/>
          </a:prstGeom>
          <a:noFill/>
          <a:ln/>
        </p:spPr>
        <p:txBody>
          <a:bodyPr wrap="square" lIns="0" tIns="0" rIns="0" bIns="0" rtlCol="0" anchor="ctr"/>
          <a:lstStyle/>
          <a:p>
            <a:pPr indent="0" marL="0">
              <a:lnSpc>
                <a:spcPct val="125000"/>
              </a:lnSpc>
              <a:buNone/>
            </a:pPr>
            <a:r>
              <a:rPr lang="en-US" sz="980" dirty="0">
                <a:solidFill>
                  <a:srgbClr val="9FB0BE"/>
                </a:solidFill>
                <a:latin typeface="Montserrat" pitchFamily="34" charset="0"/>
                <a:ea typeface="Montserrat" pitchFamily="34" charset="-122"/>
                <a:cs typeface="Montserrat" pitchFamily="34" charset="-120"/>
              </a:rPr>
              <a:t>Mix them — media gateway on-prem, control plane in the cloud, or the reverse, by jurisdiction.</a:t>
            </a:r>
            <a:endParaRPr lang="en-US" sz="980" dirty="0"/>
          </a:p>
        </p:txBody>
      </p:sp>
      <p:sp>
        <p:nvSpPr>
          <p:cNvPr id="26" name="Shape 20"/>
          <p:cNvSpPr/>
          <p:nvPr/>
        </p:nvSpPr>
        <p:spPr>
          <a:xfrm>
            <a:off x="548640" y="4407408"/>
            <a:ext cx="11091672" cy="1463040"/>
          </a:xfrm>
          <a:prstGeom prst="roundRect">
            <a:avLst>
              <a:gd name="adj" fmla="val 6250"/>
            </a:avLst>
          </a:prstGeom>
          <a:solidFill>
            <a:srgbClr val="1A252C"/>
          </a:solidFill>
          <a:ln/>
        </p:spPr>
        <p:txBody>
          <a:bodyPr/>
          <a:p/>
        </p:txBody>
      </p:sp>
      <p:sp>
        <p:nvSpPr>
          <p:cNvPr id="27" name="Text 21"/>
          <p:cNvSpPr/>
          <p:nvPr/>
        </p:nvSpPr>
        <p:spPr>
          <a:xfrm>
            <a:off x="868680" y="4553712"/>
            <a:ext cx="10424160" cy="292608"/>
          </a:xfrm>
          <a:prstGeom prst="rect">
            <a:avLst/>
          </a:prstGeom>
          <a:noFill/>
          <a:ln/>
        </p:spPr>
        <p:txBody>
          <a:bodyPr wrap="square" lIns="0" tIns="0" rIns="0" bIns="0" rtlCol="0" anchor="ctr"/>
          <a:lstStyle/>
          <a:p>
            <a:pPr indent="0" marL="0">
              <a:buNone/>
            </a:pPr>
            <a:r>
              <a:rPr lang="en-US" sz="1250" b="1" dirty="0">
                <a:solidFill>
                  <a:srgbClr val="FF6D5F"/>
                </a:solidFill>
                <a:latin typeface="Montserrat" pitchFamily="34" charset="0"/>
                <a:ea typeface="Montserrat" pitchFamily="34" charset="-122"/>
                <a:cs typeface="Montserrat" pitchFamily="34" charset="-120"/>
              </a:rPr>
              <a:t>Why it matters for video specifically</a:t>
            </a:r>
            <a:endParaRPr lang="en-US" sz="1250" dirty="0"/>
          </a:p>
        </p:txBody>
      </p:sp>
      <p:sp>
        <p:nvSpPr>
          <p:cNvPr id="28" name="Text 22"/>
          <p:cNvSpPr/>
          <p:nvPr/>
        </p:nvSpPr>
        <p:spPr>
          <a:xfrm>
            <a:off x="868680" y="4864608"/>
            <a:ext cx="10469880" cy="877824"/>
          </a:xfrm>
          <a:prstGeom prst="rect">
            <a:avLst/>
          </a:prstGeom>
          <a:noFill/>
          <a:ln/>
        </p:spPr>
        <p:txBody>
          <a:bodyPr wrap="square" lIns="0" tIns="0" rIns="0" bIns="0" rtlCol="0" anchor="ctr"/>
          <a:lstStyle/>
          <a:p>
            <a:pPr indent="0" marL="0">
              <a:lnSpc>
                <a:spcPct val="128000"/>
              </a:lnSpc>
              <a:buNone/>
            </a:pPr>
            <a:r>
              <a:rPr lang="en-US" sz="1020" dirty="0">
                <a:solidFill>
                  <a:srgbClr val="9FB0BE"/>
                </a:solidFill>
                <a:latin typeface="Montserrat" pitchFamily="34" charset="0"/>
                <a:ea typeface="Montserrat" pitchFamily="34" charset="-122"/>
                <a:cs typeface="Montserrat" pitchFamily="34" charset="-120"/>
              </a:rPr>
              <a:t>A recorded, transmitted face is biometric-adjacent personal data in most jurisdictions. Of the leading CPaaS video vendors reviewed in August 2026, none documents a true on-premise deployment of their core real-time media layer. A Debian package installed on infrastructure you control turns that gap into a checkbox.</a:t>
            </a:r>
            <a:endParaRPr lang="en-US" sz="1020" dirty="0"/>
          </a:p>
        </p:txBody>
      </p:sp>
      <p:sp>
        <p:nvSpPr>
          <p:cNvPr id="29" name="Text 23"/>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wiki.ivrpowers.com/en/videortc/faq, /videortc/installation</a:t>
            </a:r>
            <a:endParaRPr lang="en-US" sz="800" dirty="0"/>
          </a:p>
        </p:txBody>
      </p:sp>
      <p:sp>
        <p:nvSpPr>
          <p:cNvPr id="30" name="Text 24"/>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Differentiator</a:t>
            </a:r>
            <a:endParaRPr lang="en-US" sz="800" dirty="0"/>
          </a:p>
        </p:txBody>
      </p:sp>
      <p:sp>
        <p:nvSpPr>
          <p:cNvPr id="31" name="Text 25"/>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4</a:t>
            </a:r>
            <a:endParaRPr lang="en-US" sz="900" dirty="0"/>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80" name="Image" descr="Image"/>
          <p:cNvPicPr>
            <a:picLocks noChangeAspect="1"/>
          </p:cNvPicPr>
          <p:nvPr/>
        </p:nvPicPr>
        <p:blipFill>
          <a:blip r:embed="rId11">
            <a:extLst/>
          </a:blip>
          <a:srcRect l="0" t="19759" r="0" b="10427"/>
          <a:stretch>
            <a:fillRect/>
          </a:stretch>
        </p:blipFill>
        <p:spPr>
          <a:xfrm>
            <a:off x="4467914" y="487788"/>
            <a:ext cx="3133293" cy="2187428"/>
          </a:xfrm>
          <a:prstGeom prst="rect">
            <a:avLst/>
          </a:prstGeom>
          <a:ln w="12700">
            <a:miter lim="400000"/>
          </a:ln>
        </p:spPr>
      </p:pic>
      <p:pic>
        <p:nvPicPr>
          <p:cNvPr id="183" name="Layer.tiff" descr="Layer.tiff"/>
          <p:cNvPicPr>
            <a:picLocks noChangeAspect="1"/>
          </p:cNvPicPr>
          <p:nvPr/>
        </p:nvPicPr>
        <p:blipFill>
          <a:blip r:embed="rId12">
            <a:extLst/>
          </a:blip>
          <a:stretch>
            <a:fillRect/>
          </a:stretch>
        </p:blipFill>
        <p:spPr>
          <a:xfrm>
            <a:off x="2874748" y="4422584"/>
            <a:ext cx="6683804" cy="987381"/>
          </a:xfrm>
          <a:prstGeom prst="rect">
            <a:avLst/>
          </a:prstGeom>
          <a:ln w="12700">
            <a:miter lim="400000"/>
          </a:ln>
        </p:spPr>
      </p:pic>
      <p:sp>
        <p:nvSpPr>
          <p:cNvPr id="181" name="Rectangle"/>
          <p:cNvSpPr/>
          <p:nvPr/>
        </p:nvSpPr>
        <p:spPr>
          <a:xfrm>
            <a:off x="6832703" y="2128279"/>
            <a:ext cx="6343387" cy="61552"/>
          </a:xfrm>
          <a:prstGeom prst="rect">
            <a:avLst/>
          </a:prstGeom>
          <a:gradFill>
            <a:gsLst>
              <a:gs pos="0">
                <a:srgbClr val="EBEBEB"/>
              </a:gs>
              <a:gs pos="100000">
                <a:srgbClr val="000000"/>
              </a:gs>
            </a:gsLst>
            <a:lin ang="5400000"/>
          </a:gradFill>
          <a:ln w="12700">
            <a:miter lim="400000"/>
          </a:ln>
        </p:spPr>
        <p:txBody>
          <a:bodyPr lIns="25373" tIns="25373" rIns="25373" bIns="25373" anchor="ctr"/>
          <a:lstStyle/>
          <a:p>
            <a:pPr algn="ctr" defTabSz="412750">
              <a:defRPr sz="1600">
                <a:solidFill>
                  <a:srgbClr val="EBEBEB"/>
                </a:solidFill>
                <a:latin typeface="Helvetica Neue Medium"/>
                <a:ea typeface="Helvetica Neue Medium"/>
                <a:cs typeface="Helvetica Neue Medium"/>
                <a:sym typeface="Helvetica Neue Medium"/>
              </a:defRPr>
            </a:pPr>
          </a:p>
        </p:txBody>
      </p:sp>
      <p:sp>
        <p:nvSpPr>
          <p:cNvPr id="950" name="Did you know adding video calls to your Contact Center…"/>
          <p:cNvSpPr txBox="1"/>
          <p:nvPr/>
        </p:nvSpPr>
        <p:spPr>
          <a:xfrm>
            <a:off x="290655" y="2946426"/>
            <a:ext cx="11610690" cy="965148"/>
          </a:xfrm>
          <a:prstGeom prst="rect">
            <a:avLst/>
          </a:prstGeom>
        </p:spPr>
        <p:txBody>
          <a:bodyPr wrap="none" lIns="25373" tIns="25373" rIns="25373" bIns="25373" anchor="ctr">
            <a:noAutofit/>
          </a:bodyPr>
          <a:lstStyle/>
          <a:p>
            <a:pPr algn="ctr" defTabSz="228600">
              <a:defRPr sz="2600">
                <a:solidFill>
                  <a:srgbClr val="212F38"/>
                </a:solidFill>
                <a:latin typeface="Montserrat Thin Regular"/>
                <a:ea typeface="Montserrat Thin Regular"/>
                <a:cs typeface="Montserrat Thin Regular"/>
                <a:sym typeface="Montserrat Thin Regular"/>
              </a:defRPr>
            </a:pPr>
            <a:r>
              <a:rPr sz="2600">
                <a:latin typeface="Montserrat"/>
              </a:rPr>
              <a:t>Did you know adding video calls to your Contact Center</a:t>
            </a:r>
            <a:br>
              <a:rPr sz="2600"/>
            </a:br>
            <a:r>
              <a:rPr sz="2600">
                <a:latin typeface="Montserrat"/>
              </a:rPr>
              <a:t>can boost your agents' productivity?</a:t>
            </a:r>
          </a:p>
        </p:txBody>
      </p:sp>
      <p:sp>
        <p:nvSpPr>
          <p:cNvPr id="189" name="Interactive Powers"/>
          <p:cNvSpPr txBox="1"/>
          <p:nvPr/>
        </p:nvSpPr>
        <p:spPr>
          <a:xfrm>
            <a:off x="600044" y="5927326"/>
            <a:ext cx="10974059" cy="318158"/>
          </a:xfrm>
          <a:prstGeom prst="rect">
            <a:avLst/>
          </a:prstGeom>
          <a:ln w="3175">
            <a:miter lim="400000"/>
          </a:ln>
          <a:extLst>
            <a:ext uri="{C572A759-6A51-4108-AA02-DFA0A04FC94B}">
              <ma14:wrappingTextBoxFlag xmlns:ma14="http://schemas.microsoft.com/office/mac/drawingml/2011/main" val="1"/>
            </a:ext>
          </a:extLst>
        </p:spPr>
        <p:txBody>
          <a:bodyPr lIns="22836" tIns="22836" rIns="22836" bIns="22836">
            <a:normAutofit fontScale="100000" lnSpcReduction="0"/>
          </a:bodyPr>
          <a:lstStyle/>
          <a:p>
            <a:pPr algn="ctr" defTabSz="412750">
              <a:defRPr>
                <a:solidFill>
                  <a:srgbClr val="212F38"/>
                </a:solidFill>
                <a:latin typeface="MuseoSansRounded-900"/>
                <a:ea typeface="MuseoSansRounded-900"/>
                <a:cs typeface="MuseoSansRounded-900"/>
                <a:sym typeface="MuseoSansRounded-900"/>
              </a:defRPr>
            </a:pPr>
            <a:r>
              <a:rPr>
                <a:latin typeface="MuseoSansRounded-100"/>
                <a:ea typeface="MuseoSansRounded-100"/>
                <a:cs typeface="MuseoSansRounded-100"/>
                <a:sym typeface="MuseoSansRounded-100"/>
              </a:rPr>
              <a:t>Interactive</a:t>
            </a:r>
            <a:r>
              <a:t> Powers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CAPABILITIES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Architecture, in-session tools and security — one gateway</a:t>
            </a:r>
            <a:endParaRPr lang="en-US" sz="2700" dirty="0"/>
          </a:p>
        </p:txBody>
      </p:sp>
      <p:sp>
        <p:nvSpPr>
          <p:cNvPr id="5" name="Shape 3"/>
          <p:cNvSpPr/>
          <p:nvPr/>
        </p:nvSpPr>
        <p:spPr>
          <a:xfrm>
            <a:off x="548640"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6" name="Shape 4"/>
          <p:cNvSpPr/>
          <p:nvPr/>
        </p:nvSpPr>
        <p:spPr>
          <a:xfrm>
            <a:off x="822960" y="1645920"/>
            <a:ext cx="566928" cy="566928"/>
          </a:xfrm>
          <a:prstGeom prst="ellipse">
            <a:avLst/>
          </a:prstGeom>
          <a:solidFill>
            <a:srgbClr val="FDE6E2"/>
          </a:solidFill>
          <a:ln/>
        </p:spPr>
        <p:txBody>
          <a:bodyPr/>
          <a:p/>
        </p:txBody>
      </p:sp>
      <p:pic>
        <p:nvPicPr>
          <p:cNvPr id="7" name="Image 0" descr="icons/route_212F38.png">    </p:cNvPr>
          <p:cNvPicPr>
            <a:picLocks noChangeAspect="1"/>
          </p:cNvPicPr>
          <p:nvPr/>
        </p:nvPicPr>
        <p:blipFill>
          <a:blip r:embed="rId1"/>
          <a:stretch>
            <a:fillRect/>
          </a:stretch>
        </p:blipFill>
        <p:spPr>
          <a:xfrm>
            <a:off x="959023" y="1781983"/>
            <a:ext cx="294803" cy="294803"/>
          </a:xfrm>
          <a:prstGeom prst="rect">
            <a:avLst/>
          </a:prstGeom>
        </p:spPr>
      </p:pic>
      <p:sp>
        <p:nvSpPr>
          <p:cNvPr id="8" name="Text 5"/>
          <p:cNvSpPr/>
          <p:nvPr/>
        </p:nvSpPr>
        <p:spPr>
          <a:xfrm>
            <a:off x="1517904"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SPLIT architecture</a:t>
            </a:r>
            <a:endParaRPr lang="en-US" sz="1250" dirty="0"/>
          </a:p>
        </p:txBody>
      </p:sp>
      <p:sp>
        <p:nvSpPr>
          <p:cNvPr id="9" name="Text 6"/>
          <p:cNvSpPr/>
          <p:nvPr/>
        </p:nvSpPr>
        <p:spPr>
          <a:xfrm>
            <a:off x="822960"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Separates agent and client media and data streams specifically for contact-center routing, not P2P chat.</a:t>
            </a:r>
            <a:endParaRPr lang="en-US" sz="980" dirty="0"/>
          </a:p>
        </p:txBody>
      </p:sp>
      <p:sp>
        <p:nvSpPr>
          <p:cNvPr id="10" name="Shape 7"/>
          <p:cNvSpPr/>
          <p:nvPr/>
        </p:nvSpPr>
        <p:spPr>
          <a:xfrm>
            <a:off x="4306824"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1" name="Shape 8"/>
          <p:cNvSpPr/>
          <p:nvPr/>
        </p:nvSpPr>
        <p:spPr>
          <a:xfrm>
            <a:off x="4581144" y="1645920"/>
            <a:ext cx="566928" cy="566928"/>
          </a:xfrm>
          <a:prstGeom prst="ellipse">
            <a:avLst/>
          </a:prstGeom>
          <a:solidFill>
            <a:srgbClr val="FDE6E2"/>
          </a:solidFill>
          <a:ln/>
        </p:spPr>
        <p:txBody>
          <a:bodyPr/>
          <a:p/>
        </p:txBody>
      </p:sp>
      <p:pic>
        <p:nvPicPr>
          <p:cNvPr id="12" name="Image 1" descr="icons/agent_212F38.png">    </p:cNvPr>
          <p:cNvPicPr>
            <a:picLocks noChangeAspect="1"/>
          </p:cNvPicPr>
          <p:nvPr/>
        </p:nvPicPr>
        <p:blipFill>
          <a:blip r:embed="rId2"/>
          <a:stretch>
            <a:fillRect/>
          </a:stretch>
        </p:blipFill>
        <p:spPr>
          <a:xfrm>
            <a:off x="4717207" y="1781983"/>
            <a:ext cx="294803" cy="294803"/>
          </a:xfrm>
          <a:prstGeom prst="rect">
            <a:avLst/>
          </a:prstGeom>
        </p:spPr>
      </p:pic>
      <p:sp>
        <p:nvSpPr>
          <p:cNvPr id="13" name="Text 9"/>
          <p:cNvSpPr/>
          <p:nvPr/>
        </p:nvSpPr>
        <p:spPr>
          <a:xfrm>
            <a:off x="5276088"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SPLIT Agent use case</a:t>
            </a:r>
            <a:endParaRPr lang="en-US" sz="1250" dirty="0"/>
          </a:p>
        </p:txBody>
      </p:sp>
      <p:sp>
        <p:nvSpPr>
          <p:cNvPr id="14" name="Text 10"/>
          <p:cNvSpPr/>
          <p:nvPr/>
        </p:nvSpPr>
        <p:spPr>
          <a:xfrm>
            <a:off x="4581144"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The contact-center use case — separates and routes agent/client media by design.</a:t>
            </a:r>
            <a:endParaRPr lang="en-US" sz="980" dirty="0"/>
          </a:p>
        </p:txBody>
      </p:sp>
      <p:sp>
        <p:nvSpPr>
          <p:cNvPr id="15" name="Shape 11"/>
          <p:cNvSpPr/>
          <p:nvPr/>
        </p:nvSpPr>
        <p:spPr>
          <a:xfrm>
            <a:off x="8065008" y="1371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16" name="Shape 12"/>
          <p:cNvSpPr/>
          <p:nvPr/>
        </p:nvSpPr>
        <p:spPr>
          <a:xfrm>
            <a:off x="8339328" y="1645920"/>
            <a:ext cx="566928" cy="566928"/>
          </a:xfrm>
          <a:prstGeom prst="ellipse">
            <a:avLst/>
          </a:prstGeom>
          <a:solidFill>
            <a:srgbClr val="FDE6E2"/>
          </a:solidFill>
          <a:ln/>
        </p:spPr>
        <p:txBody>
          <a:bodyPr/>
          <a:p/>
        </p:txBody>
      </p:sp>
      <p:pic>
        <p:nvPicPr>
          <p:cNvPr id="17" name="Image 2" descr="icons/screenshare_212F38.png">    </p:cNvPr>
          <p:cNvPicPr>
            <a:picLocks noChangeAspect="1"/>
          </p:cNvPicPr>
          <p:nvPr/>
        </p:nvPicPr>
        <p:blipFill>
          <a:blip r:embed="rId3"/>
          <a:stretch>
            <a:fillRect/>
          </a:stretch>
        </p:blipFill>
        <p:spPr>
          <a:xfrm>
            <a:off x="8475391" y="1781983"/>
            <a:ext cx="294803" cy="294803"/>
          </a:xfrm>
          <a:prstGeom prst="rect">
            <a:avLst/>
          </a:prstGeom>
        </p:spPr>
      </p:pic>
      <p:sp>
        <p:nvSpPr>
          <p:cNvPr id="18" name="Text 13"/>
          <p:cNvSpPr/>
          <p:nvPr/>
        </p:nvSpPr>
        <p:spPr>
          <a:xfrm>
            <a:off x="9034272" y="1645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Screen sharing</a:t>
            </a:r>
            <a:endParaRPr lang="en-US" sz="1250" dirty="0"/>
          </a:p>
        </p:txBody>
      </p:sp>
      <p:sp>
        <p:nvSpPr>
          <p:cNvPr id="19" name="Text 14"/>
          <p:cNvSpPr/>
          <p:nvPr/>
        </p:nvSpPr>
        <p:spPr>
          <a:xfrm>
            <a:off x="8339328" y="2340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Bidirectional screen share in Chrome and Opera-family browsers, alongside the video feed.</a:t>
            </a:r>
            <a:endParaRPr lang="en-US" sz="980" dirty="0"/>
          </a:p>
        </p:txBody>
      </p:sp>
      <p:sp>
        <p:nvSpPr>
          <p:cNvPr id="20" name="Shape 15"/>
          <p:cNvSpPr/>
          <p:nvPr/>
        </p:nvSpPr>
        <p:spPr>
          <a:xfrm>
            <a:off x="548640"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1" name="Shape 16"/>
          <p:cNvSpPr/>
          <p:nvPr/>
        </p:nvSpPr>
        <p:spPr>
          <a:xfrm>
            <a:off x="822960" y="3931920"/>
            <a:ext cx="566928" cy="566928"/>
          </a:xfrm>
          <a:prstGeom prst="ellipse">
            <a:avLst/>
          </a:prstGeom>
          <a:solidFill>
            <a:srgbClr val="FDE6E2"/>
          </a:solidFill>
          <a:ln/>
        </p:spPr>
        <p:txBody>
          <a:bodyPr/>
          <a:p/>
        </p:txBody>
      </p:sp>
      <p:pic>
        <p:nvPicPr>
          <p:cNvPr id="22" name="Image 3" descr="icons/pip_212F38.png">    </p:cNvPr>
          <p:cNvPicPr>
            <a:picLocks noChangeAspect="1"/>
          </p:cNvPicPr>
          <p:nvPr/>
        </p:nvPicPr>
        <p:blipFill>
          <a:blip r:embed="rId4"/>
          <a:stretch>
            <a:fillRect/>
          </a:stretch>
        </p:blipFill>
        <p:spPr>
          <a:xfrm>
            <a:off x="959023" y="4067983"/>
            <a:ext cx="294803" cy="294803"/>
          </a:xfrm>
          <a:prstGeom prst="rect">
            <a:avLst/>
          </a:prstGeom>
        </p:spPr>
      </p:pic>
      <p:sp>
        <p:nvSpPr>
          <p:cNvPr id="23" name="Text 17"/>
          <p:cNvSpPr/>
          <p:nvPr/>
        </p:nvSpPr>
        <p:spPr>
          <a:xfrm>
            <a:off x="1517904"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Picture-in-Picture</a:t>
            </a:r>
            <a:endParaRPr lang="en-US" sz="1250" dirty="0"/>
          </a:p>
        </p:txBody>
      </p:sp>
      <p:sp>
        <p:nvSpPr>
          <p:cNvPr id="24" name="Text 18"/>
          <p:cNvSpPr/>
          <p:nvPr/>
        </p:nvSpPr>
        <p:spPr>
          <a:xfrm>
            <a:off x="822960"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Pop the remote video into a floating window so agents keep sight of the customer while they work.</a:t>
            </a:r>
            <a:endParaRPr lang="en-US" sz="980" dirty="0"/>
          </a:p>
        </p:txBody>
      </p:sp>
      <p:sp>
        <p:nvSpPr>
          <p:cNvPr id="25" name="Shape 19"/>
          <p:cNvSpPr/>
          <p:nvPr/>
        </p:nvSpPr>
        <p:spPr>
          <a:xfrm>
            <a:off x="4306824"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26" name="Shape 20"/>
          <p:cNvSpPr/>
          <p:nvPr/>
        </p:nvSpPr>
        <p:spPr>
          <a:xfrm>
            <a:off x="4581144" y="3931920"/>
            <a:ext cx="566928" cy="566928"/>
          </a:xfrm>
          <a:prstGeom prst="ellipse">
            <a:avLst/>
          </a:prstGeom>
          <a:solidFill>
            <a:srgbClr val="FDE6E2"/>
          </a:solidFill>
          <a:ln/>
        </p:spPr>
        <p:txBody>
          <a:bodyPr/>
          <a:p/>
        </p:txBody>
      </p:sp>
      <p:pic>
        <p:nvPicPr>
          <p:cNvPr id="27" name="Image 4" descr="icons/lock_212F38.png">    </p:cNvPr>
          <p:cNvPicPr>
            <a:picLocks noChangeAspect="1"/>
          </p:cNvPicPr>
          <p:nvPr/>
        </p:nvPicPr>
        <p:blipFill>
          <a:blip r:embed="rId5"/>
          <a:stretch>
            <a:fillRect/>
          </a:stretch>
        </p:blipFill>
        <p:spPr>
          <a:xfrm>
            <a:off x="4717207" y="4067983"/>
            <a:ext cx="294803" cy="294803"/>
          </a:xfrm>
          <a:prstGeom prst="rect">
            <a:avLst/>
          </a:prstGeom>
        </p:spPr>
      </p:pic>
      <p:sp>
        <p:nvSpPr>
          <p:cNvPr id="28" name="Text 21"/>
          <p:cNvSpPr/>
          <p:nvPr/>
        </p:nvSpPr>
        <p:spPr>
          <a:xfrm>
            <a:off x="5276088"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Encrypted transport</a:t>
            </a:r>
            <a:endParaRPr lang="en-US" sz="1250" dirty="0"/>
          </a:p>
        </p:txBody>
      </p:sp>
      <p:sp>
        <p:nvSpPr>
          <p:cNvPr id="29" name="Text 22"/>
          <p:cNvSpPr/>
          <p:nvPr/>
        </p:nvSpPr>
        <p:spPr>
          <a:xfrm>
            <a:off x="4581144"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TLS secures signalling and SRTP / DTLS-SRTP secures media, end to end between browser and gateway.</a:t>
            </a:r>
            <a:endParaRPr lang="en-US" sz="980" dirty="0"/>
          </a:p>
        </p:txBody>
      </p:sp>
      <p:sp>
        <p:nvSpPr>
          <p:cNvPr id="30" name="Shape 23"/>
          <p:cNvSpPr/>
          <p:nvPr/>
        </p:nvSpPr>
        <p:spPr>
          <a:xfrm>
            <a:off x="8065008" y="3657600"/>
            <a:ext cx="3566160" cy="2084832"/>
          </a:xfrm>
          <a:prstGeom prst="roundRect">
            <a:avLst>
              <a:gd name="adj" fmla="val 4386"/>
            </a:avLst>
          </a:prstGeom>
          <a:solidFill>
            <a:srgbClr val="FFFFFF"/>
          </a:solidFill>
          <a:ln/>
          <a:effectLst>
            <a:outerShdw sx="100000" sy="100000" kx="0" ky="0" algn="bl" rotWithShape="0" blurRad="76200" dist="25400" dir="5400000">
              <a:srgbClr val="212F38">
                <a:alpha val="13000"/>
              </a:srgbClr>
            </a:outerShdw>
          </a:effectLst>
        </p:spPr>
        <p:txBody>
          <a:bodyPr/>
          <a:p/>
        </p:txBody>
      </p:sp>
      <p:sp>
        <p:nvSpPr>
          <p:cNvPr id="31" name="Shape 24"/>
          <p:cNvSpPr/>
          <p:nvPr/>
        </p:nvSpPr>
        <p:spPr>
          <a:xfrm>
            <a:off x="8339328" y="3931920"/>
            <a:ext cx="566928" cy="566928"/>
          </a:xfrm>
          <a:prstGeom prst="ellipse">
            <a:avLst/>
          </a:prstGeom>
          <a:solidFill>
            <a:srgbClr val="FDE6E2"/>
          </a:solidFill>
          <a:ln/>
        </p:spPr>
        <p:txBody>
          <a:bodyPr/>
          <a:p/>
        </p:txBody>
      </p:sp>
      <p:pic>
        <p:nvPicPr>
          <p:cNvPr id="32" name="Image 5" descr="icons/shield_212F38.png">    </p:cNvPr>
          <p:cNvPicPr>
            <a:picLocks noChangeAspect="1"/>
          </p:cNvPicPr>
          <p:nvPr/>
        </p:nvPicPr>
        <p:blipFill>
          <a:blip r:embed="rId6"/>
          <a:stretch>
            <a:fillRect/>
          </a:stretch>
        </p:blipFill>
        <p:spPr>
          <a:xfrm>
            <a:off x="8475391" y="4067983"/>
            <a:ext cx="294803" cy="294803"/>
          </a:xfrm>
          <a:prstGeom prst="rect">
            <a:avLst/>
          </a:prstGeom>
        </p:spPr>
      </p:pic>
      <p:sp>
        <p:nvSpPr>
          <p:cNvPr id="33" name="Text 25"/>
          <p:cNvSpPr/>
          <p:nvPr/>
        </p:nvSpPr>
        <p:spPr>
          <a:xfrm>
            <a:off x="9034272" y="3931920"/>
            <a:ext cx="2322576" cy="566928"/>
          </a:xfrm>
          <a:prstGeom prst="rect">
            <a:avLst/>
          </a:prstGeom>
          <a:noFill/>
          <a:ln/>
        </p:spPr>
        <p:txBody>
          <a:bodyPr wrap="square" lIns="0" tIns="0" rIns="0" bIns="0" rtlCol="0" anchor="ctr"/>
          <a:lstStyle/>
          <a:p>
            <a:pPr indent="0" marL="0">
              <a:lnSpc>
                <a:spcPct val="105000"/>
              </a:lnSpc>
              <a:buNone/>
            </a:pPr>
            <a:r>
              <a:rPr lang="en-US" sz="1250" b="1" dirty="0">
                <a:solidFill>
                  <a:srgbClr val="212F38"/>
                </a:solidFill>
                <a:latin typeface="Montserrat" pitchFamily="34" charset="0"/>
                <a:ea typeface="Montserrat" pitchFamily="34" charset="-122"/>
                <a:cs typeface="Montserrat" pitchFamily="34" charset="-120"/>
              </a:rPr>
              <a:t>Perimeter hardening guidance</a:t>
            </a:r>
            <a:endParaRPr lang="en-US" sz="1250" dirty="0"/>
          </a:p>
        </p:txBody>
      </p:sp>
      <p:sp>
        <p:nvSpPr>
          <p:cNvPr id="34" name="Text 26"/>
          <p:cNvSpPr/>
          <p:nvPr/>
        </p:nvSpPr>
        <p:spPr>
          <a:xfrm>
            <a:off x="8339328" y="4626864"/>
            <a:ext cx="3017520" cy="914400"/>
          </a:xfrm>
          <a:prstGeom prst="rect">
            <a:avLst/>
          </a:prstGeom>
          <a:noFill/>
          <a:ln/>
        </p:spPr>
        <p:txBody>
          <a:bodyPr wrap="square" lIns="0" tIns="0" rIns="0" bIns="0" rtlCol="0" anchor="ctr"/>
          <a:lstStyle/>
          <a:p>
            <a:pPr indent="0" marL="0">
              <a:lnSpc>
                <a:spcPct val="128000"/>
              </a:lnSpc>
              <a:buNone/>
            </a:pPr>
            <a:r>
              <a:rPr lang="en-US" sz="980" dirty="0">
                <a:solidFill>
                  <a:srgbClr val="4D5C6E"/>
                </a:solidFill>
                <a:latin typeface="Montserrat" pitchFamily="34" charset="0"/>
                <a:ea typeface="Montserrat" pitchFamily="34" charset="-122"/>
                <a:cs typeface="Montserrat" pitchFamily="34" charset="-120"/>
              </a:rPr>
              <a:t>Documented practice: long passwords, disabled root SSH, VPN instead of exposed port-forwarding.</a:t>
            </a:r>
            <a:endParaRPr lang="en-US" sz="980" dirty="0"/>
          </a:p>
        </p:txBody>
      </p:sp>
      <p:sp>
        <p:nvSpPr>
          <p:cNvPr id="35" name="Text 27"/>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wiki.ivrpowers.com/en/videortc/use-cases, /extensions, /troubleshooting</a:t>
            </a:r>
            <a:endParaRPr lang="en-US" sz="800" dirty="0"/>
          </a:p>
        </p:txBody>
      </p:sp>
      <p:sp>
        <p:nvSpPr>
          <p:cNvPr id="36" name="Text 28"/>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Capabilities</a:t>
            </a:r>
            <a:endParaRPr lang="en-US" sz="800" dirty="0"/>
          </a:p>
        </p:txBody>
      </p:sp>
      <p:sp>
        <p:nvSpPr>
          <p:cNvPr id="37" name="Text 29"/>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FF6D5F"/>
                </a:solidFill>
                <a:latin typeface="Montserrat" pitchFamily="34" charset="0"/>
                <a:ea typeface="Montserrat" pitchFamily="34" charset="-122"/>
                <a:cs typeface="Montserrat" pitchFamily="34" charset="-120"/>
              </a:rPr>
              <a:t>THE SUITE</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FFFFFF"/>
                </a:solidFill>
                <a:latin typeface="Montserrat" pitchFamily="34" charset="0"/>
                <a:ea typeface="Montserrat" pitchFamily="34" charset="-122"/>
                <a:cs typeface="Montserrat" pitchFamily="34" charset="-120"/>
              </a:rPr>
              <a:t>Video RTC is the media engine underneath three products</a:t>
            </a:r>
            <a:endParaRPr lang="en-US" sz="2700" dirty="0"/>
          </a:p>
        </p:txBody>
      </p:sp>
      <p:sp>
        <p:nvSpPr>
          <p:cNvPr id="5" name="Text 3"/>
          <p:cNvSpPr/>
          <p:nvPr/>
        </p:nvSpPr>
        <p:spPr>
          <a:xfrm>
            <a:off x="548640" y="1298448"/>
            <a:ext cx="11091672" cy="365760"/>
          </a:xfrm>
          <a:prstGeom prst="rect">
            <a:avLst/>
          </a:prstGeom>
          <a:noFill/>
          <a:ln/>
        </p:spPr>
        <p:txBody>
          <a:bodyPr wrap="square" lIns="0" tIns="0" rIns="0" bIns="0" rtlCol="0" anchor="ctr"/>
          <a:lstStyle/>
          <a:p>
            <a:pPr indent="0" marL="0">
              <a:buNone/>
            </a:pPr>
            <a:r>
              <a:rPr lang="en-US" sz="1250" dirty="0">
                <a:solidFill>
                  <a:srgbClr val="9FB0BE"/>
                </a:solidFill>
                <a:latin typeface="Montserrat" pitchFamily="34" charset="0"/>
                <a:ea typeface="Montserrat" pitchFamily="34" charset="-122"/>
                <a:cs typeface="Montserrat" pitchFamily="34" charset="-120"/>
              </a:rPr>
              <a:t>Each platform stands alone and speaks standard protocols — but bought together they behave as one system, with no integration project in between.</a:t>
            </a:r>
            <a:endParaRPr lang="en-US" sz="1250" dirty="0"/>
          </a:p>
        </p:txBody>
      </p:sp>
      <p:sp>
        <p:nvSpPr>
          <p:cNvPr id="6" name="Shape 4"/>
          <p:cNvSpPr/>
          <p:nvPr/>
        </p:nvSpPr>
        <p:spPr>
          <a:xfrm>
            <a:off x="548640" y="1920240"/>
            <a:ext cx="2670048" cy="2834640"/>
          </a:xfrm>
          <a:prstGeom prst="roundRect">
            <a:avLst>
              <a:gd name="adj" fmla="val 3425"/>
            </a:avLst>
          </a:prstGeom>
          <a:solidFill>
            <a:srgbClr val="2E3D48"/>
          </a:solidFill>
          <a:ln/>
        </p:spPr>
        <p:txBody>
          <a:bodyPr/>
          <a:p/>
        </p:txBody>
      </p:sp>
      <p:pic>
        <p:nvPicPr>
          <p:cNvPr id="7" name="Image 0" descr="assets/marks/hero_smartivr.png">    </p:cNvPr>
          <p:cNvPicPr>
            <a:picLocks noChangeAspect="1"/>
          </p:cNvPicPr>
          <p:nvPr/>
        </p:nvPicPr>
        <p:blipFill>
          <a:blip r:embed="rId1"/>
          <a:stretch>
            <a:fillRect/>
          </a:stretch>
        </p:blipFill>
        <p:spPr>
          <a:xfrm>
            <a:off x="1426464" y="2194560"/>
            <a:ext cx="914400" cy="914400"/>
          </a:xfrm>
          <a:prstGeom prst="rect">
            <a:avLst/>
          </a:prstGeom>
        </p:spPr>
      </p:pic>
      <p:sp>
        <p:nvSpPr>
          <p:cNvPr id="8" name="Text 5"/>
          <p:cNvSpPr/>
          <p:nvPr/>
        </p:nvSpPr>
        <p:spPr>
          <a:xfrm>
            <a:off x="731520"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Smart IVR</a:t>
            </a:r>
            <a:endParaRPr lang="en-US" sz="1400" dirty="0"/>
          </a:p>
        </p:txBody>
      </p:sp>
      <p:sp>
        <p:nvSpPr>
          <p:cNvPr id="9" name="Text 6"/>
          <p:cNvSpPr/>
          <p:nvPr/>
        </p:nvSpPr>
        <p:spPr>
          <a:xfrm>
            <a:off x="731520"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AUTOMATION LAYER</a:t>
            </a:r>
            <a:endParaRPr lang="en-US" sz="850" dirty="0"/>
          </a:p>
        </p:txBody>
      </p:sp>
      <p:sp>
        <p:nvSpPr>
          <p:cNvPr id="10" name="Text 7"/>
          <p:cNvSpPr/>
          <p:nvPr/>
        </p:nvSpPr>
        <p:spPr>
          <a:xfrm>
            <a:off x="768096"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Carrier-grade VoiceXML IVR with speech engines, handling the call before a human is needed.</a:t>
            </a:r>
            <a:endParaRPr lang="en-US" sz="950" dirty="0"/>
          </a:p>
        </p:txBody>
      </p:sp>
      <p:sp>
        <p:nvSpPr>
          <p:cNvPr id="11" name="Shape 8"/>
          <p:cNvSpPr/>
          <p:nvPr/>
        </p:nvSpPr>
        <p:spPr>
          <a:xfrm>
            <a:off x="3392424" y="1920240"/>
            <a:ext cx="2670048" cy="2834640"/>
          </a:xfrm>
          <a:prstGeom prst="roundRect">
            <a:avLst>
              <a:gd name="adj" fmla="val 3425"/>
            </a:avLst>
          </a:prstGeom>
          <a:solidFill>
            <a:srgbClr val="2E3D48"/>
          </a:solidFill>
          <a:ln/>
        </p:spPr>
        <p:txBody>
          <a:bodyPr/>
          <a:p/>
        </p:txBody>
      </p:sp>
      <p:pic>
        <p:nvPicPr>
          <p:cNvPr id="12" name="Image 1" descr="assets/marks/hero_webacd.png">    </p:cNvPr>
          <p:cNvPicPr>
            <a:picLocks noChangeAspect="1"/>
          </p:cNvPicPr>
          <p:nvPr/>
        </p:nvPicPr>
        <p:blipFill>
          <a:blip r:embed="rId2"/>
          <a:stretch>
            <a:fillRect/>
          </a:stretch>
        </p:blipFill>
        <p:spPr>
          <a:xfrm>
            <a:off x="4270248" y="2194560"/>
            <a:ext cx="914400" cy="914400"/>
          </a:xfrm>
          <a:prstGeom prst="rect">
            <a:avLst/>
          </a:prstGeom>
        </p:spPr>
      </p:pic>
      <p:sp>
        <p:nvSpPr>
          <p:cNvPr id="13" name="Text 9"/>
          <p:cNvSpPr/>
          <p:nvPr/>
        </p:nvSpPr>
        <p:spPr>
          <a:xfrm>
            <a:off x="3575304"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Web ACD</a:t>
            </a:r>
            <a:endParaRPr lang="en-US" sz="1400" dirty="0"/>
          </a:p>
        </p:txBody>
      </p:sp>
      <p:sp>
        <p:nvSpPr>
          <p:cNvPr id="14" name="Text 10"/>
          <p:cNvSpPr/>
          <p:nvPr/>
        </p:nvSpPr>
        <p:spPr>
          <a:xfrm>
            <a:off x="3575304"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DISTRIBUTION LAYER</a:t>
            </a:r>
            <a:endParaRPr lang="en-US" sz="850" dirty="0"/>
          </a:p>
        </p:txBody>
      </p:sp>
      <p:sp>
        <p:nvSpPr>
          <p:cNvPr id="15" name="Text 11"/>
          <p:cNvSpPr/>
          <p:nvPr/>
        </p:nvSpPr>
        <p:spPr>
          <a:xfrm>
            <a:off x="3611880"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Queues, routes and distributes voice and video to the right agent, and runs their desktop.</a:t>
            </a:r>
            <a:endParaRPr lang="en-US" sz="950" dirty="0"/>
          </a:p>
        </p:txBody>
      </p:sp>
      <p:sp>
        <p:nvSpPr>
          <p:cNvPr id="16" name="Shape 12"/>
          <p:cNvSpPr/>
          <p:nvPr/>
        </p:nvSpPr>
        <p:spPr>
          <a:xfrm>
            <a:off x="6236208" y="1920240"/>
            <a:ext cx="2670048" cy="2834640"/>
          </a:xfrm>
          <a:prstGeom prst="roundRect">
            <a:avLst>
              <a:gd name="adj" fmla="val 3425"/>
            </a:avLst>
          </a:prstGeom>
          <a:solidFill>
            <a:srgbClr val="3A2E2B"/>
          </a:solidFill>
          <a:ln w="19050">
            <a:solidFill>
              <a:srgbClr val="FF6D5F"/>
            </a:solidFill>
            <a:prstDash val="solid"/>
          </a:ln>
        </p:spPr>
        <p:txBody>
          <a:bodyPr/>
          <a:p/>
        </p:txBody>
      </p:sp>
      <p:pic>
        <p:nvPicPr>
          <p:cNvPr id="17" name="Image 2" descr="assets/marks/hero_videortc.png">    </p:cNvPr>
          <p:cNvPicPr>
            <a:picLocks noChangeAspect="1"/>
          </p:cNvPicPr>
          <p:nvPr/>
        </p:nvPicPr>
        <p:blipFill>
          <a:blip r:embed="rId3"/>
          <a:stretch>
            <a:fillRect/>
          </a:stretch>
        </p:blipFill>
        <p:spPr>
          <a:xfrm>
            <a:off x="7114032" y="2194560"/>
            <a:ext cx="914400" cy="914400"/>
          </a:xfrm>
          <a:prstGeom prst="rect">
            <a:avLst/>
          </a:prstGeom>
        </p:spPr>
      </p:pic>
      <p:sp>
        <p:nvSpPr>
          <p:cNvPr id="18" name="Text 13"/>
          <p:cNvSpPr/>
          <p:nvPr/>
        </p:nvSpPr>
        <p:spPr>
          <a:xfrm>
            <a:off x="6419088"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RTC</a:t>
            </a:r>
            <a:endParaRPr lang="en-US" sz="1400" dirty="0"/>
          </a:p>
        </p:txBody>
      </p:sp>
      <p:sp>
        <p:nvSpPr>
          <p:cNvPr id="19" name="Text 14"/>
          <p:cNvSpPr/>
          <p:nvPr/>
        </p:nvSpPr>
        <p:spPr>
          <a:xfrm>
            <a:off x="6419088"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MEDIA GATEWAY</a:t>
            </a:r>
            <a:endParaRPr lang="en-US" sz="850" dirty="0"/>
          </a:p>
        </p:txBody>
      </p:sp>
      <p:sp>
        <p:nvSpPr>
          <p:cNvPr id="20" name="Text 15"/>
          <p:cNvSpPr/>
          <p:nvPr/>
        </p:nvSpPr>
        <p:spPr>
          <a:xfrm>
            <a:off x="6455664"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Hybrid SIP + WebRTC gateway for browsers, mobile devices and kiosks, built for high availability.</a:t>
            </a:r>
            <a:endParaRPr lang="en-US" sz="950" dirty="0"/>
          </a:p>
        </p:txBody>
      </p:sp>
      <p:sp>
        <p:nvSpPr>
          <p:cNvPr id="21" name="Shape 16"/>
          <p:cNvSpPr/>
          <p:nvPr/>
        </p:nvSpPr>
        <p:spPr>
          <a:xfrm>
            <a:off x="9079992" y="1920240"/>
            <a:ext cx="2670048" cy="2834640"/>
          </a:xfrm>
          <a:prstGeom prst="roundRect">
            <a:avLst>
              <a:gd name="adj" fmla="val 3425"/>
            </a:avLst>
          </a:prstGeom>
          <a:solidFill>
            <a:srgbClr val="2E3D48"/>
          </a:solidFill>
          <a:ln/>
        </p:spPr>
        <p:txBody>
          <a:bodyPr/>
          <a:p/>
        </p:txBody>
      </p:sp>
      <p:pic>
        <p:nvPicPr>
          <p:cNvPr id="22" name="Image 3" descr="assets/marks/hero_videorec.png">    </p:cNvPr>
          <p:cNvPicPr>
            <a:picLocks noChangeAspect="1"/>
          </p:cNvPicPr>
          <p:nvPr/>
        </p:nvPicPr>
        <p:blipFill>
          <a:blip r:embed="rId4"/>
          <a:stretch>
            <a:fillRect/>
          </a:stretch>
        </p:blipFill>
        <p:spPr>
          <a:xfrm>
            <a:off x="9957816" y="2194560"/>
            <a:ext cx="914400" cy="914400"/>
          </a:xfrm>
          <a:prstGeom prst="rect">
            <a:avLst/>
          </a:prstGeom>
        </p:spPr>
      </p:pic>
      <p:sp>
        <p:nvSpPr>
          <p:cNvPr id="23" name="Text 17"/>
          <p:cNvSpPr/>
          <p:nvPr/>
        </p:nvSpPr>
        <p:spPr>
          <a:xfrm>
            <a:off x="9262872" y="3218688"/>
            <a:ext cx="2304288" cy="310896"/>
          </a:xfrm>
          <a:prstGeom prst="rect">
            <a:avLst/>
          </a:prstGeom>
          <a:noFill/>
          <a:ln/>
        </p:spPr>
        <p:txBody>
          <a:bodyPr wrap="square" lIns="0" tIns="0" rIns="0" bIns="0" rtlCol="0" anchor="ctr"/>
          <a:lstStyle/>
          <a:p>
            <a:pPr algn="ctr" indent="0" marL="0">
              <a:buNone/>
            </a:pPr>
            <a:r>
              <a:rPr lang="en-US" sz="1400" b="1" dirty="0">
                <a:solidFill>
                  <a:srgbClr val="FFFFFF"/>
                </a:solidFill>
                <a:latin typeface="Montserrat" pitchFamily="34" charset="0"/>
                <a:ea typeface="Montserrat" pitchFamily="34" charset="-122"/>
                <a:cs typeface="Montserrat" pitchFamily="34" charset="-120"/>
              </a:rPr>
              <a:t>Video REC</a:t>
            </a:r>
            <a:endParaRPr lang="en-US" sz="1400" dirty="0"/>
          </a:p>
        </p:txBody>
      </p:sp>
      <p:sp>
        <p:nvSpPr>
          <p:cNvPr id="24" name="Text 18"/>
          <p:cNvSpPr/>
          <p:nvPr/>
        </p:nvSpPr>
        <p:spPr>
          <a:xfrm>
            <a:off x="9262872" y="3529584"/>
            <a:ext cx="2304288" cy="256032"/>
          </a:xfrm>
          <a:prstGeom prst="rect">
            <a:avLst/>
          </a:prstGeom>
          <a:noFill/>
          <a:ln/>
        </p:spPr>
        <p:txBody>
          <a:bodyPr wrap="square" lIns="0" tIns="0" rIns="0" bIns="0" rtlCol="0" anchor="ctr"/>
          <a:lstStyle/>
          <a:p>
            <a:pPr algn="ctr" indent="0" marL="0">
              <a:buNone/>
            </a:pPr>
            <a:r>
              <a:rPr lang="en-US" sz="850" b="1" spc="100" kern="0" dirty="0">
                <a:solidFill>
                  <a:srgbClr val="FF6D5F"/>
                </a:solidFill>
                <a:latin typeface="Montserrat" pitchFamily="34" charset="0"/>
                <a:ea typeface="Montserrat" pitchFamily="34" charset="-122"/>
                <a:cs typeface="Montserrat" pitchFamily="34" charset="-120"/>
              </a:rPr>
              <a:t>RECORDING LAYER</a:t>
            </a:r>
            <a:endParaRPr lang="en-US" sz="850" dirty="0"/>
          </a:p>
        </p:txBody>
      </p:sp>
      <p:sp>
        <p:nvSpPr>
          <p:cNvPr id="25" name="Text 19"/>
          <p:cNvSpPr/>
          <p:nvPr/>
        </p:nvSpPr>
        <p:spPr>
          <a:xfrm>
            <a:off x="9299448" y="3858768"/>
            <a:ext cx="2231136" cy="777240"/>
          </a:xfrm>
          <a:prstGeom prst="rect">
            <a:avLst/>
          </a:prstGeom>
          <a:noFill/>
          <a:ln/>
        </p:spPr>
        <p:txBody>
          <a:bodyPr wrap="square" lIns="0" tIns="0" rIns="0" bIns="0" rtlCol="0" anchor="ctr"/>
          <a:lstStyle/>
          <a:p>
            <a:pPr algn="ctr" indent="0" marL="0">
              <a:lnSpc>
                <a:spcPct val="125000"/>
              </a:lnSpc>
              <a:buNone/>
            </a:pPr>
            <a:r>
              <a:rPr lang="en-US" sz="950" dirty="0">
                <a:solidFill>
                  <a:srgbClr val="9FB0BE"/>
                </a:solidFill>
                <a:latin typeface="Montserrat" pitchFamily="34" charset="0"/>
                <a:ea typeface="Montserrat" pitchFamily="34" charset="-122"/>
                <a:cs typeface="Montserrat" pitchFamily="34" charset="-120"/>
              </a:rPr>
              <a:t>HD video recording, storage and archive, with export for analytics and compliance.</a:t>
            </a:r>
            <a:endParaRPr lang="en-US" sz="950" dirty="0"/>
          </a:p>
        </p:txBody>
      </p:sp>
      <p:sp>
        <p:nvSpPr>
          <p:cNvPr id="26" name="Text 20"/>
          <p:cNvSpPr/>
          <p:nvPr/>
        </p:nvSpPr>
        <p:spPr>
          <a:xfrm>
            <a:off x="548640" y="5074920"/>
            <a:ext cx="11091672" cy="329184"/>
          </a:xfrm>
          <a:prstGeom prst="rect">
            <a:avLst/>
          </a:prstGeom>
          <a:noFill/>
          <a:ln/>
        </p:spPr>
        <p:txBody>
          <a:bodyPr wrap="square" lIns="0" tIns="0" rIns="0" bIns="0" rtlCol="0" anchor="ctr"/>
          <a:lstStyle/>
          <a:p>
            <a:pPr indent="0" marL="0">
              <a:buNone/>
            </a:pPr>
            <a:r>
              <a:rPr lang="en-US" sz="1050" b="1" dirty="0">
                <a:solidFill>
                  <a:srgbClr val="FF6D5F"/>
                </a:solidFill>
                <a:latin typeface="Montserrat" pitchFamily="34" charset="0"/>
                <a:ea typeface="Montserrat" pitchFamily="34" charset="-122"/>
                <a:cs typeface="Montserrat" pitchFamily="34" charset="-120"/>
              </a:rPr>
              <a:t>Cloud Services · hosting, monitoring and managed operation across all four platforms</a:t>
            </a:r>
            <a:endParaRPr lang="en-US" sz="1050" dirty="0"/>
          </a:p>
        </p:txBody>
      </p:sp>
      <p:sp>
        <p:nvSpPr>
          <p:cNvPr id="27" name="Text 21"/>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6B7F8D"/>
                </a:solidFill>
                <a:latin typeface="Montserrat" pitchFamily="34" charset="0"/>
                <a:ea typeface="Montserrat" pitchFamily="34" charset="-122"/>
                <a:cs typeface="Montserrat" pitchFamily="34" charset="-120"/>
              </a:rPr>
              <a:t>Source: wiki.ivrpowers.com/en (platform documentation)</a:t>
            </a:r>
            <a:endParaRPr lang="en-US" sz="800" dirty="0"/>
          </a:p>
        </p:txBody>
      </p:sp>
      <p:sp>
        <p:nvSpPr>
          <p:cNvPr id="28" name="Text 22"/>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6B7F8D"/>
                </a:solidFill>
                <a:latin typeface="Montserrat" pitchFamily="34" charset="0"/>
                <a:ea typeface="Montserrat" pitchFamily="34" charset="-122"/>
                <a:cs typeface="Montserrat" pitchFamily="34" charset="-120"/>
              </a:rPr>
              <a:t>The suite</a:t>
            </a:r>
            <a:endParaRPr lang="en-US" sz="800" dirty="0"/>
          </a:p>
        </p:txBody>
      </p:sp>
      <p:sp>
        <p:nvSpPr>
          <p:cNvPr id="29" name="Text 23"/>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9FB0BE"/>
                </a:solidFill>
                <a:latin typeface="Montserrat" pitchFamily="34" charset="0"/>
                <a:ea typeface="Montserrat" pitchFamily="34" charset="-122"/>
                <a:cs typeface="Montserrat"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6F6F6"/>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COMPARISON</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Where Video RTC parts company with CPaaS video APIs</a:t>
            </a:r>
            <a:endParaRPr lang="en-US" sz="2700" dirty="0"/>
          </a:p>
        </p:txBody>
      </p:sp>
      <p:sp>
        <p:nvSpPr>
          <p:cNvPr id="5" name="Shape 3"/>
          <p:cNvSpPr/>
          <p:nvPr/>
        </p:nvSpPr>
        <p:spPr>
          <a:xfrm>
            <a:off x="4946904" y="1463040"/>
            <a:ext cx="3456432" cy="4133088"/>
          </a:xfrm>
          <a:prstGeom prst="roundRect">
            <a:avLst>
              <a:gd name="adj" fmla="val 2646"/>
            </a:avLst>
          </a:prstGeom>
          <a:solidFill>
            <a:srgbClr val="EDEFF1"/>
          </a:solidFill>
          <a:ln/>
        </p:spPr>
        <p:txBody>
          <a:bodyPr/>
          <a:p/>
        </p:txBody>
      </p:sp>
      <p:sp>
        <p:nvSpPr>
          <p:cNvPr id="6" name="Shape 4"/>
          <p:cNvSpPr/>
          <p:nvPr/>
        </p:nvSpPr>
        <p:spPr>
          <a:xfrm>
            <a:off x="8220456" y="1463040"/>
            <a:ext cx="3547872" cy="4133088"/>
          </a:xfrm>
          <a:prstGeom prst="roundRect">
            <a:avLst>
              <a:gd name="adj" fmla="val 2577"/>
            </a:avLst>
          </a:prstGeom>
          <a:solidFill>
            <a:srgbClr val="212F38"/>
          </a:solidFill>
          <a:ln/>
        </p:spPr>
        <p:txBody>
          <a:bodyPr/>
          <a:p/>
        </p:txBody>
      </p:sp>
      <p:sp>
        <p:nvSpPr>
          <p:cNvPr id="7" name="Text 5"/>
          <p:cNvSpPr/>
          <p:nvPr/>
        </p:nvSpPr>
        <p:spPr>
          <a:xfrm>
            <a:off x="548640" y="1554480"/>
            <a:ext cx="4434840" cy="658368"/>
          </a:xfrm>
          <a:prstGeom prst="rect">
            <a:avLst/>
          </a:prstGeom>
          <a:noFill/>
          <a:ln/>
        </p:spPr>
        <p:txBody>
          <a:bodyPr wrap="square" rtlCol="0" anchor="ctr"/>
          <a:lstStyle/>
          <a:p>
            <a:pPr indent="0" marL="0">
              <a:buNone/>
            </a:pPr>
            <a:endParaRPr lang="en-US" dirty="0"/>
          </a:p>
        </p:txBody>
      </p:sp>
      <p:sp>
        <p:nvSpPr>
          <p:cNvPr id="8" name="Text 6"/>
          <p:cNvSpPr/>
          <p:nvPr/>
        </p:nvSpPr>
        <p:spPr>
          <a:xfrm>
            <a:off x="5074920" y="1554480"/>
            <a:ext cx="3200400" cy="658368"/>
          </a:xfrm>
          <a:prstGeom prst="rect">
            <a:avLst/>
          </a:prstGeom>
          <a:noFill/>
          <a:ln/>
        </p:spPr>
        <p:txBody>
          <a:bodyPr wrap="square" lIns="0" tIns="0" rIns="0" bIns="0" rtlCol="0" anchor="ctr"/>
          <a:lstStyle/>
          <a:p>
            <a:pPr indent="0" marL="0">
              <a:buNone/>
            </a:pPr>
            <a:r>
              <a:rPr lang="en-US" sz="1150" b="1" dirty="0">
                <a:solidFill>
                  <a:srgbClr val="4D5C6E"/>
                </a:solidFill>
                <a:latin typeface="Montserrat" pitchFamily="34" charset="0"/>
                <a:ea typeface="Montserrat" pitchFamily="34" charset="-122"/>
                <a:cs typeface="Montserrat" pitchFamily="34" charset="-120"/>
              </a:rPr>
              <a:t>A typical CPaaS video API</a:t>
            </a:r>
            <a:endParaRPr lang="en-US" sz="1150" dirty="0"/>
          </a:p>
        </p:txBody>
      </p:sp>
      <p:sp>
        <p:nvSpPr>
          <p:cNvPr id="9" name="Text 7"/>
          <p:cNvSpPr/>
          <p:nvPr/>
        </p:nvSpPr>
        <p:spPr>
          <a:xfrm>
            <a:off x="8366760" y="1554480"/>
            <a:ext cx="3273552" cy="658368"/>
          </a:xfrm>
          <a:prstGeom prst="rect">
            <a:avLst/>
          </a:prstGeom>
          <a:noFill/>
          <a:ln/>
        </p:spPr>
        <p:txBody>
          <a:bodyPr wrap="square" lIns="0" tIns="0" rIns="0" bIns="0" rtlCol="0" anchor="ctr"/>
          <a:lstStyle/>
          <a:p>
            <a:pPr indent="0" marL="0">
              <a:buNone/>
            </a:pPr>
            <a:r>
              <a:rPr lang="en-US" sz="1250" b="1" dirty="0">
                <a:solidFill>
                  <a:srgbClr val="FF6D5F"/>
                </a:solidFill>
                <a:latin typeface="Montserrat" pitchFamily="34" charset="0"/>
                <a:ea typeface="Montserrat" pitchFamily="34" charset="-122"/>
                <a:cs typeface="Montserrat" pitchFamily="34" charset="-120"/>
              </a:rPr>
              <a:t>Video RTC</a:t>
            </a:r>
            <a:endParaRPr lang="en-US" sz="1250" dirty="0"/>
          </a:p>
        </p:txBody>
      </p:sp>
      <p:sp>
        <p:nvSpPr>
          <p:cNvPr id="10" name="Shape 8"/>
          <p:cNvSpPr/>
          <p:nvPr/>
        </p:nvSpPr>
        <p:spPr>
          <a:xfrm>
            <a:off x="548640" y="2212848"/>
            <a:ext cx="4617720" cy="658368"/>
          </a:xfrm>
          <a:prstGeom prst="rect">
            <a:avLst/>
          </a:prstGeom>
          <a:solidFill>
            <a:srgbClr val="EDEFF1"/>
          </a:solidFill>
          <a:ln/>
        </p:spPr>
        <p:txBody>
          <a:bodyPr/>
          <a:p/>
        </p:txBody>
      </p:sp>
      <p:sp>
        <p:nvSpPr>
          <p:cNvPr id="11" name="Text 9"/>
          <p:cNvSpPr/>
          <p:nvPr/>
        </p:nvSpPr>
        <p:spPr>
          <a:xfrm>
            <a:off x="713232" y="2212848"/>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Core deployment</a:t>
            </a:r>
            <a:endParaRPr lang="en-US" sz="1100" dirty="0"/>
          </a:p>
        </p:txBody>
      </p:sp>
      <p:sp>
        <p:nvSpPr>
          <p:cNvPr id="12" name="Text 10"/>
          <p:cNvSpPr/>
          <p:nvPr/>
        </p:nvSpPr>
        <p:spPr>
          <a:xfrm>
            <a:off x="5074920" y="2212848"/>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Cloud only, by architecture</a:t>
            </a:r>
            <a:endParaRPr lang="en-US" sz="960" dirty="0"/>
          </a:p>
        </p:txBody>
      </p:sp>
      <p:sp>
        <p:nvSpPr>
          <p:cNvPr id="13" name="Text 11"/>
          <p:cNvSpPr/>
          <p:nvPr/>
        </p:nvSpPr>
        <p:spPr>
          <a:xfrm>
            <a:off x="8366760" y="2212848"/>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Cloud, on-premises, virtualized or hybrid</a:t>
            </a:r>
            <a:endParaRPr lang="en-US" sz="980" dirty="0"/>
          </a:p>
        </p:txBody>
      </p:sp>
      <p:sp>
        <p:nvSpPr>
          <p:cNvPr id="14" name="Text 12"/>
          <p:cNvSpPr/>
          <p:nvPr/>
        </p:nvSpPr>
        <p:spPr>
          <a:xfrm>
            <a:off x="713232" y="2871216"/>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Contact-center routing</a:t>
            </a:r>
            <a:endParaRPr lang="en-US" sz="1100" dirty="0"/>
          </a:p>
        </p:txBody>
      </p:sp>
      <p:sp>
        <p:nvSpPr>
          <p:cNvPr id="15" name="Text 13"/>
          <p:cNvSpPr/>
          <p:nvPr/>
        </p:nvSpPr>
        <p:spPr>
          <a:xfrm>
            <a:off x="5074920" y="2871216"/>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Generic building block; integrate it yourself</a:t>
            </a:r>
            <a:endParaRPr lang="en-US" sz="960" dirty="0"/>
          </a:p>
        </p:txBody>
      </p:sp>
      <p:sp>
        <p:nvSpPr>
          <p:cNvPr id="16" name="Text 14"/>
          <p:cNvSpPr/>
          <p:nvPr/>
        </p:nvSpPr>
        <p:spPr>
          <a:xfrm>
            <a:off x="8366760" y="2871216"/>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Native SIP bridge with SPLIT for agent/client routing</a:t>
            </a:r>
            <a:endParaRPr lang="en-US" sz="980" dirty="0"/>
          </a:p>
        </p:txBody>
      </p:sp>
      <p:sp>
        <p:nvSpPr>
          <p:cNvPr id="17" name="Shape 15"/>
          <p:cNvSpPr/>
          <p:nvPr/>
        </p:nvSpPr>
        <p:spPr>
          <a:xfrm>
            <a:off x="548640" y="3529584"/>
            <a:ext cx="4617720" cy="658368"/>
          </a:xfrm>
          <a:prstGeom prst="rect">
            <a:avLst/>
          </a:prstGeom>
          <a:solidFill>
            <a:srgbClr val="EDEFF1"/>
          </a:solidFill>
          <a:ln/>
        </p:spPr>
        <p:txBody>
          <a:bodyPr/>
          <a:p/>
        </p:txBody>
      </p:sp>
      <p:sp>
        <p:nvSpPr>
          <p:cNvPr id="18" name="Text 16"/>
          <p:cNvSpPr/>
          <p:nvPr/>
        </p:nvSpPr>
        <p:spPr>
          <a:xfrm>
            <a:off x="713232" y="3529584"/>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Pricing model</a:t>
            </a:r>
            <a:endParaRPr lang="en-US" sz="1100" dirty="0"/>
          </a:p>
        </p:txBody>
      </p:sp>
      <p:sp>
        <p:nvSpPr>
          <p:cNvPr id="19" name="Text 17"/>
          <p:cNvSpPr/>
          <p:nvPr/>
        </p:nvSpPr>
        <p:spPr>
          <a:xfrm>
            <a:off x="5074920" y="3529584"/>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Per-participant-minute, usage-metered</a:t>
            </a:r>
            <a:endParaRPr lang="en-US" sz="960" dirty="0"/>
          </a:p>
        </p:txBody>
      </p:sp>
      <p:sp>
        <p:nvSpPr>
          <p:cNvPr id="20" name="Text 18"/>
          <p:cNvSpPr/>
          <p:nvPr/>
        </p:nvSpPr>
        <p:spPr>
          <a:xfrm>
            <a:off x="8366760" y="3529584"/>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Subscription or licences</a:t>
            </a:r>
            <a:endParaRPr lang="en-US" sz="980" dirty="0"/>
          </a:p>
        </p:txBody>
      </p:sp>
      <p:sp>
        <p:nvSpPr>
          <p:cNvPr id="21" name="Text 19"/>
          <p:cNvSpPr/>
          <p:nvPr/>
        </p:nvSpPr>
        <p:spPr>
          <a:xfrm>
            <a:off x="713232" y="4187952"/>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Compliance certifications</a:t>
            </a:r>
            <a:endParaRPr lang="en-US" sz="1100" dirty="0"/>
          </a:p>
        </p:txBody>
      </p:sp>
      <p:sp>
        <p:nvSpPr>
          <p:cNvPr id="22" name="Text 20"/>
          <p:cNvSpPr/>
          <p:nvPr/>
        </p:nvSpPr>
        <p:spPr>
          <a:xfrm>
            <a:off x="5074920" y="4187952"/>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Named certs published by most large vendors</a:t>
            </a:r>
            <a:endParaRPr lang="en-US" sz="960" dirty="0"/>
          </a:p>
        </p:txBody>
      </p:sp>
      <p:sp>
        <p:nvSpPr>
          <p:cNvPr id="23" name="Text 21"/>
          <p:cNvSpPr/>
          <p:nvPr/>
        </p:nvSpPr>
        <p:spPr>
          <a:xfrm>
            <a:off x="8366760" y="4187952"/>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Not publicly documented for Video RTC today</a:t>
            </a:r>
            <a:endParaRPr lang="en-US" sz="980" dirty="0"/>
          </a:p>
        </p:txBody>
      </p:sp>
      <p:sp>
        <p:nvSpPr>
          <p:cNvPr id="24" name="Shape 22"/>
          <p:cNvSpPr/>
          <p:nvPr/>
        </p:nvSpPr>
        <p:spPr>
          <a:xfrm>
            <a:off x="548640" y="4846320"/>
            <a:ext cx="4617720" cy="658368"/>
          </a:xfrm>
          <a:prstGeom prst="rect">
            <a:avLst/>
          </a:prstGeom>
          <a:solidFill>
            <a:srgbClr val="EDEFF1"/>
          </a:solidFill>
          <a:ln/>
        </p:spPr>
        <p:txBody>
          <a:bodyPr/>
          <a:p/>
        </p:txBody>
      </p:sp>
      <p:sp>
        <p:nvSpPr>
          <p:cNvPr id="25" name="Text 23"/>
          <p:cNvSpPr/>
          <p:nvPr/>
        </p:nvSpPr>
        <p:spPr>
          <a:xfrm>
            <a:off x="713232" y="4846320"/>
            <a:ext cx="4160520" cy="658368"/>
          </a:xfrm>
          <a:prstGeom prst="rect">
            <a:avLst/>
          </a:prstGeom>
          <a:noFill/>
          <a:ln/>
        </p:spPr>
        <p:txBody>
          <a:bodyPr wrap="square" lIns="0" tIns="0" rIns="0" bIns="0" rtlCol="0" anchor="ctr"/>
          <a:lstStyle/>
          <a:p>
            <a:pPr indent="0" marL="0">
              <a:buNone/>
            </a:pPr>
            <a:r>
              <a:rPr lang="en-US" sz="1100" b="1" dirty="0">
                <a:solidFill>
                  <a:srgbClr val="212F38"/>
                </a:solidFill>
                <a:latin typeface="Montserrat" pitchFamily="34" charset="0"/>
                <a:ea typeface="Montserrat" pitchFamily="34" charset="-122"/>
                <a:cs typeface="Montserrat" pitchFamily="34" charset="-120"/>
              </a:rPr>
              <a:t>Sales motion</a:t>
            </a:r>
            <a:endParaRPr lang="en-US" sz="1100" dirty="0"/>
          </a:p>
        </p:txBody>
      </p:sp>
      <p:sp>
        <p:nvSpPr>
          <p:cNvPr id="26" name="Text 24"/>
          <p:cNvSpPr/>
          <p:nvPr/>
        </p:nvSpPr>
        <p:spPr>
          <a:xfrm>
            <a:off x="5074920" y="4846320"/>
            <a:ext cx="2926080" cy="658368"/>
          </a:xfrm>
          <a:prstGeom prst="rect">
            <a:avLst/>
          </a:prstGeom>
          <a:noFill/>
          <a:ln/>
        </p:spPr>
        <p:txBody>
          <a:bodyPr wrap="square" lIns="0" tIns="0" rIns="0" bIns="0" rtlCol="0" anchor="ctr"/>
          <a:lstStyle/>
          <a:p>
            <a:pPr indent="0" marL="0">
              <a:lnSpc>
                <a:spcPct val="120000"/>
              </a:lnSpc>
              <a:buNone/>
            </a:pPr>
            <a:r>
              <a:rPr lang="en-US" sz="960" dirty="0">
                <a:solidFill>
                  <a:srgbClr val="4D5C6E"/>
                </a:solidFill>
                <a:latin typeface="Montserrat" pitchFamily="34" charset="0"/>
                <a:ea typeface="Montserrat" pitchFamily="34" charset="-122"/>
                <a:cs typeface="Montserrat" pitchFamily="34" charset="-120"/>
              </a:rPr>
              <a:t>Self-serve signup, free-minutes tier</a:t>
            </a:r>
            <a:endParaRPr lang="en-US" sz="960" dirty="0"/>
          </a:p>
        </p:txBody>
      </p:sp>
      <p:sp>
        <p:nvSpPr>
          <p:cNvPr id="27" name="Text 25"/>
          <p:cNvSpPr/>
          <p:nvPr/>
        </p:nvSpPr>
        <p:spPr>
          <a:xfrm>
            <a:off x="8366760" y="4846320"/>
            <a:ext cx="3273552" cy="658368"/>
          </a:xfrm>
          <a:prstGeom prst="rect">
            <a:avLst/>
          </a:prstGeom>
          <a:noFill/>
          <a:ln/>
        </p:spPr>
        <p:txBody>
          <a:bodyPr wrap="square" lIns="0" tIns="0" rIns="0" bIns="0" rtlCol="0" anchor="ctr"/>
          <a:lstStyle/>
          <a:p>
            <a:pPr indent="0" marL="0">
              <a:lnSpc>
                <a:spcPct val="120000"/>
              </a:lnSpc>
              <a:buNone/>
            </a:pPr>
            <a:r>
              <a:rPr lang="en-US" sz="980" b="1" dirty="0">
                <a:solidFill>
                  <a:srgbClr val="FFFFFF"/>
                </a:solidFill>
                <a:latin typeface="Montserrat" pitchFamily="34" charset="0"/>
                <a:ea typeface="Montserrat" pitchFamily="34" charset="-122"/>
                <a:cs typeface="Montserrat" pitchFamily="34" charset="-120"/>
              </a:rPr>
              <a:t>Quote and POC-based, evaluation licence</a:t>
            </a:r>
            <a:endParaRPr lang="en-US" sz="980" dirty="0"/>
          </a:p>
        </p:txBody>
      </p:sp>
      <p:sp>
        <p:nvSpPr>
          <p:cNvPr id="28" name="Text 26"/>
          <p:cNvSpPr/>
          <p:nvPr/>
        </p:nvSpPr>
        <p:spPr>
          <a:xfrm>
            <a:off x="548640" y="5989320"/>
            <a:ext cx="11091672" cy="384048"/>
          </a:xfrm>
          <a:prstGeom prst="rect">
            <a:avLst/>
          </a:prstGeom>
          <a:noFill/>
          <a:ln/>
        </p:spPr>
        <p:txBody>
          <a:bodyPr wrap="square" lIns="0" tIns="0" rIns="0" bIns="0" rtlCol="0" anchor="ctr"/>
          <a:lstStyle/>
          <a:p>
            <a:pPr indent="0" marL="0">
              <a:lnSpc>
                <a:spcPct val="120000"/>
              </a:lnSpc>
              <a:buNone/>
            </a:pPr>
            <a:r>
              <a:rPr lang="en-US" sz="860" i="1" dirty="0">
                <a:solidFill>
                  <a:srgbClr val="4D5C6E"/>
                </a:solidFill>
                <a:latin typeface="Montserrat" pitchFamily="34" charset="0"/>
                <a:ea typeface="Montserrat" pitchFamily="34" charset="-122"/>
                <a:cs typeface="Montserrat" pitchFamily="34" charset="-120"/>
              </a:rPr>
              <a:t>"A typical CPaaS video API" summarises patterns published on the capability and pricing pages of Twilio Video, Vonage Video API, Agora, Daily.co, Zoom Video SDK and Amazon Chime SDK, reviewed August 2026. Specific vendor comparisons available on request.</a:t>
            </a:r>
            <a:endParaRPr lang="en-US" sz="860" dirty="0"/>
          </a:p>
        </p:txBody>
      </p:sp>
      <p:sp>
        <p:nvSpPr>
          <p:cNvPr id="29" name="Text 27"/>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Comparison</a:t>
            </a:r>
            <a:endParaRPr lang="en-US" sz="800" dirty="0"/>
          </a:p>
        </p:txBody>
      </p:sp>
      <p:sp>
        <p:nvSpPr>
          <p:cNvPr id="30" name="Text 28"/>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521208"/>
            <a:ext cx="118872" cy="118872"/>
          </a:xfrm>
          <a:prstGeom prst="roundRect">
            <a:avLst>
              <a:gd name="adj" fmla="val 23077"/>
            </a:avLst>
          </a:prstGeom>
          <a:solidFill>
            <a:srgbClr val="FF6D5F"/>
          </a:solidFill>
          <a:ln/>
        </p:spPr>
        <p:txBody>
          <a:bodyPr/>
          <a:p/>
        </p:txBody>
      </p:sp>
      <p:sp>
        <p:nvSpPr>
          <p:cNvPr id="3" name="Text 1"/>
          <p:cNvSpPr/>
          <p:nvPr/>
        </p:nvSpPr>
        <p:spPr>
          <a:xfrm>
            <a:off x="777240" y="457200"/>
            <a:ext cx="10424160" cy="274320"/>
          </a:xfrm>
          <a:prstGeom prst="rect">
            <a:avLst/>
          </a:prstGeom>
          <a:noFill/>
          <a:ln/>
        </p:spPr>
        <p:txBody>
          <a:bodyPr wrap="square" lIns="0" tIns="0" rIns="0" bIns="0" rtlCol="0" anchor="ctr"/>
          <a:lstStyle/>
          <a:p>
            <a:pPr indent="0" marL="0">
              <a:buNone/>
            </a:pPr>
            <a:r>
              <a:rPr lang="en-US" sz="1100" b="1" spc="200" kern="0" dirty="0">
                <a:solidFill>
                  <a:srgbClr val="212F38"/>
                </a:solidFill>
                <a:latin typeface="Montserrat" pitchFamily="34" charset="0"/>
                <a:ea typeface="Montserrat" pitchFamily="34" charset="-122"/>
                <a:cs typeface="Montserrat" pitchFamily="34" charset="-120"/>
              </a:rPr>
              <a:t>IN PRODUCTION &amp; COMMERCIALS</a:t>
            </a:r>
            <a:endParaRPr lang="en-US" sz="1100" dirty="0"/>
          </a:p>
        </p:txBody>
      </p:sp>
      <p:sp>
        <p:nvSpPr>
          <p:cNvPr id="4" name="Text 2"/>
          <p:cNvSpPr/>
          <p:nvPr/>
        </p:nvSpPr>
        <p:spPr>
          <a:xfrm>
            <a:off x="548640" y="731520"/>
            <a:ext cx="11091672" cy="658368"/>
          </a:xfrm>
          <a:prstGeom prst="rect">
            <a:avLst/>
          </a:prstGeom>
          <a:noFill/>
          <a:ln/>
        </p:spPr>
        <p:txBody>
          <a:bodyPr wrap="square" lIns="0" tIns="0" rIns="0" bIns="0" rtlCol="0" anchor="t"/>
          <a:lstStyle/>
          <a:p>
            <a:pPr indent="0" marL="0">
              <a:buNone/>
            </a:pPr>
            <a:r>
              <a:rPr lang="en-US" sz="2700" b="1" dirty="0">
                <a:solidFill>
                  <a:srgbClr val="212F38"/>
                </a:solidFill>
                <a:latin typeface="Montserrat" pitchFamily="34" charset="0"/>
                <a:ea typeface="Montserrat" pitchFamily="34" charset="-122"/>
                <a:cs typeface="Montserrat" pitchFamily="34" charset="-120"/>
              </a:rPr>
              <a:t>Running where it matters, licensed to keep it that way</a:t>
            </a:r>
            <a:endParaRPr lang="en-US" sz="2700" dirty="0"/>
          </a:p>
        </p:txBody>
      </p:sp>
      <p:sp>
        <p:nvSpPr>
          <p:cNvPr id="5" name="Text 3"/>
          <p:cNvSpPr/>
          <p:nvPr/>
        </p:nvSpPr>
        <p:spPr>
          <a:xfrm>
            <a:off x="548640" y="1371600"/>
            <a:ext cx="5486400" cy="274320"/>
          </a:xfrm>
          <a:prstGeom prst="rect">
            <a:avLst/>
          </a:prstGeom>
          <a:noFill/>
          <a:ln/>
        </p:spPr>
        <p:txBody>
          <a:bodyPr wrap="square" lIns="0" tIns="0" rIns="0" bIns="0" rtlCol="0" anchor="ctr"/>
          <a:lstStyle/>
          <a:p>
            <a:pPr indent="0" marL="0">
              <a:buNone/>
            </a:pPr>
            <a:r>
              <a:rPr lang="en-US" sz="1250" b="1" dirty="0">
                <a:solidFill>
                  <a:srgbClr val="212F38"/>
                </a:solidFill>
                <a:latin typeface="Montserrat" pitchFamily="34" charset="0"/>
                <a:ea typeface="Montserrat" pitchFamily="34" charset="-122"/>
                <a:cs typeface="Montserrat" pitchFamily="34" charset="-120"/>
              </a:rPr>
              <a:t>Selected clients</a:t>
            </a:r>
            <a:endParaRPr lang="en-US" sz="1250" dirty="0"/>
          </a:p>
        </p:txBody>
      </p:sp>
      <p:sp>
        <p:nvSpPr>
          <p:cNvPr id="6" name="Shape 4"/>
          <p:cNvSpPr/>
          <p:nvPr/>
        </p:nvSpPr>
        <p:spPr>
          <a:xfrm>
            <a:off x="548640" y="1700784"/>
            <a:ext cx="2121408" cy="530352"/>
          </a:xfrm>
          <a:prstGeom prst="roundRect">
            <a:avLst>
              <a:gd name="adj" fmla="val 17241"/>
            </a:avLst>
          </a:prstGeom>
          <a:solidFill>
            <a:srgbClr val="F6F6F6"/>
          </a:solidFill>
          <a:ln/>
        </p:spPr>
        <p:txBody>
          <a:bodyPr/>
          <a:p/>
        </p:txBody>
      </p:sp>
      <p:sp>
        <p:nvSpPr>
          <p:cNvPr id="7" name="Text 5"/>
          <p:cNvSpPr/>
          <p:nvPr/>
        </p:nvSpPr>
        <p:spPr>
          <a:xfrm>
            <a:off x="621792"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SNS24</a:t>
            </a:r>
            <a:endParaRPr lang="en-US" sz="1050" dirty="0"/>
          </a:p>
        </p:txBody>
      </p:sp>
      <p:sp>
        <p:nvSpPr>
          <p:cNvPr id="8" name="Shape 6"/>
          <p:cNvSpPr/>
          <p:nvPr/>
        </p:nvSpPr>
        <p:spPr>
          <a:xfrm>
            <a:off x="2798064" y="1700784"/>
            <a:ext cx="2121408" cy="530352"/>
          </a:xfrm>
          <a:prstGeom prst="roundRect">
            <a:avLst>
              <a:gd name="adj" fmla="val 17241"/>
            </a:avLst>
          </a:prstGeom>
          <a:solidFill>
            <a:srgbClr val="F6F6F6"/>
          </a:solidFill>
          <a:ln/>
        </p:spPr>
        <p:txBody>
          <a:bodyPr/>
          <a:p/>
        </p:txBody>
      </p:sp>
      <p:sp>
        <p:nvSpPr>
          <p:cNvPr id="9" name="Text 7"/>
          <p:cNvSpPr/>
          <p:nvPr/>
        </p:nvSpPr>
        <p:spPr>
          <a:xfrm>
            <a:off x="2871216"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OTIS Elevators</a:t>
            </a:r>
            <a:endParaRPr lang="en-US" sz="1050" dirty="0"/>
          </a:p>
        </p:txBody>
      </p:sp>
      <p:sp>
        <p:nvSpPr>
          <p:cNvPr id="10" name="Shape 8"/>
          <p:cNvSpPr/>
          <p:nvPr/>
        </p:nvSpPr>
        <p:spPr>
          <a:xfrm>
            <a:off x="5047488" y="1700784"/>
            <a:ext cx="2121408" cy="530352"/>
          </a:xfrm>
          <a:prstGeom prst="roundRect">
            <a:avLst>
              <a:gd name="adj" fmla="val 17241"/>
            </a:avLst>
          </a:prstGeom>
          <a:solidFill>
            <a:srgbClr val="F6F6F6"/>
          </a:solidFill>
          <a:ln/>
        </p:spPr>
        <p:txBody>
          <a:bodyPr/>
          <a:p/>
        </p:txBody>
      </p:sp>
      <p:sp>
        <p:nvSpPr>
          <p:cNvPr id="11" name="Text 9"/>
          <p:cNvSpPr/>
          <p:nvPr/>
        </p:nvSpPr>
        <p:spPr>
          <a:xfrm>
            <a:off x="5120640"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Banmédica</a:t>
            </a:r>
            <a:endParaRPr lang="en-US" sz="1050" dirty="0"/>
          </a:p>
        </p:txBody>
      </p:sp>
      <p:sp>
        <p:nvSpPr>
          <p:cNvPr id="12" name="Shape 10"/>
          <p:cNvSpPr/>
          <p:nvPr/>
        </p:nvSpPr>
        <p:spPr>
          <a:xfrm>
            <a:off x="7296912" y="1700784"/>
            <a:ext cx="2121408" cy="530352"/>
          </a:xfrm>
          <a:prstGeom prst="roundRect">
            <a:avLst>
              <a:gd name="adj" fmla="val 17241"/>
            </a:avLst>
          </a:prstGeom>
          <a:solidFill>
            <a:srgbClr val="F6F6F6"/>
          </a:solidFill>
          <a:ln/>
        </p:spPr>
        <p:txBody>
          <a:bodyPr/>
          <a:p/>
        </p:txBody>
      </p:sp>
      <p:sp>
        <p:nvSpPr>
          <p:cNvPr id="13" name="Text 11"/>
          <p:cNvSpPr/>
          <p:nvPr/>
        </p:nvSpPr>
        <p:spPr>
          <a:xfrm>
            <a:off x="7370064"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AFP Capital</a:t>
            </a:r>
            <a:endParaRPr lang="en-US" sz="1050" dirty="0"/>
          </a:p>
        </p:txBody>
      </p:sp>
      <p:sp>
        <p:nvSpPr>
          <p:cNvPr id="14" name="Shape 12"/>
          <p:cNvSpPr/>
          <p:nvPr/>
        </p:nvSpPr>
        <p:spPr>
          <a:xfrm>
            <a:off x="9546336" y="1700784"/>
            <a:ext cx="2121408" cy="530352"/>
          </a:xfrm>
          <a:prstGeom prst="roundRect">
            <a:avLst>
              <a:gd name="adj" fmla="val 17241"/>
            </a:avLst>
          </a:prstGeom>
          <a:solidFill>
            <a:srgbClr val="F6F6F6"/>
          </a:solidFill>
          <a:ln/>
        </p:spPr>
        <p:txBody>
          <a:bodyPr/>
          <a:p/>
        </p:txBody>
      </p:sp>
      <p:sp>
        <p:nvSpPr>
          <p:cNvPr id="15" name="Text 13"/>
          <p:cNvSpPr/>
          <p:nvPr/>
        </p:nvSpPr>
        <p:spPr>
          <a:xfrm>
            <a:off x="9619488" y="1700784"/>
            <a:ext cx="1975104" cy="530352"/>
          </a:xfrm>
          <a:prstGeom prst="rect">
            <a:avLst/>
          </a:prstGeom>
          <a:noFill/>
          <a:ln/>
        </p:spPr>
        <p:txBody>
          <a:bodyPr wrap="square" lIns="0" tIns="0" rIns="0" bIns="0" rtlCol="0" anchor="ctr"/>
          <a:lstStyle/>
          <a:p>
            <a:pPr algn="ctr" indent="0" marL="0">
              <a:buNone/>
            </a:pPr>
            <a:r>
              <a:rPr lang="en-US" sz="1050" b="1" dirty="0">
                <a:solidFill>
                  <a:srgbClr val="212F38"/>
                </a:solidFill>
                <a:latin typeface="Montserrat" pitchFamily="34" charset="0"/>
                <a:ea typeface="Montserrat" pitchFamily="34" charset="-122"/>
                <a:cs typeface="Montserrat" pitchFamily="34" charset="-120"/>
              </a:rPr>
              <a:t>SII</a:t>
            </a:r>
            <a:endParaRPr lang="en-US" sz="1050" dirty="0"/>
          </a:p>
        </p:txBody>
      </p:sp>
      <p:sp>
        <p:nvSpPr>
          <p:cNvPr id="16" name="Text 14"/>
          <p:cNvSpPr/>
          <p:nvPr/>
        </p:nvSpPr>
        <p:spPr>
          <a:xfrm>
            <a:off x="548640" y="2450592"/>
            <a:ext cx="11091672" cy="457200"/>
          </a:xfrm>
          <a:prstGeom prst="rect">
            <a:avLst/>
          </a:prstGeom>
          <a:noFill/>
          <a:ln/>
        </p:spPr>
        <p:txBody>
          <a:bodyPr wrap="square" lIns="0" tIns="0" rIns="0" bIns="0" rtlCol="0" anchor="ctr"/>
          <a:lstStyle/>
          <a:p>
            <a:pPr indent="0" marL="0">
              <a:lnSpc>
                <a:spcPct val="125000"/>
              </a:lnSpc>
              <a:buNone/>
            </a:pPr>
            <a:r>
              <a:rPr lang="en-US" sz="980" i="1" dirty="0">
                <a:solidFill>
                  <a:srgbClr val="4D5C6E"/>
                </a:solidFill>
                <a:latin typeface="Montserrat" pitchFamily="34" charset="0"/>
                <a:ea typeface="Montserrat" pitchFamily="34" charset="-122"/>
                <a:cs typeface="Montserrat" pitchFamily="34" charset="-120"/>
              </a:rPr>
              <a:t>Video RTC carries voice and video traffic for banks, insurers, public agencies and utilities across Latin America and Europe. Named references available under NDA through your account team.</a:t>
            </a:r>
            <a:endParaRPr lang="en-US" sz="980" dirty="0"/>
          </a:p>
        </p:txBody>
      </p:sp>
      <p:sp>
        <p:nvSpPr>
          <p:cNvPr id="17" name="Shape 15"/>
          <p:cNvSpPr/>
          <p:nvPr/>
        </p:nvSpPr>
        <p:spPr>
          <a:xfrm>
            <a:off x="548640" y="3200400"/>
            <a:ext cx="11091672" cy="2743200"/>
          </a:xfrm>
          <a:prstGeom prst="roundRect">
            <a:avLst>
              <a:gd name="adj" fmla="val 3333"/>
            </a:avLst>
          </a:prstGeom>
          <a:solidFill>
            <a:srgbClr val="212F38"/>
          </a:solidFill>
          <a:ln/>
        </p:spPr>
        <p:txBody>
          <a:bodyPr/>
          <a:p/>
        </p:txBody>
      </p:sp>
      <p:sp>
        <p:nvSpPr>
          <p:cNvPr id="18" name="Text 16"/>
          <p:cNvSpPr/>
          <p:nvPr/>
        </p:nvSpPr>
        <p:spPr>
          <a:xfrm>
            <a:off x="868680" y="3383280"/>
            <a:ext cx="10424160" cy="310896"/>
          </a:xfrm>
          <a:prstGeom prst="rect">
            <a:avLst/>
          </a:prstGeom>
          <a:noFill/>
          <a:ln/>
        </p:spPr>
        <p:txBody>
          <a:bodyPr wrap="square" lIns="0" tIns="0" rIns="0" bIns="0" rtlCol="0" anchor="ctr"/>
          <a:lstStyle/>
          <a:p>
            <a:pPr indent="0" marL="0">
              <a:buNone/>
            </a:pPr>
            <a:r>
              <a:rPr lang="en-US" sz="1400" b="1" dirty="0">
                <a:solidFill>
                  <a:srgbClr val="FF6D5F"/>
                </a:solidFill>
                <a:latin typeface="Montserrat" pitchFamily="34" charset="0"/>
                <a:ea typeface="Montserrat" pitchFamily="34" charset="-122"/>
                <a:cs typeface="Montserrat" pitchFamily="34" charset="-120"/>
              </a:rPr>
              <a:t>Port-based subscription, with a licence available</a:t>
            </a:r>
            <a:endParaRPr lang="en-US" sz="1400" dirty="0"/>
          </a:p>
        </p:txBody>
      </p:sp>
      <p:sp>
        <p:nvSpPr>
          <p:cNvPr id="19" name="Text 17"/>
          <p:cNvSpPr/>
          <p:nvPr/>
        </p:nvSpPr>
        <p:spPr>
          <a:xfrm>
            <a:off x="868680" y="3776472"/>
            <a:ext cx="10469880" cy="822960"/>
          </a:xfrm>
          <a:prstGeom prst="rect">
            <a:avLst/>
          </a:prstGeom>
          <a:noFill/>
          <a:ln/>
        </p:spPr>
        <p:txBody>
          <a:bodyPr wrap="square" lIns="0" tIns="0" rIns="0" bIns="0" rtlCol="0" anchor="ctr"/>
          <a:lstStyle/>
          <a:p>
            <a:pPr indent="0" marL="0">
              <a:lnSpc>
                <a:spcPct val="132000"/>
              </a:lnSpc>
              <a:buNone/>
            </a:pPr>
            <a:r>
              <a:rPr lang="en-US" sz="1100" dirty="0">
                <a:solidFill>
                  <a:srgbClr val="9FB0BE"/>
                </a:solidFill>
                <a:latin typeface="Montserrat" pitchFamily="34" charset="0"/>
                <a:ea typeface="Montserrat" pitchFamily="34" charset="-122"/>
                <a:cs typeface="Montserrat" pitchFamily="34" charset="-120"/>
              </a:rPr>
              <a:t>Video RTC is contracted by subscription, per port — a port being one concurrent video session — on any deployment model. For the public sector and regulated environments that need to own the licence, we still offer a perpetual per-port purchase plus annual maintenance, quoted after a proof of concept. Full-function evaluation licences are available for a proof of concept.</a:t>
            </a:r>
            <a:endParaRPr lang="en-US" sz="1100" dirty="0"/>
          </a:p>
        </p:txBody>
      </p:sp>
      <p:sp>
        <p:nvSpPr>
          <p:cNvPr id="20" name="Text 18"/>
          <p:cNvSpPr/>
          <p:nvPr/>
        </p:nvSpPr>
        <p:spPr>
          <a:xfrm>
            <a:off x="868680" y="4572000"/>
            <a:ext cx="10469880" cy="594360"/>
          </a:xfrm>
          <a:prstGeom prst="rect">
            <a:avLst/>
          </a:prstGeom>
          <a:noFill/>
          <a:ln/>
        </p:spPr>
        <p:txBody>
          <a:bodyPr wrap="square" lIns="0" tIns="0" rIns="0" bIns="0" rtlCol="0" anchor="ctr"/>
          <a:lstStyle/>
          <a:p>
            <a:pPr indent="0" marL="0">
              <a:lnSpc>
                <a:spcPct val="125000"/>
              </a:lnSpc>
              <a:buNone/>
            </a:pPr>
            <a:r>
              <a:rPr lang="en-US" sz="960" i="1" dirty="0">
                <a:solidFill>
                  <a:srgbClr val="9FB0BE"/>
                </a:solidFill>
                <a:latin typeface="Montserrat" pitchFamily="34" charset="0"/>
                <a:ea typeface="Montserrat" pitchFamily="34" charset="-122"/>
                <a:cs typeface="Montserrat" pitchFamily="34" charset="-120"/>
              </a:rPr>
              <a:t>Port-based subscription means you pay for simultaneous session capacity, not consumed minutes. Cost tracks actual business usage instead of rising with adoption — and a perpetual per-port purchase is still available for organizations that need to own the licence.</a:t>
            </a:r>
            <a:endParaRPr lang="en-US" sz="960" dirty="0"/>
          </a:p>
        </p:txBody>
      </p:sp>
      <p:sp>
        <p:nvSpPr>
          <p:cNvPr id="21" name="Text 19"/>
          <p:cNvSpPr/>
          <p:nvPr/>
        </p:nvSpPr>
        <p:spPr>
          <a:xfrm>
            <a:off x="548640" y="6455664"/>
            <a:ext cx="8138160" cy="274320"/>
          </a:xfrm>
          <a:prstGeom prst="rect">
            <a:avLst/>
          </a:prstGeom>
          <a:noFill/>
          <a:ln/>
        </p:spPr>
        <p:txBody>
          <a:bodyPr wrap="square" lIns="0" tIns="0" rIns="0" bIns="0" rtlCol="0" anchor="ctr"/>
          <a:lstStyle/>
          <a:p>
            <a:pPr indent="0" marL="0">
              <a:buNone/>
            </a:pPr>
            <a:r>
              <a:rPr lang="en-US" sz="800" i="1" dirty="0">
                <a:solidFill>
                  <a:srgbClr val="4D5C6E"/>
                </a:solidFill>
                <a:latin typeface="Montserrat" pitchFamily="34" charset="0"/>
                <a:ea typeface="Montserrat" pitchFamily="34" charset="-122"/>
                <a:cs typeface="Montserrat" pitchFamily="34" charset="-120"/>
              </a:rPr>
              <a:t>Source: interactivepowers.com/en/platforms/videortc; Source: wiki.ivrpowers.com/en/videortc/faq (licensing section)</a:t>
            </a:r>
            <a:endParaRPr lang="en-US" sz="800" dirty="0"/>
          </a:p>
        </p:txBody>
      </p:sp>
      <p:sp>
        <p:nvSpPr>
          <p:cNvPr id="22" name="Text 20"/>
          <p:cNvSpPr/>
          <p:nvPr/>
        </p:nvSpPr>
        <p:spPr>
          <a:xfrm>
            <a:off x="8778240" y="6455664"/>
            <a:ext cx="2377440" cy="274320"/>
          </a:xfrm>
          <a:prstGeom prst="rect">
            <a:avLst/>
          </a:prstGeom>
          <a:noFill/>
          <a:ln/>
        </p:spPr>
        <p:txBody>
          <a:bodyPr wrap="square" lIns="0" tIns="0" rIns="0" bIns="0" rtlCol="0" anchor="ctr"/>
          <a:lstStyle/>
          <a:p>
            <a:pPr algn="r" indent="0" marL="0">
              <a:buNone/>
            </a:pPr>
            <a:r>
              <a:rPr lang="en-US" sz="800" dirty="0">
                <a:solidFill>
                  <a:srgbClr val="4D5C6E"/>
                </a:solidFill>
                <a:latin typeface="Montserrat" pitchFamily="34" charset="0"/>
                <a:ea typeface="Montserrat" pitchFamily="34" charset="-122"/>
                <a:cs typeface="Montserrat" pitchFamily="34" charset="-120"/>
              </a:rPr>
              <a:t>Proof &amp; commercials</a:t>
            </a:r>
            <a:endParaRPr lang="en-US" sz="800" dirty="0"/>
          </a:p>
        </p:txBody>
      </p:sp>
      <p:sp>
        <p:nvSpPr>
          <p:cNvPr id="23" name="Text 21"/>
          <p:cNvSpPr/>
          <p:nvPr/>
        </p:nvSpPr>
        <p:spPr>
          <a:xfrm>
            <a:off x="11320272" y="6455664"/>
            <a:ext cx="320040" cy="274320"/>
          </a:xfrm>
          <a:prstGeom prst="rect">
            <a:avLst/>
          </a:prstGeom>
          <a:noFill/>
          <a:ln/>
        </p:spPr>
        <p:txBody>
          <a:bodyPr wrap="square" lIns="0" tIns="0" rIns="0" bIns="0" rtlCol="0" anchor="ctr"/>
          <a:lstStyle/>
          <a:p>
            <a:pPr algn="r" indent="0" marL="0">
              <a:buNone/>
            </a:pPr>
            <a:r>
              <a:rPr lang="en-US" sz="900" b="1" dirty="0">
                <a:solidFill>
                  <a:srgbClr val="212F38"/>
                </a:solidFill>
                <a:latin typeface="Montserrat" pitchFamily="34" charset="0"/>
                <a:ea typeface="Montserrat" pitchFamily="34" charset="-122"/>
                <a:cs typeface="Montserrat" pitchFamily="34" charset="-120"/>
              </a:rPr>
              <a:t>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212F38"/>
        </a:solidFill>
      </p:bgPr>
    </p:bg>
    <p:spTree>
      <p:nvGrpSpPr>
        <p:cNvPr id="1" name=""/>
        <p:cNvGrpSpPr/>
        <p:nvPr/>
      </p:nvGrpSpPr>
      <p:grpSpPr>
        <a:xfrm>
          <a:off x="0" y="0"/>
          <a:ext cx="0" cy="0"/>
          <a:chOff x="0" y="0"/>
          <a:chExt cx="0" cy="0"/>
        </a:xfrm>
      </p:grpSpPr>
      <p:sp>
        <p:nvSpPr>
          <p:cNvPr id="2" name="Shape 0"/>
          <p:cNvSpPr/>
          <p:nvPr/>
        </p:nvSpPr>
        <p:spPr>
          <a:xfrm>
            <a:off x="-2377440" y="3291840"/>
            <a:ext cx="6766560" cy="6766560"/>
          </a:xfrm>
          <a:prstGeom prst="ellipse">
            <a:avLst/>
          </a:prstGeom>
          <a:solidFill>
            <a:srgbClr val="2E3D48"/>
          </a:solidFill>
          <a:ln/>
        </p:spPr>
        <p:txBody>
          <a:bodyPr/>
          <a:p/>
        </p:txBody>
      </p:sp>
      <p:pic>
        <p:nvPicPr>
          <p:cNvPr id="3" name="Image 0" descr="assets/marks/hero_videortc.png">    </p:cNvPr>
          <p:cNvPicPr>
            <a:picLocks noChangeAspect="1"/>
          </p:cNvPicPr>
          <p:nvPr/>
        </p:nvPicPr>
        <p:blipFill>
          <a:blip r:embed="rId1"/>
          <a:stretch>
            <a:fillRect/>
          </a:stretch>
        </p:blipFill>
        <p:spPr>
          <a:xfrm>
            <a:off x="9281160" y="2286000"/>
            <a:ext cx="2194560" cy="2194560"/>
          </a:xfrm>
          <a:prstGeom prst="rect">
            <a:avLst/>
          </a:prstGeom>
        </p:spPr>
      </p:pic>
      <p:sp>
        <p:nvSpPr>
          <p:cNvPr id="4" name="Text 1"/>
          <p:cNvSpPr/>
          <p:nvPr/>
        </p:nvSpPr>
        <p:spPr>
          <a:xfrm>
            <a:off x="685800" y="1965960"/>
            <a:ext cx="8229600" cy="310896"/>
          </a:xfrm>
          <a:prstGeom prst="rect">
            <a:avLst/>
          </a:prstGeom>
          <a:noFill/>
          <a:ln/>
        </p:spPr>
        <p:txBody>
          <a:bodyPr wrap="square" lIns="0" tIns="0" rIns="0" bIns="0" rtlCol="0" anchor="ctr"/>
          <a:lstStyle/>
          <a:p>
            <a:pPr indent="0" marL="0">
              <a:buNone/>
            </a:pPr>
            <a:r>
              <a:rPr lang="en-US" sz="1200" b="1" spc="250" kern="0" dirty="0">
                <a:solidFill>
                  <a:srgbClr val="FF6D5F"/>
                </a:solidFill>
                <a:latin typeface="Montserrat" pitchFamily="34" charset="0"/>
                <a:ea typeface="Montserrat" pitchFamily="34" charset="-122"/>
                <a:cs typeface="Montserrat" pitchFamily="34" charset="-120"/>
              </a:rPr>
              <a:t>VIDEO RTC  ·  REAL-TIME VIDEO ENGINE</a:t>
            </a:r>
            <a:endParaRPr lang="en-US" sz="1200" dirty="0"/>
          </a:p>
        </p:txBody>
      </p:sp>
      <p:sp>
        <p:nvSpPr>
          <p:cNvPr id="5" name="Text 2"/>
          <p:cNvSpPr/>
          <p:nvPr/>
        </p:nvSpPr>
        <p:spPr>
          <a:xfrm>
            <a:off x="685800" y="2331720"/>
            <a:ext cx="8046720" cy="1600200"/>
          </a:xfrm>
          <a:prstGeom prst="rect">
            <a:avLst/>
          </a:prstGeom>
          <a:noFill/>
          <a:ln/>
        </p:spPr>
        <p:txBody>
          <a:bodyPr wrap="square" lIns="0" tIns="0" rIns="0" bIns="0" rtlCol="0" anchor="ctr"/>
          <a:lstStyle/>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Give your platform</a:t>
            </a:r>
            <a:endParaRPr lang="en-US" sz="3800" dirty="0"/>
          </a:p>
          <a:p>
            <a:pPr indent="0" marL="0">
              <a:lnSpc>
                <a:spcPct val="112000"/>
              </a:lnSpc>
              <a:buNone/>
            </a:pPr>
            <a:r>
              <a:rPr lang="en-US" sz="3800" b="1" dirty="0">
                <a:solidFill>
                  <a:srgbClr val="FFFFFF"/>
                </a:solidFill>
                <a:latin typeface="Montserrat" pitchFamily="34" charset="0"/>
                <a:ea typeface="Montserrat" pitchFamily="34" charset="-122"/>
                <a:cs typeface="Montserrat" pitchFamily="34" charset="-120"/>
              </a:rPr>
              <a:t>a real video core.</a:t>
            </a:r>
            <a:endParaRPr lang="en-US" sz="3800" dirty="0"/>
          </a:p>
        </p:txBody>
      </p:sp>
      <p:sp>
        <p:nvSpPr>
          <p:cNvPr id="6" name="Text 3"/>
          <p:cNvSpPr/>
          <p:nvPr/>
        </p:nvSpPr>
        <p:spPr>
          <a:xfrm>
            <a:off x="685800" y="4041648"/>
            <a:ext cx="7772400" cy="658368"/>
          </a:xfrm>
          <a:prstGeom prst="rect">
            <a:avLst/>
          </a:prstGeom>
          <a:noFill/>
          <a:ln/>
        </p:spPr>
        <p:txBody>
          <a:bodyPr wrap="square" lIns="0" tIns="0" rIns="0" bIns="0" rtlCol="0" anchor="ctr"/>
          <a:lstStyle/>
          <a:p>
            <a:pPr indent="0" marL="0">
              <a:lnSpc>
                <a:spcPct val="130000"/>
              </a:lnSpc>
              <a:buNone/>
            </a:pPr>
            <a:r>
              <a:rPr lang="en-US" sz="1250" dirty="0">
                <a:solidFill>
                  <a:srgbClr val="9FB0BE"/>
                </a:solidFill>
                <a:latin typeface="Montserrat" pitchFamily="34" charset="0"/>
                <a:ea typeface="Montserrat" pitchFamily="34" charset="-122"/>
                <a:cs typeface="Montserrat" pitchFamily="34" charset="-120"/>
              </a:rPr>
              <a:t>Let us show you a session captured, routed and recorded end to end — on your own infrastructure if that's the requirement, with an evaluation licence and no capacity games.</a:t>
            </a:r>
            <a:endParaRPr lang="en-US" sz="1250" dirty="0"/>
          </a:p>
        </p:txBody>
      </p:sp>
      <p:sp>
        <p:nvSpPr>
          <p:cNvPr id="7" name="Shape 4"/>
          <p:cNvSpPr/>
          <p:nvPr/>
        </p:nvSpPr>
        <p:spPr>
          <a:xfrm>
            <a:off x="685800" y="4892040"/>
            <a:ext cx="1965960" cy="512064"/>
          </a:xfrm>
          <a:prstGeom prst="roundRect">
            <a:avLst>
              <a:gd name="adj" fmla="val 50000"/>
            </a:avLst>
          </a:prstGeom>
          <a:solidFill>
            <a:srgbClr val="FF6D5F"/>
          </a:solidFill>
          <a:ln/>
        </p:spPr>
        <p:txBody>
          <a:bodyPr/>
          <a:p/>
        </p:txBody>
      </p:sp>
      <p:sp>
        <p:nvSpPr>
          <p:cNvPr id="8" name="Text 5"/>
          <p:cNvSpPr/>
          <p:nvPr/>
        </p:nvSpPr>
        <p:spPr>
          <a:xfrm>
            <a:off x="685800" y="4892040"/>
            <a:ext cx="196596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Talk to Sales</a:t>
            </a:r>
            <a:endParaRPr lang="en-US" sz="1200" dirty="0"/>
          </a:p>
        </p:txBody>
      </p:sp>
      <p:sp>
        <p:nvSpPr>
          <p:cNvPr id="9" name="Shape 6"/>
          <p:cNvSpPr/>
          <p:nvPr/>
        </p:nvSpPr>
        <p:spPr>
          <a:xfrm>
            <a:off x="2834640" y="4892040"/>
            <a:ext cx="2148840" cy="512064"/>
          </a:xfrm>
          <a:prstGeom prst="roundRect">
            <a:avLst>
              <a:gd name="adj" fmla="val 50000"/>
            </a:avLst>
          </a:prstGeom>
          <a:solidFill>
            <a:srgbClr val="2E3D48"/>
          </a:solidFill>
          <a:ln/>
        </p:spPr>
        <p:txBody>
          <a:bodyPr/>
          <a:p/>
        </p:txBody>
      </p:sp>
      <p:sp>
        <p:nvSpPr>
          <p:cNvPr id="10" name="Text 7"/>
          <p:cNvSpPr/>
          <p:nvPr/>
        </p:nvSpPr>
        <p:spPr>
          <a:xfrm>
            <a:off x="2834640" y="4892040"/>
            <a:ext cx="2148840" cy="512064"/>
          </a:xfrm>
          <a:prstGeom prst="rect">
            <a:avLst/>
          </a:prstGeom>
          <a:noFill/>
          <a:ln/>
        </p:spPr>
        <p:txBody>
          <a:bodyPr wrap="square" lIns="0" tIns="0" rIns="0" bIns="0" rtlCol="0" anchor="ctr"/>
          <a:lstStyle/>
          <a:p>
            <a:pPr algn="ctr" indent="0" marL="0">
              <a:buNone/>
            </a:pPr>
            <a:r>
              <a:rPr lang="en-US" sz="1200" b="1" dirty="0">
                <a:solidFill>
                  <a:srgbClr val="FFFFFF"/>
                </a:solidFill>
                <a:latin typeface="Montserrat" pitchFamily="34" charset="0"/>
                <a:ea typeface="Montserrat" pitchFamily="34" charset="-122"/>
                <a:cs typeface="Montserrat" pitchFamily="34" charset="-120"/>
              </a:rPr>
              <a:t>Request a Demo</a:t>
            </a:r>
            <a:endParaRPr lang="en-US" sz="1200" dirty="0"/>
          </a:p>
        </p:txBody>
      </p:sp>
      <p:pic>
        <p:nvPicPr>
          <p:cNvPr id="11" name="Image 1" descr="assets/logo_corp_dark.png">    </p:cNvPr>
          <p:cNvPicPr>
            <a:picLocks noChangeAspect="1"/>
          </p:cNvPicPr>
          <p:nvPr/>
        </p:nvPicPr>
        <p:blipFill>
          <a:blip r:embed="rId2"/>
          <a:stretch>
            <a:fillRect/>
          </a:stretch>
        </p:blipFill>
        <p:spPr>
          <a:xfrm>
            <a:off x="685800" y="5897880"/>
            <a:ext cx="1920240" cy="630936"/>
          </a:xfrm>
          <a:prstGeom prst="rect">
            <a:avLst/>
          </a:prstGeom>
        </p:spPr>
      </p:pic>
      <p:sp>
        <p:nvSpPr>
          <p:cNvPr id="12" name="Text 8"/>
          <p:cNvSpPr/>
          <p:nvPr/>
        </p:nvSpPr>
        <p:spPr>
          <a:xfrm>
            <a:off x="2971800" y="5870448"/>
            <a:ext cx="3657600" cy="694944"/>
          </a:xfrm>
          <a:prstGeom prst="rect">
            <a:avLst/>
          </a:prstGeom>
          <a:noFill/>
          <a:ln/>
        </p:spPr>
        <p:txBody>
          <a:bodyPr wrap="square" lIns="0" tIns="0" rIns="0" bIns="0" rtlCol="0" anchor="ctr"/>
          <a:lstStyle/>
          <a:p>
            <a:pPr indent="0" marL="0">
              <a:buNone/>
            </a:pPr>
            <a:r>
              <a:rPr lang="en-US" sz="1100" dirty="0">
                <a:solidFill>
                  <a:srgbClr val="6B7F8D"/>
                </a:solidFill>
                <a:latin typeface="Montserrat" pitchFamily="34" charset="0"/>
                <a:ea typeface="Montserrat" pitchFamily="34" charset="-122"/>
                <a:cs typeface="Montserrat" pitchFamily="34" charset="-120"/>
              </a:rPr>
              <a:t>interactivepowers.com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Interactive Powers,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 RTC 2026 — Product Brochure</dc:title>
  <dc:subject>PptxGenJS Presentation</dc:subject>
  <dc:creator>Interactive Powers</dc:creator>
  <cp:lastModifiedBy>Interactive Powers</cp:lastModifiedBy>
  <cp:revision>1</cp:revision>
  <dcterms:created xsi:type="dcterms:W3CDTF">2026-08-19T02:34:35Z</dcterms:created>
  <dcterms:modified xsi:type="dcterms:W3CDTF">2026-08-19T02:34:35Z</dcterms:modified>
</cp:coreProperties>
</file>