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78" r:id="rId29"/>
    <p:sldId id="257" r:id="rId3"/>
    <p:sldId id="258" r:id="rId4"/>
    <p:sldId id="259" r:id="rId5"/>
    <p:sldId id="279" r:id="rId30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notesMasterIdLst>
    <p:notesMasterId r:id="rId2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3.xml"/><Relationship Id="rId4" Type="http://schemas.openxmlformats.org/officeDocument/2006/relationships/slide" Target="slides/slide4.xml"/><Relationship Id="rId5" Type="http://schemas.openxmlformats.org/officeDocument/2006/relationships/slide" Target="slides/slide5.xml"/><Relationship Id="rId6" Type="http://schemas.openxmlformats.org/officeDocument/2006/relationships/slide" Target="slides/slide7.xml"/><Relationship Id="rId7" Type="http://schemas.openxmlformats.org/officeDocument/2006/relationships/slide" Target="slides/slide8.xml"/><Relationship Id="rId8" Type="http://schemas.openxmlformats.org/officeDocument/2006/relationships/slide" Target="slides/slide9.xml"/><Relationship Id="rId9" Type="http://schemas.openxmlformats.org/officeDocument/2006/relationships/slide" Target="slides/slide10.xml"/><Relationship Id="rId10" Type="http://schemas.openxmlformats.org/officeDocument/2006/relationships/slide" Target="slides/slide11.xml"/><Relationship Id="rId11" Type="http://schemas.openxmlformats.org/officeDocument/2006/relationships/slide" Target="slides/slide12.xml"/><Relationship Id="rId12" Type="http://schemas.openxmlformats.org/officeDocument/2006/relationships/slide" Target="slides/slide13.xml"/><Relationship Id="rId13" Type="http://schemas.openxmlformats.org/officeDocument/2006/relationships/slide" Target="slides/slide14.xml"/><Relationship Id="rId14" Type="http://schemas.openxmlformats.org/officeDocument/2006/relationships/slide" Target="slides/slide15.xml"/><Relationship Id="rId15" Type="http://schemas.openxmlformats.org/officeDocument/2006/relationships/slide" Target="slides/slide16.xml"/><Relationship Id="rId16" Type="http://schemas.openxmlformats.org/officeDocument/2006/relationships/slide" Target="slides/slide17.xml"/><Relationship Id="rId17" Type="http://schemas.openxmlformats.org/officeDocument/2006/relationships/slide" Target="slides/slide18.xml"/><Relationship Id="rId18" Type="http://schemas.openxmlformats.org/officeDocument/2006/relationships/slide" Target="slides/slide19.xml"/><Relationship Id="rId19" Type="http://schemas.openxmlformats.org/officeDocument/2006/relationships/slide" Target="slides/slide20.xml"/><Relationship Id="rId20" Type="http://schemas.openxmlformats.org/officeDocument/2006/relationships/slide" Target="slides/slide21.xml"/><Relationship Id="rId21" Type="http://schemas.openxmlformats.org/officeDocument/2006/relationships/slide" Target="slides/slide22.xml"/><Relationship Id="rId22" Type="http://schemas.openxmlformats.org/officeDocument/2006/relationships/slide" Target="slides/slide23.xml"/><Relationship Id="rId23" Type="http://schemas.openxmlformats.org/officeDocument/2006/relationships/slide" Target="slides/slide24.xml"/><Relationship Id="rId24" Type="http://schemas.openxmlformats.org/officeDocument/2006/relationships/notesMaster" Target="notesMasters/notesMaster1.xml"/><Relationship Id="rId25" Type="http://schemas.openxmlformats.org/officeDocument/2006/relationships/presProps" Target="presProps.xml"/><Relationship Id="rId26" Type="http://schemas.openxmlformats.org/officeDocument/2006/relationships/viewProps" Target="viewProps.xml"/><Relationship Id="rId27" Type="http://schemas.openxmlformats.org/officeDocument/2006/relationships/theme" Target="theme/theme1.xml"/><Relationship Id="rId28" Type="http://schemas.openxmlformats.org/officeDocument/2006/relationships/tableStyles" Target="tableStyles.xml"/><Relationship Id="rId29" Type="http://schemas.openxmlformats.org/officeDocument/2006/relationships/slide" Target="slides/slide2.xml"/><Relationship Id="rId30" Type="http://schemas.openxmlformats.org/officeDocument/2006/relationships/slide" Target="slides/slide6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5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Relationship Id="rId7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Relationship Id="rId7" Type="http://schemas.openxmlformats.org/officeDocument/2006/relationships/image" Target="../media/image3.png"/><Relationship Id="rId8" Type="http://schemas.openxmlformats.org/officeDocument/2006/relationships/image" Target="../media/image4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6.png"/><Relationship Id="rId3" Type="http://schemas.openxmlformats.org/officeDocument/2006/relationships/image" Target="../media/image17.png"/><Relationship Id="rId4" Type="http://schemas.openxmlformats.org/officeDocument/2006/relationships/image" Target="../media/image18.png"/><Relationship Id="rId5" Type="http://schemas.openxmlformats.org/officeDocument/2006/relationships/image" Target="../media/image19.png"/><Relationship Id="rId6" Type="http://schemas.openxmlformats.org/officeDocument/2006/relationships/image" Target="../media/image20.png"/><Relationship Id="rId7" Type="http://schemas.openxmlformats.org/officeDocument/2006/relationships/image" Target="../media/image21.png"/><Relationship Id="rId8" Type="http://schemas.openxmlformats.org/officeDocument/2006/relationships/image" Target="../media/image22.png"/><Relationship Id="rId9" Type="http://schemas.openxmlformats.org/officeDocument/2006/relationships/image" Target="../media/image23.png"/><Relationship Id="rId10" Type="http://schemas.openxmlformats.org/officeDocument/2006/relationships/image" Target="../media/image24.png"/><Relationship Id="rId11" Type="http://schemas.openxmlformats.org/officeDocument/2006/relationships/image" Target="../media/image25.png"/><Relationship Id="rId12" Type="http://schemas.openxmlformats.org/officeDocument/2006/relationships/image" Target="../media/image26.png"/><Relationship Id="rId13" Type="http://schemas.openxmlformats.org/officeDocument/2006/relationships/image" Target="../media/image27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Relationship Id="rId9" Type="http://schemas.openxmlformats.org/officeDocument/2006/relationships/image" Target="../media/image5.png"/><Relationship Id="rId10" Type="http://schemas.openxmlformats.org/officeDocument/2006/relationships/image" Target="../media/image6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Relationship Id="rId7" Type="http://schemas.openxmlformats.org/officeDocument/2006/relationships/image" Target="../media/image7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Relationship Id="rId9" Type="http://schemas.openxmlformats.org/officeDocument/2006/relationships/image" Target="../media/image8.png"/><Relationship Id="rId10" Type="http://schemas.openxmlformats.org/officeDocument/2006/relationships/image" Target="../media/image9.png"/><Relationship Id="rId11" Type="http://schemas.openxmlformats.org/officeDocument/2006/relationships/image" Target="../media/image10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Relationship Id="rId8" Type="http://schemas.openxmlformats.org/officeDocument/2006/relationships/image" Target="../media/image11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Relationship Id="rId6" Type="http://schemas.openxmlformats.org/officeDocument/2006/relationships/image" Target="../media/image12.pn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image" Target="../media/image-20-5.png"/><Relationship Id="rId6" Type="http://schemas.openxmlformats.org/officeDocument/2006/relationships/image" Target="../media/image-2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20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image" Target="../media/image-21-1.png"/><Relationship Id="rId2" Type="http://schemas.openxmlformats.org/officeDocument/2006/relationships/image" Target="../media/image-21-2.png"/><Relationship Id="rId3" Type="http://schemas.openxmlformats.org/officeDocument/2006/relationships/image" Target="../media/image-21-3.png"/><Relationship Id="rId4" Type="http://schemas.openxmlformats.org/officeDocument/2006/relationships/image" Target="../media/image-2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1.xml"/><Relationship Id="rId7" Type="http://schemas.openxmlformats.org/officeDocument/2006/relationships/image" Target="../media/image2.png"/><Relationship Id="rId8" Type="http://schemas.openxmlformats.org/officeDocument/2006/relationships/image" Target="../media/image13.png"/><Relationship Id="rId9" Type="http://schemas.openxmlformats.org/officeDocument/2006/relationships/image" Target="../media/image14.pn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image" Target="../media/image-22-1.png"/><Relationship Id="rId2" Type="http://schemas.openxmlformats.org/officeDocument/2006/relationships/image" Target="../media/image-2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212F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138160" y="-2194560"/>
            <a:ext cx="6583680" cy="6583680"/>
          </a:xfrm>
          <a:prstGeom prst="ellipse">
            <a:avLst/>
          </a:prstGeom>
          <a:solidFill>
            <a:srgbClr val="2E3D48"/>
          </a:solidFill>
          <a:ln/>
        </p:spPr>
        <p:txBody>
          <a:bodyPr/>
          <a:p/>
        </p:txBody>
      </p:sp>
      <p:sp>
        <p:nvSpPr>
          <p:cNvPr id="3" name="Shape 1"/>
          <p:cNvSpPr/>
          <p:nvPr/>
        </p:nvSpPr>
        <p:spPr>
          <a:xfrm>
            <a:off x="9966960" y="3931920"/>
            <a:ext cx="3108960" cy="3108960"/>
          </a:xfrm>
          <a:prstGeom prst="ellipse">
            <a:avLst/>
          </a:prstGeom>
          <a:solidFill>
            <a:srgbClr val="37474F"/>
          </a:solidFill>
          <a:ln/>
        </p:spPr>
        <p:txBody>
          <a:bodyPr/>
          <a:p/>
        </p:txBody>
      </p:sp>
      <p:pic>
        <p:nvPicPr>
          <p:cNvPr id="4" name="Image 0" descr="assets/logo_corp_dar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5800" y="548640"/>
            <a:ext cx="2057400" cy="676656"/>
          </a:xfrm>
          <a:prstGeom prst="rect">
            <a:avLst/>
          </a:prstGeom>
        </p:spPr>
      </p:pic>
      <p:pic>
        <p:nvPicPr>
          <p:cNvPr id="5" name="Image 1" descr="assets/marks/hero_webac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81160" y="960120"/>
            <a:ext cx="2286000" cy="2286000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685800" y="2331720"/>
            <a:ext cx="8229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FF6D5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PLATAFORMA  ·  ACD CENTRADO EN VIDEO</a:t>
            </a:r>
            <a:endParaRPr lang="en-US" sz="1200" dirty="0"/>
          </a:p>
        </p:txBody>
      </p:sp>
      <p:sp>
        <p:nvSpPr>
          <p:cNvPr id="7" name="Text 3"/>
          <p:cNvSpPr/>
          <p:nvPr/>
        </p:nvSpPr>
        <p:spPr>
          <a:xfrm>
            <a:off x="685800" y="2670048"/>
            <a:ext cx="841248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6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Web ACD</a:t>
            </a:r>
            <a:endParaRPr lang="en-US" sz="5600" dirty="0"/>
          </a:p>
        </p:txBody>
      </p:sp>
      <p:sp>
        <p:nvSpPr>
          <p:cNvPr id="8" name="Text 4"/>
          <p:cNvSpPr/>
          <p:nvPr/>
        </p:nvSpPr>
        <p:spPr>
          <a:xfrm>
            <a:off x="685800" y="3822192"/>
            <a:ext cx="8412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rgbClr val="F8EA7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El video es un canal, no un add-on.</a:t>
            </a:r>
            <a:endParaRPr lang="en-US" sz="2100" dirty="0"/>
          </a:p>
        </p:txBody>
      </p:sp>
      <p:sp>
        <p:nvSpPr>
          <p:cNvPr id="9" name="Text 5"/>
          <p:cNvSpPr/>
          <p:nvPr/>
        </p:nvSpPr>
        <p:spPr>
          <a:xfrm>
            <a:off x="685800" y="4434840"/>
            <a:ext cx="77724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El ACD convergente de voz y video para contact centers que atienden a sus clientes cara a cara — enrutado, supervisado, grabado y reportado por una sola plataforma, desplegado allí donde tus datos deban residir.</a:t>
            </a:r>
            <a:endParaRPr lang="en-US" sz="1250" dirty="0"/>
          </a:p>
        </p:txBody>
      </p:sp>
      <p:sp>
        <p:nvSpPr>
          <p:cNvPr id="10" name="Text 6"/>
          <p:cNvSpPr/>
          <p:nvPr/>
        </p:nvSpPr>
        <p:spPr>
          <a:xfrm>
            <a:off x="685800" y="5623560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19</a:t>
            </a:r>
            <a:endParaRPr lang="en-US" sz="1500" dirty="0"/>
          </a:p>
        </p:txBody>
      </p:sp>
      <p:sp>
        <p:nvSpPr>
          <p:cNvPr id="11" name="Text 7"/>
          <p:cNvSpPr/>
          <p:nvPr/>
        </p:nvSpPr>
        <p:spPr>
          <a:xfrm>
            <a:off x="685800" y="5943600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B7F8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locales</a:t>
            </a:r>
            <a:endParaRPr lang="en-US" sz="950" dirty="0"/>
          </a:p>
        </p:txBody>
      </p:sp>
      <p:sp>
        <p:nvSpPr>
          <p:cNvPr id="12" name="Text 8"/>
          <p:cNvSpPr/>
          <p:nvPr/>
        </p:nvSpPr>
        <p:spPr>
          <a:xfrm>
            <a:off x="2898648" y="5623560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3</a:t>
            </a:r>
            <a:endParaRPr lang="en-US" sz="1500" dirty="0"/>
          </a:p>
        </p:txBody>
      </p:sp>
      <p:sp>
        <p:nvSpPr>
          <p:cNvPr id="13" name="Text 9"/>
          <p:cNvSpPr/>
          <p:nvPr/>
        </p:nvSpPr>
        <p:spPr>
          <a:xfrm>
            <a:off x="2898648" y="5943600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B7F8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roles de usuario</a:t>
            </a:r>
            <a:endParaRPr lang="en-US" sz="950" dirty="0"/>
          </a:p>
        </p:txBody>
      </p:sp>
      <p:sp>
        <p:nvSpPr>
          <p:cNvPr id="14" name="Text 10"/>
          <p:cNvSpPr/>
          <p:nvPr/>
        </p:nvSpPr>
        <p:spPr>
          <a:xfrm>
            <a:off x="5111496" y="5623560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SD–4K</a:t>
            </a:r>
            <a:endParaRPr lang="en-US" sz="1500" dirty="0"/>
          </a:p>
        </p:txBody>
      </p:sp>
      <p:sp>
        <p:nvSpPr>
          <p:cNvPr id="15" name="Text 11"/>
          <p:cNvSpPr/>
          <p:nvPr/>
        </p:nvSpPr>
        <p:spPr>
          <a:xfrm>
            <a:off x="5111496" y="5943600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B7F8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video adaptativo</a:t>
            </a:r>
            <a:endParaRPr lang="en-US" sz="950" dirty="0"/>
          </a:p>
        </p:txBody>
      </p:sp>
      <p:sp>
        <p:nvSpPr>
          <p:cNvPr id="16" name="Text 12"/>
          <p:cNvSpPr/>
          <p:nvPr/>
        </p:nvSpPr>
        <p:spPr>
          <a:xfrm>
            <a:off x="7324344" y="5623560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Nube / on-prem</a:t>
            </a:r>
            <a:endParaRPr lang="en-US" sz="1500" dirty="0"/>
          </a:p>
        </p:txBody>
      </p:sp>
      <p:sp>
        <p:nvSpPr>
          <p:cNvPr id="17" name="Text 13"/>
          <p:cNvSpPr/>
          <p:nvPr/>
        </p:nvSpPr>
        <p:spPr>
          <a:xfrm>
            <a:off x="7324344" y="5943600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B7F8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despliegue</a:t>
            </a:r>
            <a:endParaRPr lang="en-US" sz="950" dirty="0"/>
          </a:p>
        </p:txBody>
      </p:sp>
      <p:sp>
        <p:nvSpPr>
          <p:cNvPr id="18" name="Text 14"/>
          <p:cNvSpPr/>
          <p:nvPr/>
        </p:nvSpPr>
        <p:spPr>
          <a:xfrm>
            <a:off x="685800" y="63550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i="1" dirty="0">
                <a:solidFill>
                  <a:srgbClr val="6B7F8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Folleto de producto 2026  ·  Edición completa</a:t>
            </a:r>
            <a:endParaRPr lang="en-US" sz="9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/>
      <p:sp>
        <p:nvSpPr>
          <p:cNvPr id="145" name="TextBox 1"/>
          <p:cNvSpPr txBox="1"/>
          <p:nvPr/>
        </p:nvSpPr>
        <p:spPr>
          <a:xfrm>
            <a:off x="9265615" y="384047"/>
            <a:ext cx="2331721" cy="139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defRPr spc="220" sz="900">
                <a:solidFill>
                  <a:srgbClr val="4D5C6E"/>
                </a:solidFill>
                <a:latin typeface="Montserrat Thin Regular"/>
                <a:ea typeface="Montserrat Thin Regular"/>
                <a:cs typeface="Montserrat Thin Regular"/>
                <a:sym typeface="Montserrat Thin Regular"/>
              </a:defRPr>
            </a:lvl1pPr>
          </a:lstStyle>
          <a:p>
            <a:pPr/>
            <a:r>
              <a:t>WEB ACD </a:t>
            </a:r>
          </a:p>
        </p:txBody>
      </p:sp>
      <p:sp>
        <p:nvSpPr>
          <p:cNvPr id="146" name="TextBox 2"/>
          <p:cNvSpPr txBox="1"/>
          <p:nvPr/>
        </p:nvSpPr>
        <p:spPr>
          <a:xfrm>
            <a:off x="10957255" y="6355079"/>
            <a:ext cx="548641" cy="165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z="1000">
                <a:solidFill>
                  <a:srgbClr val="4D5C6E"/>
                </a:solidFill>
                <a:latin typeface="Montserrat Thin Regular"/>
                <a:ea typeface="Montserrat Thin Regular"/>
                <a:cs typeface="Montserrat Thin Regular"/>
                <a:sym typeface="Montserrat Thin Regular"/>
              </a:defRPr>
            </a:lvl1pPr>
          </a:lstStyle>
          <a:p>
            <a:pPr/>
            <a:r>
              <a:t>02</a:t>
            </a:r>
          </a:p>
        </p:txBody>
      </p:sp>
      <p:sp>
        <p:nvSpPr>
          <p:cNvPr id="147" name="Rectangle 3"/>
          <p:cNvSpPr/>
          <p:nvPr/>
        </p:nvSpPr>
        <p:spPr>
          <a:xfrm>
            <a:off x="685799" y="777240"/>
            <a:ext cx="502921" cy="45721"/>
          </a:xfrm>
          <a:prstGeom prst="rect">
            <a:avLst/>
          </a:prstGeom>
          <a:solidFill>
            <a:srgbClr val="FCE86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48" name="TextBox 4"/>
          <p:cNvSpPr txBox="1"/>
          <p:nvPr/>
        </p:nvSpPr>
        <p:spPr>
          <a:xfrm>
            <a:off x="685800" y="960119"/>
            <a:ext cx="5029200" cy="177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pc="180" sz="1100">
                <a:solidFill>
                  <a:srgbClr val="4D5C6E"/>
                </a:solidFill>
                <a:latin typeface="Montserrat Thin Regular"/>
                <a:ea typeface="Montserrat Thin Regular"/>
                <a:cs typeface="Montserrat Thin Regular"/>
                <a:sym typeface="Montserrat Thin Regular"/>
              </a:defRPr>
            </a:lvl1pPr>
          </a:lstStyle>
          <a:p>
            <a:pPr/>
            <a:r>
              <a:t>LA PLATAFORMA DE ENRUTAMIENTO INTELIGENTE</a:t>
            </a:r>
          </a:p>
        </p:txBody>
      </p:sp>
      <p:sp>
        <p:nvSpPr>
          <p:cNvPr id="149" name="TextBox 5"/>
          <p:cNvSpPr txBox="1"/>
          <p:nvPr/>
        </p:nvSpPr>
        <p:spPr>
          <a:xfrm>
            <a:off x="658367" y="1353311"/>
            <a:ext cx="5440681" cy="7947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3100"/>
              </a:lnSpc>
              <a:defRPr sz="2700">
                <a:solidFill>
                  <a:srgbClr val="212F38"/>
                </a:solidFill>
                <a:latin typeface="Montserrat Thin Bold"/>
                <a:ea typeface="Montserrat Thin Bold"/>
                <a:cs typeface="Montserrat Thin Bold"/>
                <a:sym typeface="Montserrat Thin Bold"/>
              </a:defRPr>
            </a:lvl1pPr>
          </a:lstStyle>
          <a:p>
            <a:pPr/>
            <a:r>
              <a:t>El distribuidor en el centro de la plataforma.</a:t>
            </a:r>
          </a:p>
        </p:txBody>
      </p:sp>
      <p:sp>
        <p:nvSpPr>
          <p:cNvPr id="150" name="Rectangle 6"/>
          <p:cNvSpPr/>
          <p:nvPr/>
        </p:nvSpPr>
        <p:spPr>
          <a:xfrm>
            <a:off x="685799" y="3136392"/>
            <a:ext cx="201170" cy="45721"/>
          </a:xfrm>
          <a:prstGeom prst="rect">
            <a:avLst/>
          </a:prstGeom>
          <a:solidFill>
            <a:srgbClr val="FCE86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51" name="TextBox 7"/>
          <p:cNvSpPr txBox="1"/>
          <p:nvPr/>
        </p:nvSpPr>
        <p:spPr>
          <a:xfrm>
            <a:off x="1024127" y="2990088"/>
            <a:ext cx="4617722" cy="228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z="1400">
                <a:solidFill>
                  <a:srgbClr val="212F38"/>
                </a:solidFill>
                <a:latin typeface="Montserrat Thin Medium"/>
                <a:ea typeface="Montserrat Thin Medium"/>
                <a:cs typeface="Montserrat Thin Medium"/>
                <a:sym typeface="Montserrat Thin Medium"/>
              </a:defRPr>
            </a:lvl1pPr>
          </a:lstStyle>
          <a:p>
            <a:pPr/>
            <a:r>
              <a:t>En cola y por habilidades</a:t>
            </a:r>
          </a:p>
        </p:txBody>
      </p:sp>
      <p:sp>
        <p:nvSpPr>
          <p:cNvPr id="152" name="TextBox 8"/>
          <p:cNvSpPr txBox="1"/>
          <p:nvPr/>
        </p:nvSpPr>
        <p:spPr>
          <a:xfrm>
            <a:off x="1024128" y="3319271"/>
            <a:ext cx="4709160" cy="1874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1500"/>
              </a:lnSpc>
              <a:defRPr sz="1100">
                <a:solidFill>
                  <a:srgbClr val="4D5C6E"/>
                </a:solidFill>
                <a:latin typeface="Montserrat Thin Regular"/>
                <a:ea typeface="Montserrat Thin Regular"/>
                <a:cs typeface="Montserrat Thin Regular"/>
                <a:sym typeface="Montserrat Thin Regular"/>
              </a:defRPr>
            </a:lvl1pPr>
          </a:lstStyle>
          <a:p>
            <a:pPr/>
            <a:r>
              <a:t>Las videollamadas entran en las mismas colas y reglas que la voz.</a:t>
            </a:r>
          </a:p>
        </p:txBody>
      </p:sp>
      <p:sp>
        <p:nvSpPr>
          <p:cNvPr id="153" name="Rectangle 9"/>
          <p:cNvSpPr/>
          <p:nvPr/>
        </p:nvSpPr>
        <p:spPr>
          <a:xfrm>
            <a:off x="685799" y="4123944"/>
            <a:ext cx="201170" cy="45721"/>
          </a:xfrm>
          <a:prstGeom prst="rect">
            <a:avLst/>
          </a:prstGeom>
          <a:solidFill>
            <a:srgbClr val="FCE86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54" name="TextBox 10"/>
          <p:cNvSpPr txBox="1"/>
          <p:nvPr/>
        </p:nvSpPr>
        <p:spPr>
          <a:xfrm>
            <a:off x="1024127" y="3977638"/>
            <a:ext cx="4617722" cy="228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z="1400">
                <a:solidFill>
                  <a:srgbClr val="212F38"/>
                </a:solidFill>
                <a:latin typeface="Montserrat Thin Medium"/>
                <a:ea typeface="Montserrat Thin Medium"/>
                <a:cs typeface="Montserrat Thin Medium"/>
                <a:sym typeface="Montserrat Thin Medium"/>
              </a:defRPr>
            </a:lvl1pPr>
          </a:lstStyle>
          <a:p>
            <a:pPr/>
            <a:r>
              <a:t>Supervisión en vivo</a:t>
            </a:r>
          </a:p>
        </p:txBody>
      </p:sp>
      <p:sp>
        <p:nvSpPr>
          <p:cNvPr id="155" name="TextBox 11"/>
          <p:cNvSpPr txBox="1"/>
          <p:nvPr/>
        </p:nvSpPr>
        <p:spPr>
          <a:xfrm>
            <a:off x="1024128" y="4306823"/>
            <a:ext cx="4709160" cy="1874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1500"/>
              </a:lnSpc>
              <a:defRPr sz="1100">
                <a:solidFill>
                  <a:srgbClr val="4D5C6E"/>
                </a:solidFill>
                <a:latin typeface="Montserrat Thin Regular"/>
                <a:ea typeface="Montserrat Thin Regular"/>
                <a:cs typeface="Montserrat Thin Regular"/>
                <a:sym typeface="Montserrat Thin Regular"/>
              </a:defRPr>
            </a:lvl1pPr>
          </a:lstStyle>
          <a:p>
            <a:pPr/>
            <a:r>
              <a:t>Monitoriza las interacciones de video desde el mismo panel que la voz.</a:t>
            </a:r>
          </a:p>
        </p:txBody>
      </p:sp>
      <p:sp>
        <p:nvSpPr>
          <p:cNvPr id="156" name="Rectangle 12"/>
          <p:cNvSpPr/>
          <p:nvPr/>
        </p:nvSpPr>
        <p:spPr>
          <a:xfrm>
            <a:off x="685799" y="5111496"/>
            <a:ext cx="201170" cy="45721"/>
          </a:xfrm>
          <a:prstGeom prst="rect">
            <a:avLst/>
          </a:prstGeom>
          <a:solidFill>
            <a:srgbClr val="FCE86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57" name="TextBox 13"/>
          <p:cNvSpPr txBox="1"/>
          <p:nvPr/>
        </p:nvSpPr>
        <p:spPr>
          <a:xfrm>
            <a:off x="1024127" y="4965191"/>
            <a:ext cx="4617722" cy="228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z="1400">
                <a:solidFill>
                  <a:srgbClr val="212F38"/>
                </a:solidFill>
                <a:latin typeface="Montserrat Thin Medium"/>
                <a:ea typeface="Montserrat Thin Medium"/>
                <a:cs typeface="Montserrat Thin Medium"/>
                <a:sym typeface="Montserrat Thin Medium"/>
              </a:defRPr>
            </a:lvl1pPr>
          </a:lstStyle>
          <a:p>
            <a:pPr/>
            <a:r>
              <a:t>Grabado y archivado</a:t>
            </a:r>
          </a:p>
        </p:txBody>
      </p:sp>
      <p:sp>
        <p:nvSpPr>
          <p:cNvPr id="158" name="TextBox 14"/>
          <p:cNvSpPr txBox="1"/>
          <p:nvPr/>
        </p:nvSpPr>
        <p:spPr>
          <a:xfrm>
            <a:off x="1024128" y="5294376"/>
            <a:ext cx="4709160" cy="1874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1500"/>
              </a:lnSpc>
              <a:defRPr sz="1100">
                <a:solidFill>
                  <a:srgbClr val="4D5C6E"/>
                </a:solidFill>
                <a:latin typeface="Montserrat Thin Regular"/>
                <a:ea typeface="Montserrat Thin Regular"/>
                <a:cs typeface="Montserrat Thin Regular"/>
                <a:sym typeface="Montserrat Thin Regular"/>
              </a:defRPr>
            </a:lvl1pPr>
          </a:lstStyle>
          <a:p>
            <a:pPr/>
            <a:r>
              <a:t>Integración nativa con Video REC en cada llamada.</a:t>
            </a:r>
          </a:p>
        </p:txBody>
      </p:sp>
      <p:sp>
        <p:nvSpPr>
          <p:cNvPr id="159" name="Rounded Rectangle 15"/>
          <p:cNvSpPr/>
          <p:nvPr/>
        </p:nvSpPr>
        <p:spPr>
          <a:xfrm>
            <a:off x="6613855" y="2151338"/>
            <a:ext cx="4983481" cy="2829644"/>
          </a:xfrm>
          <a:prstGeom prst="roundRect">
            <a:avLst>
              <a:gd name="adj" fmla="val 4500"/>
            </a:avLst>
          </a:prstGeom>
          <a:solidFill>
            <a:srgbClr val="FFFFFF"/>
          </a:solidFill>
          <a:ln w="12700">
            <a:miter lim="400000"/>
          </a:ln>
          <a:effectLst>
            <a:outerShdw sx="100000" sy="100000" kx="0" ky="0" algn="b" rotWithShape="0" blurRad="228600" dist="76200" dir="540000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pic>
        <p:nvPicPr>
          <p:cNvPr id="160" name="Picture 10" descr="Picture 1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751015" y="2306459"/>
            <a:ext cx="4709161" cy="25194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212F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21208"/>
            <a:ext cx="118872" cy="118872"/>
          </a:xfrm>
          <a:prstGeom prst="roundRect">
            <a:avLst>
              <a:gd name="adj" fmla="val 23077"/>
            </a:avLst>
          </a:prstGeom>
          <a:solidFill>
            <a:srgbClr val="FF6D5F"/>
          </a:solidFill>
          <a:ln/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777240" y="457200"/>
            <a:ext cx="10424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FF6D5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LA BRECHA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731520"/>
            <a:ext cx="1109167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7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Todos dicen omnicanalidad. Casi nadie enruta video.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548640" y="1298448"/>
            <a:ext cx="1109167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Las plataformas de contact center llevan una década sumando canales — chat, correo, SMS, redes, mensajería. El video es el único canal que se sigue tratando como una excepción.</a:t>
            </a:r>
            <a:endParaRPr lang="en-US" sz="1250" dirty="0"/>
          </a:p>
        </p:txBody>
      </p:sp>
      <p:sp>
        <p:nvSpPr>
          <p:cNvPr id="6" name="Shape 4"/>
          <p:cNvSpPr/>
          <p:nvPr/>
        </p:nvSpPr>
        <p:spPr>
          <a:xfrm>
            <a:off x="548640" y="2011680"/>
            <a:ext cx="3566160" cy="2057400"/>
          </a:xfrm>
          <a:prstGeom prst="roundRect">
            <a:avLst>
              <a:gd name="adj" fmla="val 4444"/>
            </a:avLst>
          </a:prstGeom>
          <a:solidFill>
            <a:srgbClr val="1A252C"/>
          </a:solidFill>
          <a:ln/>
        </p:spPr>
        <p:txBody>
          <a:bodyPr/>
          <a:p/>
        </p:txBody>
      </p:sp>
      <p:pic>
        <p:nvPicPr>
          <p:cNvPr id="7" name="Image 0" descr="icons/warning_9FB0BE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1248" y="2304288"/>
            <a:ext cx="457200" cy="45720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841248" y="2880360"/>
            <a:ext cx="298094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Ausente de la lista de canales</a:t>
            </a:r>
            <a:endParaRPr lang="en-US" sz="1300" dirty="0"/>
          </a:p>
        </p:txBody>
      </p:sp>
      <p:sp>
        <p:nvSpPr>
          <p:cNvPr id="9" name="Text 6"/>
          <p:cNvSpPr/>
          <p:nvPr/>
        </p:nvSpPr>
        <p:spPr>
          <a:xfrm>
            <a:off x="841248" y="3255264"/>
            <a:ext cx="298094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00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El video sencillamente no figura entre los tipos de interacción enrutables, así que no hay nada que encolar, dotar ni reportar.</a:t>
            </a:r>
            <a:endParaRPr lang="en-US" sz="1000" dirty="0"/>
          </a:p>
        </p:txBody>
      </p:sp>
      <p:sp>
        <p:nvSpPr>
          <p:cNvPr id="10" name="Shape 7"/>
          <p:cNvSpPr/>
          <p:nvPr/>
        </p:nvSpPr>
        <p:spPr>
          <a:xfrm>
            <a:off x="4306824" y="2011680"/>
            <a:ext cx="3566160" cy="2057400"/>
          </a:xfrm>
          <a:prstGeom prst="roundRect">
            <a:avLst>
              <a:gd name="adj" fmla="val 4444"/>
            </a:avLst>
          </a:prstGeom>
          <a:solidFill>
            <a:srgbClr val="1A252C"/>
          </a:solidFill>
          <a:ln/>
        </p:spPr>
        <p:txBody>
          <a:bodyPr/>
          <a:p/>
        </p:txBody>
      </p:sp>
      <p:pic>
        <p:nvPicPr>
          <p:cNvPr id="11" name="Image 1" descr="icons/money_9FB0B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9432" y="2304288"/>
            <a:ext cx="457200" cy="45720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4599432" y="2880360"/>
            <a:ext cx="298094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Tarifado como add-on de pago</a:t>
            </a:r>
            <a:endParaRPr lang="en-US" sz="1300" dirty="0"/>
          </a:p>
        </p:txBody>
      </p:sp>
      <p:sp>
        <p:nvSpPr>
          <p:cNvPr id="13" name="Text 9"/>
          <p:cNvSpPr/>
          <p:nvPr/>
        </p:nvSpPr>
        <p:spPr>
          <a:xfrm>
            <a:off x="4599432" y="3255264"/>
            <a:ext cx="298094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00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El video existe, pero queda fuera del paquete — se mide aparte, lo que desincentiva en silencio a los equipos que más lo usarían.</a:t>
            </a:r>
            <a:endParaRPr lang="en-US" sz="1000" dirty="0"/>
          </a:p>
        </p:txBody>
      </p:sp>
      <p:sp>
        <p:nvSpPr>
          <p:cNvPr id="14" name="Shape 10"/>
          <p:cNvSpPr/>
          <p:nvPr/>
        </p:nvSpPr>
        <p:spPr>
          <a:xfrm>
            <a:off x="8065008" y="2011680"/>
            <a:ext cx="3566160" cy="2057400"/>
          </a:xfrm>
          <a:prstGeom prst="roundRect">
            <a:avLst>
              <a:gd name="adj" fmla="val 4444"/>
            </a:avLst>
          </a:prstGeom>
          <a:solidFill>
            <a:srgbClr val="1A252C"/>
          </a:solidFill>
          <a:ln/>
        </p:spPr>
        <p:txBody>
          <a:bodyPr/>
          <a:p/>
        </p:txBody>
      </p:sp>
      <p:pic>
        <p:nvPicPr>
          <p:cNvPr id="15" name="Image 2" descr="icons/integration_9FB0B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57616" y="2304288"/>
            <a:ext cx="457200" cy="457200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8357616" y="2880360"/>
            <a:ext cx="298094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Delegado a un tercero</a:t>
            </a:r>
            <a:endParaRPr lang="en-US" sz="1300" dirty="0"/>
          </a:p>
        </p:txBody>
      </p:sp>
      <p:sp>
        <p:nvSpPr>
          <p:cNvPr id="17" name="Text 12"/>
          <p:cNvSpPr/>
          <p:nvPr/>
        </p:nvSpPr>
        <p:spPr>
          <a:xfrm>
            <a:off x="8357616" y="3255264"/>
            <a:ext cx="298094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00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El video llega vía un plug-in de marketplace, con su propia consola, su propia grabación y su propia vía de soporte.</a:t>
            </a:r>
            <a:endParaRPr lang="en-US" sz="1000" dirty="0"/>
          </a:p>
        </p:txBody>
      </p:sp>
      <p:sp>
        <p:nvSpPr>
          <p:cNvPr id="18" name="Shape 13"/>
          <p:cNvSpPr/>
          <p:nvPr/>
        </p:nvSpPr>
        <p:spPr>
          <a:xfrm>
            <a:off x="548640" y="4434840"/>
            <a:ext cx="11091672" cy="1481328"/>
          </a:xfrm>
          <a:prstGeom prst="roundRect">
            <a:avLst>
              <a:gd name="adj" fmla="val 6173"/>
            </a:avLst>
          </a:prstGeom>
          <a:solidFill>
            <a:srgbClr val="F8EA76"/>
          </a:solidFill>
          <a:ln/>
        </p:spPr>
        <p:txBody>
          <a:bodyPr/>
          <a:p/>
        </p:txBody>
      </p:sp>
      <p:pic>
        <p:nvPicPr>
          <p:cNvPr id="19" name="Image 3" descr="assets/marks/mark_webac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400" y="4773168"/>
            <a:ext cx="804672" cy="804672"/>
          </a:xfrm>
          <a:prstGeom prst="rect">
            <a:avLst/>
          </a:prstGeom>
        </p:spPr>
      </p:pic>
      <p:sp>
        <p:nvSpPr>
          <p:cNvPr id="20" name="Text 14"/>
          <p:cNvSpPr/>
          <p:nvPr/>
        </p:nvSpPr>
        <p:spPr>
          <a:xfrm>
            <a:off x="1965960" y="4709160"/>
            <a:ext cx="93268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Web ACD parte del extremo opuesto.</a:t>
            </a:r>
            <a:endParaRPr lang="en-US" sz="1600" dirty="0"/>
          </a:p>
        </p:txBody>
      </p:sp>
      <p:sp>
        <p:nvSpPr>
          <p:cNvPr id="21" name="Text 15"/>
          <p:cNvSpPr/>
          <p:nvPr/>
        </p:nvSpPr>
        <p:spPr>
          <a:xfrm>
            <a:off x="1965960" y="5120640"/>
            <a:ext cx="92811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100" dirty="0">
                <a:solidFill>
                  <a:srgbClr val="3E4E5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Se construyó como un escritorio de agente centrado en video con un distribuidor automático de llamadas dentro — así una videollamada se encola, se asigna por habilidad, se transfiere, se supervisa, se graba y se reporta exactamente igual que una llamada de teléfono, en la misma plataforma, bajo la misma licencia.</a:t>
            </a:r>
            <a:endParaRPr lang="en-US" sz="1100" dirty="0"/>
          </a:p>
        </p:txBody>
      </p:sp>
      <p:sp>
        <p:nvSpPr>
          <p:cNvPr id="22" name="Text 16"/>
          <p:cNvSpPr/>
          <p:nvPr/>
        </p:nvSpPr>
        <p:spPr>
          <a:xfrm>
            <a:off x="548640" y="645566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6B7F8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Posicionamiento basado en las páginas públicas de capacidades y precios de las principales suites CCaaS, revisadas en agosto de 2026</a:t>
            </a:r>
            <a:endParaRPr lang="en-US" sz="800" dirty="0"/>
          </a:p>
        </p:txBody>
      </p:sp>
      <p:sp>
        <p:nvSpPr>
          <p:cNvPr id="23" name="Text 17"/>
          <p:cNvSpPr/>
          <p:nvPr/>
        </p:nvSpPr>
        <p:spPr>
          <a:xfrm>
            <a:off x="8778240" y="6455664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6B7F8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La brecha</a:t>
            </a:r>
            <a:endParaRPr lang="en-US" sz="800" dirty="0"/>
          </a:p>
        </p:txBody>
      </p:sp>
      <p:sp>
        <p:nvSpPr>
          <p:cNvPr id="24" name="Text 18"/>
          <p:cNvSpPr/>
          <p:nvPr/>
        </p:nvSpPr>
        <p:spPr>
          <a:xfrm>
            <a:off x="11320272" y="6455664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21208"/>
            <a:ext cx="118872" cy="118872"/>
          </a:xfrm>
          <a:prstGeom prst="roundRect">
            <a:avLst>
              <a:gd name="adj" fmla="val 23077"/>
            </a:avLst>
          </a:prstGeom>
          <a:solidFill>
            <a:srgbClr val="FF6D5F"/>
          </a:solidFill>
          <a:ln/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777240" y="457200"/>
            <a:ext cx="10424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LA PLATAFORMA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731520"/>
            <a:ext cx="1109167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7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Un teléfono de empresa en el navegador, con un ACD dentro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548640" y="1280160"/>
            <a:ext cx="1109167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Web ACD es una plataforma de software, 100% empaquetada, que convierte cualquier navegador moderno en un puesto completo de contact center. Soporta WebRTC de forma nativa, se conecta a contact centers existentes por SIP estándar, y corre sobre Linux Debian 64-bit — en tus propios servidores, en una máquina virtual o en AWS.</a:t>
            </a:r>
            <a:endParaRPr lang="en-US" sz="1250" dirty="0"/>
          </a:p>
        </p:txBody>
      </p:sp>
      <p:sp>
        <p:nvSpPr>
          <p:cNvPr id="6" name="Shape 4"/>
          <p:cNvSpPr/>
          <p:nvPr/>
        </p:nvSpPr>
        <p:spPr>
          <a:xfrm>
            <a:off x="548640" y="2286000"/>
            <a:ext cx="2670048" cy="2377440"/>
          </a:xfrm>
          <a:prstGeom prst="roundRect">
            <a:avLst>
              <a:gd name="adj" fmla="val 3846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7" name="Shape 5"/>
          <p:cNvSpPr/>
          <p:nvPr/>
        </p:nvSpPr>
        <p:spPr>
          <a:xfrm>
            <a:off x="804672" y="2542032"/>
            <a:ext cx="621792" cy="621792"/>
          </a:xfrm>
          <a:prstGeom prst="ellipse">
            <a:avLst/>
          </a:prstGeom>
          <a:solidFill>
            <a:srgbClr val="FDF9D6"/>
          </a:solidFill>
          <a:ln/>
        </p:spPr>
        <p:txBody>
          <a:bodyPr/>
          <a:p/>
        </p:txBody>
      </p:sp>
      <p:pic>
        <p:nvPicPr>
          <p:cNvPr id="8" name="Image 0" descr="icons/swap_212F38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3902" y="2691262"/>
            <a:ext cx="323332" cy="323332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804672" y="3200400"/>
            <a:ext cx="215798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lnSpc>
                <a:spcPct val="110000"/>
              </a:lnSpc>
              <a:buNone/>
            </a:pPr>
            <a:r>
              <a:rPr lang="en-US" sz="12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Convergente por arquitectura</a:t>
            </a:r>
            <a:endParaRPr lang="en-US" sz="1250" dirty="0"/>
          </a:p>
        </p:txBody>
      </p:sp>
      <p:sp>
        <p:nvSpPr>
          <p:cNvPr id="10" name="Text 7"/>
          <p:cNvSpPr/>
          <p:nvPr/>
        </p:nvSpPr>
        <p:spPr>
          <a:xfrm>
            <a:off x="804672" y="3767328"/>
            <a:ext cx="2157984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00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Una sola interfaz, un solo motor de colas y un solo conjunto de informes, tanto para llamadas de teléfono como de video.</a:t>
            </a:r>
            <a:endParaRPr lang="en-US" sz="1000" dirty="0"/>
          </a:p>
        </p:txBody>
      </p:sp>
      <p:sp>
        <p:nvSpPr>
          <p:cNvPr id="11" name="Shape 8"/>
          <p:cNvSpPr/>
          <p:nvPr/>
        </p:nvSpPr>
        <p:spPr>
          <a:xfrm>
            <a:off x="3392424" y="2286000"/>
            <a:ext cx="2670048" cy="2377440"/>
          </a:xfrm>
          <a:prstGeom prst="roundRect">
            <a:avLst>
              <a:gd name="adj" fmla="val 3846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12" name="Shape 9"/>
          <p:cNvSpPr/>
          <p:nvPr/>
        </p:nvSpPr>
        <p:spPr>
          <a:xfrm>
            <a:off x="3648456" y="2542032"/>
            <a:ext cx="621792" cy="621792"/>
          </a:xfrm>
          <a:prstGeom prst="ellipse">
            <a:avLst/>
          </a:prstGeom>
          <a:solidFill>
            <a:srgbClr val="FDF9D6"/>
          </a:solidFill>
          <a:ln/>
        </p:spPr>
        <p:txBody>
          <a:bodyPr/>
          <a:p/>
        </p:txBody>
      </p:sp>
      <p:pic>
        <p:nvPicPr>
          <p:cNvPr id="13" name="Image 1" descr="icons/camB_212F38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97686" y="2691262"/>
            <a:ext cx="323332" cy="323332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3648456" y="3200400"/>
            <a:ext cx="215798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lnSpc>
                <a:spcPct val="110000"/>
              </a:lnSpc>
              <a:buNone/>
            </a:pPr>
            <a:r>
              <a:rPr lang="en-US" sz="12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Centrado en video por diseño</a:t>
            </a:r>
            <a:endParaRPr lang="en-US" sz="1250" dirty="0"/>
          </a:p>
        </p:txBody>
      </p:sp>
      <p:sp>
        <p:nvSpPr>
          <p:cNvPr id="15" name="Text 11"/>
          <p:cNvSpPr/>
          <p:nvPr/>
        </p:nvSpPr>
        <p:spPr>
          <a:xfrm>
            <a:off x="3648456" y="3767328"/>
            <a:ext cx="2157984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00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El escritorio se diseñó primero alrededor del panel de video, no se adaptó después a partir de un softphone.</a:t>
            </a:r>
            <a:endParaRPr lang="en-US" sz="1000" dirty="0"/>
          </a:p>
        </p:txBody>
      </p:sp>
      <p:sp>
        <p:nvSpPr>
          <p:cNvPr id="16" name="Shape 12"/>
          <p:cNvSpPr/>
          <p:nvPr/>
        </p:nvSpPr>
        <p:spPr>
          <a:xfrm>
            <a:off x="6236208" y="2286000"/>
            <a:ext cx="2670048" cy="2377440"/>
          </a:xfrm>
          <a:prstGeom prst="roundRect">
            <a:avLst>
              <a:gd name="adj" fmla="val 3846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17" name="Shape 13"/>
          <p:cNvSpPr/>
          <p:nvPr/>
        </p:nvSpPr>
        <p:spPr>
          <a:xfrm>
            <a:off x="6492240" y="2542032"/>
            <a:ext cx="621792" cy="621792"/>
          </a:xfrm>
          <a:prstGeom prst="ellipse">
            <a:avLst/>
          </a:prstGeom>
          <a:solidFill>
            <a:srgbClr val="FDF9D6"/>
          </a:solidFill>
          <a:ln/>
        </p:spPr>
        <p:txBody>
          <a:bodyPr/>
          <a:p/>
        </p:txBody>
      </p:sp>
      <p:pic>
        <p:nvPicPr>
          <p:cNvPr id="18" name="Image 2" descr="icons/cloud_212F38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41470" y="2691262"/>
            <a:ext cx="323332" cy="323332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6492240" y="3200400"/>
            <a:ext cx="215798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lnSpc>
                <a:spcPct val="110000"/>
              </a:lnSpc>
              <a:buNone/>
            </a:pPr>
            <a:r>
              <a:rPr lang="en-US" sz="12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Despliega donde quieras</a:t>
            </a:r>
            <a:endParaRPr lang="en-US" sz="1250" dirty="0"/>
          </a:p>
        </p:txBody>
      </p:sp>
      <p:sp>
        <p:nvSpPr>
          <p:cNvPr id="20" name="Text 15"/>
          <p:cNvSpPr/>
          <p:nvPr/>
        </p:nvSpPr>
        <p:spPr>
          <a:xfrm>
            <a:off x="6492240" y="3767328"/>
            <a:ext cx="2157984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00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Nube, on-premises o virtualizado — el mismo paquete, así que la residencia del dato es una elección, no una limitación.</a:t>
            </a:r>
            <a:endParaRPr lang="en-US" sz="1000" dirty="0"/>
          </a:p>
        </p:txBody>
      </p:sp>
      <p:sp>
        <p:nvSpPr>
          <p:cNvPr id="21" name="Shape 16"/>
          <p:cNvSpPr/>
          <p:nvPr/>
        </p:nvSpPr>
        <p:spPr>
          <a:xfrm>
            <a:off x="9079992" y="2286000"/>
            <a:ext cx="2670048" cy="2377440"/>
          </a:xfrm>
          <a:prstGeom prst="roundRect">
            <a:avLst>
              <a:gd name="adj" fmla="val 3846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22" name="Shape 17"/>
          <p:cNvSpPr/>
          <p:nvPr/>
        </p:nvSpPr>
        <p:spPr>
          <a:xfrm>
            <a:off x="9336024" y="2542032"/>
            <a:ext cx="621792" cy="621792"/>
          </a:xfrm>
          <a:prstGeom prst="ellipse">
            <a:avLst/>
          </a:prstGeom>
          <a:solidFill>
            <a:srgbClr val="FDF9D6"/>
          </a:solidFill>
          <a:ln/>
        </p:spPr>
        <p:txBody>
          <a:bodyPr/>
          <a:p/>
        </p:txBody>
      </p:sp>
      <p:pic>
        <p:nvPicPr>
          <p:cNvPr id="23" name="Image 3" descr="icons/standard_212F38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485254" y="2691262"/>
            <a:ext cx="323332" cy="323332"/>
          </a:xfrm>
          <a:prstGeom prst="rect">
            <a:avLst/>
          </a:prstGeom>
        </p:spPr>
      </p:pic>
      <p:sp>
        <p:nvSpPr>
          <p:cNvPr id="24" name="Text 18"/>
          <p:cNvSpPr/>
          <p:nvPr/>
        </p:nvSpPr>
        <p:spPr>
          <a:xfrm>
            <a:off x="9336024" y="3200400"/>
            <a:ext cx="215798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lnSpc>
                <a:spcPct val="110000"/>
              </a:lnSpc>
              <a:buNone/>
            </a:pPr>
            <a:r>
              <a:rPr lang="en-US" sz="12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Abierto e interoperable</a:t>
            </a:r>
            <a:endParaRPr lang="en-US" sz="1250" dirty="0"/>
          </a:p>
        </p:txBody>
      </p:sp>
      <p:sp>
        <p:nvSpPr>
          <p:cNvPr id="25" name="Text 19"/>
          <p:cNvSpPr/>
          <p:nvPr/>
        </p:nvSpPr>
        <p:spPr>
          <a:xfrm>
            <a:off x="9336024" y="3767328"/>
            <a:ext cx="2157984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00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Troncal SIP estándar, navegadores WebRTC y SPLIT para conectividad RTC híbrida con las plataformas que ya operas.</a:t>
            </a:r>
            <a:endParaRPr lang="en-US" sz="1000" dirty="0"/>
          </a:p>
        </p:txBody>
      </p:sp>
      <p:sp>
        <p:nvSpPr>
          <p:cNvPr id="26" name="Text 20"/>
          <p:cNvSpPr/>
          <p:nvPr/>
        </p:nvSpPr>
        <p:spPr>
          <a:xfrm>
            <a:off x="548640" y="4892040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256 bits</a:t>
            </a:r>
            <a:endParaRPr lang="en-US" sz="2000" dirty="0"/>
          </a:p>
        </p:txBody>
      </p:sp>
      <p:sp>
        <p:nvSpPr>
          <p:cNvPr id="27" name="Text 21"/>
          <p:cNvSpPr/>
          <p:nvPr/>
        </p:nvSpPr>
        <p:spPr>
          <a:xfrm>
            <a:off x="548640" y="5303520"/>
            <a:ext cx="2743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Cifrado AES / SSL</a:t>
            </a:r>
            <a:endParaRPr lang="en-US" sz="950" dirty="0"/>
          </a:p>
        </p:txBody>
      </p:sp>
      <p:sp>
        <p:nvSpPr>
          <p:cNvPr id="28" name="Text 22"/>
          <p:cNvSpPr/>
          <p:nvPr/>
        </p:nvSpPr>
        <p:spPr>
          <a:xfrm>
            <a:off x="3392424" y="4892040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Cientos</a:t>
            </a:r>
            <a:endParaRPr lang="en-US" sz="2000" dirty="0"/>
          </a:p>
        </p:txBody>
      </p:sp>
      <p:sp>
        <p:nvSpPr>
          <p:cNvPr id="29" name="Text 23"/>
          <p:cNvSpPr/>
          <p:nvPr/>
        </p:nvSpPr>
        <p:spPr>
          <a:xfrm>
            <a:off x="3392424" y="5303520"/>
            <a:ext cx="2743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de agentes por instancia</a:t>
            </a:r>
            <a:endParaRPr lang="en-US" sz="950" dirty="0"/>
          </a:p>
        </p:txBody>
      </p:sp>
      <p:sp>
        <p:nvSpPr>
          <p:cNvPr id="30" name="Text 24"/>
          <p:cNvSpPr/>
          <p:nvPr/>
        </p:nvSpPr>
        <p:spPr>
          <a:xfrm>
            <a:off x="6236208" y="4892040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19 locales</a:t>
            </a:r>
            <a:endParaRPr lang="en-US" sz="2000" dirty="0"/>
          </a:p>
        </p:txBody>
      </p:sp>
      <p:sp>
        <p:nvSpPr>
          <p:cNvPr id="31" name="Text 25"/>
          <p:cNvSpPr/>
          <p:nvPr/>
        </p:nvSpPr>
        <p:spPr>
          <a:xfrm>
            <a:off x="6236208" y="5303520"/>
            <a:ext cx="2743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EN · ES · PT · HU</a:t>
            </a:r>
            <a:endParaRPr lang="en-US" sz="950" dirty="0"/>
          </a:p>
        </p:txBody>
      </p:sp>
      <p:sp>
        <p:nvSpPr>
          <p:cNvPr id="32" name="Text 26"/>
          <p:cNvSpPr/>
          <p:nvPr/>
        </p:nvSpPr>
        <p:spPr>
          <a:xfrm>
            <a:off x="9079992" y="4892040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Por puesto</a:t>
            </a:r>
            <a:endParaRPr lang="en-US" sz="2000" dirty="0"/>
          </a:p>
        </p:txBody>
      </p:sp>
      <p:sp>
        <p:nvSpPr>
          <p:cNvPr id="33" name="Text 27"/>
          <p:cNvSpPr/>
          <p:nvPr/>
        </p:nvSpPr>
        <p:spPr>
          <a:xfrm>
            <a:off x="9079992" y="5303520"/>
            <a:ext cx="2743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suscripción o licencia</a:t>
            </a:r>
            <a:endParaRPr lang="en-US" sz="950" dirty="0"/>
          </a:p>
        </p:txBody>
      </p:sp>
      <p:sp>
        <p:nvSpPr>
          <p:cNvPr id="34" name="Text 28"/>
          <p:cNvSpPr/>
          <p:nvPr/>
        </p:nvSpPr>
        <p:spPr>
          <a:xfrm>
            <a:off x="548640" y="645566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Fuente: wiki.ivrpowers.com/en/webacd, /faq</a:t>
            </a:r>
            <a:endParaRPr lang="en-US" sz="800" dirty="0"/>
          </a:p>
        </p:txBody>
      </p:sp>
      <p:sp>
        <p:nvSpPr>
          <p:cNvPr id="35" name="Text 29"/>
          <p:cNvSpPr/>
          <p:nvPr/>
        </p:nvSpPr>
        <p:spPr>
          <a:xfrm>
            <a:off x="8778240" y="6455664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La plataforma</a:t>
            </a:r>
            <a:endParaRPr lang="en-US" sz="800" dirty="0"/>
          </a:p>
        </p:txBody>
      </p:sp>
      <p:sp>
        <p:nvSpPr>
          <p:cNvPr id="36" name="Text 30"/>
          <p:cNvSpPr/>
          <p:nvPr/>
        </p:nvSpPr>
        <p:spPr>
          <a:xfrm>
            <a:off x="11320272" y="6455664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3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212F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21208"/>
            <a:ext cx="118872" cy="118872"/>
          </a:xfrm>
          <a:prstGeom prst="roundRect">
            <a:avLst>
              <a:gd name="adj" fmla="val 23077"/>
            </a:avLst>
          </a:prstGeom>
          <a:solidFill>
            <a:srgbClr val="FF6D5F"/>
          </a:solidFill>
          <a:ln/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777240" y="457200"/>
            <a:ext cx="10424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FF6D5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DIFERENCIADOR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731520"/>
            <a:ext cx="1109167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7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Qué significa que el video sea un canal de verdad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548640" y="1280160"/>
            <a:ext cx="1109167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No es un enlace de reunión enviado desde una ventana de chat. Es una interacción de video que el distribuidor gobierna de principio a fin.</a:t>
            </a:r>
            <a:endParaRPr lang="en-US" sz="1250" dirty="0"/>
          </a:p>
        </p:txBody>
      </p:sp>
      <p:sp>
        <p:nvSpPr>
          <p:cNvPr id="6" name="Shape 4"/>
          <p:cNvSpPr/>
          <p:nvPr/>
        </p:nvSpPr>
        <p:spPr>
          <a:xfrm>
            <a:off x="548640" y="1783080"/>
            <a:ext cx="3566160" cy="2084832"/>
          </a:xfrm>
          <a:prstGeom prst="roundRect">
            <a:avLst>
              <a:gd name="adj" fmla="val 4386"/>
            </a:avLst>
          </a:prstGeom>
          <a:solidFill>
            <a:srgbClr val="2E3D48"/>
          </a:solidFill>
          <a:ln/>
        </p:spPr>
        <p:txBody>
          <a:bodyPr/>
          <a:p/>
        </p:txBody>
      </p:sp>
      <p:sp>
        <p:nvSpPr>
          <p:cNvPr id="7" name="Shape 5"/>
          <p:cNvSpPr/>
          <p:nvPr/>
        </p:nvSpPr>
        <p:spPr>
          <a:xfrm>
            <a:off x="822960" y="2057400"/>
            <a:ext cx="566928" cy="566928"/>
          </a:xfrm>
          <a:prstGeom prst="ellipse">
            <a:avLst/>
          </a:prstGeom>
          <a:solidFill>
            <a:srgbClr val="F8EA76"/>
          </a:solidFill>
          <a:ln/>
        </p:spPr>
        <p:txBody>
          <a:bodyPr/>
          <a:p/>
        </p:txBody>
      </p:sp>
      <p:pic>
        <p:nvPicPr>
          <p:cNvPr id="8" name="Image 0" descr="icons/list_212F38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9023" y="2193463"/>
            <a:ext cx="294803" cy="294803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1517904" y="2075688"/>
            <a:ext cx="2322576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En cola y por habilidad</a:t>
            </a:r>
            <a:endParaRPr lang="en-US" sz="1250" dirty="0"/>
          </a:p>
        </p:txBody>
      </p:sp>
      <p:sp>
        <p:nvSpPr>
          <p:cNvPr id="10" name="Text 7"/>
          <p:cNvSpPr/>
          <p:nvPr/>
        </p:nvSpPr>
        <p:spPr>
          <a:xfrm>
            <a:off x="822960" y="2743200"/>
            <a:ext cx="301752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100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Las videollamadas entran en las mismas colas, con las mismas estrategias de distribución y las mismas reglas de asignación de agente que la voz.</a:t>
            </a:r>
            <a:endParaRPr lang="en-US" sz="1000" dirty="0"/>
          </a:p>
        </p:txBody>
      </p:sp>
      <p:sp>
        <p:nvSpPr>
          <p:cNvPr id="11" name="Shape 8"/>
          <p:cNvSpPr/>
          <p:nvPr/>
        </p:nvSpPr>
        <p:spPr>
          <a:xfrm>
            <a:off x="4306824" y="1783080"/>
            <a:ext cx="3566160" cy="2084832"/>
          </a:xfrm>
          <a:prstGeom prst="roundRect">
            <a:avLst>
              <a:gd name="adj" fmla="val 4386"/>
            </a:avLst>
          </a:prstGeom>
          <a:solidFill>
            <a:srgbClr val="2E3D48"/>
          </a:solidFill>
          <a:ln/>
        </p:spPr>
        <p:txBody>
          <a:bodyPr/>
          <a:p/>
        </p:txBody>
      </p:sp>
      <p:sp>
        <p:nvSpPr>
          <p:cNvPr id="12" name="Shape 9"/>
          <p:cNvSpPr/>
          <p:nvPr/>
        </p:nvSpPr>
        <p:spPr>
          <a:xfrm>
            <a:off x="4581144" y="2057400"/>
            <a:ext cx="566928" cy="566928"/>
          </a:xfrm>
          <a:prstGeom prst="ellipse">
            <a:avLst/>
          </a:prstGeom>
          <a:solidFill>
            <a:srgbClr val="F8EA76"/>
          </a:solidFill>
          <a:ln/>
        </p:spPr>
        <p:txBody>
          <a:bodyPr/>
          <a:p/>
        </p:txBody>
      </p:sp>
      <p:pic>
        <p:nvPicPr>
          <p:cNvPr id="13" name="Image 1" descr="icons/callreverse_212F38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7207" y="2193463"/>
            <a:ext cx="294803" cy="294803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5276088" y="2075688"/>
            <a:ext cx="2322576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Transferible</a:t>
            </a:r>
            <a:endParaRPr lang="en-US" sz="1250" dirty="0"/>
          </a:p>
        </p:txBody>
      </p:sp>
      <p:sp>
        <p:nvSpPr>
          <p:cNvPr id="15" name="Text 11"/>
          <p:cNvSpPr/>
          <p:nvPr/>
        </p:nvSpPr>
        <p:spPr>
          <a:xfrm>
            <a:off x="4581144" y="2743200"/>
            <a:ext cx="301752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100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Una videollamada se puede transferir a otro servicio, extensión o agente — incluida una extensión de teléfono normal.</a:t>
            </a:r>
            <a:endParaRPr lang="en-US" sz="1000" dirty="0"/>
          </a:p>
        </p:txBody>
      </p:sp>
      <p:sp>
        <p:nvSpPr>
          <p:cNvPr id="16" name="Shape 12"/>
          <p:cNvSpPr/>
          <p:nvPr/>
        </p:nvSpPr>
        <p:spPr>
          <a:xfrm>
            <a:off x="8065008" y="1783080"/>
            <a:ext cx="3566160" cy="2084832"/>
          </a:xfrm>
          <a:prstGeom prst="roundRect">
            <a:avLst>
              <a:gd name="adj" fmla="val 4386"/>
            </a:avLst>
          </a:prstGeom>
          <a:solidFill>
            <a:srgbClr val="2E3D48"/>
          </a:solidFill>
          <a:ln/>
        </p:spPr>
        <p:txBody>
          <a:bodyPr/>
          <a:p/>
        </p:txBody>
      </p:sp>
      <p:sp>
        <p:nvSpPr>
          <p:cNvPr id="17" name="Shape 13"/>
          <p:cNvSpPr/>
          <p:nvPr/>
        </p:nvSpPr>
        <p:spPr>
          <a:xfrm>
            <a:off x="8339328" y="2057400"/>
            <a:ext cx="566928" cy="566928"/>
          </a:xfrm>
          <a:prstGeom prst="ellipse">
            <a:avLst/>
          </a:prstGeom>
          <a:solidFill>
            <a:srgbClr val="F8EA76"/>
          </a:solidFill>
          <a:ln/>
        </p:spPr>
        <p:txBody>
          <a:bodyPr/>
          <a:p/>
        </p:txBody>
      </p:sp>
      <p:pic>
        <p:nvPicPr>
          <p:cNvPr id="18" name="Image 2" descr="icons/watch_212F38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75391" y="2193463"/>
            <a:ext cx="294803" cy="294803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9034272" y="2075688"/>
            <a:ext cx="2322576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Supervisada en vivo</a:t>
            </a:r>
            <a:endParaRPr lang="en-US" sz="1250" dirty="0"/>
          </a:p>
        </p:txBody>
      </p:sp>
      <p:sp>
        <p:nvSpPr>
          <p:cNvPr id="20" name="Text 15"/>
          <p:cNvSpPr/>
          <p:nvPr/>
        </p:nvSpPr>
        <p:spPr>
          <a:xfrm>
            <a:off x="8339328" y="2743200"/>
            <a:ext cx="301752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100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Los supervisores monitorizan las interacciones de video en tiempo real desde el mismo panel que usan para la voz.</a:t>
            </a:r>
            <a:endParaRPr lang="en-US" sz="1000" dirty="0"/>
          </a:p>
        </p:txBody>
      </p:sp>
      <p:sp>
        <p:nvSpPr>
          <p:cNvPr id="21" name="Shape 16"/>
          <p:cNvSpPr/>
          <p:nvPr/>
        </p:nvSpPr>
        <p:spPr>
          <a:xfrm>
            <a:off x="548640" y="4069080"/>
            <a:ext cx="3566160" cy="2084832"/>
          </a:xfrm>
          <a:prstGeom prst="roundRect">
            <a:avLst>
              <a:gd name="adj" fmla="val 4386"/>
            </a:avLst>
          </a:prstGeom>
          <a:solidFill>
            <a:srgbClr val="2E3D48"/>
          </a:solidFill>
          <a:ln/>
        </p:spPr>
        <p:txBody>
          <a:bodyPr/>
          <a:p/>
        </p:txBody>
      </p:sp>
      <p:sp>
        <p:nvSpPr>
          <p:cNvPr id="22" name="Shape 17"/>
          <p:cNvSpPr/>
          <p:nvPr/>
        </p:nvSpPr>
        <p:spPr>
          <a:xfrm>
            <a:off x="822960" y="4343400"/>
            <a:ext cx="566928" cy="566928"/>
          </a:xfrm>
          <a:prstGeom prst="ellipse">
            <a:avLst/>
          </a:prstGeom>
          <a:solidFill>
            <a:srgbClr val="F8EA76"/>
          </a:solidFill>
          <a:ln/>
        </p:spPr>
        <p:txBody>
          <a:bodyPr/>
          <a:p/>
        </p:txBody>
      </p:sp>
      <p:pic>
        <p:nvPicPr>
          <p:cNvPr id="23" name="Image 3" descr="icons/recordB_212F38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9023" y="4479463"/>
            <a:ext cx="294803" cy="294803"/>
          </a:xfrm>
          <a:prstGeom prst="rect">
            <a:avLst/>
          </a:prstGeom>
        </p:spPr>
      </p:pic>
      <p:sp>
        <p:nvSpPr>
          <p:cNvPr id="24" name="Text 18"/>
          <p:cNvSpPr/>
          <p:nvPr/>
        </p:nvSpPr>
        <p:spPr>
          <a:xfrm>
            <a:off x="1517904" y="4361688"/>
            <a:ext cx="2322576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Grabada y archivada</a:t>
            </a:r>
            <a:endParaRPr lang="en-US" sz="1250" dirty="0"/>
          </a:p>
        </p:txBody>
      </p:sp>
      <p:sp>
        <p:nvSpPr>
          <p:cNvPr id="25" name="Text 19"/>
          <p:cNvSpPr/>
          <p:nvPr/>
        </p:nvSpPr>
        <p:spPr>
          <a:xfrm>
            <a:off x="822960" y="5029200"/>
            <a:ext cx="301752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100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La integración nativa con Video REC captura video en HD para calidad, cumplimiento y resolución de disputas.</a:t>
            </a:r>
            <a:endParaRPr lang="en-US" sz="1000" dirty="0"/>
          </a:p>
        </p:txBody>
      </p:sp>
      <p:sp>
        <p:nvSpPr>
          <p:cNvPr id="26" name="Shape 20"/>
          <p:cNvSpPr/>
          <p:nvPr/>
        </p:nvSpPr>
        <p:spPr>
          <a:xfrm>
            <a:off x="4306824" y="4069080"/>
            <a:ext cx="3566160" cy="2084832"/>
          </a:xfrm>
          <a:prstGeom prst="roundRect">
            <a:avLst>
              <a:gd name="adj" fmla="val 4386"/>
            </a:avLst>
          </a:prstGeom>
          <a:solidFill>
            <a:srgbClr val="2E3D48"/>
          </a:solidFill>
          <a:ln/>
        </p:spPr>
        <p:txBody>
          <a:bodyPr/>
          <a:p/>
        </p:txBody>
      </p:sp>
      <p:sp>
        <p:nvSpPr>
          <p:cNvPr id="27" name="Shape 21"/>
          <p:cNvSpPr/>
          <p:nvPr/>
        </p:nvSpPr>
        <p:spPr>
          <a:xfrm>
            <a:off x="4581144" y="4343400"/>
            <a:ext cx="566928" cy="566928"/>
          </a:xfrm>
          <a:prstGeom prst="ellipse">
            <a:avLst/>
          </a:prstGeom>
          <a:solidFill>
            <a:srgbClr val="F8EA76"/>
          </a:solidFill>
          <a:ln/>
        </p:spPr>
        <p:txBody>
          <a:bodyPr/>
          <a:p/>
        </p:txBody>
      </p:sp>
      <p:pic>
        <p:nvPicPr>
          <p:cNvPr id="28" name="Image 4" descr="icons/cam_212F38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17207" y="4479463"/>
            <a:ext cx="294803" cy="294803"/>
          </a:xfrm>
          <a:prstGeom prst="rect">
            <a:avLst/>
          </a:prstGeom>
        </p:spPr>
      </p:pic>
      <p:sp>
        <p:nvSpPr>
          <p:cNvPr id="29" name="Text 22"/>
          <p:cNvSpPr/>
          <p:nvPr/>
        </p:nvSpPr>
        <p:spPr>
          <a:xfrm>
            <a:off x="5276088" y="4361688"/>
            <a:ext cx="2322576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Calidad adaptativa</a:t>
            </a:r>
            <a:endParaRPr lang="en-US" sz="1250" dirty="0"/>
          </a:p>
        </p:txBody>
      </p:sp>
      <p:sp>
        <p:nvSpPr>
          <p:cNvPr id="30" name="Text 23"/>
          <p:cNvSpPr/>
          <p:nvPr/>
        </p:nvSpPr>
        <p:spPr>
          <a:xfrm>
            <a:off x="4581144" y="5029200"/>
            <a:ext cx="301752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100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El video se adapta de LD a SD, HD y Ultra HD según el ancho de banda realmente disponible.</a:t>
            </a:r>
            <a:endParaRPr lang="en-US" sz="1000" dirty="0"/>
          </a:p>
        </p:txBody>
      </p:sp>
      <p:sp>
        <p:nvSpPr>
          <p:cNvPr id="31" name="Shape 24"/>
          <p:cNvSpPr/>
          <p:nvPr/>
        </p:nvSpPr>
        <p:spPr>
          <a:xfrm>
            <a:off x="8065008" y="4069080"/>
            <a:ext cx="3566160" cy="2084832"/>
          </a:xfrm>
          <a:prstGeom prst="roundRect">
            <a:avLst>
              <a:gd name="adj" fmla="val 4386"/>
            </a:avLst>
          </a:prstGeom>
          <a:solidFill>
            <a:srgbClr val="2E3D48"/>
          </a:solidFill>
          <a:ln/>
        </p:spPr>
        <p:txBody>
          <a:bodyPr/>
          <a:p/>
        </p:txBody>
      </p:sp>
      <p:sp>
        <p:nvSpPr>
          <p:cNvPr id="32" name="Shape 25"/>
          <p:cNvSpPr/>
          <p:nvPr/>
        </p:nvSpPr>
        <p:spPr>
          <a:xfrm>
            <a:off x="8339328" y="4343400"/>
            <a:ext cx="566928" cy="566928"/>
          </a:xfrm>
          <a:prstGeom prst="ellipse">
            <a:avLst/>
          </a:prstGeom>
          <a:solidFill>
            <a:srgbClr val="F8EA76"/>
          </a:solidFill>
          <a:ln/>
        </p:spPr>
        <p:txBody>
          <a:bodyPr/>
          <a:p/>
        </p:txBody>
      </p:sp>
      <p:pic>
        <p:nvPicPr>
          <p:cNvPr id="33" name="Image 5" descr="icons/survey_212F38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75391" y="4479463"/>
            <a:ext cx="294803" cy="294803"/>
          </a:xfrm>
          <a:prstGeom prst="rect">
            <a:avLst/>
          </a:prstGeom>
        </p:spPr>
      </p:pic>
      <p:sp>
        <p:nvSpPr>
          <p:cNvPr id="34" name="Text 26"/>
          <p:cNvSpPr/>
          <p:nvPr/>
        </p:nvSpPr>
        <p:spPr>
          <a:xfrm>
            <a:off x="9034272" y="4361688"/>
            <a:ext cx="2322576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Medida después de la llamada</a:t>
            </a:r>
            <a:endParaRPr lang="en-US" sz="1250" dirty="0"/>
          </a:p>
        </p:txBody>
      </p:sp>
      <p:sp>
        <p:nvSpPr>
          <p:cNvPr id="35" name="Text 27"/>
          <p:cNvSpPr/>
          <p:nvPr/>
        </p:nvSpPr>
        <p:spPr>
          <a:xfrm>
            <a:off x="8339328" y="5029200"/>
            <a:ext cx="301752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100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Los eventos tras la videollamada disparan encuestas automáticas, así el video tiene sus propios datos de satisfacción — no una media mezclada.</a:t>
            </a:r>
            <a:endParaRPr lang="en-US" sz="1000" dirty="0"/>
          </a:p>
        </p:txBody>
      </p:sp>
      <p:sp>
        <p:nvSpPr>
          <p:cNvPr id="36" name="Text 28"/>
          <p:cNvSpPr/>
          <p:nvPr/>
        </p:nvSpPr>
        <p:spPr>
          <a:xfrm>
            <a:off x="548640" y="6144768"/>
            <a:ext cx="110916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8EA7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Puntos de entrada: cualquier navegador compatible con WebRTC, dispositivos iOS y Android, y kioscos de autoservicio.</a:t>
            </a:r>
            <a:endParaRPr lang="en-US" sz="1050" dirty="0"/>
          </a:p>
        </p:txBody>
      </p:sp>
      <p:sp>
        <p:nvSpPr>
          <p:cNvPr id="37" name="Text 29"/>
          <p:cNvSpPr/>
          <p:nvPr/>
        </p:nvSpPr>
        <p:spPr>
          <a:xfrm>
            <a:off x="548640" y="645566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6B7F8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Fuente: wiki.ivrpowers.com/en/webacd/faq, /videortc</a:t>
            </a:r>
            <a:endParaRPr lang="en-US" sz="800" dirty="0"/>
          </a:p>
        </p:txBody>
      </p:sp>
      <p:sp>
        <p:nvSpPr>
          <p:cNvPr id="38" name="Text 30"/>
          <p:cNvSpPr/>
          <p:nvPr/>
        </p:nvSpPr>
        <p:spPr>
          <a:xfrm>
            <a:off x="8778240" y="6455664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6B7F8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Diferenciador</a:t>
            </a:r>
            <a:endParaRPr lang="en-US" sz="800" dirty="0"/>
          </a:p>
        </p:txBody>
      </p:sp>
      <p:sp>
        <p:nvSpPr>
          <p:cNvPr id="39" name="Text 31"/>
          <p:cNvSpPr/>
          <p:nvPr/>
        </p:nvSpPr>
        <p:spPr>
          <a:xfrm>
            <a:off x="11320272" y="6455664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174" name="Image" descr="Image"/>
          <p:cNvPicPr>
            <a:picLocks noChangeAspect="1"/>
          </p:cNvPicPr>
          <p:nvPr/>
        </p:nvPicPr>
        <p:blipFill>
          <a:blip r:embed="rId12">
            <a:extLst/>
          </a:blip>
          <a:srcRect l="0" t="6452" r="0" b="14657"/>
          <a:stretch>
            <a:fillRect/>
          </a:stretch>
        </p:blipFill>
        <p:spPr>
          <a:xfrm>
            <a:off x="4799548" y="393739"/>
            <a:ext cx="2580155" cy="2198313"/>
          </a:xfrm>
          <a:prstGeom prst="rect">
            <a:avLst/>
          </a:prstGeom>
          <a:ln w="12700">
            <a:miter lim="400000"/>
          </a:ln>
        </p:spPr>
      </p:pic>
      <p:pic>
        <p:nvPicPr>
          <p:cNvPr id="177" name="Layer.tiff" descr="Layer.tiff"/>
          <p:cNvPicPr>
            <a:picLocks noChangeAspect="1"/>
          </p:cNvPicPr>
          <p:nvPr/>
        </p:nvPicPr>
        <p:blipFill>
          <a:blip r:embed="rId13">
            <a:extLst/>
          </a:blip>
          <a:stretch>
            <a:fillRect/>
          </a:stretch>
        </p:blipFill>
        <p:spPr>
          <a:xfrm>
            <a:off x="2913907" y="4265969"/>
            <a:ext cx="6351486" cy="1122256"/>
          </a:xfrm>
          <a:prstGeom prst="rect">
            <a:avLst/>
          </a:prstGeom>
          <a:ln w="12700">
            <a:miter lim="400000"/>
          </a:ln>
        </p:spPr>
      </p:pic>
      <p:sp>
        <p:nvSpPr>
          <p:cNvPr id="175" name="Circle"/>
          <p:cNvSpPr/>
          <p:nvPr/>
        </p:nvSpPr>
        <p:spPr>
          <a:xfrm>
            <a:off x="5448118" y="864230"/>
            <a:ext cx="1283064" cy="1283064"/>
          </a:xfrm>
          <a:prstGeom prst="ellipse">
            <a:avLst/>
          </a:prstGeom>
          <a:gradFill>
            <a:gsLst>
              <a:gs pos="0">
                <a:srgbClr val="56575B"/>
              </a:gs>
              <a:gs pos="100000">
                <a:srgbClr val="0F0F0F"/>
              </a:gs>
            </a:gsLst>
            <a:lin ang="5400000"/>
          </a:gradFill>
          <a:ln w="3175">
            <a:miter lim="400000"/>
          </a:ln>
        </p:spPr>
        <p:txBody>
          <a:bodyPr lIns="25373" tIns="25373" rIns="25373" bIns="25373" anchor="ctr"/>
          <a:lstStyle/>
          <a:p>
            <a:pPr algn="ctr" defTabSz="412750">
              <a:defRPr sz="16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176" name="TURNKEY…"/>
          <p:cNvSpPr txBox="1"/>
          <p:nvPr/>
        </p:nvSpPr>
        <p:spPr>
          <a:xfrm>
            <a:off x="5580000" y="1242035"/>
            <a:ext cx="1019300" cy="527454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25400" dist="0" dir="540000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5373" tIns="25373" rIns="25373" bIns="25373" anchor="ctr">
            <a:spAutoFit/>
          </a:bodyPr>
          <a:lstStyle/>
          <a:p>
            <a:pPr algn="ctr" defTabSz="1219169">
              <a:defRPr sz="16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r>
              <a:t>TURNKEY</a:t>
            </a:r>
          </a:p>
          <a:p>
            <a:pPr algn="ctr" defTabSz="1219169">
              <a:defRPr sz="16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r>
              <a:t>START</a:t>
            </a:r>
          </a:p>
        </p:txBody>
      </p:sp>
      <p:sp>
        <p:nvSpPr>
          <p:cNvPr id="950" name="¿Sabías que puedes transformar el trabajo en equipo…"/>
          <p:cNvSpPr txBox="1"/>
          <p:nvPr/>
        </p:nvSpPr>
        <p:spPr>
          <a:xfrm>
            <a:off x="452924" y="2946426"/>
            <a:ext cx="11286152" cy="965148"/>
          </a:xfrm>
          <a:prstGeom prst="rect">
            <a:avLst/>
          </a:prstGeom>
        </p:spPr>
        <p:txBody>
          <a:bodyPr wrap="none" lIns="25373" tIns="25373" rIns="25373" bIns="25373" anchor="ctr">
            <a:noAutofit/>
          </a:bodyPr>
          <a:lstStyle/>
          <a:p>
            <a:pPr algn="ctr" defTabSz="228600">
              <a:defRPr sz="2600">
                <a:solidFill>
                  <a:srgbClr val="212F38"/>
                </a:solidFill>
                <a:latin typeface="Montserrat Thin Regular"/>
                <a:ea typeface="Montserrat Thin Regular"/>
                <a:cs typeface="Montserrat Thin Regular"/>
                <a:sym typeface="Montserrat Thin Regular"/>
              </a:defRPr>
            </a:pPr>
            <a:r>
              <a:rPr sz="2600">
                <a:latin typeface="Montserrat"/>
              </a:rPr>
              <a:t>¿Sabías que puedes transformar el trabajo en equipo</a:t>
            </a:r>
            <a:br>
              <a:rPr sz="2600"/>
            </a:br>
            <a:r>
              <a:rPr sz="2600">
                <a:latin typeface="Montserrat"/>
              </a:rPr>
              <a:t>y tus procesos con nuevas herramientas?</a:t>
            </a:r>
          </a:p>
        </p:txBody>
      </p:sp>
      <p:sp>
        <p:nvSpPr>
          <p:cNvPr id="211" name="Interactive Powers"/>
          <p:cNvSpPr txBox="1"/>
          <p:nvPr/>
        </p:nvSpPr>
        <p:spPr>
          <a:xfrm>
            <a:off x="600044" y="5927326"/>
            <a:ext cx="10974059" cy="3200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22835" tIns="22835" rIns="22835" bIns="22835">
            <a:normAutofit fontScale="100000" lnSpcReduction="0"/>
          </a:bodyPr>
          <a:lstStyle/>
          <a:p>
            <a:pPr algn="ctr" defTabSz="412750">
              <a:defRPr>
                <a:solidFill>
                  <a:srgbClr val="212F38"/>
                </a:solidFill>
                <a:latin typeface="MuseoSansRounded-100"/>
                <a:ea typeface="MuseoSansRounded-100"/>
                <a:cs typeface="MuseoSansRounded-100"/>
                <a:sym typeface="MuseoSansRounded-100"/>
              </a:defRPr>
            </a:pPr>
            <a:r>
              <a:t>Interactive</a:t>
            </a:r>
            <a:r>
              <a:rPr>
                <a:latin typeface="MuseoSansRounded-900"/>
                <a:ea typeface="MuseoSansRounded-900"/>
                <a:cs typeface="MuseoSansRounded-900"/>
                <a:sym typeface="MuseoSansRounded-900"/>
              </a:rPr>
              <a:t> Powers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21208"/>
            <a:ext cx="118872" cy="118872"/>
          </a:xfrm>
          <a:prstGeom prst="roundRect">
            <a:avLst>
              <a:gd name="adj" fmla="val 23077"/>
            </a:avLst>
          </a:prstGeom>
          <a:solidFill>
            <a:srgbClr val="FF6D5F"/>
          </a:solidFill>
          <a:ln/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777240" y="457200"/>
            <a:ext cx="10424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ENRUTAMIENTO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731520"/>
            <a:ext cx="1109167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7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El distribuidor en el centro de la plataforma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548640" y="126187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Estrategias de distribución de cola</a:t>
            </a:r>
            <a:endParaRPr lang="en-US" sz="1250" dirty="0"/>
          </a:p>
        </p:txBody>
      </p:sp>
      <p:sp>
        <p:nvSpPr>
          <p:cNvPr id="6" name="Shape 4"/>
          <p:cNvSpPr/>
          <p:nvPr/>
        </p:nvSpPr>
        <p:spPr>
          <a:xfrm>
            <a:off x="548640" y="1609344"/>
            <a:ext cx="1191463" cy="384048"/>
          </a:xfrm>
          <a:prstGeom prst="roundRect">
            <a:avLst>
              <a:gd name="adj" fmla="val 50000"/>
            </a:avLst>
          </a:prstGeom>
          <a:solidFill>
            <a:srgbClr val="FDF9D6"/>
          </a:solidFill>
          <a:ln/>
        </p:spPr>
        <p:txBody>
          <a:bodyPr/>
          <a:p/>
        </p:txBody>
      </p:sp>
      <p:sp>
        <p:nvSpPr>
          <p:cNvPr id="7" name="Text 5"/>
          <p:cNvSpPr/>
          <p:nvPr/>
        </p:nvSpPr>
        <p:spPr>
          <a:xfrm>
            <a:off x="548640" y="1609344"/>
            <a:ext cx="1191463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Round Robin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1868119" y="1609344"/>
            <a:ext cx="766267" cy="384048"/>
          </a:xfrm>
          <a:prstGeom prst="roundRect">
            <a:avLst>
              <a:gd name="adj" fmla="val 50000"/>
            </a:avLst>
          </a:prstGeom>
          <a:solidFill>
            <a:srgbClr val="FDF9D6"/>
          </a:solidFill>
          <a:ln/>
        </p:spPr>
        <p:txBody>
          <a:bodyPr/>
          <a:p/>
        </p:txBody>
      </p:sp>
      <p:sp>
        <p:nvSpPr>
          <p:cNvPr id="9" name="Text 7"/>
          <p:cNvSpPr/>
          <p:nvPr/>
        </p:nvSpPr>
        <p:spPr>
          <a:xfrm>
            <a:off x="1868119" y="1609344"/>
            <a:ext cx="766267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Random</a:t>
            </a:r>
            <a:endParaRPr lang="en-US" sz="1000" dirty="0"/>
          </a:p>
        </p:txBody>
      </p:sp>
      <p:sp>
        <p:nvSpPr>
          <p:cNvPr id="10" name="Shape 8"/>
          <p:cNvSpPr/>
          <p:nvPr/>
        </p:nvSpPr>
        <p:spPr>
          <a:xfrm>
            <a:off x="2762402" y="1609344"/>
            <a:ext cx="1276502" cy="384048"/>
          </a:xfrm>
          <a:prstGeom prst="roundRect">
            <a:avLst>
              <a:gd name="adj" fmla="val 50000"/>
            </a:avLst>
          </a:prstGeom>
          <a:solidFill>
            <a:srgbClr val="FDF9D6"/>
          </a:solidFill>
          <a:ln/>
        </p:spPr>
        <p:txBody>
          <a:bodyPr/>
          <a:p/>
        </p:txBody>
      </p:sp>
      <p:sp>
        <p:nvSpPr>
          <p:cNvPr id="11" name="Text 9"/>
          <p:cNvSpPr/>
          <p:nvPr/>
        </p:nvSpPr>
        <p:spPr>
          <a:xfrm>
            <a:off x="2762402" y="1609344"/>
            <a:ext cx="127650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Simultaneous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4166921" y="1609344"/>
            <a:ext cx="1106424" cy="384048"/>
          </a:xfrm>
          <a:prstGeom prst="roundRect">
            <a:avLst>
              <a:gd name="adj" fmla="val 50000"/>
            </a:avLst>
          </a:prstGeom>
          <a:solidFill>
            <a:srgbClr val="FDF9D6"/>
          </a:solidFill>
          <a:ln/>
        </p:spPr>
        <p:txBody>
          <a:bodyPr/>
          <a:p/>
        </p:txBody>
      </p:sp>
      <p:sp>
        <p:nvSpPr>
          <p:cNvPr id="13" name="Text 11"/>
          <p:cNvSpPr/>
          <p:nvPr/>
        </p:nvSpPr>
        <p:spPr>
          <a:xfrm>
            <a:off x="4166921" y="1609344"/>
            <a:ext cx="110642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Time Based</a:t>
            </a:r>
            <a:endParaRPr lang="en-US" sz="1000" dirty="0"/>
          </a:p>
        </p:txBody>
      </p:sp>
      <p:sp>
        <p:nvSpPr>
          <p:cNvPr id="14" name="Shape 12"/>
          <p:cNvSpPr/>
          <p:nvPr/>
        </p:nvSpPr>
        <p:spPr>
          <a:xfrm>
            <a:off x="5401361" y="1609344"/>
            <a:ext cx="1021385" cy="384048"/>
          </a:xfrm>
          <a:prstGeom prst="roundRect">
            <a:avLst>
              <a:gd name="adj" fmla="val 50000"/>
            </a:avLst>
          </a:prstGeom>
          <a:solidFill>
            <a:srgbClr val="FDF9D6"/>
          </a:solidFill>
          <a:ln/>
        </p:spPr>
        <p:txBody>
          <a:bodyPr/>
          <a:p/>
        </p:txBody>
      </p:sp>
      <p:sp>
        <p:nvSpPr>
          <p:cNvPr id="15" name="Text 13"/>
          <p:cNvSpPr/>
          <p:nvPr/>
        </p:nvSpPr>
        <p:spPr>
          <a:xfrm>
            <a:off x="5401361" y="1609344"/>
            <a:ext cx="1021385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Talk Time</a:t>
            </a:r>
            <a:endParaRPr lang="en-US" sz="1000" dirty="0"/>
          </a:p>
        </p:txBody>
      </p:sp>
      <p:sp>
        <p:nvSpPr>
          <p:cNvPr id="16" name="Shape 14"/>
          <p:cNvSpPr/>
          <p:nvPr/>
        </p:nvSpPr>
        <p:spPr>
          <a:xfrm>
            <a:off x="548640" y="2212848"/>
            <a:ext cx="3566160" cy="1810512"/>
          </a:xfrm>
          <a:prstGeom prst="roundRect">
            <a:avLst>
              <a:gd name="adj" fmla="val 5051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17" name="Shape 15"/>
          <p:cNvSpPr/>
          <p:nvPr/>
        </p:nvSpPr>
        <p:spPr>
          <a:xfrm>
            <a:off x="804672" y="2450592"/>
            <a:ext cx="512064" cy="512064"/>
          </a:xfrm>
          <a:prstGeom prst="ellipse">
            <a:avLst/>
          </a:prstGeom>
          <a:solidFill>
            <a:srgbClr val="FDF9D6"/>
          </a:solidFill>
          <a:ln/>
        </p:spPr>
        <p:txBody>
          <a:bodyPr/>
          <a:p/>
        </p:txBody>
      </p:sp>
      <p:pic>
        <p:nvPicPr>
          <p:cNvPr id="18" name="Image 0" descr="icons/list_212F38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7567" y="2573487"/>
            <a:ext cx="266273" cy="266273"/>
          </a:xfrm>
          <a:prstGeom prst="rect">
            <a:avLst/>
          </a:prstGeom>
        </p:spPr>
      </p:pic>
      <p:sp>
        <p:nvSpPr>
          <p:cNvPr id="19" name="Text 16"/>
          <p:cNvSpPr/>
          <p:nvPr/>
        </p:nvSpPr>
        <p:spPr>
          <a:xfrm>
            <a:off x="1426464" y="2450592"/>
            <a:ext cx="243230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2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Colas y rutas</a:t>
            </a:r>
            <a:endParaRPr lang="en-US" sz="1200" dirty="0"/>
          </a:p>
        </p:txBody>
      </p:sp>
      <p:sp>
        <p:nvSpPr>
          <p:cNvPr id="20" name="Text 17"/>
          <p:cNvSpPr/>
          <p:nvPr/>
        </p:nvSpPr>
        <p:spPr>
          <a:xfrm>
            <a:off x="804672" y="3072384"/>
            <a:ext cx="3054096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7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Construye flujos entrantes y salientes con objetos de cola y ruta dedicados, cada uno configurable de forma independiente.</a:t>
            </a:r>
            <a:endParaRPr lang="en-US" sz="970" dirty="0"/>
          </a:p>
        </p:txBody>
      </p:sp>
      <p:sp>
        <p:nvSpPr>
          <p:cNvPr id="21" name="Shape 18"/>
          <p:cNvSpPr/>
          <p:nvPr/>
        </p:nvSpPr>
        <p:spPr>
          <a:xfrm>
            <a:off x="4306824" y="2212848"/>
            <a:ext cx="3566160" cy="1810512"/>
          </a:xfrm>
          <a:prstGeom prst="roundRect">
            <a:avLst>
              <a:gd name="adj" fmla="val 5051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22" name="Shape 19"/>
          <p:cNvSpPr/>
          <p:nvPr/>
        </p:nvSpPr>
        <p:spPr>
          <a:xfrm>
            <a:off x="4562856" y="2450592"/>
            <a:ext cx="512064" cy="512064"/>
          </a:xfrm>
          <a:prstGeom prst="ellipse">
            <a:avLst/>
          </a:prstGeom>
          <a:solidFill>
            <a:srgbClr val="FDF9D6"/>
          </a:solidFill>
          <a:ln/>
        </p:spPr>
        <p:txBody>
          <a:bodyPr/>
          <a:p/>
        </p:txBody>
      </p:sp>
      <p:pic>
        <p:nvPicPr>
          <p:cNvPr id="23" name="Image 1" descr="icons/users_212F38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5751" y="2573487"/>
            <a:ext cx="266273" cy="266273"/>
          </a:xfrm>
          <a:prstGeom prst="rect">
            <a:avLst/>
          </a:prstGeom>
        </p:spPr>
      </p:pic>
      <p:sp>
        <p:nvSpPr>
          <p:cNvPr id="24" name="Text 20"/>
          <p:cNvSpPr/>
          <p:nvPr/>
        </p:nvSpPr>
        <p:spPr>
          <a:xfrm>
            <a:off x="5184648" y="2450592"/>
            <a:ext cx="243230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2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Asignación dinámica de agentes</a:t>
            </a:r>
            <a:endParaRPr lang="en-US" sz="1200" dirty="0"/>
          </a:p>
        </p:txBody>
      </p:sp>
      <p:sp>
        <p:nvSpPr>
          <p:cNvPr id="25" name="Text 21"/>
          <p:cNvSpPr/>
          <p:nvPr/>
        </p:nvSpPr>
        <p:spPr>
          <a:xfrm>
            <a:off x="4562856" y="3072384"/>
            <a:ext cx="3054096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7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Añadir o quitar un agente de una cola actualiza la pertenencia automáticamente, con retroalimentación visual en el panel.</a:t>
            </a:r>
            <a:endParaRPr lang="en-US" sz="970" dirty="0"/>
          </a:p>
        </p:txBody>
      </p:sp>
      <p:sp>
        <p:nvSpPr>
          <p:cNvPr id="26" name="Shape 22"/>
          <p:cNvSpPr/>
          <p:nvPr/>
        </p:nvSpPr>
        <p:spPr>
          <a:xfrm>
            <a:off x="8065008" y="2212848"/>
            <a:ext cx="3566160" cy="1810512"/>
          </a:xfrm>
          <a:prstGeom prst="roundRect">
            <a:avLst>
              <a:gd name="adj" fmla="val 5051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27" name="Shape 23"/>
          <p:cNvSpPr/>
          <p:nvPr/>
        </p:nvSpPr>
        <p:spPr>
          <a:xfrm>
            <a:off x="8321040" y="2450592"/>
            <a:ext cx="512064" cy="512064"/>
          </a:xfrm>
          <a:prstGeom prst="ellipse">
            <a:avLst/>
          </a:prstGeom>
          <a:solidFill>
            <a:srgbClr val="FDF9D6"/>
          </a:solidFill>
          <a:ln/>
        </p:spPr>
        <p:txBody>
          <a:bodyPr/>
          <a:p/>
        </p:txBody>
      </p:sp>
      <p:pic>
        <p:nvPicPr>
          <p:cNvPr id="28" name="Image 2" descr="icons/clock_212F38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43935" y="2573487"/>
            <a:ext cx="266273" cy="266273"/>
          </a:xfrm>
          <a:prstGeom prst="rect">
            <a:avLst/>
          </a:prstGeom>
        </p:spPr>
      </p:pic>
      <p:sp>
        <p:nvSpPr>
          <p:cNvPr id="29" name="Text 24"/>
          <p:cNvSpPr/>
          <p:nvPr/>
        </p:nvSpPr>
        <p:spPr>
          <a:xfrm>
            <a:off x="8942832" y="2450592"/>
            <a:ext cx="243230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2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Gestión de pausas</a:t>
            </a:r>
            <a:endParaRPr lang="en-US" sz="1200" dirty="0"/>
          </a:p>
        </p:txBody>
      </p:sp>
      <p:sp>
        <p:nvSpPr>
          <p:cNvPr id="30" name="Text 25"/>
          <p:cNvSpPr/>
          <p:nvPr/>
        </p:nvSpPr>
        <p:spPr>
          <a:xfrm>
            <a:off x="8321040" y="3072384"/>
            <a:ext cx="3054096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7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Tipos de pausa estándar y personalizados, temporizadores de pausa, auto-pausa por cola, y el estado de pausa se conserva entre reconexiones.</a:t>
            </a:r>
            <a:endParaRPr lang="en-US" sz="970" dirty="0"/>
          </a:p>
        </p:txBody>
      </p:sp>
      <p:sp>
        <p:nvSpPr>
          <p:cNvPr id="31" name="Shape 26"/>
          <p:cNvSpPr/>
          <p:nvPr/>
        </p:nvSpPr>
        <p:spPr>
          <a:xfrm>
            <a:off x="548640" y="4206240"/>
            <a:ext cx="3566160" cy="1810512"/>
          </a:xfrm>
          <a:prstGeom prst="roundRect">
            <a:avLst>
              <a:gd name="adj" fmla="val 5051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32" name="Shape 27"/>
          <p:cNvSpPr/>
          <p:nvPr/>
        </p:nvSpPr>
        <p:spPr>
          <a:xfrm>
            <a:off x="804672" y="4443984"/>
            <a:ext cx="512064" cy="512064"/>
          </a:xfrm>
          <a:prstGeom prst="ellipse">
            <a:avLst/>
          </a:prstGeom>
          <a:solidFill>
            <a:srgbClr val="FDF9D6"/>
          </a:solidFill>
          <a:ln/>
        </p:spPr>
        <p:txBody>
          <a:bodyPr/>
          <a:p/>
        </p:txBody>
      </p:sp>
      <p:pic>
        <p:nvPicPr>
          <p:cNvPr id="33" name="Image 3" descr="icons/bell_212F38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7567" y="4566879"/>
            <a:ext cx="266273" cy="266273"/>
          </a:xfrm>
          <a:prstGeom prst="rect">
            <a:avLst/>
          </a:prstGeom>
        </p:spPr>
      </p:pic>
      <p:sp>
        <p:nvSpPr>
          <p:cNvPr id="34" name="Text 28"/>
          <p:cNvSpPr/>
          <p:nvPr/>
        </p:nvSpPr>
        <p:spPr>
          <a:xfrm>
            <a:off x="1426464" y="4443984"/>
            <a:ext cx="243230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2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Disparadores en eventos de llamada</a:t>
            </a:r>
            <a:endParaRPr lang="en-US" sz="1200" dirty="0"/>
          </a:p>
        </p:txBody>
      </p:sp>
      <p:sp>
        <p:nvSpPr>
          <p:cNvPr id="35" name="Text 29"/>
          <p:cNvSpPr/>
          <p:nvPr/>
        </p:nvSpPr>
        <p:spPr>
          <a:xfrm>
            <a:off x="804672" y="5065776"/>
            <a:ext cx="3054096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7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Los disparadores de cola se activan con eventos de llamada y pueden abrir una app en un iframe o una nueva pestaña, cerrándose automáticamente al terminar la llamada.</a:t>
            </a:r>
            <a:endParaRPr lang="en-US" sz="970" dirty="0"/>
          </a:p>
        </p:txBody>
      </p:sp>
      <p:sp>
        <p:nvSpPr>
          <p:cNvPr id="36" name="Shape 30"/>
          <p:cNvSpPr/>
          <p:nvPr/>
        </p:nvSpPr>
        <p:spPr>
          <a:xfrm>
            <a:off x="4306824" y="4206240"/>
            <a:ext cx="3566160" cy="1810512"/>
          </a:xfrm>
          <a:prstGeom prst="roundRect">
            <a:avLst>
              <a:gd name="adj" fmla="val 5051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37" name="Shape 31"/>
          <p:cNvSpPr/>
          <p:nvPr/>
        </p:nvSpPr>
        <p:spPr>
          <a:xfrm>
            <a:off x="4562856" y="4443984"/>
            <a:ext cx="512064" cy="512064"/>
          </a:xfrm>
          <a:prstGeom prst="ellipse">
            <a:avLst/>
          </a:prstGeom>
          <a:solidFill>
            <a:srgbClr val="FDF9D6"/>
          </a:solidFill>
          <a:ln/>
        </p:spPr>
        <p:txBody>
          <a:bodyPr/>
          <a:p/>
        </p:txBody>
      </p:sp>
      <p:pic>
        <p:nvPicPr>
          <p:cNvPr id="38" name="Image 4" descr="icons/swap_212F38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5751" y="4566879"/>
            <a:ext cx="266273" cy="266273"/>
          </a:xfrm>
          <a:prstGeom prst="rect">
            <a:avLst/>
          </a:prstGeom>
        </p:spPr>
      </p:pic>
      <p:sp>
        <p:nvSpPr>
          <p:cNvPr id="39" name="Text 32"/>
          <p:cNvSpPr/>
          <p:nvPr/>
        </p:nvSpPr>
        <p:spPr>
          <a:xfrm>
            <a:off x="5184648" y="4443984"/>
            <a:ext cx="243230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2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Transferencias y blending</a:t>
            </a:r>
            <a:endParaRPr lang="en-US" sz="1200" dirty="0"/>
          </a:p>
        </p:txBody>
      </p:sp>
      <p:sp>
        <p:nvSpPr>
          <p:cNvPr id="40" name="Text 33"/>
          <p:cNvSpPr/>
          <p:nvPr/>
        </p:nvSpPr>
        <p:spPr>
          <a:xfrm>
            <a:off x="4562856" y="5065776"/>
            <a:ext cx="3054096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7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Transferencias entre usuarios desde una cola, transferencia agente a agente, y gestión de campañas entrantes y salientes.</a:t>
            </a:r>
            <a:endParaRPr lang="en-US" sz="970" dirty="0"/>
          </a:p>
        </p:txBody>
      </p:sp>
      <p:sp>
        <p:nvSpPr>
          <p:cNvPr id="41" name="Shape 34"/>
          <p:cNvSpPr/>
          <p:nvPr/>
        </p:nvSpPr>
        <p:spPr>
          <a:xfrm>
            <a:off x="8065008" y="4206240"/>
            <a:ext cx="3566160" cy="1810512"/>
          </a:xfrm>
          <a:prstGeom prst="roundRect">
            <a:avLst>
              <a:gd name="adj" fmla="val 5051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42" name="Shape 35"/>
          <p:cNvSpPr/>
          <p:nvPr/>
        </p:nvSpPr>
        <p:spPr>
          <a:xfrm>
            <a:off x="8321040" y="4443984"/>
            <a:ext cx="512064" cy="512064"/>
          </a:xfrm>
          <a:prstGeom prst="ellipse">
            <a:avLst/>
          </a:prstGeom>
          <a:solidFill>
            <a:srgbClr val="FDF9D6"/>
          </a:solidFill>
          <a:ln/>
        </p:spPr>
        <p:txBody>
          <a:bodyPr/>
          <a:p/>
        </p:txBody>
      </p:sp>
      <p:pic>
        <p:nvPicPr>
          <p:cNvPr id="43" name="Image 5" descr="icons/bolt_212F38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43935" y="4566879"/>
            <a:ext cx="266273" cy="266273"/>
          </a:xfrm>
          <a:prstGeom prst="rect">
            <a:avLst/>
          </a:prstGeom>
        </p:spPr>
      </p:pic>
      <p:sp>
        <p:nvSpPr>
          <p:cNvPr id="44" name="Text 36"/>
          <p:cNvSpPr/>
          <p:nvPr/>
        </p:nvSpPr>
        <p:spPr>
          <a:xfrm>
            <a:off x="8942832" y="4443984"/>
            <a:ext cx="243230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2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Autorrespuesta</a:t>
            </a:r>
            <a:endParaRPr lang="en-US" sz="1200" dirty="0"/>
          </a:p>
        </p:txBody>
      </p:sp>
      <p:sp>
        <p:nvSpPr>
          <p:cNvPr id="45" name="Text 37"/>
          <p:cNvSpPr/>
          <p:nvPr/>
        </p:nvSpPr>
        <p:spPr>
          <a:xfrm>
            <a:off x="8321040" y="5065776"/>
            <a:ext cx="3054096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7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Los usuarios SIP pueden autorresponder con un pitido audible, eliminando el retraso de descolgado en colas de alto volumen.</a:t>
            </a:r>
            <a:endParaRPr lang="en-US" sz="970" dirty="0"/>
          </a:p>
        </p:txBody>
      </p:sp>
      <p:sp>
        <p:nvSpPr>
          <p:cNvPr id="46" name="Text 38"/>
          <p:cNvSpPr/>
          <p:nvPr/>
        </p:nvSpPr>
        <p:spPr>
          <a:xfrm>
            <a:off x="548640" y="645566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Fuente: wiki.ivrpowers.com/en/webacd/faq, /webacd/configuration, /webacd/changelog</a:t>
            </a:r>
            <a:endParaRPr lang="en-US" sz="800" dirty="0"/>
          </a:p>
        </p:txBody>
      </p:sp>
      <p:sp>
        <p:nvSpPr>
          <p:cNvPr id="47" name="Text 39"/>
          <p:cNvSpPr/>
          <p:nvPr/>
        </p:nvSpPr>
        <p:spPr>
          <a:xfrm>
            <a:off x="8778240" y="6455664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Enrutamiento</a:t>
            </a:r>
            <a:endParaRPr lang="en-US" sz="800" dirty="0"/>
          </a:p>
        </p:txBody>
      </p:sp>
      <p:sp>
        <p:nvSpPr>
          <p:cNvPr id="48" name="Text 40"/>
          <p:cNvSpPr/>
          <p:nvPr/>
        </p:nvSpPr>
        <p:spPr>
          <a:xfrm>
            <a:off x="11320272" y="6455664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21208"/>
            <a:ext cx="118872" cy="118872"/>
          </a:xfrm>
          <a:prstGeom prst="roundRect">
            <a:avLst>
              <a:gd name="adj" fmla="val 23077"/>
            </a:avLst>
          </a:prstGeom>
          <a:solidFill>
            <a:srgbClr val="FF6D5F"/>
          </a:solidFill>
          <a:ln/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777240" y="457200"/>
            <a:ext cx="10424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EXPERIENCIA DEL AGENTE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731520"/>
            <a:ext cx="1109167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7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Un escritorio construido alrededor de la conversación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548640" y="1280160"/>
            <a:ext cx="1109167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Los agentes trabajan en un único espacio de navegador: el panel de video y los controles del teléfono a un lado, las aplicaciones de tu negocio al otro. Nada que instalar, nada entre lo que alternar con alt-tab.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548640" y="2057400"/>
            <a:ext cx="5303520" cy="932688"/>
          </a:xfrm>
          <a:prstGeom prst="roundRect">
            <a:avLst>
              <a:gd name="adj" fmla="val 9804"/>
            </a:avLst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7" name="Shape 5"/>
          <p:cNvSpPr/>
          <p:nvPr/>
        </p:nvSpPr>
        <p:spPr>
          <a:xfrm>
            <a:off x="749808" y="2249424"/>
            <a:ext cx="548640" cy="548640"/>
          </a:xfrm>
          <a:prstGeom prst="ellipse">
            <a:avLst/>
          </a:prstGeom>
          <a:solidFill>
            <a:srgbClr val="FDF9D6"/>
          </a:solidFill>
          <a:ln/>
        </p:spPr>
        <p:txBody>
          <a:bodyPr/>
          <a:p/>
        </p:txBody>
      </p:sp>
      <p:pic>
        <p:nvPicPr>
          <p:cNvPr id="8" name="Image 0" descr="icons/keymap_212F38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81482" y="2381098"/>
            <a:ext cx="285293" cy="285293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1444752" y="2185416"/>
            <a:ext cx="4206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Softphone completo</a:t>
            </a:r>
            <a:endParaRPr lang="en-US" sz="1150" dirty="0"/>
          </a:p>
        </p:txBody>
      </p:sp>
      <p:sp>
        <p:nvSpPr>
          <p:cNvPr id="10" name="Text 7"/>
          <p:cNvSpPr/>
          <p:nvPr/>
        </p:nvSpPr>
        <p:spPr>
          <a:xfrm>
            <a:off x="1444752" y="2478024"/>
            <a:ext cx="42062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95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Teclado de marcado con tonos, DTMF durante las llamadas, y tono de llamada entre extensiones.</a:t>
            </a:r>
            <a:endParaRPr lang="en-US" sz="950" dirty="0"/>
          </a:p>
        </p:txBody>
      </p:sp>
      <p:sp>
        <p:nvSpPr>
          <p:cNvPr id="11" name="Shape 8"/>
          <p:cNvSpPr/>
          <p:nvPr/>
        </p:nvSpPr>
        <p:spPr>
          <a:xfrm>
            <a:off x="548640" y="3118104"/>
            <a:ext cx="5303520" cy="932688"/>
          </a:xfrm>
          <a:prstGeom prst="roundRect">
            <a:avLst>
              <a:gd name="adj" fmla="val 9804"/>
            </a:avLst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12" name="Shape 9"/>
          <p:cNvSpPr/>
          <p:nvPr/>
        </p:nvSpPr>
        <p:spPr>
          <a:xfrm>
            <a:off x="749808" y="3310128"/>
            <a:ext cx="548640" cy="548640"/>
          </a:xfrm>
          <a:prstGeom prst="ellipse">
            <a:avLst/>
          </a:prstGeom>
          <a:solidFill>
            <a:srgbClr val="FDF9D6"/>
          </a:solidFill>
          <a:ln/>
        </p:spPr>
        <p:txBody>
          <a:bodyPr/>
          <a:p/>
        </p:txBody>
      </p:sp>
      <p:pic>
        <p:nvPicPr>
          <p:cNvPr id="13" name="Image 1" descr="icons/clock_212F38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1482" y="3441802"/>
            <a:ext cx="285293" cy="285293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1444752" y="3246120"/>
            <a:ext cx="4206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Historial de llamadas</a:t>
            </a:r>
            <a:endParaRPr lang="en-US" sz="1150" dirty="0"/>
          </a:p>
        </p:txBody>
      </p:sp>
      <p:sp>
        <p:nvSpPr>
          <p:cNvPr id="15" name="Text 11"/>
          <p:cNvSpPr/>
          <p:nvPr/>
        </p:nvSpPr>
        <p:spPr>
          <a:xfrm>
            <a:off x="1444752" y="3538728"/>
            <a:ext cx="42062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95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Un botón de historial en el teléfono y una vista de Últimas Llamadas para la jornada.</a:t>
            </a:r>
            <a:endParaRPr lang="en-US" sz="950" dirty="0"/>
          </a:p>
        </p:txBody>
      </p:sp>
      <p:sp>
        <p:nvSpPr>
          <p:cNvPr id="16" name="Shape 12"/>
          <p:cNvSpPr/>
          <p:nvPr/>
        </p:nvSpPr>
        <p:spPr>
          <a:xfrm>
            <a:off x="548640" y="4178808"/>
            <a:ext cx="5303520" cy="932688"/>
          </a:xfrm>
          <a:prstGeom prst="roundRect">
            <a:avLst>
              <a:gd name="adj" fmla="val 9804"/>
            </a:avLst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17" name="Shape 13"/>
          <p:cNvSpPr/>
          <p:nvPr/>
        </p:nvSpPr>
        <p:spPr>
          <a:xfrm>
            <a:off x="749808" y="4370832"/>
            <a:ext cx="548640" cy="548640"/>
          </a:xfrm>
          <a:prstGeom prst="ellipse">
            <a:avLst/>
          </a:prstGeom>
          <a:solidFill>
            <a:srgbClr val="FDF9D6"/>
          </a:solidFill>
          <a:ln/>
        </p:spPr>
        <p:txBody>
          <a:bodyPr/>
          <a:p/>
        </p:txBody>
      </p:sp>
      <p:pic>
        <p:nvPicPr>
          <p:cNvPr id="18" name="Image 2" descr="icons/bell_212F38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1482" y="4502506"/>
            <a:ext cx="285293" cy="285293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1444752" y="4306824"/>
            <a:ext cx="4206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Notificaciones del sistema operativo</a:t>
            </a:r>
            <a:endParaRPr lang="en-US" sz="1150" dirty="0"/>
          </a:p>
        </p:txBody>
      </p:sp>
      <p:sp>
        <p:nvSpPr>
          <p:cNvPr id="20" name="Text 15"/>
          <p:cNvSpPr/>
          <p:nvPr/>
        </p:nvSpPr>
        <p:spPr>
          <a:xfrm>
            <a:off x="1444752" y="4599432"/>
            <a:ext cx="42062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95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Las notificaciones de llamada entrante aparecen incluso con la app web en segundo plano.</a:t>
            </a:r>
            <a:endParaRPr lang="en-US" sz="950" dirty="0"/>
          </a:p>
        </p:txBody>
      </p:sp>
      <p:sp>
        <p:nvSpPr>
          <p:cNvPr id="21" name="Shape 16"/>
          <p:cNvSpPr/>
          <p:nvPr/>
        </p:nvSpPr>
        <p:spPr>
          <a:xfrm>
            <a:off x="548640" y="5239512"/>
            <a:ext cx="5303520" cy="932688"/>
          </a:xfrm>
          <a:prstGeom prst="roundRect">
            <a:avLst>
              <a:gd name="adj" fmla="val 9804"/>
            </a:avLst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22" name="Shape 17"/>
          <p:cNvSpPr/>
          <p:nvPr/>
        </p:nvSpPr>
        <p:spPr>
          <a:xfrm>
            <a:off x="749808" y="5431536"/>
            <a:ext cx="548640" cy="548640"/>
          </a:xfrm>
          <a:prstGeom prst="ellipse">
            <a:avLst/>
          </a:prstGeom>
          <a:solidFill>
            <a:srgbClr val="FDF9D6"/>
          </a:solidFill>
          <a:ln/>
        </p:spPr>
        <p:txBody>
          <a:bodyPr/>
          <a:p/>
        </p:txBody>
      </p:sp>
      <p:pic>
        <p:nvPicPr>
          <p:cNvPr id="23" name="Image 3" descr="icons/mobile_212F38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482" y="5563210"/>
            <a:ext cx="285293" cy="285293"/>
          </a:xfrm>
          <a:prstGeom prst="rect">
            <a:avLst/>
          </a:prstGeom>
        </p:spPr>
      </p:pic>
      <p:sp>
        <p:nvSpPr>
          <p:cNvPr id="24" name="Text 18"/>
          <p:cNvSpPr/>
          <p:nvPr/>
        </p:nvSpPr>
        <p:spPr>
          <a:xfrm>
            <a:off x="1444752" y="5367528"/>
            <a:ext cx="4206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Listo para táctil y móvil</a:t>
            </a:r>
            <a:endParaRPr lang="en-US" sz="1150" dirty="0"/>
          </a:p>
        </p:txBody>
      </p:sp>
      <p:sp>
        <p:nvSpPr>
          <p:cNvPr id="25" name="Text 19"/>
          <p:cNvSpPr/>
          <p:nvPr/>
        </p:nvSpPr>
        <p:spPr>
          <a:xfrm>
            <a:off x="1444752" y="5660136"/>
            <a:ext cx="42062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95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Prevención del modo de suspensión en dispositivos táctiles y un diseño responsive para tablets y móviles.</a:t>
            </a:r>
            <a:endParaRPr lang="en-US" sz="950" dirty="0"/>
          </a:p>
        </p:txBody>
      </p:sp>
      <p:sp>
        <p:nvSpPr>
          <p:cNvPr id="26" name="Shape 20"/>
          <p:cNvSpPr/>
          <p:nvPr/>
        </p:nvSpPr>
        <p:spPr>
          <a:xfrm>
            <a:off x="6336792" y="2057400"/>
            <a:ext cx="5303520" cy="932688"/>
          </a:xfrm>
          <a:prstGeom prst="roundRect">
            <a:avLst>
              <a:gd name="adj" fmla="val 9804"/>
            </a:avLst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27" name="Shape 21"/>
          <p:cNvSpPr/>
          <p:nvPr/>
        </p:nvSpPr>
        <p:spPr>
          <a:xfrm>
            <a:off x="6537960" y="2249424"/>
            <a:ext cx="548640" cy="548640"/>
          </a:xfrm>
          <a:prstGeom prst="ellipse">
            <a:avLst/>
          </a:prstGeom>
          <a:solidFill>
            <a:srgbClr val="FDF9D6"/>
          </a:solidFill>
          <a:ln/>
        </p:spPr>
        <p:txBody>
          <a:bodyPr/>
          <a:p/>
        </p:txBody>
      </p:sp>
      <p:pic>
        <p:nvPicPr>
          <p:cNvPr id="28" name="Image 4" descr="icons/chart_212F38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69634" y="2381098"/>
            <a:ext cx="285293" cy="285293"/>
          </a:xfrm>
          <a:prstGeom prst="rect">
            <a:avLst/>
          </a:prstGeom>
        </p:spPr>
      </p:pic>
      <p:sp>
        <p:nvSpPr>
          <p:cNvPr id="29" name="Text 22"/>
          <p:cNvSpPr/>
          <p:nvPr/>
        </p:nvSpPr>
        <p:spPr>
          <a:xfrm>
            <a:off x="7232904" y="2185416"/>
            <a:ext cx="4206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Estadísticas personales</a:t>
            </a:r>
            <a:endParaRPr lang="en-US" sz="1150" dirty="0"/>
          </a:p>
        </p:txBody>
      </p:sp>
      <p:sp>
        <p:nvSpPr>
          <p:cNvPr id="30" name="Text 23"/>
          <p:cNvSpPr/>
          <p:nvPr/>
        </p:nvSpPr>
        <p:spPr>
          <a:xfrm>
            <a:off x="7232904" y="2478024"/>
            <a:ext cx="42062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95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Cada agente tiene una página con su propia actividad diaria — llamadas, pausas y tiempo conectado.</a:t>
            </a:r>
            <a:endParaRPr lang="en-US" sz="950" dirty="0"/>
          </a:p>
        </p:txBody>
      </p:sp>
      <p:sp>
        <p:nvSpPr>
          <p:cNvPr id="31" name="Shape 24"/>
          <p:cNvSpPr/>
          <p:nvPr/>
        </p:nvSpPr>
        <p:spPr>
          <a:xfrm>
            <a:off x="6336792" y="3118104"/>
            <a:ext cx="5303520" cy="932688"/>
          </a:xfrm>
          <a:prstGeom prst="roundRect">
            <a:avLst>
              <a:gd name="adj" fmla="val 9804"/>
            </a:avLst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32" name="Shape 25"/>
          <p:cNvSpPr/>
          <p:nvPr/>
        </p:nvSpPr>
        <p:spPr>
          <a:xfrm>
            <a:off x="6537960" y="3310128"/>
            <a:ext cx="548640" cy="548640"/>
          </a:xfrm>
          <a:prstGeom prst="ellipse">
            <a:avLst/>
          </a:prstGeom>
          <a:solidFill>
            <a:srgbClr val="FDF9D6"/>
          </a:solidFill>
          <a:ln/>
        </p:spPr>
        <p:txBody>
          <a:bodyPr/>
          <a:p/>
        </p:txBody>
      </p:sp>
      <p:pic>
        <p:nvPicPr>
          <p:cNvPr id="33" name="Image 5" descr="icons/window_212F38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69634" y="3441802"/>
            <a:ext cx="285293" cy="285293"/>
          </a:xfrm>
          <a:prstGeom prst="rect">
            <a:avLst/>
          </a:prstGeom>
        </p:spPr>
      </p:pic>
      <p:sp>
        <p:nvSpPr>
          <p:cNvPr id="34" name="Text 26"/>
          <p:cNvSpPr/>
          <p:nvPr/>
        </p:nvSpPr>
        <p:spPr>
          <a:xfrm>
            <a:off x="7232904" y="3246120"/>
            <a:ext cx="4206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Aplicaciones embebidas</a:t>
            </a:r>
            <a:endParaRPr lang="en-US" sz="1150" dirty="0"/>
          </a:p>
        </p:txBody>
      </p:sp>
      <p:sp>
        <p:nvSpPr>
          <p:cNvPr id="35" name="Text 27"/>
          <p:cNvSpPr/>
          <p:nvPr/>
        </p:nvSpPr>
        <p:spPr>
          <a:xfrm>
            <a:off x="7232904" y="3538728"/>
            <a:ext cx="42062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95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Las apps de negocio se abren dentro del escritorio o en una nueva pestaña, pasando variables de usuario y nombre.</a:t>
            </a:r>
            <a:endParaRPr lang="en-US" sz="950" dirty="0"/>
          </a:p>
        </p:txBody>
      </p:sp>
      <p:sp>
        <p:nvSpPr>
          <p:cNvPr id="36" name="Shape 28"/>
          <p:cNvSpPr/>
          <p:nvPr/>
        </p:nvSpPr>
        <p:spPr>
          <a:xfrm>
            <a:off x="6336792" y="4178808"/>
            <a:ext cx="5303520" cy="932688"/>
          </a:xfrm>
          <a:prstGeom prst="roundRect">
            <a:avLst>
              <a:gd name="adj" fmla="val 9804"/>
            </a:avLst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37" name="Shape 29"/>
          <p:cNvSpPr/>
          <p:nvPr/>
        </p:nvSpPr>
        <p:spPr>
          <a:xfrm>
            <a:off x="6537960" y="4370832"/>
            <a:ext cx="548640" cy="548640"/>
          </a:xfrm>
          <a:prstGeom prst="ellipse">
            <a:avLst/>
          </a:prstGeom>
          <a:solidFill>
            <a:srgbClr val="FDF9D6"/>
          </a:solidFill>
          <a:ln/>
        </p:spPr>
        <p:txBody>
          <a:bodyPr/>
          <a:p/>
        </p:txBody>
      </p:sp>
      <p:pic>
        <p:nvPicPr>
          <p:cNvPr id="38" name="Image 6" descr="icons/tester_212F38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69634" y="4502506"/>
            <a:ext cx="285293" cy="285293"/>
          </a:xfrm>
          <a:prstGeom prst="rect">
            <a:avLst/>
          </a:prstGeom>
        </p:spPr>
      </p:pic>
      <p:sp>
        <p:nvSpPr>
          <p:cNvPr id="39" name="Text 30"/>
          <p:cNvSpPr/>
          <p:nvPr/>
        </p:nvSpPr>
        <p:spPr>
          <a:xfrm>
            <a:off x="7232904" y="4306824"/>
            <a:ext cx="4206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Comprobación de requisitos</a:t>
            </a:r>
            <a:endParaRPr lang="en-US" sz="1150" dirty="0"/>
          </a:p>
        </p:txBody>
      </p:sp>
      <p:sp>
        <p:nvSpPr>
          <p:cNvPr id="40" name="Text 31"/>
          <p:cNvSpPr/>
          <p:nvPr/>
        </p:nvSpPr>
        <p:spPr>
          <a:xfrm>
            <a:off x="7232904" y="4599432"/>
            <a:ext cx="42062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95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Una comprobación integrada verifica el micrófono, el altavoz y la compatibilidad del navegador antes de empezar el turno.</a:t>
            </a:r>
            <a:endParaRPr lang="en-US" sz="950" dirty="0"/>
          </a:p>
        </p:txBody>
      </p:sp>
      <p:sp>
        <p:nvSpPr>
          <p:cNvPr id="41" name="Shape 32"/>
          <p:cNvSpPr/>
          <p:nvPr/>
        </p:nvSpPr>
        <p:spPr>
          <a:xfrm>
            <a:off x="6336792" y="5239512"/>
            <a:ext cx="5303520" cy="932688"/>
          </a:xfrm>
          <a:prstGeom prst="roundRect">
            <a:avLst>
              <a:gd name="adj" fmla="val 9804"/>
            </a:avLst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42" name="Shape 33"/>
          <p:cNvSpPr/>
          <p:nvPr/>
        </p:nvSpPr>
        <p:spPr>
          <a:xfrm>
            <a:off x="6537960" y="5431536"/>
            <a:ext cx="548640" cy="548640"/>
          </a:xfrm>
          <a:prstGeom prst="ellipse">
            <a:avLst/>
          </a:prstGeom>
          <a:solidFill>
            <a:srgbClr val="FDF9D6"/>
          </a:solidFill>
          <a:ln/>
        </p:spPr>
        <p:txBody>
          <a:bodyPr/>
          <a:p/>
        </p:txBody>
      </p:sp>
      <p:pic>
        <p:nvPicPr>
          <p:cNvPr id="43" name="Image 7" descr="icons/moon_212F38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69634" y="5563210"/>
            <a:ext cx="285293" cy="285293"/>
          </a:xfrm>
          <a:prstGeom prst="rect">
            <a:avLst/>
          </a:prstGeom>
        </p:spPr>
      </p:pic>
      <p:sp>
        <p:nvSpPr>
          <p:cNvPr id="44" name="Text 34"/>
          <p:cNvSpPr/>
          <p:nvPr/>
        </p:nvSpPr>
        <p:spPr>
          <a:xfrm>
            <a:off x="7232904" y="5367528"/>
            <a:ext cx="4206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Modo oscuro</a:t>
            </a:r>
            <a:endParaRPr lang="en-US" sz="1150" dirty="0"/>
          </a:p>
        </p:txBody>
      </p:sp>
      <p:sp>
        <p:nvSpPr>
          <p:cNvPr id="45" name="Text 35"/>
          <p:cNvSpPr/>
          <p:nvPr/>
        </p:nvSpPr>
        <p:spPr>
          <a:xfrm>
            <a:off x="7232904" y="5660136"/>
            <a:ext cx="42062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95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Una interfaz completamente oscura para salas con poca luz y turnos largos o nocturnos.</a:t>
            </a:r>
            <a:endParaRPr lang="en-US" sz="950" dirty="0"/>
          </a:p>
        </p:txBody>
      </p:sp>
      <p:sp>
        <p:nvSpPr>
          <p:cNvPr id="46" name="Text 36"/>
          <p:cNvSpPr/>
          <p:nvPr/>
        </p:nvSpPr>
        <p:spPr>
          <a:xfrm>
            <a:off x="548640" y="645566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Fuente: wiki.ivrpowers.com/en/webacd/changelog, /webacd/usage</a:t>
            </a:r>
            <a:endParaRPr lang="en-US" sz="800" dirty="0"/>
          </a:p>
        </p:txBody>
      </p:sp>
      <p:sp>
        <p:nvSpPr>
          <p:cNvPr id="47" name="Text 37"/>
          <p:cNvSpPr/>
          <p:nvPr/>
        </p:nvSpPr>
        <p:spPr>
          <a:xfrm>
            <a:off x="8778240" y="6455664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Experiencia del agente</a:t>
            </a:r>
            <a:endParaRPr lang="en-US" sz="800" dirty="0"/>
          </a:p>
        </p:txBody>
      </p:sp>
      <p:sp>
        <p:nvSpPr>
          <p:cNvPr id="48" name="Text 38"/>
          <p:cNvSpPr/>
          <p:nvPr/>
        </p:nvSpPr>
        <p:spPr>
          <a:xfrm>
            <a:off x="11320272" y="6455664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212F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21208"/>
            <a:ext cx="118872" cy="118872"/>
          </a:xfrm>
          <a:prstGeom prst="roundRect">
            <a:avLst>
              <a:gd name="adj" fmla="val 23077"/>
            </a:avLst>
          </a:prstGeom>
          <a:solidFill>
            <a:srgbClr val="FF6D5F"/>
          </a:solidFill>
          <a:ln/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777240" y="457200"/>
            <a:ext cx="10424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FF6D5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SUPERVISIÓN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731520"/>
            <a:ext cx="1109167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7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Control en tiempo real, con permisos ajustados al equipo</a:t>
            </a:r>
            <a:endParaRPr lang="en-US" sz="2700" dirty="0"/>
          </a:p>
        </p:txBody>
      </p:sp>
      <p:sp>
        <p:nvSpPr>
          <p:cNvPr id="5" name="Shape 3"/>
          <p:cNvSpPr/>
          <p:nvPr/>
        </p:nvSpPr>
        <p:spPr>
          <a:xfrm>
            <a:off x="548640" y="1481328"/>
            <a:ext cx="3566160" cy="2103120"/>
          </a:xfrm>
          <a:prstGeom prst="roundRect">
            <a:avLst>
              <a:gd name="adj" fmla="val 4348"/>
            </a:avLst>
          </a:prstGeom>
          <a:solidFill>
            <a:srgbClr val="2E3D48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822960" y="1755648"/>
            <a:ext cx="548640" cy="548640"/>
          </a:xfrm>
          <a:prstGeom prst="ellipse">
            <a:avLst/>
          </a:prstGeom>
          <a:solidFill>
            <a:srgbClr val="F8EA76"/>
          </a:solidFill>
          <a:ln/>
        </p:spPr>
        <p:txBody>
          <a:bodyPr/>
          <a:p/>
        </p:txBody>
      </p:sp>
      <p:pic>
        <p:nvPicPr>
          <p:cNvPr id="7" name="Image 0" descr="icons/eye_212F38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634" y="1887322"/>
            <a:ext cx="285293" cy="285293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499616" y="1773936"/>
            <a:ext cx="23408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Monitorización de colas en vivo</a:t>
            </a:r>
            <a:endParaRPr lang="en-US" sz="1250" dirty="0"/>
          </a:p>
        </p:txBody>
      </p:sp>
      <p:sp>
        <p:nvSpPr>
          <p:cNvPr id="9" name="Text 6"/>
          <p:cNvSpPr/>
          <p:nvPr/>
        </p:nvSpPr>
        <p:spPr>
          <a:xfrm>
            <a:off x="822960" y="2414016"/>
            <a:ext cx="3017520" cy="9875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100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Un panel de Colas en tiempo real con estadísticas por cola, estado del agente e indicadores de conversación, actualizado por websockets.</a:t>
            </a:r>
            <a:endParaRPr lang="en-US" sz="1000" dirty="0"/>
          </a:p>
        </p:txBody>
      </p:sp>
      <p:sp>
        <p:nvSpPr>
          <p:cNvPr id="10" name="Shape 7"/>
          <p:cNvSpPr/>
          <p:nvPr/>
        </p:nvSpPr>
        <p:spPr>
          <a:xfrm>
            <a:off x="4306824" y="1481328"/>
            <a:ext cx="3566160" cy="2103120"/>
          </a:xfrm>
          <a:prstGeom prst="roundRect">
            <a:avLst>
              <a:gd name="adj" fmla="val 4348"/>
            </a:avLst>
          </a:prstGeom>
          <a:solidFill>
            <a:srgbClr val="2E3D48"/>
          </a:solidFill>
          <a:ln/>
        </p:spPr>
        <p:txBody>
          <a:bodyPr/>
          <a:p/>
        </p:txBody>
      </p:sp>
      <p:sp>
        <p:nvSpPr>
          <p:cNvPr id="11" name="Shape 8"/>
          <p:cNvSpPr/>
          <p:nvPr/>
        </p:nvSpPr>
        <p:spPr>
          <a:xfrm>
            <a:off x="4581144" y="1755648"/>
            <a:ext cx="548640" cy="548640"/>
          </a:xfrm>
          <a:prstGeom prst="ellipse">
            <a:avLst/>
          </a:prstGeom>
          <a:solidFill>
            <a:srgbClr val="F8EA76"/>
          </a:solidFill>
          <a:ln/>
        </p:spPr>
        <p:txBody>
          <a:bodyPr/>
          <a:p/>
        </p:txBody>
      </p:sp>
      <p:pic>
        <p:nvPicPr>
          <p:cNvPr id="12" name="Image 1" descr="icons/micro_212F38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2818" y="1887322"/>
            <a:ext cx="285293" cy="285293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5257800" y="1773936"/>
            <a:ext cx="23408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Susurro, escucha y transferencia</a:t>
            </a:r>
            <a:endParaRPr lang="en-US" sz="1250" dirty="0"/>
          </a:p>
        </p:txBody>
      </p:sp>
      <p:sp>
        <p:nvSpPr>
          <p:cNvPr id="14" name="Text 10"/>
          <p:cNvSpPr/>
          <p:nvPr/>
        </p:nvSpPr>
        <p:spPr>
          <a:xfrm>
            <a:off x="4581144" y="2414016"/>
            <a:ext cx="3017520" cy="9875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100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Guía a un agente en plena llamada, escucha para control de calidad, o mueve una interacción sin perder al cliente.</a:t>
            </a:r>
            <a:endParaRPr lang="en-US" sz="1000" dirty="0"/>
          </a:p>
        </p:txBody>
      </p:sp>
      <p:sp>
        <p:nvSpPr>
          <p:cNvPr id="15" name="Shape 11"/>
          <p:cNvSpPr/>
          <p:nvPr/>
        </p:nvSpPr>
        <p:spPr>
          <a:xfrm>
            <a:off x="8065008" y="1481328"/>
            <a:ext cx="3566160" cy="2103120"/>
          </a:xfrm>
          <a:prstGeom prst="roundRect">
            <a:avLst>
              <a:gd name="adj" fmla="val 4348"/>
            </a:avLst>
          </a:prstGeom>
          <a:solidFill>
            <a:srgbClr val="2E3D48"/>
          </a:solidFill>
          <a:ln/>
        </p:spPr>
        <p:txBody>
          <a:bodyPr/>
          <a:p/>
        </p:txBody>
      </p:sp>
      <p:sp>
        <p:nvSpPr>
          <p:cNvPr id="16" name="Shape 12"/>
          <p:cNvSpPr/>
          <p:nvPr/>
        </p:nvSpPr>
        <p:spPr>
          <a:xfrm>
            <a:off x="8339328" y="1755648"/>
            <a:ext cx="548640" cy="548640"/>
          </a:xfrm>
          <a:prstGeom prst="ellipse">
            <a:avLst/>
          </a:prstGeom>
          <a:solidFill>
            <a:srgbClr val="F8EA76"/>
          </a:solidFill>
          <a:ln/>
        </p:spPr>
        <p:txBody>
          <a:bodyPr/>
          <a:p/>
        </p:txBody>
      </p:sp>
      <p:pic>
        <p:nvPicPr>
          <p:cNvPr id="17" name="Image 2" descr="icons/send_212F38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71002" y="1887322"/>
            <a:ext cx="285293" cy="285293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9015984" y="1773936"/>
            <a:ext cx="23408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Difusión a agentes</a:t>
            </a:r>
            <a:endParaRPr lang="en-US" sz="1250" dirty="0"/>
          </a:p>
        </p:txBody>
      </p:sp>
      <p:sp>
        <p:nvSpPr>
          <p:cNvPr id="19" name="Text 14"/>
          <p:cNvSpPr/>
          <p:nvPr/>
        </p:nvSpPr>
        <p:spPr>
          <a:xfrm>
            <a:off x="8339328" y="2414016"/>
            <a:ext cx="3017520" cy="9875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100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Envía un mensaje de supervisión a toda la sala o dirígelo a agentes concretos durante un pico.</a:t>
            </a:r>
            <a:endParaRPr lang="en-US" sz="1000" dirty="0"/>
          </a:p>
        </p:txBody>
      </p:sp>
      <p:sp>
        <p:nvSpPr>
          <p:cNvPr id="20" name="Shape 15"/>
          <p:cNvSpPr/>
          <p:nvPr/>
        </p:nvSpPr>
        <p:spPr>
          <a:xfrm>
            <a:off x="548640" y="3785616"/>
            <a:ext cx="3566160" cy="2103120"/>
          </a:xfrm>
          <a:prstGeom prst="roundRect">
            <a:avLst>
              <a:gd name="adj" fmla="val 4348"/>
            </a:avLst>
          </a:prstGeom>
          <a:solidFill>
            <a:srgbClr val="2E3D48"/>
          </a:solidFill>
          <a:ln/>
        </p:spPr>
        <p:txBody>
          <a:bodyPr/>
          <a:p/>
        </p:txBody>
      </p:sp>
      <p:sp>
        <p:nvSpPr>
          <p:cNvPr id="21" name="Shape 16"/>
          <p:cNvSpPr/>
          <p:nvPr/>
        </p:nvSpPr>
        <p:spPr>
          <a:xfrm>
            <a:off x="822960" y="4059936"/>
            <a:ext cx="548640" cy="548640"/>
          </a:xfrm>
          <a:prstGeom prst="ellipse">
            <a:avLst/>
          </a:prstGeom>
          <a:solidFill>
            <a:srgbClr val="F8EA76"/>
          </a:solidFill>
          <a:ln/>
        </p:spPr>
        <p:txBody>
          <a:bodyPr/>
          <a:p/>
        </p:txBody>
      </p:sp>
      <p:pic>
        <p:nvPicPr>
          <p:cNvPr id="22" name="Image 3" descr="icons/shield_212F38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4634" y="4191610"/>
            <a:ext cx="285293" cy="285293"/>
          </a:xfrm>
          <a:prstGeom prst="rect">
            <a:avLst/>
          </a:prstGeom>
        </p:spPr>
      </p:pic>
      <p:sp>
        <p:nvSpPr>
          <p:cNvPr id="23" name="Text 17"/>
          <p:cNvSpPr/>
          <p:nvPr/>
        </p:nvSpPr>
        <p:spPr>
          <a:xfrm>
            <a:off x="1499616" y="4078224"/>
            <a:ext cx="23408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Permisos graduados</a:t>
            </a:r>
            <a:endParaRPr lang="en-US" sz="1250" dirty="0"/>
          </a:p>
        </p:txBody>
      </p:sp>
      <p:sp>
        <p:nvSpPr>
          <p:cNvPr id="24" name="Text 18"/>
          <p:cNvSpPr/>
          <p:nvPr/>
        </p:nvSpPr>
        <p:spPr>
          <a:xfrm>
            <a:off x="822960" y="4718304"/>
            <a:ext cx="3017520" cy="9875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100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 los supervisores se les puede asignar un alcance más reducido — listado de colas, edición de un subconjunto de parámetros de cola, o gestión de agentes.</a:t>
            </a:r>
            <a:endParaRPr lang="en-US" sz="1000" dirty="0"/>
          </a:p>
        </p:txBody>
      </p:sp>
      <p:sp>
        <p:nvSpPr>
          <p:cNvPr id="25" name="Shape 19"/>
          <p:cNvSpPr/>
          <p:nvPr/>
        </p:nvSpPr>
        <p:spPr>
          <a:xfrm>
            <a:off x="4306824" y="3785616"/>
            <a:ext cx="3566160" cy="2103120"/>
          </a:xfrm>
          <a:prstGeom prst="roundRect">
            <a:avLst>
              <a:gd name="adj" fmla="val 4348"/>
            </a:avLst>
          </a:prstGeom>
          <a:solidFill>
            <a:srgbClr val="2E3D48"/>
          </a:solidFill>
          <a:ln/>
        </p:spPr>
        <p:txBody>
          <a:bodyPr/>
          <a:p/>
        </p:txBody>
      </p:sp>
      <p:sp>
        <p:nvSpPr>
          <p:cNvPr id="26" name="Shape 20"/>
          <p:cNvSpPr/>
          <p:nvPr/>
        </p:nvSpPr>
        <p:spPr>
          <a:xfrm>
            <a:off x="4581144" y="4059936"/>
            <a:ext cx="548640" cy="548640"/>
          </a:xfrm>
          <a:prstGeom prst="ellipse">
            <a:avLst/>
          </a:prstGeom>
          <a:solidFill>
            <a:srgbClr val="F8EA76"/>
          </a:solidFill>
          <a:ln/>
        </p:spPr>
        <p:txBody>
          <a:bodyPr/>
          <a:p/>
        </p:txBody>
      </p:sp>
      <p:pic>
        <p:nvPicPr>
          <p:cNvPr id="27" name="Image 4" descr="icons/clock_212F38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12818" y="4191610"/>
            <a:ext cx="285293" cy="285293"/>
          </a:xfrm>
          <a:prstGeom prst="rect">
            <a:avLst/>
          </a:prstGeom>
        </p:spPr>
      </p:pic>
      <p:sp>
        <p:nvSpPr>
          <p:cNvPr id="28" name="Text 21"/>
          <p:cNvSpPr/>
          <p:nvPr/>
        </p:nvSpPr>
        <p:spPr>
          <a:xfrm>
            <a:off x="5257800" y="4078224"/>
            <a:ext cx="23408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Umbrales de atención</a:t>
            </a:r>
            <a:endParaRPr lang="en-US" sz="1250" dirty="0"/>
          </a:p>
        </p:txBody>
      </p:sp>
      <p:sp>
        <p:nvSpPr>
          <p:cNvPr id="29" name="Text 22"/>
          <p:cNvSpPr/>
          <p:nvPr/>
        </p:nvSpPr>
        <p:spPr>
          <a:xfrm>
            <a:off x="4581144" y="4718304"/>
            <a:ext cx="3017520" cy="9875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100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Un parámetro de tiempo máximo de atención por cola hace visibles los incumplimientos de nivel de servicio en el momento en que ocurren.</a:t>
            </a:r>
            <a:endParaRPr lang="en-US" sz="1000" dirty="0"/>
          </a:p>
        </p:txBody>
      </p:sp>
      <p:sp>
        <p:nvSpPr>
          <p:cNvPr id="30" name="Shape 23"/>
          <p:cNvSpPr/>
          <p:nvPr/>
        </p:nvSpPr>
        <p:spPr>
          <a:xfrm>
            <a:off x="8065008" y="3785616"/>
            <a:ext cx="3566160" cy="2103120"/>
          </a:xfrm>
          <a:prstGeom prst="roundRect">
            <a:avLst>
              <a:gd name="adj" fmla="val 4348"/>
            </a:avLst>
          </a:prstGeom>
          <a:solidFill>
            <a:srgbClr val="2E3D48"/>
          </a:solidFill>
          <a:ln/>
        </p:spPr>
        <p:txBody>
          <a:bodyPr/>
          <a:p/>
        </p:txBody>
      </p:sp>
      <p:sp>
        <p:nvSpPr>
          <p:cNvPr id="31" name="Shape 24"/>
          <p:cNvSpPr/>
          <p:nvPr/>
        </p:nvSpPr>
        <p:spPr>
          <a:xfrm>
            <a:off x="8339328" y="4059936"/>
            <a:ext cx="548640" cy="548640"/>
          </a:xfrm>
          <a:prstGeom prst="ellipse">
            <a:avLst/>
          </a:prstGeom>
          <a:solidFill>
            <a:srgbClr val="F8EA76"/>
          </a:solidFill>
          <a:ln/>
        </p:spPr>
        <p:txBody>
          <a:bodyPr/>
          <a:p/>
        </p:txBody>
      </p:sp>
      <p:pic>
        <p:nvPicPr>
          <p:cNvPr id="32" name="Image 5" descr="icons/users_212F38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71002" y="4191610"/>
            <a:ext cx="285293" cy="285293"/>
          </a:xfrm>
          <a:prstGeom prst="rect">
            <a:avLst/>
          </a:prstGeom>
        </p:spPr>
      </p:pic>
      <p:sp>
        <p:nvSpPr>
          <p:cNvPr id="33" name="Text 25"/>
          <p:cNvSpPr/>
          <p:nvPr/>
        </p:nvSpPr>
        <p:spPr>
          <a:xfrm>
            <a:off x="9015984" y="4078224"/>
            <a:ext cx="23408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Visibilidad completa de la plantilla</a:t>
            </a:r>
            <a:endParaRPr lang="en-US" sz="1250" dirty="0"/>
          </a:p>
        </p:txBody>
      </p:sp>
      <p:sp>
        <p:nvSpPr>
          <p:cNvPr id="34" name="Text 26"/>
          <p:cNvSpPr/>
          <p:nvPr/>
        </p:nvSpPr>
        <p:spPr>
          <a:xfrm>
            <a:off x="8339328" y="4718304"/>
            <a:ext cx="3017520" cy="9875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100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Muestra los usuarios desconectados en el panel para ver a todo el equipo, no solo a quien está conectado en ese momento.</a:t>
            </a:r>
            <a:endParaRPr lang="en-US" sz="1000" dirty="0"/>
          </a:p>
        </p:txBody>
      </p:sp>
      <p:sp>
        <p:nvSpPr>
          <p:cNvPr id="35" name="Text 27"/>
          <p:cNvSpPr/>
          <p:nvPr/>
        </p:nvSpPr>
        <p:spPr>
          <a:xfrm>
            <a:off x="548640" y="645566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6B7F8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Fuente: wiki.ivrpowers.com/en/webacd/changelog, /webacd/usage</a:t>
            </a:r>
            <a:endParaRPr lang="en-US" sz="800" dirty="0"/>
          </a:p>
        </p:txBody>
      </p:sp>
      <p:sp>
        <p:nvSpPr>
          <p:cNvPr id="36" name="Text 28"/>
          <p:cNvSpPr/>
          <p:nvPr/>
        </p:nvSpPr>
        <p:spPr>
          <a:xfrm>
            <a:off x="8778240" y="6455664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6B7F8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Supervisión</a:t>
            </a:r>
            <a:endParaRPr lang="en-US" sz="800" dirty="0"/>
          </a:p>
        </p:txBody>
      </p:sp>
      <p:sp>
        <p:nvSpPr>
          <p:cNvPr id="37" name="Text 29"/>
          <p:cNvSpPr/>
          <p:nvPr/>
        </p:nvSpPr>
        <p:spPr>
          <a:xfrm>
            <a:off x="11320272" y="6455664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21208"/>
            <a:ext cx="118872" cy="118872"/>
          </a:xfrm>
          <a:prstGeom prst="roundRect">
            <a:avLst>
              <a:gd name="adj" fmla="val 23077"/>
            </a:avLst>
          </a:prstGeom>
          <a:solidFill>
            <a:srgbClr val="FF6D5F"/>
          </a:solidFill>
          <a:ln/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777240" y="457200"/>
            <a:ext cx="10424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ANALÍTICA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731520"/>
            <a:ext cx="1109167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7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Informes que tu equipo de BI puede usar de verdad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548640" y="1280160"/>
            <a:ext cx="1109167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Web ACD incluye una biblioteca de informes predeterminados y permite a los administradores escribir y guardar sus propias consultas. La generación de informes corre en un worker independiente, así las extracciones pesadas nunca compiten con la atención de llamadas en vivo.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548640" y="2057400"/>
            <a:ext cx="5303520" cy="1207008"/>
          </a:xfrm>
          <a:prstGeom prst="roundRect">
            <a:avLst>
              <a:gd name="adj" fmla="val 7576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7" name="Shape 5"/>
          <p:cNvSpPr/>
          <p:nvPr/>
        </p:nvSpPr>
        <p:spPr>
          <a:xfrm>
            <a:off x="804672" y="2350008"/>
            <a:ext cx="603504" cy="603504"/>
          </a:xfrm>
          <a:prstGeom prst="ellipse">
            <a:avLst/>
          </a:prstGeom>
          <a:solidFill>
            <a:srgbClr val="FDF9D6"/>
          </a:solidFill>
          <a:ln/>
        </p:spPr>
        <p:txBody>
          <a:bodyPr/>
          <a:p/>
        </p:txBody>
      </p:sp>
      <p:pic>
        <p:nvPicPr>
          <p:cNvPr id="8" name="Image 0" descr="icons/doc_212F38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49513" y="2494849"/>
            <a:ext cx="313822" cy="313822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1517904" y="2276856"/>
            <a:ext cx="407822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Biblioteca de informes predeterminados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1517904" y="2606040"/>
            <a:ext cx="407822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7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Un conjunto de informes ya preparados sobre llamadas, agentes y pausas se instala junto con la plataforma.</a:t>
            </a:r>
            <a:endParaRPr lang="en-US" sz="970" dirty="0"/>
          </a:p>
        </p:txBody>
      </p:sp>
      <p:sp>
        <p:nvSpPr>
          <p:cNvPr id="11" name="Shape 8"/>
          <p:cNvSpPr/>
          <p:nvPr/>
        </p:nvSpPr>
        <p:spPr>
          <a:xfrm>
            <a:off x="6336792" y="2057400"/>
            <a:ext cx="5303520" cy="1207008"/>
          </a:xfrm>
          <a:prstGeom prst="roundRect">
            <a:avLst>
              <a:gd name="adj" fmla="val 7576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12" name="Shape 9"/>
          <p:cNvSpPr/>
          <p:nvPr/>
        </p:nvSpPr>
        <p:spPr>
          <a:xfrm>
            <a:off x="6592824" y="2350008"/>
            <a:ext cx="603504" cy="603504"/>
          </a:xfrm>
          <a:prstGeom prst="ellipse">
            <a:avLst/>
          </a:prstGeom>
          <a:solidFill>
            <a:srgbClr val="FDF9D6"/>
          </a:solidFill>
          <a:ln/>
        </p:spPr>
        <p:txBody>
          <a:bodyPr/>
          <a:p/>
        </p:txBody>
      </p:sp>
      <p:pic>
        <p:nvPicPr>
          <p:cNvPr id="13" name="Image 1" descr="icons/admin_212F38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37665" y="2494849"/>
            <a:ext cx="313822" cy="313822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7306056" y="2276856"/>
            <a:ext cx="407822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Informes personalizados</a:t>
            </a:r>
            <a:endParaRPr lang="en-US" sz="1200" dirty="0"/>
          </a:p>
        </p:txBody>
      </p:sp>
      <p:sp>
        <p:nvSpPr>
          <p:cNvPr id="15" name="Text 11"/>
          <p:cNvSpPr/>
          <p:nvPr/>
        </p:nvSpPr>
        <p:spPr>
          <a:xfrm>
            <a:off x="7306056" y="2606040"/>
            <a:ext cx="407822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7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Define, previsualiza y gestiona tus propias consultas de informes desde la interfaz de administración.</a:t>
            </a:r>
            <a:endParaRPr lang="en-US" sz="970" dirty="0"/>
          </a:p>
        </p:txBody>
      </p:sp>
      <p:sp>
        <p:nvSpPr>
          <p:cNvPr id="16" name="Shape 12"/>
          <p:cNvSpPr/>
          <p:nvPr/>
        </p:nvSpPr>
        <p:spPr>
          <a:xfrm>
            <a:off x="548640" y="3438144"/>
            <a:ext cx="5303520" cy="1207008"/>
          </a:xfrm>
          <a:prstGeom prst="roundRect">
            <a:avLst>
              <a:gd name="adj" fmla="val 7576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17" name="Shape 13"/>
          <p:cNvSpPr/>
          <p:nvPr/>
        </p:nvSpPr>
        <p:spPr>
          <a:xfrm>
            <a:off x="804672" y="3730752"/>
            <a:ext cx="603504" cy="603504"/>
          </a:xfrm>
          <a:prstGeom prst="ellipse">
            <a:avLst/>
          </a:prstGeom>
          <a:solidFill>
            <a:srgbClr val="FDF9D6"/>
          </a:solidFill>
          <a:ln/>
        </p:spPr>
        <p:txBody>
          <a:bodyPr/>
          <a:p/>
        </p:txBody>
      </p:sp>
      <p:pic>
        <p:nvPicPr>
          <p:cNvPr id="18" name="Image 2" descr="icons/chart_212F38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9513" y="3875593"/>
            <a:ext cx="313822" cy="313822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1517904" y="3657600"/>
            <a:ext cx="407822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El CDR como fuente única de verdad</a:t>
            </a:r>
            <a:endParaRPr lang="en-US" sz="1200" dirty="0"/>
          </a:p>
        </p:txBody>
      </p:sp>
      <p:sp>
        <p:nvSpPr>
          <p:cNvPr id="20" name="Text 15"/>
          <p:cNvSpPr/>
          <p:nvPr/>
        </p:nvSpPr>
        <p:spPr>
          <a:xfrm>
            <a:off x="1517904" y="3986784"/>
            <a:ext cx="407822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7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Los registros de detalle de llamada (CDR), incluido el campo de usuario tipificado, son la base de cada extracción.</a:t>
            </a:r>
            <a:endParaRPr lang="en-US" sz="970" dirty="0"/>
          </a:p>
        </p:txBody>
      </p:sp>
      <p:sp>
        <p:nvSpPr>
          <p:cNvPr id="21" name="Shape 16"/>
          <p:cNvSpPr/>
          <p:nvPr/>
        </p:nvSpPr>
        <p:spPr>
          <a:xfrm>
            <a:off x="6336792" y="3438144"/>
            <a:ext cx="5303520" cy="1207008"/>
          </a:xfrm>
          <a:prstGeom prst="roundRect">
            <a:avLst>
              <a:gd name="adj" fmla="val 7576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22" name="Shape 17"/>
          <p:cNvSpPr/>
          <p:nvPr/>
        </p:nvSpPr>
        <p:spPr>
          <a:xfrm>
            <a:off x="6592824" y="3730752"/>
            <a:ext cx="603504" cy="603504"/>
          </a:xfrm>
          <a:prstGeom prst="ellipse">
            <a:avLst/>
          </a:prstGeom>
          <a:solidFill>
            <a:srgbClr val="FDF9D6"/>
          </a:solidFill>
          <a:ln/>
        </p:spPr>
        <p:txBody>
          <a:bodyPr/>
          <a:p/>
        </p:txBody>
      </p:sp>
      <p:pic>
        <p:nvPicPr>
          <p:cNvPr id="23" name="Image 3" descr="icons/server_212F38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37665" y="3875593"/>
            <a:ext cx="313822" cy="313822"/>
          </a:xfrm>
          <a:prstGeom prst="rect">
            <a:avLst/>
          </a:prstGeom>
        </p:spPr>
      </p:pic>
      <p:sp>
        <p:nvSpPr>
          <p:cNvPr id="24" name="Text 18"/>
          <p:cNvSpPr/>
          <p:nvPr/>
        </p:nvSpPr>
        <p:spPr>
          <a:xfrm>
            <a:off x="7306056" y="3657600"/>
            <a:ext cx="407822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Modo de base de datos remota</a:t>
            </a:r>
            <a:endParaRPr lang="en-US" sz="1200" dirty="0"/>
          </a:p>
        </p:txBody>
      </p:sp>
      <p:sp>
        <p:nvSpPr>
          <p:cNvPr id="25" name="Text 19"/>
          <p:cNvSpPr/>
          <p:nvPr/>
        </p:nvSpPr>
        <p:spPr>
          <a:xfrm>
            <a:off x="7306056" y="3986784"/>
            <a:ext cx="407822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7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El worker de informes puede leer de una base de datos remota, manteniendo la carga analítica fuera del nodo de producción.</a:t>
            </a:r>
            <a:endParaRPr lang="en-US" sz="970" dirty="0"/>
          </a:p>
        </p:txBody>
      </p:sp>
      <p:sp>
        <p:nvSpPr>
          <p:cNvPr id="26" name="Shape 20"/>
          <p:cNvSpPr/>
          <p:nvPr/>
        </p:nvSpPr>
        <p:spPr>
          <a:xfrm>
            <a:off x="548640" y="4818888"/>
            <a:ext cx="5303520" cy="1207008"/>
          </a:xfrm>
          <a:prstGeom prst="roundRect">
            <a:avLst>
              <a:gd name="adj" fmla="val 7576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27" name="Shape 21"/>
          <p:cNvSpPr/>
          <p:nvPr/>
        </p:nvSpPr>
        <p:spPr>
          <a:xfrm>
            <a:off x="804672" y="5111496"/>
            <a:ext cx="603504" cy="603504"/>
          </a:xfrm>
          <a:prstGeom prst="ellipse">
            <a:avLst/>
          </a:prstGeom>
          <a:solidFill>
            <a:srgbClr val="FDF9D6"/>
          </a:solidFill>
          <a:ln/>
        </p:spPr>
        <p:txBody>
          <a:bodyPr/>
          <a:p/>
        </p:txBody>
      </p:sp>
      <p:pic>
        <p:nvPicPr>
          <p:cNvPr id="28" name="Image 4" descr="icons/refresh_212F38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9513" y="5256337"/>
            <a:ext cx="313822" cy="313822"/>
          </a:xfrm>
          <a:prstGeom prst="rect">
            <a:avLst/>
          </a:prstGeom>
        </p:spPr>
      </p:pic>
      <p:sp>
        <p:nvSpPr>
          <p:cNvPr id="29" name="Text 22"/>
          <p:cNvSpPr/>
          <p:nvPr/>
        </p:nvSpPr>
        <p:spPr>
          <a:xfrm>
            <a:off x="1517904" y="5038344"/>
            <a:ext cx="407822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Exportación a BI y speech analytics</a:t>
            </a:r>
            <a:endParaRPr lang="en-US" sz="1200" dirty="0"/>
          </a:p>
        </p:txBody>
      </p:sp>
      <p:sp>
        <p:nvSpPr>
          <p:cNvPr id="30" name="Text 23"/>
          <p:cNvSpPr/>
          <p:nvPr/>
        </p:nvSpPr>
        <p:spPr>
          <a:xfrm>
            <a:off x="1517904" y="5367528"/>
            <a:ext cx="407822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7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Cualquier informe se puede exportar para su procesamiento posterior en business intelligence o speech analytics.</a:t>
            </a:r>
            <a:endParaRPr lang="en-US" sz="970" dirty="0"/>
          </a:p>
        </p:txBody>
      </p:sp>
      <p:sp>
        <p:nvSpPr>
          <p:cNvPr id="31" name="Shape 24"/>
          <p:cNvSpPr/>
          <p:nvPr/>
        </p:nvSpPr>
        <p:spPr>
          <a:xfrm>
            <a:off x="6336792" y="4818888"/>
            <a:ext cx="5303520" cy="1207008"/>
          </a:xfrm>
          <a:prstGeom prst="roundRect">
            <a:avLst>
              <a:gd name="adj" fmla="val 7576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32" name="Shape 25"/>
          <p:cNvSpPr/>
          <p:nvPr/>
        </p:nvSpPr>
        <p:spPr>
          <a:xfrm>
            <a:off x="6592824" y="5111496"/>
            <a:ext cx="603504" cy="603504"/>
          </a:xfrm>
          <a:prstGeom prst="ellipse">
            <a:avLst/>
          </a:prstGeom>
          <a:solidFill>
            <a:srgbClr val="FDF9D6"/>
          </a:solidFill>
          <a:ln/>
        </p:spPr>
        <p:txBody>
          <a:bodyPr/>
          <a:p/>
        </p:txBody>
      </p:sp>
      <p:pic>
        <p:nvPicPr>
          <p:cNvPr id="33" name="Image 5" descr="icons/clock_212F38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37665" y="5256337"/>
            <a:ext cx="313822" cy="313822"/>
          </a:xfrm>
          <a:prstGeom prst="rect">
            <a:avLst/>
          </a:prstGeom>
        </p:spPr>
      </p:pic>
      <p:sp>
        <p:nvSpPr>
          <p:cNvPr id="34" name="Text 26"/>
          <p:cNvSpPr/>
          <p:nvPr/>
        </p:nvSpPr>
        <p:spPr>
          <a:xfrm>
            <a:off x="7306056" y="5038344"/>
            <a:ext cx="407822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Contadores en tiempo real</a:t>
            </a:r>
            <a:endParaRPr lang="en-US" sz="1200" dirty="0"/>
          </a:p>
        </p:txBody>
      </p:sp>
      <p:sp>
        <p:nvSpPr>
          <p:cNvPr id="35" name="Text 27"/>
          <p:cNvSpPr/>
          <p:nvPr/>
        </p:nvSpPr>
        <p:spPr>
          <a:xfrm>
            <a:off x="7306056" y="5367528"/>
            <a:ext cx="407822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7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El tiempo conectado y el estado del agente están disponibles en minutos para seguir el nivel de servicio en vivo.</a:t>
            </a:r>
            <a:endParaRPr lang="en-US" sz="970" dirty="0"/>
          </a:p>
        </p:txBody>
      </p:sp>
      <p:sp>
        <p:nvSpPr>
          <p:cNvPr id="36" name="Text 28"/>
          <p:cNvSpPr/>
          <p:nvPr/>
        </p:nvSpPr>
        <p:spPr>
          <a:xfrm>
            <a:off x="548640" y="645566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Fuente: wiki.ivrpowers.com/en/webacd/changelog, /webacd/configuration</a:t>
            </a:r>
            <a:endParaRPr lang="en-US" sz="800" dirty="0"/>
          </a:p>
        </p:txBody>
      </p:sp>
      <p:sp>
        <p:nvSpPr>
          <p:cNvPr id="37" name="Text 29"/>
          <p:cNvSpPr/>
          <p:nvPr/>
        </p:nvSpPr>
        <p:spPr>
          <a:xfrm>
            <a:off x="8778240" y="6455664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Analítica</a:t>
            </a:r>
            <a:endParaRPr lang="en-US" sz="800" dirty="0"/>
          </a:p>
        </p:txBody>
      </p:sp>
      <p:sp>
        <p:nvSpPr>
          <p:cNvPr id="38" name="Text 30"/>
          <p:cNvSpPr/>
          <p:nvPr/>
        </p:nvSpPr>
        <p:spPr>
          <a:xfrm>
            <a:off x="11320272" y="6455664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21208"/>
            <a:ext cx="118872" cy="118872"/>
          </a:xfrm>
          <a:prstGeom prst="roundRect">
            <a:avLst>
              <a:gd name="adj" fmla="val 23077"/>
            </a:avLst>
          </a:prstGeom>
          <a:solidFill>
            <a:srgbClr val="FF6D5F"/>
          </a:solidFill>
          <a:ln/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777240" y="457200"/>
            <a:ext cx="10424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ADMINISTRACIÓN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731520"/>
            <a:ext cx="1109167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7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Cinco dominios de configuración, una sola consola</a:t>
            </a:r>
            <a:endParaRPr lang="en-US" sz="2700" dirty="0"/>
          </a:p>
        </p:txBody>
      </p:sp>
      <p:sp>
        <p:nvSpPr>
          <p:cNvPr id="5" name="Shape 3"/>
          <p:cNvSpPr/>
          <p:nvPr/>
        </p:nvSpPr>
        <p:spPr>
          <a:xfrm>
            <a:off x="548640" y="1417320"/>
            <a:ext cx="2121408" cy="2331720"/>
          </a:xfrm>
          <a:prstGeom prst="roundRect">
            <a:avLst>
              <a:gd name="adj" fmla="val 4310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548640" y="1417320"/>
            <a:ext cx="2121408" cy="658368"/>
          </a:xfrm>
          <a:prstGeom prst="roundRect">
            <a:avLst>
              <a:gd name="adj" fmla="val 13889"/>
            </a:avLst>
          </a:prstGeom>
          <a:solidFill>
            <a:srgbClr val="212F38"/>
          </a:solidFill>
          <a:ln/>
        </p:spPr>
        <p:txBody>
          <a:bodyPr/>
          <a:p/>
        </p:txBody>
      </p:sp>
      <p:sp>
        <p:nvSpPr>
          <p:cNvPr id="7" name="Text 5"/>
          <p:cNvSpPr/>
          <p:nvPr/>
        </p:nvSpPr>
        <p:spPr>
          <a:xfrm>
            <a:off x="749808" y="1417320"/>
            <a:ext cx="171907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Personal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749808" y="2286000"/>
            <a:ext cx="530352" cy="530352"/>
          </a:xfrm>
          <a:prstGeom prst="ellipse">
            <a:avLst/>
          </a:prstGeom>
          <a:solidFill>
            <a:srgbClr val="FDF9D6"/>
          </a:solidFill>
          <a:ln/>
        </p:spPr>
        <p:txBody>
          <a:bodyPr/>
          <a:p/>
        </p:txBody>
      </p:sp>
      <p:pic>
        <p:nvPicPr>
          <p:cNvPr id="9" name="Image 0" descr="icons/users_212F38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77092" y="2413284"/>
            <a:ext cx="275783" cy="275783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749808" y="2926080"/>
            <a:ext cx="1719072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3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Perfiles de usuario para administradores, supervisores y agentes; panel de estado; conjuntos de permisos de supervisor.</a:t>
            </a:r>
            <a:endParaRPr lang="en-US" sz="930" dirty="0"/>
          </a:p>
        </p:txBody>
      </p:sp>
      <p:sp>
        <p:nvSpPr>
          <p:cNvPr id="11" name="Shape 8"/>
          <p:cNvSpPr/>
          <p:nvPr/>
        </p:nvSpPr>
        <p:spPr>
          <a:xfrm>
            <a:off x="2798064" y="1417320"/>
            <a:ext cx="2121408" cy="2331720"/>
          </a:xfrm>
          <a:prstGeom prst="roundRect">
            <a:avLst>
              <a:gd name="adj" fmla="val 4310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12" name="Shape 9"/>
          <p:cNvSpPr/>
          <p:nvPr/>
        </p:nvSpPr>
        <p:spPr>
          <a:xfrm>
            <a:off x="2798064" y="1417320"/>
            <a:ext cx="2121408" cy="658368"/>
          </a:xfrm>
          <a:prstGeom prst="roundRect">
            <a:avLst>
              <a:gd name="adj" fmla="val 13889"/>
            </a:avLst>
          </a:prstGeom>
          <a:solidFill>
            <a:srgbClr val="212F38"/>
          </a:solidFill>
          <a:ln/>
        </p:spPr>
        <p:txBody>
          <a:bodyPr/>
          <a:p/>
        </p:txBody>
      </p:sp>
      <p:sp>
        <p:nvSpPr>
          <p:cNvPr id="13" name="Text 10"/>
          <p:cNvSpPr/>
          <p:nvPr/>
        </p:nvSpPr>
        <p:spPr>
          <a:xfrm>
            <a:off x="2999232" y="1417320"/>
            <a:ext cx="171907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Voz</a:t>
            </a:r>
            <a:endParaRPr lang="en-US" sz="1300" dirty="0"/>
          </a:p>
        </p:txBody>
      </p:sp>
      <p:sp>
        <p:nvSpPr>
          <p:cNvPr id="14" name="Shape 11"/>
          <p:cNvSpPr/>
          <p:nvPr/>
        </p:nvSpPr>
        <p:spPr>
          <a:xfrm>
            <a:off x="2999232" y="2286000"/>
            <a:ext cx="530352" cy="530352"/>
          </a:xfrm>
          <a:prstGeom prst="ellipse">
            <a:avLst/>
          </a:prstGeom>
          <a:solidFill>
            <a:srgbClr val="FDF9D6"/>
          </a:solidFill>
          <a:ln/>
        </p:spPr>
        <p:txBody>
          <a:bodyPr/>
          <a:p/>
        </p:txBody>
      </p:sp>
      <p:pic>
        <p:nvPicPr>
          <p:cNvPr id="15" name="Image 1" descr="icons/call_212F38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6516" y="2413284"/>
            <a:ext cx="275783" cy="275783"/>
          </a:xfrm>
          <a:prstGeom prst="rect">
            <a:avLst/>
          </a:prstGeom>
        </p:spPr>
      </p:pic>
      <p:sp>
        <p:nvSpPr>
          <p:cNvPr id="16" name="Text 12"/>
          <p:cNvSpPr/>
          <p:nvPr/>
        </p:nvSpPr>
        <p:spPr>
          <a:xfrm>
            <a:off x="2999232" y="2926080"/>
            <a:ext cx="1719072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3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Colas, rutas, pausas y troncales SIP, cada uno con gestión completa del ciclo de vida y estado de troncal en vivo.</a:t>
            </a:r>
            <a:endParaRPr lang="en-US" sz="930" dirty="0"/>
          </a:p>
        </p:txBody>
      </p:sp>
      <p:sp>
        <p:nvSpPr>
          <p:cNvPr id="17" name="Shape 13"/>
          <p:cNvSpPr/>
          <p:nvPr/>
        </p:nvSpPr>
        <p:spPr>
          <a:xfrm>
            <a:off x="5047488" y="1417320"/>
            <a:ext cx="2121408" cy="2331720"/>
          </a:xfrm>
          <a:prstGeom prst="roundRect">
            <a:avLst>
              <a:gd name="adj" fmla="val 4310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18" name="Shape 14"/>
          <p:cNvSpPr/>
          <p:nvPr/>
        </p:nvSpPr>
        <p:spPr>
          <a:xfrm>
            <a:off x="5047488" y="1417320"/>
            <a:ext cx="2121408" cy="658368"/>
          </a:xfrm>
          <a:prstGeom prst="roundRect">
            <a:avLst>
              <a:gd name="adj" fmla="val 13889"/>
            </a:avLst>
          </a:prstGeom>
          <a:solidFill>
            <a:srgbClr val="212F38"/>
          </a:solidFill>
          <a:ln/>
        </p:spPr>
        <p:txBody>
          <a:bodyPr/>
          <a:p/>
        </p:txBody>
      </p:sp>
      <p:sp>
        <p:nvSpPr>
          <p:cNvPr id="19" name="Text 15"/>
          <p:cNvSpPr/>
          <p:nvPr/>
        </p:nvSpPr>
        <p:spPr>
          <a:xfrm>
            <a:off x="5248656" y="1417320"/>
            <a:ext cx="171907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Analítica</a:t>
            </a:r>
            <a:endParaRPr lang="en-US" sz="1300" dirty="0"/>
          </a:p>
        </p:txBody>
      </p:sp>
      <p:sp>
        <p:nvSpPr>
          <p:cNvPr id="20" name="Shape 16"/>
          <p:cNvSpPr/>
          <p:nvPr/>
        </p:nvSpPr>
        <p:spPr>
          <a:xfrm>
            <a:off x="5248656" y="2286000"/>
            <a:ext cx="530352" cy="530352"/>
          </a:xfrm>
          <a:prstGeom prst="ellipse">
            <a:avLst/>
          </a:prstGeom>
          <a:solidFill>
            <a:srgbClr val="FDF9D6"/>
          </a:solidFill>
          <a:ln/>
        </p:spPr>
        <p:txBody>
          <a:bodyPr/>
          <a:p/>
        </p:txBody>
      </p:sp>
      <p:pic>
        <p:nvPicPr>
          <p:cNvPr id="21" name="Image 2" descr="icons/chart_212F38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5940" y="2413284"/>
            <a:ext cx="275783" cy="275783"/>
          </a:xfrm>
          <a:prstGeom prst="rect">
            <a:avLst/>
          </a:prstGeom>
        </p:spPr>
      </p:pic>
      <p:sp>
        <p:nvSpPr>
          <p:cNvPr id="22" name="Text 17"/>
          <p:cNvSpPr/>
          <p:nvPr/>
        </p:nvSpPr>
        <p:spPr>
          <a:xfrm>
            <a:off x="5248656" y="2926080"/>
            <a:ext cx="1719072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3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El catálogo de informes predeterminados, más la creación, configuración y eliminación de informes personalizados.</a:t>
            </a:r>
            <a:endParaRPr lang="en-US" sz="930" dirty="0"/>
          </a:p>
        </p:txBody>
      </p:sp>
      <p:sp>
        <p:nvSpPr>
          <p:cNvPr id="23" name="Shape 18"/>
          <p:cNvSpPr/>
          <p:nvPr/>
        </p:nvSpPr>
        <p:spPr>
          <a:xfrm>
            <a:off x="7296912" y="1417320"/>
            <a:ext cx="2121408" cy="2331720"/>
          </a:xfrm>
          <a:prstGeom prst="roundRect">
            <a:avLst>
              <a:gd name="adj" fmla="val 4310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24" name="Shape 19"/>
          <p:cNvSpPr/>
          <p:nvPr/>
        </p:nvSpPr>
        <p:spPr>
          <a:xfrm>
            <a:off x="7296912" y="1417320"/>
            <a:ext cx="2121408" cy="658368"/>
          </a:xfrm>
          <a:prstGeom prst="roundRect">
            <a:avLst>
              <a:gd name="adj" fmla="val 13889"/>
            </a:avLst>
          </a:prstGeom>
          <a:solidFill>
            <a:srgbClr val="212F38"/>
          </a:solidFill>
          <a:ln/>
        </p:spPr>
        <p:txBody>
          <a:bodyPr/>
          <a:p/>
        </p:txBody>
      </p:sp>
      <p:sp>
        <p:nvSpPr>
          <p:cNvPr id="25" name="Text 20"/>
          <p:cNvSpPr/>
          <p:nvPr/>
        </p:nvSpPr>
        <p:spPr>
          <a:xfrm>
            <a:off x="7498080" y="1417320"/>
            <a:ext cx="171907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Plataforma</a:t>
            </a:r>
            <a:endParaRPr lang="en-US" sz="1300" dirty="0"/>
          </a:p>
        </p:txBody>
      </p:sp>
      <p:sp>
        <p:nvSpPr>
          <p:cNvPr id="26" name="Shape 21"/>
          <p:cNvSpPr/>
          <p:nvPr/>
        </p:nvSpPr>
        <p:spPr>
          <a:xfrm>
            <a:off x="7498080" y="2286000"/>
            <a:ext cx="530352" cy="530352"/>
          </a:xfrm>
          <a:prstGeom prst="ellipse">
            <a:avLst/>
          </a:prstGeom>
          <a:solidFill>
            <a:srgbClr val="FDF9D6"/>
          </a:solidFill>
          <a:ln/>
        </p:spPr>
        <p:txBody>
          <a:bodyPr/>
          <a:p/>
        </p:txBody>
      </p:sp>
      <p:pic>
        <p:nvPicPr>
          <p:cNvPr id="27" name="Image 3" descr="icons/globe_212F38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5364" y="2413284"/>
            <a:ext cx="275783" cy="275783"/>
          </a:xfrm>
          <a:prstGeom prst="rect">
            <a:avLst/>
          </a:prstGeom>
        </p:spPr>
      </p:pic>
      <p:sp>
        <p:nvSpPr>
          <p:cNvPr id="28" name="Text 22"/>
          <p:cNvSpPr/>
          <p:nvPr/>
        </p:nvSpPr>
        <p:spPr>
          <a:xfrm>
            <a:off x="7498080" y="2926080"/>
            <a:ext cx="1719072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3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Ajustes de red, medios y SMTP, además de parámetros personalizados para el despliegue.</a:t>
            </a:r>
            <a:endParaRPr lang="en-US" sz="930" dirty="0"/>
          </a:p>
        </p:txBody>
      </p:sp>
      <p:sp>
        <p:nvSpPr>
          <p:cNvPr id="29" name="Shape 23"/>
          <p:cNvSpPr/>
          <p:nvPr/>
        </p:nvSpPr>
        <p:spPr>
          <a:xfrm>
            <a:off x="9546336" y="1417320"/>
            <a:ext cx="2121408" cy="2331720"/>
          </a:xfrm>
          <a:prstGeom prst="roundRect">
            <a:avLst>
              <a:gd name="adj" fmla="val 4310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30" name="Shape 24"/>
          <p:cNvSpPr/>
          <p:nvPr/>
        </p:nvSpPr>
        <p:spPr>
          <a:xfrm>
            <a:off x="9546336" y="1417320"/>
            <a:ext cx="2121408" cy="658368"/>
          </a:xfrm>
          <a:prstGeom prst="roundRect">
            <a:avLst>
              <a:gd name="adj" fmla="val 13889"/>
            </a:avLst>
          </a:prstGeom>
          <a:solidFill>
            <a:srgbClr val="212F38"/>
          </a:solidFill>
          <a:ln/>
        </p:spPr>
        <p:txBody>
          <a:bodyPr/>
          <a:p/>
        </p:txBody>
      </p:sp>
      <p:sp>
        <p:nvSpPr>
          <p:cNvPr id="31" name="Text 25"/>
          <p:cNvSpPr/>
          <p:nvPr/>
        </p:nvSpPr>
        <p:spPr>
          <a:xfrm>
            <a:off x="9747504" y="1417320"/>
            <a:ext cx="171907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Sistema</a:t>
            </a:r>
            <a:endParaRPr lang="en-US" sz="1300" dirty="0"/>
          </a:p>
        </p:txBody>
      </p:sp>
      <p:sp>
        <p:nvSpPr>
          <p:cNvPr id="32" name="Shape 26"/>
          <p:cNvSpPr/>
          <p:nvPr/>
        </p:nvSpPr>
        <p:spPr>
          <a:xfrm>
            <a:off x="9747504" y="2286000"/>
            <a:ext cx="530352" cy="530352"/>
          </a:xfrm>
          <a:prstGeom prst="ellipse">
            <a:avLst/>
          </a:prstGeom>
          <a:solidFill>
            <a:srgbClr val="FDF9D6"/>
          </a:solidFill>
          <a:ln/>
        </p:spPr>
        <p:txBody>
          <a:bodyPr/>
          <a:p/>
        </p:txBody>
      </p:sp>
      <p:pic>
        <p:nvPicPr>
          <p:cNvPr id="33" name="Image 4" descr="icons/settings_212F38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74788" y="2413284"/>
            <a:ext cx="275783" cy="275783"/>
          </a:xfrm>
          <a:prstGeom prst="rect">
            <a:avLst/>
          </a:prstGeom>
        </p:spPr>
      </p:pic>
      <p:sp>
        <p:nvSpPr>
          <p:cNvPr id="34" name="Text 27"/>
          <p:cNvSpPr/>
          <p:nvPr/>
        </p:nvSpPr>
        <p:spPr>
          <a:xfrm>
            <a:off x="9747504" y="2926080"/>
            <a:ext cx="1719072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3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Parámetros de bajo nivel, estado de la licencia y un resumen del sistema de la instancia en ejecución.</a:t>
            </a:r>
            <a:endParaRPr lang="en-US" sz="930" dirty="0"/>
          </a:p>
        </p:txBody>
      </p:sp>
      <p:sp>
        <p:nvSpPr>
          <p:cNvPr id="35" name="Shape 28"/>
          <p:cNvSpPr/>
          <p:nvPr/>
        </p:nvSpPr>
        <p:spPr>
          <a:xfrm>
            <a:off x="548640" y="4041648"/>
            <a:ext cx="11091672" cy="1572768"/>
          </a:xfrm>
          <a:prstGeom prst="roundRect">
            <a:avLst>
              <a:gd name="adj" fmla="val 5814"/>
            </a:avLst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36" name="Text 29"/>
          <p:cNvSpPr/>
          <p:nvPr/>
        </p:nvSpPr>
        <p:spPr>
          <a:xfrm>
            <a:off x="868680" y="4224528"/>
            <a:ext cx="104241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Extensibilidad integrada en la capa de administración</a:t>
            </a:r>
            <a:endParaRPr lang="en-US" sz="1250" dirty="0"/>
          </a:p>
        </p:txBody>
      </p:sp>
      <p:sp>
        <p:nvSpPr>
          <p:cNvPr id="37" name="Shape 30"/>
          <p:cNvSpPr/>
          <p:nvPr/>
        </p:nvSpPr>
        <p:spPr>
          <a:xfrm>
            <a:off x="868680" y="4626864"/>
            <a:ext cx="91440" cy="91440"/>
          </a:xfrm>
          <a:prstGeom prst="roundRect">
            <a:avLst>
              <a:gd name="adj" fmla="val 20000"/>
            </a:avLst>
          </a:prstGeom>
          <a:solidFill>
            <a:srgbClr val="FF6D5F"/>
          </a:solidFill>
          <a:ln/>
        </p:spPr>
        <p:txBody>
          <a:bodyPr/>
          <a:p/>
        </p:txBody>
      </p:sp>
      <p:sp>
        <p:nvSpPr>
          <p:cNvPr id="38" name="Text 31"/>
          <p:cNvSpPr/>
          <p:nvPr/>
        </p:nvSpPr>
        <p:spPr>
          <a:xfrm>
            <a:off x="1069848" y="4553712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Módulos PHP personalizados</a:t>
            </a:r>
            <a:endParaRPr lang="en-US" sz="1050" dirty="0"/>
          </a:p>
        </p:txBody>
      </p:sp>
      <p:sp>
        <p:nvSpPr>
          <p:cNvPr id="39" name="Text 32"/>
          <p:cNvSpPr/>
          <p:nvPr/>
        </p:nvSpPr>
        <p:spPr>
          <a:xfrm>
            <a:off x="1069848" y="4809744"/>
            <a:ext cx="30632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3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amplía el comportamiento de la plataforma sin bifurcar el producto</a:t>
            </a:r>
            <a:endParaRPr lang="en-US" sz="930" dirty="0"/>
          </a:p>
        </p:txBody>
      </p:sp>
      <p:sp>
        <p:nvSpPr>
          <p:cNvPr id="40" name="Shape 33"/>
          <p:cNvSpPr/>
          <p:nvPr/>
        </p:nvSpPr>
        <p:spPr>
          <a:xfrm>
            <a:off x="4389120" y="4626864"/>
            <a:ext cx="91440" cy="91440"/>
          </a:xfrm>
          <a:prstGeom prst="roundRect">
            <a:avLst>
              <a:gd name="adj" fmla="val 20000"/>
            </a:avLst>
          </a:prstGeom>
          <a:solidFill>
            <a:srgbClr val="FF6D5F"/>
          </a:solidFill>
          <a:ln/>
        </p:spPr>
        <p:txBody>
          <a:bodyPr/>
          <a:p/>
        </p:txBody>
      </p:sp>
      <p:sp>
        <p:nvSpPr>
          <p:cNvPr id="41" name="Text 34"/>
          <p:cNvSpPr/>
          <p:nvPr/>
        </p:nvSpPr>
        <p:spPr>
          <a:xfrm>
            <a:off x="4590288" y="4553712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WebSocket API</a:t>
            </a:r>
            <a:endParaRPr lang="en-US" sz="1050" dirty="0"/>
          </a:p>
        </p:txBody>
      </p:sp>
      <p:sp>
        <p:nvSpPr>
          <p:cNvPr id="42" name="Text 35"/>
          <p:cNvSpPr/>
          <p:nvPr/>
        </p:nvSpPr>
        <p:spPr>
          <a:xfrm>
            <a:off x="4590288" y="4809744"/>
            <a:ext cx="30632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3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consulta toda la plantilla de usuarios y ejecuta acciones en tiempo real</a:t>
            </a:r>
            <a:endParaRPr lang="en-US" sz="930" dirty="0"/>
          </a:p>
        </p:txBody>
      </p:sp>
      <p:sp>
        <p:nvSpPr>
          <p:cNvPr id="43" name="Shape 36"/>
          <p:cNvSpPr/>
          <p:nvPr/>
        </p:nvSpPr>
        <p:spPr>
          <a:xfrm>
            <a:off x="7909560" y="4626864"/>
            <a:ext cx="91440" cy="91440"/>
          </a:xfrm>
          <a:prstGeom prst="roundRect">
            <a:avLst>
              <a:gd name="adj" fmla="val 20000"/>
            </a:avLst>
          </a:prstGeom>
          <a:solidFill>
            <a:srgbClr val="FF6D5F"/>
          </a:solidFill>
          <a:ln/>
        </p:spPr>
        <p:txBody>
          <a:bodyPr/>
          <a:p/>
        </p:txBody>
      </p:sp>
      <p:sp>
        <p:nvSpPr>
          <p:cNvPr id="44" name="Text 37"/>
          <p:cNvSpPr/>
          <p:nvPr/>
        </p:nvSpPr>
        <p:spPr>
          <a:xfrm>
            <a:off x="8110728" y="4553712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Módulos personalizados de base de datos</a:t>
            </a:r>
            <a:endParaRPr lang="en-US" sz="1050" dirty="0"/>
          </a:p>
        </p:txBody>
      </p:sp>
      <p:sp>
        <p:nvSpPr>
          <p:cNvPr id="45" name="Text 38"/>
          <p:cNvSpPr/>
          <p:nvPr/>
        </p:nvSpPr>
        <p:spPr>
          <a:xfrm>
            <a:off x="8110728" y="4809744"/>
            <a:ext cx="30632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3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lee datos de negocio en plena llamada para screen pop y tipificación</a:t>
            </a:r>
            <a:endParaRPr lang="en-US" sz="930" dirty="0"/>
          </a:p>
        </p:txBody>
      </p:sp>
      <p:sp>
        <p:nvSpPr>
          <p:cNvPr id="46" name="Text 39"/>
          <p:cNvSpPr/>
          <p:nvPr/>
        </p:nvSpPr>
        <p:spPr>
          <a:xfrm>
            <a:off x="548640" y="645566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Fuente: wiki.ivrpowers.com/en/webacd/configuration, /changelog</a:t>
            </a:r>
            <a:endParaRPr lang="en-US" sz="800" dirty="0"/>
          </a:p>
        </p:txBody>
      </p:sp>
      <p:sp>
        <p:nvSpPr>
          <p:cNvPr id="47" name="Text 40"/>
          <p:cNvSpPr/>
          <p:nvPr/>
        </p:nvSpPr>
        <p:spPr>
          <a:xfrm>
            <a:off x="8778240" y="6455664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Administración</a:t>
            </a:r>
            <a:endParaRPr lang="en-US" sz="800" dirty="0"/>
          </a:p>
        </p:txBody>
      </p:sp>
      <p:sp>
        <p:nvSpPr>
          <p:cNvPr id="48" name="Text 41"/>
          <p:cNvSpPr/>
          <p:nvPr/>
        </p:nvSpPr>
        <p:spPr>
          <a:xfrm>
            <a:off x="11320272" y="6455664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21208"/>
            <a:ext cx="118872" cy="118872"/>
          </a:xfrm>
          <a:prstGeom prst="roundRect">
            <a:avLst>
              <a:gd name="adj" fmla="val 23077"/>
            </a:avLst>
          </a:prstGeom>
          <a:solidFill>
            <a:srgbClr val="FF6D5F"/>
          </a:solidFill>
          <a:ln/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777240" y="457200"/>
            <a:ext cx="10424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APLICACIONES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731520"/>
            <a:ext cx="1109167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7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Amplía el escritorio sin salir de él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548640" y="1280160"/>
            <a:ext cx="1109167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Las aplicaciones corren dentro del espacio de trabajo del agente y reciben el contexto de la llamada automáticamente, así el agente nunca vuelve a teclear lo que la plataforma ya sabe.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548640" y="1874520"/>
            <a:ext cx="3566160" cy="1965960"/>
          </a:xfrm>
          <a:prstGeom prst="roundRect">
            <a:avLst>
              <a:gd name="adj" fmla="val 4651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7" name="Shape 5"/>
          <p:cNvSpPr/>
          <p:nvPr/>
        </p:nvSpPr>
        <p:spPr>
          <a:xfrm>
            <a:off x="822960" y="2130552"/>
            <a:ext cx="566928" cy="566928"/>
          </a:xfrm>
          <a:prstGeom prst="ellipse">
            <a:avLst/>
          </a:prstGeom>
          <a:solidFill>
            <a:srgbClr val="FDF9D6"/>
          </a:solidFill>
          <a:ln/>
        </p:spPr>
        <p:txBody>
          <a:bodyPr/>
          <a:p/>
        </p:txBody>
      </p:sp>
      <p:pic>
        <p:nvPicPr>
          <p:cNvPr id="8" name="Image 0" descr="icons/clock_212F38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9023" y="2266615"/>
            <a:ext cx="294803" cy="294803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1517904" y="2130552"/>
            <a:ext cx="232257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Scheduler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822960" y="2834640"/>
            <a:ext cx="301752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98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Agenda videollamadas y emite enlaces seguros con caducidad para clientes y agentes.</a:t>
            </a:r>
            <a:endParaRPr lang="en-US" sz="980" dirty="0"/>
          </a:p>
        </p:txBody>
      </p:sp>
      <p:sp>
        <p:nvSpPr>
          <p:cNvPr id="11" name="Shape 8"/>
          <p:cNvSpPr/>
          <p:nvPr/>
        </p:nvSpPr>
        <p:spPr>
          <a:xfrm>
            <a:off x="4306824" y="1874520"/>
            <a:ext cx="3566160" cy="1965960"/>
          </a:xfrm>
          <a:prstGeom prst="roundRect">
            <a:avLst>
              <a:gd name="adj" fmla="val 4651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12" name="Shape 9"/>
          <p:cNvSpPr/>
          <p:nvPr/>
        </p:nvSpPr>
        <p:spPr>
          <a:xfrm>
            <a:off x="4581144" y="2130552"/>
            <a:ext cx="566928" cy="566928"/>
          </a:xfrm>
          <a:prstGeom prst="ellipse">
            <a:avLst/>
          </a:prstGeom>
          <a:solidFill>
            <a:srgbClr val="FDF9D6"/>
          </a:solidFill>
          <a:ln/>
        </p:spPr>
        <p:txBody>
          <a:bodyPr/>
          <a:p/>
        </p:txBody>
      </p:sp>
      <p:pic>
        <p:nvPicPr>
          <p:cNvPr id="13" name="Image 1" descr="icons/recordB_212F38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7207" y="2266615"/>
            <a:ext cx="294803" cy="294803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5276088" y="2130552"/>
            <a:ext cx="232257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Recorder</a:t>
            </a:r>
            <a:endParaRPr lang="en-US" sz="1300" dirty="0"/>
          </a:p>
        </p:txBody>
      </p:sp>
      <p:sp>
        <p:nvSpPr>
          <p:cNvPr id="15" name="Text 11"/>
          <p:cNvSpPr/>
          <p:nvPr/>
        </p:nvSpPr>
        <p:spPr>
          <a:xfrm>
            <a:off x="4581144" y="2834640"/>
            <a:ext cx="301752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98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Lista, filtra, reproduce y descarga grabaciones de llamada por ID de llamada o rango de fechas desde un panel seguro.</a:t>
            </a:r>
            <a:endParaRPr lang="en-US" sz="980" dirty="0"/>
          </a:p>
        </p:txBody>
      </p:sp>
      <p:sp>
        <p:nvSpPr>
          <p:cNvPr id="16" name="Shape 12"/>
          <p:cNvSpPr/>
          <p:nvPr/>
        </p:nvSpPr>
        <p:spPr>
          <a:xfrm>
            <a:off x="8065008" y="1874520"/>
            <a:ext cx="3566160" cy="1965960"/>
          </a:xfrm>
          <a:prstGeom prst="roundRect">
            <a:avLst>
              <a:gd name="adj" fmla="val 4651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17" name="Shape 13"/>
          <p:cNvSpPr/>
          <p:nvPr/>
        </p:nvSpPr>
        <p:spPr>
          <a:xfrm>
            <a:off x="8339328" y="2130552"/>
            <a:ext cx="566928" cy="566928"/>
          </a:xfrm>
          <a:prstGeom prst="ellipse">
            <a:avLst/>
          </a:prstGeom>
          <a:solidFill>
            <a:srgbClr val="FDF9D6"/>
          </a:solidFill>
          <a:ln/>
        </p:spPr>
        <p:txBody>
          <a:bodyPr/>
          <a:p/>
        </p:txBody>
      </p:sp>
      <p:pic>
        <p:nvPicPr>
          <p:cNvPr id="18" name="Image 2" descr="icons/livechat_212F38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75391" y="2266615"/>
            <a:ext cx="294803" cy="294803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9034272" y="2130552"/>
            <a:ext cx="232257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Messenger</a:t>
            </a:r>
            <a:endParaRPr lang="en-US" sz="1300" dirty="0"/>
          </a:p>
        </p:txBody>
      </p:sp>
      <p:sp>
        <p:nvSpPr>
          <p:cNvPr id="20" name="Text 15"/>
          <p:cNvSpPr/>
          <p:nvPr/>
        </p:nvSpPr>
        <p:spPr>
          <a:xfrm>
            <a:off x="8339328" y="2834640"/>
            <a:ext cx="301752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98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Chat XMPP privado entre agentes y supervisores, en paralelo a la conversación en vivo.</a:t>
            </a:r>
            <a:endParaRPr lang="en-US" sz="980" dirty="0"/>
          </a:p>
        </p:txBody>
      </p:sp>
      <p:sp>
        <p:nvSpPr>
          <p:cNvPr id="21" name="Shape 16"/>
          <p:cNvSpPr/>
          <p:nvPr/>
        </p:nvSpPr>
        <p:spPr>
          <a:xfrm>
            <a:off x="548640" y="4023360"/>
            <a:ext cx="3566160" cy="1965960"/>
          </a:xfrm>
          <a:prstGeom prst="roundRect">
            <a:avLst>
              <a:gd name="adj" fmla="val 4651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22" name="Shape 17"/>
          <p:cNvSpPr/>
          <p:nvPr/>
        </p:nvSpPr>
        <p:spPr>
          <a:xfrm>
            <a:off x="822960" y="4279392"/>
            <a:ext cx="566928" cy="566928"/>
          </a:xfrm>
          <a:prstGeom prst="ellipse">
            <a:avLst/>
          </a:prstGeom>
          <a:solidFill>
            <a:srgbClr val="FDF9D6"/>
          </a:solidFill>
          <a:ln/>
        </p:spPr>
        <p:txBody>
          <a:bodyPr/>
          <a:p/>
        </p:txBody>
      </p:sp>
      <p:pic>
        <p:nvPicPr>
          <p:cNvPr id="23" name="Image 3" descr="icons/doc_212F38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9023" y="4415455"/>
            <a:ext cx="294803" cy="294803"/>
          </a:xfrm>
          <a:prstGeom prst="rect">
            <a:avLst/>
          </a:prstGeom>
        </p:spPr>
      </p:pic>
      <p:sp>
        <p:nvSpPr>
          <p:cNvPr id="24" name="Text 18"/>
          <p:cNvSpPr/>
          <p:nvPr/>
        </p:nvSpPr>
        <p:spPr>
          <a:xfrm>
            <a:off x="1517904" y="4279392"/>
            <a:ext cx="232257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Typifier</a:t>
            </a:r>
            <a:endParaRPr lang="en-US" sz="1300" dirty="0"/>
          </a:p>
        </p:txBody>
      </p:sp>
      <p:sp>
        <p:nvSpPr>
          <p:cNvPr id="25" name="Text 19"/>
          <p:cNvSpPr/>
          <p:nvPr/>
        </p:nvSpPr>
        <p:spPr>
          <a:xfrm>
            <a:off x="822960" y="4983480"/>
            <a:ext cx="301752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98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Captura datos de resultado estructurados durante o después de una llamada, escritos en el campo de usuario del CDR.</a:t>
            </a:r>
            <a:endParaRPr lang="en-US" sz="980" dirty="0"/>
          </a:p>
        </p:txBody>
      </p:sp>
      <p:sp>
        <p:nvSpPr>
          <p:cNvPr id="26" name="Shape 20"/>
          <p:cNvSpPr/>
          <p:nvPr/>
        </p:nvSpPr>
        <p:spPr>
          <a:xfrm>
            <a:off x="4306824" y="4023360"/>
            <a:ext cx="3566160" cy="1965960"/>
          </a:xfrm>
          <a:prstGeom prst="roundRect">
            <a:avLst>
              <a:gd name="adj" fmla="val 4651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27" name="Shape 21"/>
          <p:cNvSpPr/>
          <p:nvPr/>
        </p:nvSpPr>
        <p:spPr>
          <a:xfrm>
            <a:off x="4581144" y="4279392"/>
            <a:ext cx="566928" cy="566928"/>
          </a:xfrm>
          <a:prstGeom prst="ellipse">
            <a:avLst/>
          </a:prstGeom>
          <a:solidFill>
            <a:srgbClr val="FDF9D6"/>
          </a:solidFill>
          <a:ln/>
        </p:spPr>
        <p:txBody>
          <a:bodyPr/>
          <a:p/>
        </p:txBody>
      </p:sp>
      <p:pic>
        <p:nvPicPr>
          <p:cNvPr id="28" name="Image 4" descr="icons/grid_212F38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17207" y="4415455"/>
            <a:ext cx="294803" cy="294803"/>
          </a:xfrm>
          <a:prstGeom prst="rect">
            <a:avLst/>
          </a:prstGeom>
        </p:spPr>
      </p:pic>
      <p:sp>
        <p:nvSpPr>
          <p:cNvPr id="29" name="Text 22"/>
          <p:cNvSpPr/>
          <p:nvPr/>
        </p:nvSpPr>
        <p:spPr>
          <a:xfrm>
            <a:off x="5276088" y="4279392"/>
            <a:ext cx="232257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Home Screen</a:t>
            </a:r>
            <a:endParaRPr lang="en-US" sz="1300" dirty="0"/>
          </a:p>
        </p:txBody>
      </p:sp>
      <p:sp>
        <p:nvSpPr>
          <p:cNvPr id="30" name="Text 23"/>
          <p:cNvSpPr/>
          <p:nvPr/>
        </p:nvSpPr>
        <p:spPr>
          <a:xfrm>
            <a:off x="4581144" y="4983480"/>
            <a:ext cx="301752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98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Pon tu marca y la información clave del servicio en la pantalla de inicio del agente.</a:t>
            </a:r>
            <a:endParaRPr lang="en-US" sz="980" dirty="0"/>
          </a:p>
        </p:txBody>
      </p:sp>
      <p:sp>
        <p:nvSpPr>
          <p:cNvPr id="31" name="Shape 24"/>
          <p:cNvSpPr/>
          <p:nvPr/>
        </p:nvSpPr>
        <p:spPr>
          <a:xfrm>
            <a:off x="8065008" y="4023360"/>
            <a:ext cx="3566160" cy="1965960"/>
          </a:xfrm>
          <a:prstGeom prst="roundRect">
            <a:avLst>
              <a:gd name="adj" fmla="val 4651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32" name="Shape 25"/>
          <p:cNvSpPr/>
          <p:nvPr/>
        </p:nvSpPr>
        <p:spPr>
          <a:xfrm>
            <a:off x="8339328" y="4279392"/>
            <a:ext cx="566928" cy="566928"/>
          </a:xfrm>
          <a:prstGeom prst="ellipse">
            <a:avLst/>
          </a:prstGeom>
          <a:solidFill>
            <a:srgbClr val="FDF9D6"/>
          </a:solidFill>
          <a:ln/>
        </p:spPr>
        <p:txBody>
          <a:bodyPr/>
          <a:p/>
        </p:txBody>
      </p:sp>
      <p:pic>
        <p:nvPicPr>
          <p:cNvPr id="33" name="Image 5" descr="icons/background_212F38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75391" y="4415455"/>
            <a:ext cx="294803" cy="294803"/>
          </a:xfrm>
          <a:prstGeom prst="rect">
            <a:avLst/>
          </a:prstGeom>
        </p:spPr>
      </p:pic>
      <p:sp>
        <p:nvSpPr>
          <p:cNvPr id="34" name="Text 26"/>
          <p:cNvSpPr/>
          <p:nvPr/>
        </p:nvSpPr>
        <p:spPr>
          <a:xfrm>
            <a:off x="9034272" y="4279392"/>
            <a:ext cx="232257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Back+</a:t>
            </a:r>
            <a:endParaRPr lang="en-US" sz="1300" dirty="0"/>
          </a:p>
        </p:txBody>
      </p:sp>
      <p:sp>
        <p:nvSpPr>
          <p:cNvPr id="35" name="Text 27"/>
          <p:cNvSpPr/>
          <p:nvPr/>
        </p:nvSpPr>
        <p:spPr>
          <a:xfrm>
            <a:off x="8339328" y="4983480"/>
            <a:ext cx="301752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98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Efectos de fondo inmersivos — desenfoque, imágenes corporativas o una escena de oficina — para las videollamadas.</a:t>
            </a:r>
            <a:endParaRPr lang="en-US" sz="980" dirty="0"/>
          </a:p>
        </p:txBody>
      </p:sp>
      <p:sp>
        <p:nvSpPr>
          <p:cNvPr id="36" name="Text 28"/>
          <p:cNvSpPr/>
          <p:nvPr/>
        </p:nvSpPr>
        <p:spPr>
          <a:xfrm>
            <a:off x="548640" y="6053328"/>
            <a:ext cx="110916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80" i="1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Las aplicaciones se abren embebidas o en una nueva pestaña, y pueden recibir variables de usuario, nombre y destino desde el disparador de cola.</a:t>
            </a:r>
            <a:endParaRPr lang="en-US" sz="980" dirty="0"/>
          </a:p>
        </p:txBody>
      </p:sp>
      <p:sp>
        <p:nvSpPr>
          <p:cNvPr id="37" name="Text 29"/>
          <p:cNvSpPr/>
          <p:nvPr/>
        </p:nvSpPr>
        <p:spPr>
          <a:xfrm>
            <a:off x="548640" y="645566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Fuente: wiki.ivrpowers.com/en/webacd/extensions, interactivepowers.com</a:t>
            </a:r>
            <a:endParaRPr lang="en-US" sz="800" dirty="0"/>
          </a:p>
        </p:txBody>
      </p:sp>
      <p:sp>
        <p:nvSpPr>
          <p:cNvPr id="38" name="Text 30"/>
          <p:cNvSpPr/>
          <p:nvPr/>
        </p:nvSpPr>
        <p:spPr>
          <a:xfrm>
            <a:off x="8778240" y="6455664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Aplicaciones</a:t>
            </a:r>
            <a:endParaRPr lang="en-US" sz="800" dirty="0"/>
          </a:p>
        </p:txBody>
      </p:sp>
      <p:sp>
        <p:nvSpPr>
          <p:cNvPr id="39" name="Text 31"/>
          <p:cNvSpPr/>
          <p:nvPr/>
        </p:nvSpPr>
        <p:spPr>
          <a:xfrm>
            <a:off x="11320272" y="6455664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212F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21208"/>
            <a:ext cx="118872" cy="118872"/>
          </a:xfrm>
          <a:prstGeom prst="roundRect">
            <a:avLst>
              <a:gd name="adj" fmla="val 23077"/>
            </a:avLst>
          </a:prstGeom>
          <a:solidFill>
            <a:srgbClr val="FF6D5F"/>
          </a:solidFill>
          <a:ln/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777240" y="457200"/>
            <a:ext cx="10424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FF6D5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RUTA DE VERSIONES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731520"/>
            <a:ext cx="1109167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7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Qué cambió en 2025 y 2026</a:t>
            </a:r>
            <a:endParaRPr lang="en-US" sz="2700" dirty="0"/>
          </a:p>
        </p:txBody>
      </p:sp>
      <p:sp>
        <p:nvSpPr>
          <p:cNvPr id="5" name="Shape 3"/>
          <p:cNvSpPr/>
          <p:nvPr/>
        </p:nvSpPr>
        <p:spPr>
          <a:xfrm>
            <a:off x="548640" y="1463040"/>
            <a:ext cx="5303520" cy="1481328"/>
          </a:xfrm>
          <a:prstGeom prst="roundRect">
            <a:avLst>
              <a:gd name="adj" fmla="val 6173"/>
            </a:avLst>
          </a:prstGeom>
          <a:solidFill>
            <a:srgbClr val="2E3D48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804672" y="1773936"/>
            <a:ext cx="585216" cy="585216"/>
          </a:xfrm>
          <a:prstGeom prst="ellipse">
            <a:avLst/>
          </a:prstGeom>
          <a:solidFill>
            <a:srgbClr val="F8EA76"/>
          </a:solidFill>
          <a:ln/>
        </p:spPr>
        <p:txBody>
          <a:bodyPr/>
          <a:p/>
        </p:txBody>
      </p:sp>
      <p:pic>
        <p:nvPicPr>
          <p:cNvPr id="7" name="Image 0" descr="icons/pwa_212F38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45124" y="1914388"/>
            <a:ext cx="304312" cy="304312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517904" y="1627632"/>
            <a:ext cx="407822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2000"/>
              </a:lnSpc>
              <a:buNone/>
            </a:pPr>
            <a:r>
              <a:rPr lang="en-US" sz="12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Progressive Web App</a:t>
            </a:r>
            <a:endParaRPr lang="en-US" sz="1250" dirty="0"/>
          </a:p>
        </p:txBody>
      </p:sp>
      <p:sp>
        <p:nvSpPr>
          <p:cNvPr id="9" name="Shape 6"/>
          <p:cNvSpPr/>
          <p:nvPr/>
        </p:nvSpPr>
        <p:spPr>
          <a:xfrm>
            <a:off x="1517904" y="1975104"/>
            <a:ext cx="1554480" cy="256032"/>
          </a:xfrm>
          <a:prstGeom prst="roundRect">
            <a:avLst>
              <a:gd name="adj" fmla="val 50000"/>
            </a:avLst>
          </a:prstGeom>
          <a:solidFill>
            <a:srgbClr val="FF6D5F"/>
          </a:solidFill>
          <a:ln/>
        </p:spPr>
        <p:txBody>
          <a:bodyPr/>
          <a:p/>
        </p:txBody>
      </p:sp>
      <p:sp>
        <p:nvSpPr>
          <p:cNvPr id="10" name="Text 7"/>
          <p:cNvSpPr/>
          <p:nvPr/>
        </p:nvSpPr>
        <p:spPr>
          <a:xfrm>
            <a:off x="1517904" y="1975104"/>
            <a:ext cx="1554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6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v1.25 · MAY 2026</a:t>
            </a:r>
            <a:endParaRPr lang="en-US" sz="760" dirty="0"/>
          </a:p>
        </p:txBody>
      </p:sp>
      <p:sp>
        <p:nvSpPr>
          <p:cNvPr id="11" name="Text 8"/>
          <p:cNvSpPr/>
          <p:nvPr/>
        </p:nvSpPr>
        <p:spPr>
          <a:xfrm>
            <a:off x="1517904" y="2304288"/>
            <a:ext cx="407822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Instala Web ACD como una app en el escritorio o en la pantalla de inicio, con arranque más rápido y sin la interfaz del navegador.</a:t>
            </a:r>
            <a:endParaRPr lang="en-US" sz="900" dirty="0"/>
          </a:p>
        </p:txBody>
      </p:sp>
      <p:sp>
        <p:nvSpPr>
          <p:cNvPr id="12" name="Shape 9"/>
          <p:cNvSpPr/>
          <p:nvPr/>
        </p:nvSpPr>
        <p:spPr>
          <a:xfrm>
            <a:off x="6336792" y="1463040"/>
            <a:ext cx="5303520" cy="1481328"/>
          </a:xfrm>
          <a:prstGeom prst="roundRect">
            <a:avLst>
              <a:gd name="adj" fmla="val 6173"/>
            </a:avLst>
          </a:prstGeom>
          <a:solidFill>
            <a:srgbClr val="2E3D48"/>
          </a:solidFill>
          <a:ln/>
        </p:spPr>
        <p:txBody>
          <a:bodyPr/>
          <a:p/>
        </p:txBody>
      </p:sp>
      <p:sp>
        <p:nvSpPr>
          <p:cNvPr id="13" name="Shape 10"/>
          <p:cNvSpPr/>
          <p:nvPr/>
        </p:nvSpPr>
        <p:spPr>
          <a:xfrm>
            <a:off x="6592824" y="1773936"/>
            <a:ext cx="585216" cy="585216"/>
          </a:xfrm>
          <a:prstGeom prst="ellipse">
            <a:avLst/>
          </a:prstGeom>
          <a:solidFill>
            <a:srgbClr val="F8EA76"/>
          </a:solidFill>
          <a:ln/>
        </p:spPr>
        <p:txBody>
          <a:bodyPr/>
          <a:p/>
        </p:txBody>
      </p:sp>
      <p:pic>
        <p:nvPicPr>
          <p:cNvPr id="14" name="Image 1" descr="icons/key_212F38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33276" y="1914388"/>
            <a:ext cx="304312" cy="304312"/>
          </a:xfrm>
          <a:prstGeom prst="rect">
            <a:avLst/>
          </a:prstGeom>
        </p:spPr>
      </p:pic>
      <p:sp>
        <p:nvSpPr>
          <p:cNvPr id="15" name="Text 11"/>
          <p:cNvSpPr/>
          <p:nvPr/>
        </p:nvSpPr>
        <p:spPr>
          <a:xfrm>
            <a:off x="7306056" y="1627632"/>
            <a:ext cx="407822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2000"/>
              </a:lnSpc>
              <a:buNone/>
            </a:pPr>
            <a:r>
              <a:rPr lang="en-US" sz="12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Autenticación de dos factores</a:t>
            </a:r>
            <a:endParaRPr lang="en-US" sz="1250" dirty="0"/>
          </a:p>
        </p:txBody>
      </p:sp>
      <p:sp>
        <p:nvSpPr>
          <p:cNvPr id="16" name="Shape 12"/>
          <p:cNvSpPr/>
          <p:nvPr/>
        </p:nvSpPr>
        <p:spPr>
          <a:xfrm>
            <a:off x="7306056" y="1975104"/>
            <a:ext cx="1554480" cy="256032"/>
          </a:xfrm>
          <a:prstGeom prst="roundRect">
            <a:avLst>
              <a:gd name="adj" fmla="val 50000"/>
            </a:avLst>
          </a:prstGeom>
          <a:solidFill>
            <a:srgbClr val="FF6D5F"/>
          </a:solidFill>
          <a:ln/>
        </p:spPr>
        <p:txBody>
          <a:bodyPr/>
          <a:p/>
        </p:txBody>
      </p:sp>
      <p:sp>
        <p:nvSpPr>
          <p:cNvPr id="17" name="Text 13"/>
          <p:cNvSpPr/>
          <p:nvPr/>
        </p:nvSpPr>
        <p:spPr>
          <a:xfrm>
            <a:off x="7306056" y="1975104"/>
            <a:ext cx="1554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6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v1.26 · JUL 2026</a:t>
            </a:r>
            <a:endParaRPr lang="en-US" sz="760" dirty="0"/>
          </a:p>
        </p:txBody>
      </p:sp>
      <p:sp>
        <p:nvSpPr>
          <p:cNvPr id="18" name="Text 14"/>
          <p:cNvSpPr/>
          <p:nvPr/>
        </p:nvSpPr>
        <p:spPr>
          <a:xfrm>
            <a:off x="7306056" y="2304288"/>
            <a:ext cx="407822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OTP por correo como segundo factor en cada inicio de sesión, tanto para agentes como para supervisores y administradores.</a:t>
            </a:r>
            <a:endParaRPr lang="en-US" sz="900" dirty="0"/>
          </a:p>
        </p:txBody>
      </p:sp>
      <p:sp>
        <p:nvSpPr>
          <p:cNvPr id="19" name="Shape 15"/>
          <p:cNvSpPr/>
          <p:nvPr/>
        </p:nvSpPr>
        <p:spPr>
          <a:xfrm>
            <a:off x="548640" y="3127248"/>
            <a:ext cx="5303520" cy="1481328"/>
          </a:xfrm>
          <a:prstGeom prst="roundRect">
            <a:avLst>
              <a:gd name="adj" fmla="val 6173"/>
            </a:avLst>
          </a:prstGeom>
          <a:solidFill>
            <a:srgbClr val="2E3D48"/>
          </a:solidFill>
          <a:ln/>
        </p:spPr>
        <p:txBody>
          <a:bodyPr/>
          <a:p/>
        </p:txBody>
      </p:sp>
      <p:sp>
        <p:nvSpPr>
          <p:cNvPr id="20" name="Shape 16"/>
          <p:cNvSpPr/>
          <p:nvPr/>
        </p:nvSpPr>
        <p:spPr>
          <a:xfrm>
            <a:off x="804672" y="3438144"/>
            <a:ext cx="585216" cy="585216"/>
          </a:xfrm>
          <a:prstGeom prst="ellipse">
            <a:avLst/>
          </a:prstGeom>
          <a:solidFill>
            <a:srgbClr val="F8EA76"/>
          </a:solidFill>
          <a:ln/>
        </p:spPr>
        <p:txBody>
          <a:bodyPr/>
          <a:p/>
        </p:txBody>
      </p:sp>
      <p:pic>
        <p:nvPicPr>
          <p:cNvPr id="21" name="Image 2" descr="icons/language_212F38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5124" y="3578596"/>
            <a:ext cx="304312" cy="304312"/>
          </a:xfrm>
          <a:prstGeom prst="rect">
            <a:avLst/>
          </a:prstGeom>
        </p:spPr>
      </p:pic>
      <p:sp>
        <p:nvSpPr>
          <p:cNvPr id="22" name="Text 17"/>
          <p:cNvSpPr/>
          <p:nvPr/>
        </p:nvSpPr>
        <p:spPr>
          <a:xfrm>
            <a:off x="1517904" y="3291840"/>
            <a:ext cx="407822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2000"/>
              </a:lnSpc>
              <a:buNone/>
            </a:pPr>
            <a:r>
              <a:rPr lang="en-US" sz="12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Idioma húngaro</a:t>
            </a:r>
            <a:endParaRPr lang="en-US" sz="1250" dirty="0"/>
          </a:p>
        </p:txBody>
      </p:sp>
      <p:sp>
        <p:nvSpPr>
          <p:cNvPr id="23" name="Shape 18"/>
          <p:cNvSpPr/>
          <p:nvPr/>
        </p:nvSpPr>
        <p:spPr>
          <a:xfrm>
            <a:off x="1517904" y="3639312"/>
            <a:ext cx="1554480" cy="256032"/>
          </a:xfrm>
          <a:prstGeom prst="roundRect">
            <a:avLst>
              <a:gd name="adj" fmla="val 50000"/>
            </a:avLst>
          </a:prstGeom>
          <a:solidFill>
            <a:srgbClr val="FF6D5F"/>
          </a:solidFill>
          <a:ln/>
        </p:spPr>
        <p:txBody>
          <a:bodyPr/>
          <a:p/>
        </p:txBody>
      </p:sp>
      <p:sp>
        <p:nvSpPr>
          <p:cNvPr id="24" name="Text 19"/>
          <p:cNvSpPr/>
          <p:nvPr/>
        </p:nvSpPr>
        <p:spPr>
          <a:xfrm>
            <a:off x="1517904" y="3639312"/>
            <a:ext cx="1554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6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v1.23 · NOV 2025</a:t>
            </a:r>
            <a:endParaRPr lang="en-US" sz="760" dirty="0"/>
          </a:p>
        </p:txBody>
      </p:sp>
      <p:sp>
        <p:nvSpPr>
          <p:cNvPr id="25" name="Text 20"/>
          <p:cNvSpPr/>
          <p:nvPr/>
        </p:nvSpPr>
        <p:spPr>
          <a:xfrm>
            <a:off x="1517904" y="3968496"/>
            <a:ext cx="407822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hu_HU se suma a la plataforma, ampliando la cobertura a 19 locales entre inglés, español, portugués y húngaro.</a:t>
            </a:r>
            <a:endParaRPr lang="en-US" sz="900" dirty="0"/>
          </a:p>
        </p:txBody>
      </p:sp>
      <p:sp>
        <p:nvSpPr>
          <p:cNvPr id="26" name="Shape 21"/>
          <p:cNvSpPr/>
          <p:nvPr/>
        </p:nvSpPr>
        <p:spPr>
          <a:xfrm>
            <a:off x="6336792" y="3127248"/>
            <a:ext cx="5303520" cy="1481328"/>
          </a:xfrm>
          <a:prstGeom prst="roundRect">
            <a:avLst>
              <a:gd name="adj" fmla="val 6173"/>
            </a:avLst>
          </a:prstGeom>
          <a:solidFill>
            <a:srgbClr val="2E3D48"/>
          </a:solidFill>
          <a:ln/>
        </p:spPr>
        <p:txBody>
          <a:bodyPr/>
          <a:p/>
        </p:txBody>
      </p:sp>
      <p:sp>
        <p:nvSpPr>
          <p:cNvPr id="27" name="Shape 22"/>
          <p:cNvSpPr/>
          <p:nvPr/>
        </p:nvSpPr>
        <p:spPr>
          <a:xfrm>
            <a:off x="6592824" y="3438144"/>
            <a:ext cx="585216" cy="585216"/>
          </a:xfrm>
          <a:prstGeom prst="ellipse">
            <a:avLst/>
          </a:prstGeom>
          <a:solidFill>
            <a:srgbClr val="F8EA76"/>
          </a:solidFill>
          <a:ln/>
        </p:spPr>
        <p:txBody>
          <a:bodyPr/>
          <a:p/>
        </p:txBody>
      </p:sp>
      <p:pic>
        <p:nvPicPr>
          <p:cNvPr id="28" name="Image 3" descr="icons/bolt_212F38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33276" y="3578596"/>
            <a:ext cx="304312" cy="304312"/>
          </a:xfrm>
          <a:prstGeom prst="rect">
            <a:avLst/>
          </a:prstGeom>
        </p:spPr>
      </p:pic>
      <p:sp>
        <p:nvSpPr>
          <p:cNvPr id="29" name="Text 23"/>
          <p:cNvSpPr/>
          <p:nvPr/>
        </p:nvSpPr>
        <p:spPr>
          <a:xfrm>
            <a:off x="7306056" y="3291840"/>
            <a:ext cx="407822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2000"/>
              </a:lnSpc>
              <a:buNone/>
            </a:pPr>
            <a:r>
              <a:rPr lang="en-US" sz="12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Precalentamiento de WebRTC</a:t>
            </a:r>
            <a:endParaRPr lang="en-US" sz="1250" dirty="0"/>
          </a:p>
        </p:txBody>
      </p:sp>
      <p:sp>
        <p:nvSpPr>
          <p:cNvPr id="30" name="Shape 24"/>
          <p:cNvSpPr/>
          <p:nvPr/>
        </p:nvSpPr>
        <p:spPr>
          <a:xfrm>
            <a:off x="7306056" y="3639312"/>
            <a:ext cx="1691640" cy="256032"/>
          </a:xfrm>
          <a:prstGeom prst="roundRect">
            <a:avLst>
              <a:gd name="adj" fmla="val 50000"/>
            </a:avLst>
          </a:prstGeom>
          <a:solidFill>
            <a:srgbClr val="FF6D5F"/>
          </a:solidFill>
          <a:ln/>
        </p:spPr>
        <p:txBody>
          <a:bodyPr/>
          <a:p/>
        </p:txBody>
      </p:sp>
      <p:sp>
        <p:nvSpPr>
          <p:cNvPr id="31" name="Text 25"/>
          <p:cNvSpPr/>
          <p:nvPr/>
        </p:nvSpPr>
        <p:spPr>
          <a:xfrm>
            <a:off x="7306056" y="3639312"/>
            <a:ext cx="1691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6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v1.23.1 · DIC 2025</a:t>
            </a:r>
            <a:endParaRPr lang="en-US" sz="760" dirty="0"/>
          </a:p>
        </p:txBody>
      </p:sp>
      <p:sp>
        <p:nvSpPr>
          <p:cNvPr id="32" name="Text 26"/>
          <p:cNvSpPr/>
          <p:nvPr/>
        </p:nvSpPr>
        <p:spPr>
          <a:xfrm>
            <a:off x="7306056" y="3968496"/>
            <a:ext cx="407822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El permiso de micrófono se solicita al conectar, eliminando los fallos de audio en la primera llamada del día del agente.</a:t>
            </a:r>
            <a:endParaRPr lang="en-US" sz="900" dirty="0"/>
          </a:p>
        </p:txBody>
      </p:sp>
      <p:sp>
        <p:nvSpPr>
          <p:cNvPr id="33" name="Shape 27"/>
          <p:cNvSpPr/>
          <p:nvPr/>
        </p:nvSpPr>
        <p:spPr>
          <a:xfrm>
            <a:off x="548640" y="4828032"/>
            <a:ext cx="11091672" cy="1170432"/>
          </a:xfrm>
          <a:prstGeom prst="roundRect">
            <a:avLst>
              <a:gd name="adj" fmla="val 7813"/>
            </a:avLst>
          </a:prstGeom>
          <a:solidFill>
            <a:srgbClr val="1A252C"/>
          </a:solidFill>
          <a:ln/>
        </p:spPr>
        <p:txBody>
          <a:bodyPr/>
          <a:p/>
        </p:txBody>
      </p:sp>
      <p:sp>
        <p:nvSpPr>
          <p:cNvPr id="34" name="Text 28"/>
          <p:cNvSpPr/>
          <p:nvPr/>
        </p:nvSpPr>
        <p:spPr>
          <a:xfrm>
            <a:off x="868680" y="4956048"/>
            <a:ext cx="10424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F8EA7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Bajo el capó, en el mismo periodo</a:t>
            </a:r>
            <a:endParaRPr lang="en-US" sz="1150" dirty="0"/>
          </a:p>
        </p:txBody>
      </p:sp>
      <p:sp>
        <p:nvSpPr>
          <p:cNvPr id="35" name="Text 29"/>
          <p:cNvSpPr/>
          <p:nvPr/>
        </p:nvSpPr>
        <p:spPr>
          <a:xfrm>
            <a:off x="868680" y="5248656"/>
            <a:ext cx="1046988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8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El runtime de Node.js pasó a 18 LTS y se actualizaron las librerías · se eliminó un cuello de botella en la conexión a base de datos que podía bloquear la aplicación · se resolvieron condiciones de carrera en las consultas · se corrigieron los estilos de tabla del tema oscuro y las alturas de layout · las plantillas de transporte WSS se ampliaron con gestión de IP local y externa.</a:t>
            </a:r>
            <a:endParaRPr lang="en-US" sz="980" dirty="0"/>
          </a:p>
        </p:txBody>
      </p:sp>
      <p:sp>
        <p:nvSpPr>
          <p:cNvPr id="36" name="Text 30"/>
          <p:cNvSpPr/>
          <p:nvPr/>
        </p:nvSpPr>
        <p:spPr>
          <a:xfrm>
            <a:off x="548640" y="645566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6B7F8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Fuente: wiki.ivrpowers.com/en/webacd/changelog (v1.22.0 – v1.26.0)</a:t>
            </a:r>
            <a:endParaRPr lang="en-US" sz="800" dirty="0"/>
          </a:p>
        </p:txBody>
      </p:sp>
      <p:sp>
        <p:nvSpPr>
          <p:cNvPr id="37" name="Text 31"/>
          <p:cNvSpPr/>
          <p:nvPr/>
        </p:nvSpPr>
        <p:spPr>
          <a:xfrm>
            <a:off x="8778240" y="6455664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6B7F8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Ruta de versiones</a:t>
            </a:r>
            <a:endParaRPr lang="en-US" sz="800" dirty="0"/>
          </a:p>
        </p:txBody>
      </p:sp>
      <p:sp>
        <p:nvSpPr>
          <p:cNvPr id="38" name="Text 32"/>
          <p:cNvSpPr/>
          <p:nvPr/>
        </p:nvSpPr>
        <p:spPr>
          <a:xfrm>
            <a:off x="11320272" y="6455664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11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21208"/>
            <a:ext cx="118872" cy="118872"/>
          </a:xfrm>
          <a:prstGeom prst="roundRect">
            <a:avLst>
              <a:gd name="adj" fmla="val 23077"/>
            </a:avLst>
          </a:prstGeom>
          <a:solidFill>
            <a:srgbClr val="FF6D5F"/>
          </a:solidFill>
          <a:ln/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777240" y="457200"/>
            <a:ext cx="10424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SEGURIDAD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731520"/>
            <a:ext cx="1109167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7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Protección en la sesión, la cuenta y el perímetro</a:t>
            </a:r>
            <a:endParaRPr lang="en-US" sz="2700" dirty="0"/>
          </a:p>
        </p:txBody>
      </p:sp>
      <p:sp>
        <p:nvSpPr>
          <p:cNvPr id="5" name="Shape 3"/>
          <p:cNvSpPr/>
          <p:nvPr/>
        </p:nvSpPr>
        <p:spPr>
          <a:xfrm>
            <a:off x="548640" y="1371600"/>
            <a:ext cx="3566160" cy="2084832"/>
          </a:xfrm>
          <a:prstGeom prst="roundRect">
            <a:avLst>
              <a:gd name="adj" fmla="val 4386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822960" y="1645920"/>
            <a:ext cx="566928" cy="566928"/>
          </a:xfrm>
          <a:prstGeom prst="ellipse">
            <a:avLst/>
          </a:prstGeom>
          <a:solidFill>
            <a:srgbClr val="FDF9D6"/>
          </a:solidFill>
          <a:ln/>
        </p:spPr>
        <p:txBody>
          <a:bodyPr/>
          <a:p/>
        </p:txBody>
      </p:sp>
      <p:pic>
        <p:nvPicPr>
          <p:cNvPr id="7" name="Image 0" descr="icons/lockB_212F38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9023" y="1781983"/>
            <a:ext cx="294803" cy="294803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517904" y="1645920"/>
            <a:ext cx="232257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Cifrado en tránsito</a:t>
            </a:r>
            <a:endParaRPr lang="en-US" sz="1250" dirty="0"/>
          </a:p>
        </p:txBody>
      </p:sp>
      <p:sp>
        <p:nvSpPr>
          <p:cNvPr id="9" name="Text 6"/>
          <p:cNvSpPr/>
          <p:nvPr/>
        </p:nvSpPr>
        <p:spPr>
          <a:xfrm>
            <a:off x="822960" y="2340864"/>
            <a:ext cx="3017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98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Cifrado AES de 256 bits sobre transporte certificado SSL, tanto para la señalización como para los medios.</a:t>
            </a:r>
            <a:endParaRPr lang="en-US" sz="980" dirty="0"/>
          </a:p>
        </p:txBody>
      </p:sp>
      <p:sp>
        <p:nvSpPr>
          <p:cNvPr id="10" name="Shape 7"/>
          <p:cNvSpPr/>
          <p:nvPr/>
        </p:nvSpPr>
        <p:spPr>
          <a:xfrm>
            <a:off x="4306824" y="1371600"/>
            <a:ext cx="3566160" cy="2084832"/>
          </a:xfrm>
          <a:prstGeom prst="roundRect">
            <a:avLst>
              <a:gd name="adj" fmla="val 4386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11" name="Shape 8"/>
          <p:cNvSpPr/>
          <p:nvPr/>
        </p:nvSpPr>
        <p:spPr>
          <a:xfrm>
            <a:off x="4581144" y="1645920"/>
            <a:ext cx="566928" cy="566928"/>
          </a:xfrm>
          <a:prstGeom prst="ellipse">
            <a:avLst/>
          </a:prstGeom>
          <a:solidFill>
            <a:srgbClr val="FDF9D6"/>
          </a:solidFill>
          <a:ln/>
        </p:spPr>
        <p:txBody>
          <a:bodyPr/>
          <a:p/>
        </p:txBody>
      </p:sp>
      <p:pic>
        <p:nvPicPr>
          <p:cNvPr id="12" name="Image 1" descr="icons/key_212F38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7207" y="1781983"/>
            <a:ext cx="294803" cy="294803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5276088" y="1645920"/>
            <a:ext cx="232257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Autenticación de dos factores</a:t>
            </a:r>
            <a:endParaRPr lang="en-US" sz="1250" dirty="0"/>
          </a:p>
        </p:txBody>
      </p:sp>
      <p:sp>
        <p:nvSpPr>
          <p:cNvPr id="14" name="Text 10"/>
          <p:cNvSpPr/>
          <p:nvPr/>
        </p:nvSpPr>
        <p:spPr>
          <a:xfrm>
            <a:off x="4581144" y="2340864"/>
            <a:ext cx="3017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98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Verificación por OTP de correo en el inicio de sesión, aplicada de forma uniforme en los tres roles de usuario.</a:t>
            </a:r>
            <a:endParaRPr lang="en-US" sz="980" dirty="0"/>
          </a:p>
        </p:txBody>
      </p:sp>
      <p:sp>
        <p:nvSpPr>
          <p:cNvPr id="15" name="Shape 11"/>
          <p:cNvSpPr/>
          <p:nvPr/>
        </p:nvSpPr>
        <p:spPr>
          <a:xfrm>
            <a:off x="8065008" y="1371600"/>
            <a:ext cx="3566160" cy="2084832"/>
          </a:xfrm>
          <a:prstGeom prst="roundRect">
            <a:avLst>
              <a:gd name="adj" fmla="val 4386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16" name="Shape 12"/>
          <p:cNvSpPr/>
          <p:nvPr/>
        </p:nvSpPr>
        <p:spPr>
          <a:xfrm>
            <a:off x="8339328" y="1645920"/>
            <a:ext cx="566928" cy="566928"/>
          </a:xfrm>
          <a:prstGeom prst="ellipse">
            <a:avLst/>
          </a:prstGeom>
          <a:solidFill>
            <a:srgbClr val="FDF9D6"/>
          </a:solidFill>
          <a:ln/>
        </p:spPr>
        <p:txBody>
          <a:bodyPr/>
          <a:p/>
        </p:txBody>
      </p:sp>
      <p:pic>
        <p:nvPicPr>
          <p:cNvPr id="17" name="Image 2" descr="icons/shield_212F38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75391" y="1781983"/>
            <a:ext cx="294803" cy="294803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9034272" y="1645920"/>
            <a:ext cx="232257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Control de acceso basado en roles</a:t>
            </a:r>
            <a:endParaRPr lang="en-US" sz="1250" dirty="0"/>
          </a:p>
        </p:txBody>
      </p:sp>
      <p:sp>
        <p:nvSpPr>
          <p:cNvPr id="19" name="Text 14"/>
          <p:cNvSpPr/>
          <p:nvPr/>
        </p:nvSpPr>
        <p:spPr>
          <a:xfrm>
            <a:off x="8339328" y="2340864"/>
            <a:ext cx="3017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98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Roles de administrador, supervisor y agente, con el alcance del supervisor acotado permiso a permiso.</a:t>
            </a:r>
            <a:endParaRPr lang="en-US" sz="980" dirty="0"/>
          </a:p>
        </p:txBody>
      </p:sp>
      <p:sp>
        <p:nvSpPr>
          <p:cNvPr id="20" name="Shape 15"/>
          <p:cNvSpPr/>
          <p:nvPr/>
        </p:nvSpPr>
        <p:spPr>
          <a:xfrm>
            <a:off x="548640" y="3657600"/>
            <a:ext cx="3566160" cy="2084832"/>
          </a:xfrm>
          <a:prstGeom prst="roundRect">
            <a:avLst>
              <a:gd name="adj" fmla="val 4386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21" name="Shape 16"/>
          <p:cNvSpPr/>
          <p:nvPr/>
        </p:nvSpPr>
        <p:spPr>
          <a:xfrm>
            <a:off x="822960" y="3931920"/>
            <a:ext cx="566928" cy="566928"/>
          </a:xfrm>
          <a:prstGeom prst="ellipse">
            <a:avLst/>
          </a:prstGeom>
          <a:solidFill>
            <a:srgbClr val="FDF9D6"/>
          </a:solidFill>
          <a:ln/>
        </p:spPr>
        <p:txBody>
          <a:bodyPr/>
          <a:p/>
        </p:txBody>
      </p:sp>
      <p:pic>
        <p:nvPicPr>
          <p:cNvPr id="22" name="Image 3" descr="icons/privacy_212F38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59023" y="4067983"/>
            <a:ext cx="294803" cy="294803"/>
          </a:xfrm>
          <a:prstGeom prst="rect">
            <a:avLst/>
          </a:prstGeom>
        </p:spPr>
      </p:pic>
      <p:sp>
        <p:nvSpPr>
          <p:cNvPr id="23" name="Text 17"/>
          <p:cNvSpPr/>
          <p:nvPr/>
        </p:nvSpPr>
        <p:spPr>
          <a:xfrm>
            <a:off x="1517904" y="3931920"/>
            <a:ext cx="232257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Grabación bajo tu control</a:t>
            </a:r>
            <a:endParaRPr lang="en-US" sz="1250" dirty="0"/>
          </a:p>
        </p:txBody>
      </p:sp>
      <p:sp>
        <p:nvSpPr>
          <p:cNvPr id="24" name="Text 18"/>
          <p:cNvSpPr/>
          <p:nvPr/>
        </p:nvSpPr>
        <p:spPr>
          <a:xfrm>
            <a:off x="822960" y="4626864"/>
            <a:ext cx="3017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98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Las grabaciones se guardan en tu propia instancia de Video REC, en el entorno y la jurisdicción que elijas.</a:t>
            </a:r>
            <a:endParaRPr lang="en-US" sz="980" dirty="0"/>
          </a:p>
        </p:txBody>
      </p:sp>
      <p:sp>
        <p:nvSpPr>
          <p:cNvPr id="25" name="Shape 19"/>
          <p:cNvSpPr/>
          <p:nvPr/>
        </p:nvSpPr>
        <p:spPr>
          <a:xfrm>
            <a:off x="4306824" y="3657600"/>
            <a:ext cx="3566160" cy="2084832"/>
          </a:xfrm>
          <a:prstGeom prst="roundRect">
            <a:avLst>
              <a:gd name="adj" fmla="val 4386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26" name="Shape 20"/>
          <p:cNvSpPr/>
          <p:nvPr/>
        </p:nvSpPr>
        <p:spPr>
          <a:xfrm>
            <a:off x="4581144" y="3931920"/>
            <a:ext cx="566928" cy="566928"/>
          </a:xfrm>
          <a:prstGeom prst="ellipse">
            <a:avLst/>
          </a:prstGeom>
          <a:solidFill>
            <a:srgbClr val="FDF9D6"/>
          </a:solidFill>
          <a:ln/>
        </p:spPr>
        <p:txBody>
          <a:bodyPr/>
          <a:p/>
        </p:txBody>
      </p:sp>
      <p:pic>
        <p:nvPicPr>
          <p:cNvPr id="27" name="Image 4" descr="icons/eye_212F38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17207" y="4067983"/>
            <a:ext cx="294803" cy="294803"/>
          </a:xfrm>
          <a:prstGeom prst="rect">
            <a:avLst/>
          </a:prstGeom>
        </p:spPr>
      </p:pic>
      <p:sp>
        <p:nvSpPr>
          <p:cNvPr id="28" name="Text 21"/>
          <p:cNvSpPr/>
          <p:nvPr/>
        </p:nvSpPr>
        <p:spPr>
          <a:xfrm>
            <a:off x="5276088" y="3931920"/>
            <a:ext cx="232257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Operaciones auditables</a:t>
            </a:r>
            <a:endParaRPr lang="en-US" sz="1250" dirty="0"/>
          </a:p>
        </p:txBody>
      </p:sp>
      <p:sp>
        <p:nvSpPr>
          <p:cNvPr id="29" name="Text 22"/>
          <p:cNvSpPr/>
          <p:nvPr/>
        </p:nvSpPr>
        <p:spPr>
          <a:xfrm>
            <a:off x="4581144" y="4626864"/>
            <a:ext cx="3017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98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Los registros de CDR, de agente y de pausa dan un historial reconstruible de quién atendió qué, y cuándo.</a:t>
            </a:r>
            <a:endParaRPr lang="en-US" sz="980" dirty="0"/>
          </a:p>
        </p:txBody>
      </p:sp>
      <p:sp>
        <p:nvSpPr>
          <p:cNvPr id="30" name="Shape 23"/>
          <p:cNvSpPr/>
          <p:nvPr/>
        </p:nvSpPr>
        <p:spPr>
          <a:xfrm>
            <a:off x="8065008" y="3657600"/>
            <a:ext cx="3566160" cy="2084832"/>
          </a:xfrm>
          <a:prstGeom prst="roundRect">
            <a:avLst>
              <a:gd name="adj" fmla="val 4386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31" name="Shape 24"/>
          <p:cNvSpPr/>
          <p:nvPr/>
        </p:nvSpPr>
        <p:spPr>
          <a:xfrm>
            <a:off x="8339328" y="3931920"/>
            <a:ext cx="566928" cy="566928"/>
          </a:xfrm>
          <a:prstGeom prst="ellipse">
            <a:avLst/>
          </a:prstGeom>
          <a:solidFill>
            <a:srgbClr val="FDF9D6"/>
          </a:solidFill>
          <a:ln/>
        </p:spPr>
        <p:txBody>
          <a:bodyPr/>
          <a:p/>
        </p:txBody>
      </p:sp>
      <p:pic>
        <p:nvPicPr>
          <p:cNvPr id="32" name="Image 5" descr="icons/onprem_212F38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475391" y="4067983"/>
            <a:ext cx="294803" cy="294803"/>
          </a:xfrm>
          <a:prstGeom prst="rect">
            <a:avLst/>
          </a:prstGeom>
        </p:spPr>
      </p:pic>
      <p:sp>
        <p:nvSpPr>
          <p:cNvPr id="33" name="Text 25"/>
          <p:cNvSpPr/>
          <p:nvPr/>
        </p:nvSpPr>
        <p:spPr>
          <a:xfrm>
            <a:off x="9034272" y="3931920"/>
            <a:ext cx="232257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El perímetro que tú elijas</a:t>
            </a:r>
            <a:endParaRPr lang="en-US" sz="1250" dirty="0"/>
          </a:p>
        </p:txBody>
      </p:sp>
      <p:sp>
        <p:nvSpPr>
          <p:cNvPr id="34" name="Text 26"/>
          <p:cNvSpPr/>
          <p:nvPr/>
        </p:nvSpPr>
        <p:spPr>
          <a:xfrm>
            <a:off x="8339328" y="4626864"/>
            <a:ext cx="3017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98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Ejecútalo dentro de tu propia red, y ningún dato de interacción tiene que cruzar una frontera externa.</a:t>
            </a:r>
            <a:endParaRPr lang="en-US" sz="980" dirty="0"/>
          </a:p>
        </p:txBody>
      </p:sp>
      <p:sp>
        <p:nvSpPr>
          <p:cNvPr id="35" name="Shape 27"/>
          <p:cNvSpPr/>
          <p:nvPr/>
        </p:nvSpPr>
        <p:spPr>
          <a:xfrm>
            <a:off x="548640" y="5779008"/>
            <a:ext cx="11091672" cy="566928"/>
          </a:xfrm>
          <a:prstGeom prst="roundRect">
            <a:avLst>
              <a:gd name="adj" fmla="val 16129"/>
            </a:avLst>
          </a:prstGeom>
          <a:solidFill>
            <a:srgbClr val="EDEFF1"/>
          </a:solidFill>
          <a:ln/>
        </p:spPr>
        <p:txBody>
          <a:bodyPr/>
          <a:p/>
        </p:txBody>
      </p:sp>
      <p:sp>
        <p:nvSpPr>
          <p:cNvPr id="36" name="Text 28"/>
          <p:cNvSpPr/>
          <p:nvPr/>
        </p:nvSpPr>
        <p:spPr>
          <a:xfrm>
            <a:off x="868680" y="5779008"/>
            <a:ext cx="104698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El despliegue es un control de privacidad: las instalaciones on-premises y virtualizadas mantienen el contenido de las conversaciones, las grabaciones y los datos de informes dentro de tu propia infraestructura.</a:t>
            </a:r>
            <a:endParaRPr lang="en-US" sz="1000" dirty="0"/>
          </a:p>
        </p:txBody>
      </p:sp>
      <p:sp>
        <p:nvSpPr>
          <p:cNvPr id="37" name="Text 29"/>
          <p:cNvSpPr/>
          <p:nvPr/>
        </p:nvSpPr>
        <p:spPr>
          <a:xfrm>
            <a:off x="548640" y="645566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Fuente: interactivepowers.com/en/platforms/webacd, /webacd/changelog</a:t>
            </a:r>
            <a:endParaRPr lang="en-US" sz="800" dirty="0"/>
          </a:p>
        </p:txBody>
      </p:sp>
      <p:sp>
        <p:nvSpPr>
          <p:cNvPr id="38" name="Text 30"/>
          <p:cNvSpPr/>
          <p:nvPr/>
        </p:nvSpPr>
        <p:spPr>
          <a:xfrm>
            <a:off x="8778240" y="6455664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Seguridad</a:t>
            </a:r>
            <a:endParaRPr lang="en-US" sz="800" dirty="0"/>
          </a:p>
        </p:txBody>
      </p:sp>
      <p:sp>
        <p:nvSpPr>
          <p:cNvPr id="39" name="Text 31"/>
          <p:cNvSpPr/>
          <p:nvPr/>
        </p:nvSpPr>
        <p:spPr>
          <a:xfrm>
            <a:off x="11320272" y="6455664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212F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21208"/>
            <a:ext cx="118872" cy="118872"/>
          </a:xfrm>
          <a:prstGeom prst="roundRect">
            <a:avLst>
              <a:gd name="adj" fmla="val 23077"/>
            </a:avLst>
          </a:prstGeom>
          <a:solidFill>
            <a:srgbClr val="FF6D5F"/>
          </a:solidFill>
          <a:ln/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777240" y="457200"/>
            <a:ext cx="10424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FF6D5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DESPLIEGUE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731520"/>
            <a:ext cx="1109167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7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La misma plataforma, allí donde tenga que ejecutarse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548640" y="1298448"/>
            <a:ext cx="110916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La mayoría de plataformas de contact center viven en un solo sitio: la nube del proveedor. Web ACD no te ata a eso.</a:t>
            </a:r>
            <a:endParaRPr lang="en-US" sz="1250" dirty="0"/>
          </a:p>
        </p:txBody>
      </p:sp>
      <p:sp>
        <p:nvSpPr>
          <p:cNvPr id="6" name="Shape 4"/>
          <p:cNvSpPr/>
          <p:nvPr/>
        </p:nvSpPr>
        <p:spPr>
          <a:xfrm>
            <a:off x="548640" y="1874520"/>
            <a:ext cx="2670048" cy="2212848"/>
          </a:xfrm>
          <a:prstGeom prst="roundRect">
            <a:avLst>
              <a:gd name="adj" fmla="val 4132"/>
            </a:avLst>
          </a:prstGeom>
          <a:solidFill>
            <a:srgbClr val="2E3D48"/>
          </a:solidFill>
          <a:ln/>
        </p:spPr>
        <p:txBody>
          <a:bodyPr/>
          <a:p/>
        </p:txBody>
      </p:sp>
      <p:sp>
        <p:nvSpPr>
          <p:cNvPr id="7" name="Shape 5"/>
          <p:cNvSpPr/>
          <p:nvPr/>
        </p:nvSpPr>
        <p:spPr>
          <a:xfrm>
            <a:off x="804672" y="2148840"/>
            <a:ext cx="640080" cy="640080"/>
          </a:xfrm>
          <a:prstGeom prst="ellipse">
            <a:avLst/>
          </a:prstGeom>
          <a:solidFill>
            <a:srgbClr val="F8EA76"/>
          </a:solidFill>
          <a:ln/>
        </p:spPr>
        <p:txBody>
          <a:bodyPr/>
          <a:p/>
        </p:txBody>
      </p:sp>
      <p:pic>
        <p:nvPicPr>
          <p:cNvPr id="8" name="Image 0" descr="icons/cloud_212F38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64692" y="2308860"/>
            <a:ext cx="320040" cy="320040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804672" y="2898648"/>
            <a:ext cx="215798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Nube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804672" y="3264408"/>
            <a:ext cx="2157984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8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Alojado y gestionado en AWS, con el modelo operativo de un servicio y sin infraestructura propia que operar.</a:t>
            </a:r>
            <a:endParaRPr lang="en-US" sz="980" dirty="0"/>
          </a:p>
        </p:txBody>
      </p:sp>
      <p:sp>
        <p:nvSpPr>
          <p:cNvPr id="11" name="Shape 8"/>
          <p:cNvSpPr/>
          <p:nvPr/>
        </p:nvSpPr>
        <p:spPr>
          <a:xfrm>
            <a:off x="3392424" y="1874520"/>
            <a:ext cx="2670048" cy="2212848"/>
          </a:xfrm>
          <a:prstGeom prst="roundRect">
            <a:avLst>
              <a:gd name="adj" fmla="val 4132"/>
            </a:avLst>
          </a:prstGeom>
          <a:solidFill>
            <a:srgbClr val="2E3D48"/>
          </a:solidFill>
          <a:ln/>
        </p:spPr>
        <p:txBody>
          <a:bodyPr/>
          <a:p/>
        </p:txBody>
      </p:sp>
      <p:sp>
        <p:nvSpPr>
          <p:cNvPr id="12" name="Shape 9"/>
          <p:cNvSpPr/>
          <p:nvPr/>
        </p:nvSpPr>
        <p:spPr>
          <a:xfrm>
            <a:off x="3648456" y="2148840"/>
            <a:ext cx="640080" cy="640080"/>
          </a:xfrm>
          <a:prstGeom prst="ellipse">
            <a:avLst/>
          </a:prstGeom>
          <a:solidFill>
            <a:srgbClr val="F8EA76"/>
          </a:solidFill>
          <a:ln/>
        </p:spPr>
        <p:txBody>
          <a:bodyPr/>
          <a:p/>
        </p:txBody>
      </p:sp>
      <p:pic>
        <p:nvPicPr>
          <p:cNvPr id="13" name="Image 1" descr="icons/onprem_212F38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8476" y="2308860"/>
            <a:ext cx="320040" cy="320040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3648456" y="2898648"/>
            <a:ext cx="215798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On-premises</a:t>
            </a:r>
            <a:endParaRPr lang="en-US" sz="1400" dirty="0"/>
          </a:p>
        </p:txBody>
      </p:sp>
      <p:sp>
        <p:nvSpPr>
          <p:cNvPr id="15" name="Text 11"/>
          <p:cNvSpPr/>
          <p:nvPr/>
        </p:nvSpPr>
        <p:spPr>
          <a:xfrm>
            <a:off x="3648456" y="3264408"/>
            <a:ext cx="2157984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8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Empaquetado para Linux Debian 64-bit en tu propio hardware, dentro de tu perímetro de red.</a:t>
            </a:r>
            <a:endParaRPr lang="en-US" sz="980" dirty="0"/>
          </a:p>
        </p:txBody>
      </p:sp>
      <p:sp>
        <p:nvSpPr>
          <p:cNvPr id="16" name="Shape 12"/>
          <p:cNvSpPr/>
          <p:nvPr/>
        </p:nvSpPr>
        <p:spPr>
          <a:xfrm>
            <a:off x="6236208" y="1874520"/>
            <a:ext cx="2670048" cy="2212848"/>
          </a:xfrm>
          <a:prstGeom prst="roundRect">
            <a:avLst>
              <a:gd name="adj" fmla="val 4132"/>
            </a:avLst>
          </a:prstGeom>
          <a:solidFill>
            <a:srgbClr val="2E3D48"/>
          </a:solidFill>
          <a:ln/>
        </p:spPr>
        <p:txBody>
          <a:bodyPr/>
          <a:p/>
        </p:txBody>
      </p:sp>
      <p:sp>
        <p:nvSpPr>
          <p:cNvPr id="17" name="Shape 13"/>
          <p:cNvSpPr/>
          <p:nvPr/>
        </p:nvSpPr>
        <p:spPr>
          <a:xfrm>
            <a:off x="6492240" y="2148840"/>
            <a:ext cx="640080" cy="640080"/>
          </a:xfrm>
          <a:prstGeom prst="ellipse">
            <a:avLst/>
          </a:prstGeom>
          <a:solidFill>
            <a:srgbClr val="F8EA76"/>
          </a:solidFill>
          <a:ln/>
        </p:spPr>
        <p:txBody>
          <a:bodyPr/>
          <a:p/>
        </p:txBody>
      </p:sp>
      <p:pic>
        <p:nvPicPr>
          <p:cNvPr id="18" name="Image 2" descr="icons/server_212F38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52260" y="2308860"/>
            <a:ext cx="320040" cy="320040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6492240" y="2898648"/>
            <a:ext cx="215798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Virtualizado</a:t>
            </a:r>
            <a:endParaRPr lang="en-US" sz="1400" dirty="0"/>
          </a:p>
        </p:txBody>
      </p:sp>
      <p:sp>
        <p:nvSpPr>
          <p:cNvPr id="20" name="Text 15"/>
          <p:cNvSpPr/>
          <p:nvPr/>
        </p:nvSpPr>
        <p:spPr>
          <a:xfrm>
            <a:off x="6492240" y="3264408"/>
            <a:ext cx="2157984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8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Licenciado para Amazon EC2, VMware, Proxmox y Xen, así encaja con la virtualización que ya operas.</a:t>
            </a:r>
            <a:endParaRPr lang="en-US" sz="980" dirty="0"/>
          </a:p>
        </p:txBody>
      </p:sp>
      <p:sp>
        <p:nvSpPr>
          <p:cNvPr id="21" name="Shape 16"/>
          <p:cNvSpPr/>
          <p:nvPr/>
        </p:nvSpPr>
        <p:spPr>
          <a:xfrm>
            <a:off x="9079992" y="1874520"/>
            <a:ext cx="2670048" cy="2212848"/>
          </a:xfrm>
          <a:prstGeom prst="roundRect">
            <a:avLst>
              <a:gd name="adj" fmla="val 4132"/>
            </a:avLst>
          </a:prstGeom>
          <a:solidFill>
            <a:srgbClr val="2E3D48"/>
          </a:solidFill>
          <a:ln/>
        </p:spPr>
        <p:txBody>
          <a:bodyPr/>
          <a:p/>
        </p:txBody>
      </p:sp>
      <p:sp>
        <p:nvSpPr>
          <p:cNvPr id="22" name="Shape 17"/>
          <p:cNvSpPr/>
          <p:nvPr/>
        </p:nvSpPr>
        <p:spPr>
          <a:xfrm>
            <a:off x="9336024" y="2148840"/>
            <a:ext cx="640080" cy="640080"/>
          </a:xfrm>
          <a:prstGeom prst="ellipse">
            <a:avLst/>
          </a:prstGeom>
          <a:solidFill>
            <a:srgbClr val="F8EA76"/>
          </a:solidFill>
          <a:ln/>
        </p:spPr>
        <p:txBody>
          <a:bodyPr/>
          <a:p/>
        </p:txBody>
      </p:sp>
      <p:pic>
        <p:nvPicPr>
          <p:cNvPr id="23" name="Image 3" descr="icons/swap_212F38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96044" y="2308860"/>
            <a:ext cx="320040" cy="320040"/>
          </a:xfrm>
          <a:prstGeom prst="rect">
            <a:avLst/>
          </a:prstGeom>
        </p:spPr>
      </p:pic>
      <p:sp>
        <p:nvSpPr>
          <p:cNvPr id="24" name="Text 18"/>
          <p:cNvSpPr/>
          <p:nvPr/>
        </p:nvSpPr>
        <p:spPr>
          <a:xfrm>
            <a:off x="9336024" y="2898648"/>
            <a:ext cx="215798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Híbrido</a:t>
            </a:r>
            <a:endParaRPr lang="en-US" sz="1400" dirty="0"/>
          </a:p>
        </p:txBody>
      </p:sp>
      <p:sp>
        <p:nvSpPr>
          <p:cNvPr id="25" name="Text 19"/>
          <p:cNvSpPr/>
          <p:nvPr/>
        </p:nvSpPr>
        <p:spPr>
          <a:xfrm>
            <a:off x="9336024" y="3264408"/>
            <a:ext cx="2157984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8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Combínalos — por ejemplo, agentes en la nube con la grabación y el archivo retenidos en tus instalaciones.</a:t>
            </a:r>
            <a:endParaRPr lang="en-US" sz="980" dirty="0"/>
          </a:p>
        </p:txBody>
      </p:sp>
      <p:sp>
        <p:nvSpPr>
          <p:cNvPr id="26" name="Shape 20"/>
          <p:cNvSpPr/>
          <p:nvPr/>
        </p:nvSpPr>
        <p:spPr>
          <a:xfrm>
            <a:off x="548640" y="4407408"/>
            <a:ext cx="11091672" cy="1463040"/>
          </a:xfrm>
          <a:prstGeom prst="roundRect">
            <a:avLst>
              <a:gd name="adj" fmla="val 6250"/>
            </a:avLst>
          </a:prstGeom>
          <a:solidFill>
            <a:srgbClr val="1A252C"/>
          </a:solidFill>
          <a:ln/>
        </p:spPr>
        <p:txBody>
          <a:bodyPr/>
          <a:p/>
        </p:txBody>
      </p:sp>
      <p:sp>
        <p:nvSpPr>
          <p:cNvPr id="27" name="Text 21"/>
          <p:cNvSpPr/>
          <p:nvPr/>
        </p:nvSpPr>
        <p:spPr>
          <a:xfrm>
            <a:off x="868680" y="4553712"/>
            <a:ext cx="10424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8EA7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Por qué esto importa especialmente para el video</a:t>
            </a:r>
            <a:endParaRPr lang="en-US" sz="1250" dirty="0"/>
          </a:p>
        </p:txBody>
      </p:sp>
      <p:sp>
        <p:nvSpPr>
          <p:cNvPr id="28" name="Text 22"/>
          <p:cNvSpPr/>
          <p:nvPr/>
        </p:nvSpPr>
        <p:spPr>
          <a:xfrm>
            <a:off x="868680" y="4864608"/>
            <a:ext cx="10469880" cy="8778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102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El video es la carga más pesada, más personal y más regulada que maneja un contact center — un rostro grabado es un dato personal cercano a lo biométrico en la mayoría de jurisdicciones. Poder mantener la captura, el almacenamiento y el archivo de video dentro de tu propio perímetro convierte la objeción más dura en una compra pública, bancaria, de salud o de seguros en una simple decisión de configuración.</a:t>
            </a:r>
            <a:endParaRPr lang="en-US" sz="1020" dirty="0"/>
          </a:p>
        </p:txBody>
      </p:sp>
      <p:sp>
        <p:nvSpPr>
          <p:cNvPr id="29" name="Text 23"/>
          <p:cNvSpPr/>
          <p:nvPr/>
        </p:nvSpPr>
        <p:spPr>
          <a:xfrm>
            <a:off x="548640" y="645566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6B7F8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Fuente: wiki.ivrpowers.com/en/webacd/faq (installation, hosting and licensing sections)</a:t>
            </a:r>
            <a:endParaRPr lang="en-US" sz="800" dirty="0"/>
          </a:p>
        </p:txBody>
      </p:sp>
      <p:sp>
        <p:nvSpPr>
          <p:cNvPr id="30" name="Text 24"/>
          <p:cNvSpPr/>
          <p:nvPr/>
        </p:nvSpPr>
        <p:spPr>
          <a:xfrm>
            <a:off x="8778240" y="6455664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6B7F8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Despliegue</a:t>
            </a:r>
            <a:endParaRPr lang="en-US" sz="800" dirty="0"/>
          </a:p>
        </p:txBody>
      </p:sp>
      <p:sp>
        <p:nvSpPr>
          <p:cNvPr id="31" name="Text 25"/>
          <p:cNvSpPr/>
          <p:nvPr/>
        </p:nvSpPr>
        <p:spPr>
          <a:xfrm>
            <a:off x="11320272" y="6455664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13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21208"/>
            <a:ext cx="118872" cy="118872"/>
          </a:xfrm>
          <a:prstGeom prst="roundRect">
            <a:avLst>
              <a:gd name="adj" fmla="val 23077"/>
            </a:avLst>
          </a:prstGeom>
          <a:solidFill>
            <a:srgbClr val="FF6D5F"/>
          </a:solidFill>
          <a:ln/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777240" y="457200"/>
            <a:ext cx="10424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ESCALA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731520"/>
            <a:ext cx="1109167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7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Diseñado para crecer sin cambiar de plataforma</a:t>
            </a:r>
            <a:endParaRPr lang="en-US" sz="2700" dirty="0"/>
          </a:p>
        </p:txBody>
      </p:sp>
      <p:sp>
        <p:nvSpPr>
          <p:cNvPr id="5" name="Shape 3"/>
          <p:cNvSpPr/>
          <p:nvPr/>
        </p:nvSpPr>
        <p:spPr>
          <a:xfrm>
            <a:off x="548640" y="1463040"/>
            <a:ext cx="5303520" cy="1316736"/>
          </a:xfrm>
          <a:prstGeom prst="roundRect">
            <a:avLst>
              <a:gd name="adj" fmla="val 6944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804672" y="1792224"/>
            <a:ext cx="640080" cy="640080"/>
          </a:xfrm>
          <a:prstGeom prst="ellipse">
            <a:avLst/>
          </a:prstGeom>
          <a:solidFill>
            <a:srgbClr val="FDF9D6"/>
          </a:solidFill>
          <a:ln/>
        </p:spPr>
        <p:txBody>
          <a:bodyPr/>
          <a:p/>
        </p:txBody>
      </p:sp>
      <p:pic>
        <p:nvPicPr>
          <p:cNvPr id="7" name="Image 0" descr="icons/scalable_212F38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64692" y="1952244"/>
            <a:ext cx="320040" cy="32004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591056" y="1682496"/>
            <a:ext cx="40050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Cientos de agentes por instancia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1591056" y="2048256"/>
            <a:ext cx="400507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6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La concurrencia depende de los códecs y procesos activados, y escala con los recursos que le asignes.</a:t>
            </a:r>
            <a:endParaRPr lang="en-US" sz="960" dirty="0"/>
          </a:p>
        </p:txBody>
      </p:sp>
      <p:sp>
        <p:nvSpPr>
          <p:cNvPr id="10" name="Shape 7"/>
          <p:cNvSpPr/>
          <p:nvPr/>
        </p:nvSpPr>
        <p:spPr>
          <a:xfrm>
            <a:off x="548640" y="2944368"/>
            <a:ext cx="5303520" cy="1316736"/>
          </a:xfrm>
          <a:prstGeom prst="roundRect">
            <a:avLst>
              <a:gd name="adj" fmla="val 6944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11" name="Shape 8"/>
          <p:cNvSpPr/>
          <p:nvPr/>
        </p:nvSpPr>
        <p:spPr>
          <a:xfrm>
            <a:off x="804672" y="3273552"/>
            <a:ext cx="640080" cy="640080"/>
          </a:xfrm>
          <a:prstGeom prst="ellipse">
            <a:avLst/>
          </a:prstGeom>
          <a:solidFill>
            <a:srgbClr val="FDF9D6"/>
          </a:solidFill>
          <a:ln/>
        </p:spPr>
        <p:txBody>
          <a:bodyPr/>
          <a:p/>
        </p:txBody>
      </p:sp>
      <p:pic>
        <p:nvPicPr>
          <p:cNvPr id="12" name="Image 1" descr="icons/partners_212F38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64692" y="3433572"/>
            <a:ext cx="320040" cy="320040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1591056" y="3163824"/>
            <a:ext cx="40050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Video con balanceo de carga</a:t>
            </a:r>
            <a:endParaRPr lang="en-US" sz="1200" dirty="0"/>
          </a:p>
        </p:txBody>
      </p:sp>
      <p:sp>
        <p:nvSpPr>
          <p:cNvPr id="14" name="Text 10"/>
          <p:cNvSpPr/>
          <p:nvPr/>
        </p:nvSpPr>
        <p:spPr>
          <a:xfrm>
            <a:off x="1591056" y="3529584"/>
            <a:ext cx="400507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6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Los servicios de video se distribuyen entre las pasarelas de Video RTC, así la capacidad de medios crece de forma independiente al ACD.</a:t>
            </a:r>
            <a:endParaRPr lang="en-US" sz="960" dirty="0"/>
          </a:p>
        </p:txBody>
      </p:sp>
      <p:sp>
        <p:nvSpPr>
          <p:cNvPr id="15" name="Shape 11"/>
          <p:cNvSpPr/>
          <p:nvPr/>
        </p:nvSpPr>
        <p:spPr>
          <a:xfrm>
            <a:off x="548640" y="4425696"/>
            <a:ext cx="5303520" cy="1316736"/>
          </a:xfrm>
          <a:prstGeom prst="roundRect">
            <a:avLst>
              <a:gd name="adj" fmla="val 6944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16" name="Shape 12"/>
          <p:cNvSpPr/>
          <p:nvPr/>
        </p:nvSpPr>
        <p:spPr>
          <a:xfrm>
            <a:off x="804672" y="4754880"/>
            <a:ext cx="640080" cy="640080"/>
          </a:xfrm>
          <a:prstGeom prst="ellipse">
            <a:avLst/>
          </a:prstGeom>
          <a:solidFill>
            <a:srgbClr val="FDF9D6"/>
          </a:solidFill>
          <a:ln/>
        </p:spPr>
        <p:txBody>
          <a:bodyPr/>
          <a:p/>
        </p:txBody>
      </p:sp>
      <p:pic>
        <p:nvPicPr>
          <p:cNvPr id="17" name="Image 2" descr="icons/cloud_212F38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64692" y="4914900"/>
            <a:ext cx="320040" cy="320040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1591056" y="4645152"/>
            <a:ext cx="40050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Preparado para escalar en AWS</a:t>
            </a:r>
            <a:endParaRPr lang="en-US" sz="1200" dirty="0"/>
          </a:p>
        </p:txBody>
      </p:sp>
      <p:sp>
        <p:nvSpPr>
          <p:cNvPr id="19" name="Text 14"/>
          <p:cNvSpPr/>
          <p:nvPr/>
        </p:nvSpPr>
        <p:spPr>
          <a:xfrm>
            <a:off x="1591056" y="5010912"/>
            <a:ext cx="400507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6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Diseñado, construido y empaquetado para desplegarse en entornos cloud de AWS, así como en infraestructura privada.</a:t>
            </a:r>
            <a:endParaRPr lang="en-US" sz="960" dirty="0"/>
          </a:p>
        </p:txBody>
      </p:sp>
      <p:sp>
        <p:nvSpPr>
          <p:cNvPr id="20" name="Shape 15"/>
          <p:cNvSpPr/>
          <p:nvPr/>
        </p:nvSpPr>
        <p:spPr>
          <a:xfrm>
            <a:off x="6336792" y="1463040"/>
            <a:ext cx="5303520" cy="1316736"/>
          </a:xfrm>
          <a:prstGeom prst="roundRect">
            <a:avLst>
              <a:gd name="adj" fmla="val 6944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21" name="Shape 16"/>
          <p:cNvSpPr/>
          <p:nvPr/>
        </p:nvSpPr>
        <p:spPr>
          <a:xfrm>
            <a:off x="6592824" y="1792224"/>
            <a:ext cx="640080" cy="640080"/>
          </a:xfrm>
          <a:prstGeom prst="ellipse">
            <a:avLst/>
          </a:prstGeom>
          <a:solidFill>
            <a:srgbClr val="FDF9D6"/>
          </a:solidFill>
          <a:ln/>
        </p:spPr>
        <p:txBody>
          <a:bodyPr/>
          <a:p/>
        </p:txBody>
      </p:sp>
      <p:pic>
        <p:nvPicPr>
          <p:cNvPr id="22" name="Image 3" descr="icons/refresh_212F38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52844" y="1952244"/>
            <a:ext cx="320040" cy="320040"/>
          </a:xfrm>
          <a:prstGeom prst="rect">
            <a:avLst/>
          </a:prstGeom>
        </p:spPr>
      </p:pic>
      <p:sp>
        <p:nvSpPr>
          <p:cNvPr id="23" name="Text 17"/>
          <p:cNvSpPr/>
          <p:nvPr/>
        </p:nvSpPr>
        <p:spPr>
          <a:xfrm>
            <a:off x="7379208" y="1682496"/>
            <a:ext cx="40050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Sesiones resilientes</a:t>
            </a:r>
            <a:endParaRPr lang="en-US" sz="1200" dirty="0"/>
          </a:p>
        </p:txBody>
      </p:sp>
      <p:sp>
        <p:nvSpPr>
          <p:cNvPr id="24" name="Text 18"/>
          <p:cNvSpPr/>
          <p:nvPr/>
        </p:nvSpPr>
        <p:spPr>
          <a:xfrm>
            <a:off x="7379208" y="2048256"/>
            <a:ext cx="400507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6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Un margen de reconexión de cinco minutos conserva el estado del agente, y los avisos de desconexión muestran la pérdida de socket al instante.</a:t>
            </a:r>
            <a:endParaRPr lang="en-US" sz="960" dirty="0"/>
          </a:p>
        </p:txBody>
      </p:sp>
      <p:sp>
        <p:nvSpPr>
          <p:cNvPr id="25" name="Shape 19"/>
          <p:cNvSpPr/>
          <p:nvPr/>
        </p:nvSpPr>
        <p:spPr>
          <a:xfrm>
            <a:off x="6336792" y="2944368"/>
            <a:ext cx="5303520" cy="1316736"/>
          </a:xfrm>
          <a:prstGeom prst="roundRect">
            <a:avLst>
              <a:gd name="adj" fmla="val 6944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26" name="Shape 20"/>
          <p:cNvSpPr/>
          <p:nvPr/>
        </p:nvSpPr>
        <p:spPr>
          <a:xfrm>
            <a:off x="6592824" y="3273552"/>
            <a:ext cx="640080" cy="640080"/>
          </a:xfrm>
          <a:prstGeom prst="ellipse">
            <a:avLst/>
          </a:prstGeom>
          <a:solidFill>
            <a:srgbClr val="FDF9D6"/>
          </a:solidFill>
          <a:ln/>
        </p:spPr>
        <p:txBody>
          <a:bodyPr/>
          <a:p/>
        </p:txBody>
      </p:sp>
      <p:pic>
        <p:nvPicPr>
          <p:cNvPr id="27" name="Image 4" descr="icons/server_212F38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52844" y="3433572"/>
            <a:ext cx="320040" cy="320040"/>
          </a:xfrm>
          <a:prstGeom prst="rect">
            <a:avLst/>
          </a:prstGeom>
        </p:spPr>
      </p:pic>
      <p:sp>
        <p:nvSpPr>
          <p:cNvPr id="28" name="Text 21"/>
          <p:cNvSpPr/>
          <p:nvPr/>
        </p:nvSpPr>
        <p:spPr>
          <a:xfrm>
            <a:off x="7379208" y="3163824"/>
            <a:ext cx="40050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Cargas de trabajo separadas</a:t>
            </a:r>
            <a:endParaRPr lang="en-US" sz="1200" dirty="0"/>
          </a:p>
        </p:txBody>
      </p:sp>
      <p:sp>
        <p:nvSpPr>
          <p:cNvPr id="29" name="Text 22"/>
          <p:cNvSpPr/>
          <p:nvPr/>
        </p:nvSpPr>
        <p:spPr>
          <a:xfrm>
            <a:off x="7379208" y="3529584"/>
            <a:ext cx="400507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6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La generación de informes corre en su propio worker y puede apuntar a una base de datos remota, aislando la analítica del tráfico en vivo.</a:t>
            </a:r>
            <a:endParaRPr lang="en-US" sz="960" dirty="0"/>
          </a:p>
        </p:txBody>
      </p:sp>
      <p:sp>
        <p:nvSpPr>
          <p:cNvPr id="30" name="Shape 23"/>
          <p:cNvSpPr/>
          <p:nvPr/>
        </p:nvSpPr>
        <p:spPr>
          <a:xfrm>
            <a:off x="6336792" y="4425696"/>
            <a:ext cx="5303520" cy="1316736"/>
          </a:xfrm>
          <a:prstGeom prst="roundRect">
            <a:avLst>
              <a:gd name="adj" fmla="val 6944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31" name="Shape 24"/>
          <p:cNvSpPr/>
          <p:nvPr/>
        </p:nvSpPr>
        <p:spPr>
          <a:xfrm>
            <a:off x="6592824" y="4754880"/>
            <a:ext cx="640080" cy="640080"/>
          </a:xfrm>
          <a:prstGeom prst="ellipse">
            <a:avLst/>
          </a:prstGeom>
          <a:solidFill>
            <a:srgbClr val="FDF9D6"/>
          </a:solidFill>
          <a:ln/>
        </p:spPr>
        <p:txBody>
          <a:bodyPr/>
          <a:p/>
        </p:txBody>
      </p:sp>
      <p:pic>
        <p:nvPicPr>
          <p:cNvPr id="32" name="Image 5" descr="icons/bolt_212F38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52844" y="4914900"/>
            <a:ext cx="320040" cy="320040"/>
          </a:xfrm>
          <a:prstGeom prst="rect">
            <a:avLst/>
          </a:prstGeom>
        </p:spPr>
      </p:pic>
      <p:sp>
        <p:nvSpPr>
          <p:cNvPr id="33" name="Text 25"/>
          <p:cNvSpPr/>
          <p:nvPr/>
        </p:nvSpPr>
        <p:spPr>
          <a:xfrm>
            <a:off x="7379208" y="4645152"/>
            <a:ext cx="40050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Acceso a base de datos con pool de conexiones</a:t>
            </a:r>
            <a:endParaRPr lang="en-US" sz="1200" dirty="0"/>
          </a:p>
        </p:txBody>
      </p:sp>
      <p:sp>
        <p:nvSpPr>
          <p:cNvPr id="34" name="Text 26"/>
          <p:cNvSpPr/>
          <p:nvPr/>
        </p:nvSpPr>
        <p:spPr>
          <a:xfrm>
            <a:off x="7379208" y="5010912"/>
            <a:ext cx="400507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6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El pool de conexiones sustituyó el acceso de conexión única, eliminando un cuello de botella bajo concurrencia sostenida.</a:t>
            </a:r>
            <a:endParaRPr lang="en-US" sz="960" dirty="0"/>
          </a:p>
        </p:txBody>
      </p:sp>
      <p:sp>
        <p:nvSpPr>
          <p:cNvPr id="35" name="Shape 27"/>
          <p:cNvSpPr/>
          <p:nvPr/>
        </p:nvSpPr>
        <p:spPr>
          <a:xfrm>
            <a:off x="548640" y="5806440"/>
            <a:ext cx="11091672" cy="548640"/>
          </a:xfrm>
          <a:prstGeom prst="roundRect">
            <a:avLst>
              <a:gd name="adj" fmla="val 16667"/>
            </a:avLst>
          </a:prstGeom>
          <a:solidFill>
            <a:srgbClr val="EDEFF1"/>
          </a:solidFill>
          <a:ln/>
        </p:spPr>
        <p:txBody>
          <a:bodyPr/>
          <a:p/>
        </p:txBody>
      </p:sp>
      <p:sp>
        <p:nvSpPr>
          <p:cNvPr id="36" name="Text 28"/>
          <p:cNvSpPr/>
          <p:nvPr/>
        </p:nvSpPr>
        <p:spPr>
          <a:xfrm>
            <a:off x="868680" y="5806440"/>
            <a:ext cx="104698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La calidad del video se adapta por sesión — LD, SD, HD o Ultra HD — según el ancho de banda IP realmente disponible para cada participante.</a:t>
            </a:r>
            <a:endParaRPr lang="en-US" sz="1000" dirty="0"/>
          </a:p>
        </p:txBody>
      </p:sp>
      <p:sp>
        <p:nvSpPr>
          <p:cNvPr id="37" name="Text 29"/>
          <p:cNvSpPr/>
          <p:nvPr/>
        </p:nvSpPr>
        <p:spPr>
          <a:xfrm>
            <a:off x="548640" y="645566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Fuente: wiki.ivrpowers.com/en/webacd/faq, /webacd/changelog</a:t>
            </a:r>
            <a:endParaRPr lang="en-US" sz="800" dirty="0"/>
          </a:p>
        </p:txBody>
      </p:sp>
      <p:sp>
        <p:nvSpPr>
          <p:cNvPr id="38" name="Text 30"/>
          <p:cNvSpPr/>
          <p:nvPr/>
        </p:nvSpPr>
        <p:spPr>
          <a:xfrm>
            <a:off x="8778240" y="6455664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Escala</a:t>
            </a:r>
            <a:endParaRPr lang="en-US" sz="800" dirty="0"/>
          </a:p>
        </p:txBody>
      </p:sp>
      <p:sp>
        <p:nvSpPr>
          <p:cNvPr id="39" name="Text 31"/>
          <p:cNvSpPr/>
          <p:nvPr/>
        </p:nvSpPr>
        <p:spPr>
          <a:xfrm>
            <a:off x="11320272" y="6455664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14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212F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21208"/>
            <a:ext cx="118872" cy="118872"/>
          </a:xfrm>
          <a:prstGeom prst="roundRect">
            <a:avLst>
              <a:gd name="adj" fmla="val 23077"/>
            </a:avLst>
          </a:prstGeom>
          <a:solidFill>
            <a:srgbClr val="FF6D5F"/>
          </a:solidFill>
          <a:ln/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777240" y="457200"/>
            <a:ext cx="10424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FF6D5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LA SUITE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731520"/>
            <a:ext cx="1109167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7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Web ACD es una capa de un stack completo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548640" y="1298448"/>
            <a:ext cx="110916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Cada plataforma funciona de forma independiente y habla protocolos estándar — pero compradas juntas se comportan como un solo sistema, sin proyecto de integración de por medio.</a:t>
            </a:r>
            <a:endParaRPr lang="en-US" sz="1250" dirty="0"/>
          </a:p>
        </p:txBody>
      </p:sp>
      <p:sp>
        <p:nvSpPr>
          <p:cNvPr id="6" name="Shape 4"/>
          <p:cNvSpPr/>
          <p:nvPr/>
        </p:nvSpPr>
        <p:spPr>
          <a:xfrm>
            <a:off x="548640" y="1920240"/>
            <a:ext cx="2670048" cy="2834640"/>
          </a:xfrm>
          <a:prstGeom prst="roundRect">
            <a:avLst>
              <a:gd name="adj" fmla="val 3425"/>
            </a:avLst>
          </a:prstGeom>
          <a:solidFill>
            <a:srgbClr val="2E3D48"/>
          </a:solidFill>
          <a:ln/>
        </p:spPr>
        <p:txBody>
          <a:bodyPr/>
          <a:p/>
        </p:txBody>
      </p:sp>
      <p:pic>
        <p:nvPicPr>
          <p:cNvPr id="7" name="Image 0" descr="assets/marks/hero_smartiv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26464" y="2194560"/>
            <a:ext cx="914400" cy="91440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731520" y="3218688"/>
            <a:ext cx="230428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Smart IVR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731520" y="3529584"/>
            <a:ext cx="230428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100" kern="0" dirty="0">
                <a:solidFill>
                  <a:srgbClr val="F8EA7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CAPA DE AUTOMATIZACIÓN</a:t>
            </a:r>
            <a:endParaRPr lang="en-US" sz="850" dirty="0"/>
          </a:p>
        </p:txBody>
      </p:sp>
      <p:sp>
        <p:nvSpPr>
          <p:cNvPr id="10" name="Text 7"/>
          <p:cNvSpPr/>
          <p:nvPr/>
        </p:nvSpPr>
        <p:spPr>
          <a:xfrm>
            <a:off x="768096" y="3858768"/>
            <a:ext cx="223113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5000"/>
              </a:lnSpc>
              <a:buNone/>
            </a:pPr>
            <a:r>
              <a:rPr lang="en-US" sz="95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IVR VoiceXML de nivel operador con motores de voz, que atiende la llamada antes de que haga falta una persona.</a:t>
            </a:r>
            <a:endParaRPr lang="en-US" sz="950" dirty="0"/>
          </a:p>
        </p:txBody>
      </p:sp>
      <p:sp>
        <p:nvSpPr>
          <p:cNvPr id="11" name="Shape 8"/>
          <p:cNvSpPr/>
          <p:nvPr/>
        </p:nvSpPr>
        <p:spPr>
          <a:xfrm>
            <a:off x="3392424" y="1920240"/>
            <a:ext cx="2670048" cy="2834640"/>
          </a:xfrm>
          <a:prstGeom prst="roundRect">
            <a:avLst>
              <a:gd name="adj" fmla="val 3425"/>
            </a:avLst>
          </a:prstGeom>
          <a:solidFill>
            <a:srgbClr val="3A4A55"/>
          </a:solidFill>
          <a:ln w="19050">
            <a:solidFill>
              <a:srgbClr val="F8EA76"/>
            </a:solidFill>
            <a:prstDash val="solid"/>
          </a:ln>
        </p:spPr>
        <p:txBody>
          <a:bodyPr/>
          <a:p/>
        </p:txBody>
      </p:sp>
      <p:pic>
        <p:nvPicPr>
          <p:cNvPr id="12" name="Image 1" descr="assets/marks/hero_webac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0248" y="2194560"/>
            <a:ext cx="914400" cy="914400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3575304" y="3218688"/>
            <a:ext cx="230428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Web ACD</a:t>
            </a:r>
            <a:endParaRPr lang="en-US" sz="1400" dirty="0"/>
          </a:p>
        </p:txBody>
      </p:sp>
      <p:sp>
        <p:nvSpPr>
          <p:cNvPr id="14" name="Text 10"/>
          <p:cNvSpPr/>
          <p:nvPr/>
        </p:nvSpPr>
        <p:spPr>
          <a:xfrm>
            <a:off x="3575304" y="3529584"/>
            <a:ext cx="230428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100" kern="0" dirty="0">
                <a:solidFill>
                  <a:srgbClr val="F8EA7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CAPA DE DISTRIBUCIÓN</a:t>
            </a:r>
            <a:endParaRPr lang="en-US" sz="850" dirty="0"/>
          </a:p>
        </p:txBody>
      </p:sp>
      <p:sp>
        <p:nvSpPr>
          <p:cNvPr id="15" name="Text 11"/>
          <p:cNvSpPr/>
          <p:nvPr/>
        </p:nvSpPr>
        <p:spPr>
          <a:xfrm>
            <a:off x="3611880" y="3858768"/>
            <a:ext cx="223113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5000"/>
              </a:lnSpc>
              <a:buNone/>
            </a:pPr>
            <a:r>
              <a:rPr lang="en-US" sz="95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Encola, enruta y distribuye voz y video al agente correcto, y gestiona su escritorio.</a:t>
            </a:r>
            <a:endParaRPr lang="en-US" sz="950" dirty="0"/>
          </a:p>
        </p:txBody>
      </p:sp>
      <p:sp>
        <p:nvSpPr>
          <p:cNvPr id="16" name="Shape 12"/>
          <p:cNvSpPr/>
          <p:nvPr/>
        </p:nvSpPr>
        <p:spPr>
          <a:xfrm>
            <a:off x="6236208" y="1920240"/>
            <a:ext cx="2670048" cy="2834640"/>
          </a:xfrm>
          <a:prstGeom prst="roundRect">
            <a:avLst>
              <a:gd name="adj" fmla="val 3425"/>
            </a:avLst>
          </a:prstGeom>
          <a:solidFill>
            <a:srgbClr val="2E3D48"/>
          </a:solidFill>
          <a:ln/>
        </p:spPr>
        <p:txBody>
          <a:bodyPr/>
          <a:p/>
        </p:txBody>
      </p:sp>
      <p:pic>
        <p:nvPicPr>
          <p:cNvPr id="17" name="Image 2" descr="assets/marks/hero_videortc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14032" y="2194560"/>
            <a:ext cx="914400" cy="914400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6419088" y="3218688"/>
            <a:ext cx="230428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Video RTC</a:t>
            </a:r>
            <a:endParaRPr lang="en-US" sz="1400" dirty="0"/>
          </a:p>
        </p:txBody>
      </p:sp>
      <p:sp>
        <p:nvSpPr>
          <p:cNvPr id="19" name="Text 14"/>
          <p:cNvSpPr/>
          <p:nvPr/>
        </p:nvSpPr>
        <p:spPr>
          <a:xfrm>
            <a:off x="6419088" y="3529584"/>
            <a:ext cx="230428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100" kern="0" dirty="0">
                <a:solidFill>
                  <a:srgbClr val="F8EA7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PASARELA DE MEDIOS</a:t>
            </a:r>
            <a:endParaRPr lang="en-US" sz="850" dirty="0"/>
          </a:p>
        </p:txBody>
      </p:sp>
      <p:sp>
        <p:nvSpPr>
          <p:cNvPr id="20" name="Text 15"/>
          <p:cNvSpPr/>
          <p:nvPr/>
        </p:nvSpPr>
        <p:spPr>
          <a:xfrm>
            <a:off x="6455664" y="3858768"/>
            <a:ext cx="223113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5000"/>
              </a:lnSpc>
              <a:buNone/>
            </a:pPr>
            <a:r>
              <a:rPr lang="en-US" sz="95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Gateway híbrido SIP + WebRTC para navegadores, dispositivos móviles y kioscos, construido para alta disponibilidad.</a:t>
            </a:r>
            <a:endParaRPr lang="en-US" sz="950" dirty="0"/>
          </a:p>
        </p:txBody>
      </p:sp>
      <p:sp>
        <p:nvSpPr>
          <p:cNvPr id="21" name="Shape 16"/>
          <p:cNvSpPr/>
          <p:nvPr/>
        </p:nvSpPr>
        <p:spPr>
          <a:xfrm>
            <a:off x="9079992" y="1920240"/>
            <a:ext cx="2670048" cy="2834640"/>
          </a:xfrm>
          <a:prstGeom prst="roundRect">
            <a:avLst>
              <a:gd name="adj" fmla="val 3425"/>
            </a:avLst>
          </a:prstGeom>
          <a:solidFill>
            <a:srgbClr val="2E3D48"/>
          </a:solidFill>
          <a:ln/>
        </p:spPr>
        <p:txBody>
          <a:bodyPr/>
          <a:p/>
        </p:txBody>
      </p:sp>
      <p:pic>
        <p:nvPicPr>
          <p:cNvPr id="22" name="Image 3" descr="assets/marks/hero_videorec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57816" y="2194560"/>
            <a:ext cx="914400" cy="914400"/>
          </a:xfrm>
          <a:prstGeom prst="rect">
            <a:avLst/>
          </a:prstGeom>
        </p:spPr>
      </p:pic>
      <p:sp>
        <p:nvSpPr>
          <p:cNvPr id="23" name="Text 17"/>
          <p:cNvSpPr/>
          <p:nvPr/>
        </p:nvSpPr>
        <p:spPr>
          <a:xfrm>
            <a:off x="9262872" y="3218688"/>
            <a:ext cx="230428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Video REC</a:t>
            </a:r>
            <a:endParaRPr lang="en-US" sz="1400" dirty="0"/>
          </a:p>
        </p:txBody>
      </p:sp>
      <p:sp>
        <p:nvSpPr>
          <p:cNvPr id="24" name="Text 18"/>
          <p:cNvSpPr/>
          <p:nvPr/>
        </p:nvSpPr>
        <p:spPr>
          <a:xfrm>
            <a:off x="9262872" y="3529584"/>
            <a:ext cx="230428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100" kern="0" dirty="0">
                <a:solidFill>
                  <a:srgbClr val="F8EA7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CAPA DE GRABACIÓN</a:t>
            </a:r>
            <a:endParaRPr lang="en-US" sz="850" dirty="0"/>
          </a:p>
        </p:txBody>
      </p:sp>
      <p:sp>
        <p:nvSpPr>
          <p:cNvPr id="25" name="Text 19"/>
          <p:cNvSpPr/>
          <p:nvPr/>
        </p:nvSpPr>
        <p:spPr>
          <a:xfrm>
            <a:off x="9299448" y="3858768"/>
            <a:ext cx="223113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5000"/>
              </a:lnSpc>
              <a:buNone/>
            </a:pPr>
            <a:r>
              <a:rPr lang="en-US" sz="95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Grabación de video en HD, almacenamiento y archivo, con exportación para analítica y cumplimiento.</a:t>
            </a:r>
            <a:endParaRPr lang="en-US" sz="950" dirty="0"/>
          </a:p>
        </p:txBody>
      </p:sp>
      <p:sp>
        <p:nvSpPr>
          <p:cNvPr id="26" name="Text 20"/>
          <p:cNvSpPr/>
          <p:nvPr/>
        </p:nvSpPr>
        <p:spPr>
          <a:xfrm>
            <a:off x="548640" y="5074920"/>
            <a:ext cx="1109167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05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Video RTC también está diseñado para interoperar con plataformas de contact center y CCaaS existentes — así es como muchas organizaciones añaden video a una suite con la que ya están estandarizadas.</a:t>
            </a:r>
            <a:endParaRPr lang="en-US" sz="1050" dirty="0"/>
          </a:p>
        </p:txBody>
      </p:sp>
      <p:sp>
        <p:nvSpPr>
          <p:cNvPr id="27" name="Text 21"/>
          <p:cNvSpPr/>
          <p:nvPr/>
        </p:nvSpPr>
        <p:spPr>
          <a:xfrm>
            <a:off x="548640" y="5760720"/>
            <a:ext cx="1109167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8EA7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Cloud Services · alojamiento, monitorización y operación gestionada en las cuatro plataformas</a:t>
            </a:r>
            <a:endParaRPr lang="en-US" sz="1050" dirty="0"/>
          </a:p>
        </p:txBody>
      </p:sp>
      <p:sp>
        <p:nvSpPr>
          <p:cNvPr id="28" name="Text 22"/>
          <p:cNvSpPr/>
          <p:nvPr/>
        </p:nvSpPr>
        <p:spPr>
          <a:xfrm>
            <a:off x="548640" y="645566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6B7F8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Fuente: wiki.ivrpowers.com/en (platform documentation)</a:t>
            </a:r>
            <a:endParaRPr lang="en-US" sz="800" dirty="0"/>
          </a:p>
        </p:txBody>
      </p:sp>
      <p:sp>
        <p:nvSpPr>
          <p:cNvPr id="29" name="Text 23"/>
          <p:cNvSpPr/>
          <p:nvPr/>
        </p:nvSpPr>
        <p:spPr>
          <a:xfrm>
            <a:off x="8778240" y="6455664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6B7F8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La suite</a:t>
            </a:r>
            <a:endParaRPr lang="en-US" sz="800" dirty="0"/>
          </a:p>
        </p:txBody>
      </p:sp>
      <p:sp>
        <p:nvSpPr>
          <p:cNvPr id="30" name="Text 24"/>
          <p:cNvSpPr/>
          <p:nvPr/>
        </p:nvSpPr>
        <p:spPr>
          <a:xfrm>
            <a:off x="11320272" y="6455664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15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21208"/>
            <a:ext cx="118872" cy="118872"/>
          </a:xfrm>
          <a:prstGeom prst="roundRect">
            <a:avLst>
              <a:gd name="adj" fmla="val 23077"/>
            </a:avLst>
          </a:prstGeom>
          <a:solidFill>
            <a:srgbClr val="FF6D5F"/>
          </a:solidFill>
          <a:ln/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777240" y="457200"/>
            <a:ext cx="10424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AUTOMATIZACIÓN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731520"/>
            <a:ext cx="1109167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7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Autoservicio e IA de voz, desde el mismo stack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548640" y="1280160"/>
            <a:ext cx="1109167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La automatización en un despliegue de Web ACD la entrega Smart IVR, la plataforma IVR de nivel operador de la suite — así el bot y el agente comparten una sola capa de telefonía, un mismo conjunto de troncales y un mismo rastro de reporting.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548640" y="2084832"/>
            <a:ext cx="2670048" cy="2240280"/>
          </a:xfrm>
          <a:prstGeom prst="roundRect">
            <a:avLst>
              <a:gd name="adj" fmla="val 408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7" name="Shape 5"/>
          <p:cNvSpPr/>
          <p:nvPr/>
        </p:nvSpPr>
        <p:spPr>
          <a:xfrm>
            <a:off x="804672" y="2340864"/>
            <a:ext cx="585216" cy="585216"/>
          </a:xfrm>
          <a:prstGeom prst="ellipse">
            <a:avLst/>
          </a:prstGeom>
          <a:solidFill>
            <a:srgbClr val="FDF9D6"/>
          </a:solidFill>
          <a:ln/>
        </p:spPr>
        <p:txBody>
          <a:bodyPr/>
          <a:p/>
        </p:txBody>
      </p:sp>
      <p:pic>
        <p:nvPicPr>
          <p:cNvPr id="8" name="Image 0" descr="icons/ai_212F38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45124" y="2481316"/>
            <a:ext cx="304312" cy="304312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804672" y="2962656"/>
            <a:ext cx="2157984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lnSpc>
                <a:spcPct val="110000"/>
              </a:lnSpc>
              <a:buNone/>
            </a:pPr>
            <a:r>
              <a:rPr lang="en-US" sz="12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Motores de voz</a:t>
            </a:r>
            <a:endParaRPr lang="en-US" sz="1250" dirty="0"/>
          </a:p>
        </p:txBody>
      </p:sp>
      <p:sp>
        <p:nvSpPr>
          <p:cNvPr id="10" name="Text 7"/>
          <p:cNvSpPr/>
          <p:nvPr/>
        </p:nvSpPr>
        <p:spPr>
          <a:xfrm>
            <a:off x="804672" y="3493008"/>
            <a:ext cx="2157984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6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Soporte para motores avanzados de TTS, STT, ASR y NLU, así eliges el proveedor que mejor encaja con tu idioma y tu presupuesto.</a:t>
            </a:r>
            <a:endParaRPr lang="en-US" sz="960" dirty="0"/>
          </a:p>
        </p:txBody>
      </p:sp>
      <p:sp>
        <p:nvSpPr>
          <p:cNvPr id="11" name="Shape 8"/>
          <p:cNvSpPr/>
          <p:nvPr/>
        </p:nvSpPr>
        <p:spPr>
          <a:xfrm>
            <a:off x="3392424" y="2084832"/>
            <a:ext cx="2670048" cy="2240280"/>
          </a:xfrm>
          <a:prstGeom prst="roundRect">
            <a:avLst>
              <a:gd name="adj" fmla="val 408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12" name="Shape 9"/>
          <p:cNvSpPr/>
          <p:nvPr/>
        </p:nvSpPr>
        <p:spPr>
          <a:xfrm>
            <a:off x="3648456" y="2340864"/>
            <a:ext cx="585216" cy="585216"/>
          </a:xfrm>
          <a:prstGeom prst="ellipse">
            <a:avLst/>
          </a:prstGeom>
          <a:solidFill>
            <a:srgbClr val="FDF9D6"/>
          </a:solidFill>
          <a:ln/>
        </p:spPr>
        <p:txBody>
          <a:bodyPr/>
          <a:p/>
        </p:txBody>
      </p:sp>
      <p:pic>
        <p:nvPicPr>
          <p:cNvPr id="13" name="Image 1" descr="icons/sparkles_212F38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8908" y="2481316"/>
            <a:ext cx="304312" cy="304312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3648456" y="2962656"/>
            <a:ext cx="2157984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lnSpc>
                <a:spcPct val="110000"/>
              </a:lnSpc>
              <a:buNone/>
            </a:pPr>
            <a:r>
              <a:rPr lang="en-US" sz="12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Modo conversacional</a:t>
            </a:r>
            <a:endParaRPr lang="en-US" sz="1250" dirty="0"/>
          </a:p>
        </p:txBody>
      </p:sp>
      <p:sp>
        <p:nvSpPr>
          <p:cNvPr id="15" name="Text 11"/>
          <p:cNvSpPr/>
          <p:nvPr/>
        </p:nvSpPr>
        <p:spPr>
          <a:xfrm>
            <a:off x="3648456" y="3493008"/>
            <a:ext cx="2157984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6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Ejecuta prompts de marcación por tonos y scripts de reconocimiento de voz, y pasa después a una conversación en lenguaje natural.</a:t>
            </a:r>
            <a:endParaRPr lang="en-US" sz="960" dirty="0"/>
          </a:p>
        </p:txBody>
      </p:sp>
      <p:sp>
        <p:nvSpPr>
          <p:cNvPr id="16" name="Shape 12"/>
          <p:cNvSpPr/>
          <p:nvPr/>
        </p:nvSpPr>
        <p:spPr>
          <a:xfrm>
            <a:off x="6236208" y="2084832"/>
            <a:ext cx="2670048" cy="2240280"/>
          </a:xfrm>
          <a:prstGeom prst="roundRect">
            <a:avLst>
              <a:gd name="adj" fmla="val 408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17" name="Shape 13"/>
          <p:cNvSpPr/>
          <p:nvPr/>
        </p:nvSpPr>
        <p:spPr>
          <a:xfrm>
            <a:off x="6492240" y="2340864"/>
            <a:ext cx="585216" cy="585216"/>
          </a:xfrm>
          <a:prstGeom prst="ellipse">
            <a:avLst/>
          </a:prstGeom>
          <a:solidFill>
            <a:srgbClr val="FDF9D6"/>
          </a:solidFill>
          <a:ln/>
        </p:spPr>
        <p:txBody>
          <a:bodyPr/>
          <a:p/>
        </p:txBody>
      </p:sp>
      <p:pic>
        <p:nvPicPr>
          <p:cNvPr id="18" name="Image 2" descr="icons/standard_212F38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32692" y="2481316"/>
            <a:ext cx="304312" cy="304312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6492240" y="2962656"/>
            <a:ext cx="2157984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lnSpc>
                <a:spcPct val="110000"/>
              </a:lnSpc>
              <a:buNone/>
            </a:pPr>
            <a:r>
              <a:rPr lang="en-US" sz="12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VoiceXML 2.x</a:t>
            </a:r>
            <a:endParaRPr lang="en-US" sz="1250" dirty="0"/>
          </a:p>
        </p:txBody>
      </p:sp>
      <p:sp>
        <p:nvSpPr>
          <p:cNvPr id="20" name="Text 15"/>
          <p:cNvSpPr/>
          <p:nvPr/>
        </p:nvSpPr>
        <p:spPr>
          <a:xfrm>
            <a:off x="6492240" y="3493008"/>
            <a:ext cx="2157984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6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Construido sobre un estándar abierto del W3C con etiquetas extendidas, manteniendo las aplicaciones portables en lugar de atadas a un proveedor.</a:t>
            </a:r>
            <a:endParaRPr lang="en-US" sz="960" dirty="0"/>
          </a:p>
        </p:txBody>
      </p:sp>
      <p:sp>
        <p:nvSpPr>
          <p:cNvPr id="21" name="Shape 16"/>
          <p:cNvSpPr/>
          <p:nvPr/>
        </p:nvSpPr>
        <p:spPr>
          <a:xfrm>
            <a:off x="9079992" y="2084832"/>
            <a:ext cx="2670048" cy="2240280"/>
          </a:xfrm>
          <a:prstGeom prst="roundRect">
            <a:avLst>
              <a:gd name="adj" fmla="val 408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22" name="Shape 17"/>
          <p:cNvSpPr/>
          <p:nvPr/>
        </p:nvSpPr>
        <p:spPr>
          <a:xfrm>
            <a:off x="9336024" y="2340864"/>
            <a:ext cx="585216" cy="585216"/>
          </a:xfrm>
          <a:prstGeom prst="ellipse">
            <a:avLst/>
          </a:prstGeom>
          <a:solidFill>
            <a:srgbClr val="FDF9D6"/>
          </a:solidFill>
          <a:ln/>
        </p:spPr>
        <p:txBody>
          <a:bodyPr/>
          <a:p/>
        </p:txBody>
      </p:sp>
      <p:pic>
        <p:nvPicPr>
          <p:cNvPr id="23" name="Image 3" descr="icons/scalable_212F38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476476" y="2481316"/>
            <a:ext cx="304312" cy="304312"/>
          </a:xfrm>
          <a:prstGeom prst="rect">
            <a:avLst/>
          </a:prstGeom>
        </p:spPr>
      </p:pic>
      <p:sp>
        <p:nvSpPr>
          <p:cNvPr id="24" name="Text 18"/>
          <p:cNvSpPr/>
          <p:nvPr/>
        </p:nvSpPr>
        <p:spPr>
          <a:xfrm>
            <a:off x="9336024" y="2962656"/>
            <a:ext cx="2157984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lnSpc>
                <a:spcPct val="110000"/>
              </a:lnSpc>
              <a:buNone/>
            </a:pPr>
            <a:r>
              <a:rPr lang="en-US" sz="12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Concurrencia de nivel operador</a:t>
            </a:r>
            <a:endParaRPr lang="en-US" sz="1250" dirty="0"/>
          </a:p>
        </p:txBody>
      </p:sp>
      <p:sp>
        <p:nvSpPr>
          <p:cNvPr id="25" name="Text 19"/>
          <p:cNvSpPr/>
          <p:nvPr/>
        </p:nvSpPr>
        <p:spPr>
          <a:xfrm>
            <a:off x="9336024" y="3493008"/>
            <a:ext cx="2157984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6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Multi-tenancy con cientos de llamadas simultáneas por servidor para aplicaciones telefónicas automatizadas.</a:t>
            </a:r>
            <a:endParaRPr lang="en-US" sz="960" dirty="0"/>
          </a:p>
        </p:txBody>
      </p:sp>
      <p:sp>
        <p:nvSpPr>
          <p:cNvPr id="26" name="Shape 20"/>
          <p:cNvSpPr/>
          <p:nvPr/>
        </p:nvSpPr>
        <p:spPr>
          <a:xfrm>
            <a:off x="548640" y="4498848"/>
            <a:ext cx="11091672" cy="1371600"/>
          </a:xfrm>
          <a:prstGeom prst="roundRect">
            <a:avLst>
              <a:gd name="adj" fmla="val 6667"/>
            </a:avLst>
          </a:prstGeom>
          <a:solidFill>
            <a:srgbClr val="212F38"/>
          </a:solidFill>
          <a:ln/>
        </p:spPr>
        <p:txBody>
          <a:bodyPr/>
          <a:p/>
        </p:txBody>
      </p:sp>
      <p:pic>
        <p:nvPicPr>
          <p:cNvPr id="27" name="Image 4" descr="assets/marks/hero_smartivr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400" y="4773168"/>
            <a:ext cx="822960" cy="822960"/>
          </a:xfrm>
          <a:prstGeom prst="rect">
            <a:avLst/>
          </a:prstGeom>
        </p:spPr>
      </p:pic>
      <p:sp>
        <p:nvSpPr>
          <p:cNvPr id="28" name="Text 21"/>
          <p:cNvSpPr/>
          <p:nvPr/>
        </p:nvSpPr>
        <p:spPr>
          <a:xfrm>
            <a:off x="1965960" y="4718304"/>
            <a:ext cx="93268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Automatización y agentes humanos en un mismo continuo</a:t>
            </a:r>
            <a:endParaRPr lang="en-US" sz="1300" dirty="0"/>
          </a:p>
        </p:txBody>
      </p:sp>
      <p:sp>
        <p:nvSpPr>
          <p:cNvPr id="29" name="Text 22"/>
          <p:cNvSpPr/>
          <p:nvPr/>
        </p:nvSpPr>
        <p:spPr>
          <a:xfrm>
            <a:off x="1965960" y="5084064"/>
            <a:ext cx="93268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102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Un cliente puede ser identificado y atendido por un voicebot, y después escalado a una videollamada en cola con un agente concreto — sin cambiar de plataforma, sin perder contexto y sin cruzar la frontera de otro proveedor a media conversación.</a:t>
            </a:r>
            <a:endParaRPr lang="en-US" sz="1020" dirty="0"/>
          </a:p>
        </p:txBody>
      </p:sp>
      <p:sp>
        <p:nvSpPr>
          <p:cNvPr id="30" name="Text 23"/>
          <p:cNvSpPr/>
          <p:nvPr/>
        </p:nvSpPr>
        <p:spPr>
          <a:xfrm>
            <a:off x="548640" y="645566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Fuente: wiki.ivrpowers.com/en/smartivr</a:t>
            </a:r>
            <a:endParaRPr lang="en-US" sz="800" dirty="0"/>
          </a:p>
        </p:txBody>
      </p:sp>
      <p:sp>
        <p:nvSpPr>
          <p:cNvPr id="31" name="Text 24"/>
          <p:cNvSpPr/>
          <p:nvPr/>
        </p:nvSpPr>
        <p:spPr>
          <a:xfrm>
            <a:off x="8778240" y="6455664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Automatización</a:t>
            </a:r>
            <a:endParaRPr lang="en-US" sz="800" dirty="0"/>
          </a:p>
        </p:txBody>
      </p:sp>
      <p:sp>
        <p:nvSpPr>
          <p:cNvPr id="32" name="Text 25"/>
          <p:cNvSpPr/>
          <p:nvPr/>
        </p:nvSpPr>
        <p:spPr>
          <a:xfrm>
            <a:off x="11320272" y="6455664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16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21208"/>
            <a:ext cx="118872" cy="118872"/>
          </a:xfrm>
          <a:prstGeom prst="roundRect">
            <a:avLst>
              <a:gd name="adj" fmla="val 23077"/>
            </a:avLst>
          </a:prstGeom>
          <a:solidFill>
            <a:srgbClr val="FF6D5F"/>
          </a:solidFill>
          <a:ln/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777240" y="457200"/>
            <a:ext cx="10424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SOLUCIONES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731520"/>
            <a:ext cx="1109167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7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Herramientas de interacción a medida sobre la plataforma</a:t>
            </a:r>
            <a:endParaRPr lang="en-US" sz="2700" dirty="0"/>
          </a:p>
        </p:txBody>
      </p:sp>
      <p:sp>
        <p:nvSpPr>
          <p:cNvPr id="5" name="Shape 3"/>
          <p:cNvSpPr/>
          <p:nvPr/>
        </p:nvSpPr>
        <p:spPr>
          <a:xfrm>
            <a:off x="548640" y="1371600"/>
            <a:ext cx="2121408" cy="2487168"/>
          </a:xfrm>
          <a:prstGeom prst="roundRect">
            <a:avLst>
              <a:gd name="adj" fmla="val 4310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1280160" y="1645920"/>
            <a:ext cx="658368" cy="658368"/>
          </a:xfrm>
          <a:prstGeom prst="ellipse">
            <a:avLst/>
          </a:prstGeom>
          <a:solidFill>
            <a:srgbClr val="212F38"/>
          </a:solidFill>
          <a:ln/>
        </p:spPr>
        <p:txBody>
          <a:bodyPr/>
          <a:p/>
        </p:txBody>
      </p:sp>
      <p:pic>
        <p:nvPicPr>
          <p:cNvPr id="7" name="Image 0" descr="icons/eye_FFFFFF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44752" y="1810512"/>
            <a:ext cx="329184" cy="329184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694944" y="2432304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5000"/>
              </a:lnSpc>
              <a:buNone/>
            </a:pPr>
            <a:r>
              <a:rPr lang="en-US" sz="12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Remote Viewer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713232" y="2907792"/>
            <a:ext cx="1792224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5000"/>
              </a:lnSpc>
              <a:buNone/>
            </a:pPr>
            <a:r>
              <a:rPr lang="en-US" sz="92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Colaboración sobre llamadas de teléfono convencionales, añadiendo una capa visual a una conversación de voz ya en curso.</a:t>
            </a:r>
            <a:endParaRPr lang="en-US" sz="920" dirty="0"/>
          </a:p>
        </p:txBody>
      </p:sp>
      <p:sp>
        <p:nvSpPr>
          <p:cNvPr id="10" name="Shape 7"/>
          <p:cNvSpPr/>
          <p:nvPr/>
        </p:nvSpPr>
        <p:spPr>
          <a:xfrm>
            <a:off x="2798064" y="1371600"/>
            <a:ext cx="2121408" cy="2487168"/>
          </a:xfrm>
          <a:prstGeom prst="roundRect">
            <a:avLst>
              <a:gd name="adj" fmla="val 4310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11" name="Shape 8"/>
          <p:cNvSpPr/>
          <p:nvPr/>
        </p:nvSpPr>
        <p:spPr>
          <a:xfrm>
            <a:off x="3529584" y="1645920"/>
            <a:ext cx="658368" cy="658368"/>
          </a:xfrm>
          <a:prstGeom prst="ellipse">
            <a:avLst/>
          </a:prstGeom>
          <a:solidFill>
            <a:srgbClr val="212F38"/>
          </a:solidFill>
          <a:ln/>
        </p:spPr>
        <p:txBody>
          <a:bodyPr/>
          <a:p/>
        </p:txBody>
      </p:sp>
      <p:pic>
        <p:nvPicPr>
          <p:cNvPr id="12" name="Image 1" descr="icons/cobrowsing_FFFFFF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94176" y="1810512"/>
            <a:ext cx="329184" cy="329184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2944368" y="2432304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5000"/>
              </a:lnSpc>
              <a:buNone/>
            </a:pPr>
            <a:r>
              <a:rPr lang="en-US" sz="12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CoBrowsing</a:t>
            </a:r>
            <a:endParaRPr lang="en-US" sz="1200" dirty="0"/>
          </a:p>
        </p:txBody>
      </p:sp>
      <p:sp>
        <p:nvSpPr>
          <p:cNvPr id="14" name="Text 10"/>
          <p:cNvSpPr/>
          <p:nvPr/>
        </p:nvSpPr>
        <p:spPr>
          <a:xfrm>
            <a:off x="2962656" y="2907792"/>
            <a:ext cx="1792224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5000"/>
              </a:lnSpc>
              <a:buNone/>
            </a:pPr>
            <a:r>
              <a:rPr lang="en-US" sz="92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Navega una web junto al visitante durante un chat, una llamada o una videollamada, guiando en lugar de solo describir.</a:t>
            </a:r>
            <a:endParaRPr lang="en-US" sz="920" dirty="0"/>
          </a:p>
        </p:txBody>
      </p:sp>
      <p:sp>
        <p:nvSpPr>
          <p:cNvPr id="15" name="Shape 11"/>
          <p:cNvSpPr/>
          <p:nvPr/>
        </p:nvSpPr>
        <p:spPr>
          <a:xfrm>
            <a:off x="5047488" y="1371600"/>
            <a:ext cx="2121408" cy="2487168"/>
          </a:xfrm>
          <a:prstGeom prst="roundRect">
            <a:avLst>
              <a:gd name="adj" fmla="val 4310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16" name="Shape 12"/>
          <p:cNvSpPr/>
          <p:nvPr/>
        </p:nvSpPr>
        <p:spPr>
          <a:xfrm>
            <a:off x="5779008" y="1645920"/>
            <a:ext cx="658368" cy="658368"/>
          </a:xfrm>
          <a:prstGeom prst="ellipse">
            <a:avLst/>
          </a:prstGeom>
          <a:solidFill>
            <a:srgbClr val="212F38"/>
          </a:solidFill>
          <a:ln/>
        </p:spPr>
        <p:txBody>
          <a:bodyPr/>
          <a:p/>
        </p:txBody>
      </p:sp>
      <p:pic>
        <p:nvPicPr>
          <p:cNvPr id="17" name="Image 2" descr="icons/window_FFFFFF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3600" y="1810512"/>
            <a:ext cx="329184" cy="329184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5193792" y="2432304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5000"/>
              </a:lnSpc>
              <a:buNone/>
            </a:pPr>
            <a:r>
              <a:rPr lang="en-US" sz="12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Web Caller</a:t>
            </a:r>
            <a:endParaRPr lang="en-US" sz="1200" dirty="0"/>
          </a:p>
        </p:txBody>
      </p:sp>
      <p:sp>
        <p:nvSpPr>
          <p:cNvPr id="19" name="Text 14"/>
          <p:cNvSpPr/>
          <p:nvPr/>
        </p:nvSpPr>
        <p:spPr>
          <a:xfrm>
            <a:off x="5212080" y="2907792"/>
            <a:ext cx="1792224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5000"/>
              </a:lnSpc>
              <a:buNone/>
            </a:pPr>
            <a:r>
              <a:rPr lang="en-US" sz="92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Un teléfono virtual basado en navegador, integrado en cualquier sitio web y conectado a tus propios sistemas de telefonía.</a:t>
            </a:r>
            <a:endParaRPr lang="en-US" sz="920" dirty="0"/>
          </a:p>
        </p:txBody>
      </p:sp>
      <p:sp>
        <p:nvSpPr>
          <p:cNvPr id="20" name="Shape 15"/>
          <p:cNvSpPr/>
          <p:nvPr/>
        </p:nvSpPr>
        <p:spPr>
          <a:xfrm>
            <a:off x="7296912" y="1371600"/>
            <a:ext cx="2121408" cy="2487168"/>
          </a:xfrm>
          <a:prstGeom prst="roundRect">
            <a:avLst>
              <a:gd name="adj" fmla="val 4310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21" name="Shape 16"/>
          <p:cNvSpPr/>
          <p:nvPr/>
        </p:nvSpPr>
        <p:spPr>
          <a:xfrm>
            <a:off x="8028432" y="1645920"/>
            <a:ext cx="658368" cy="658368"/>
          </a:xfrm>
          <a:prstGeom prst="ellipse">
            <a:avLst/>
          </a:prstGeom>
          <a:solidFill>
            <a:srgbClr val="212F38"/>
          </a:solidFill>
          <a:ln/>
        </p:spPr>
        <p:txBody>
          <a:bodyPr/>
          <a:p/>
        </p:txBody>
      </p:sp>
      <p:pic>
        <p:nvPicPr>
          <p:cNvPr id="22" name="Image 3" descr="icons/wrench_FFFFFF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93024" y="1810512"/>
            <a:ext cx="329184" cy="329184"/>
          </a:xfrm>
          <a:prstGeom prst="rect">
            <a:avLst/>
          </a:prstGeom>
        </p:spPr>
      </p:pic>
      <p:sp>
        <p:nvSpPr>
          <p:cNvPr id="23" name="Text 17"/>
          <p:cNvSpPr/>
          <p:nvPr/>
        </p:nvSpPr>
        <p:spPr>
          <a:xfrm>
            <a:off x="7443216" y="2432304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5000"/>
              </a:lnSpc>
              <a:buNone/>
            </a:pPr>
            <a:r>
              <a:rPr lang="en-US" sz="12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Field Service</a:t>
            </a:r>
            <a:endParaRPr lang="en-US" sz="1200" dirty="0"/>
          </a:p>
        </p:txBody>
      </p:sp>
      <p:sp>
        <p:nvSpPr>
          <p:cNvPr id="24" name="Text 18"/>
          <p:cNvSpPr/>
          <p:nvPr/>
        </p:nvSpPr>
        <p:spPr>
          <a:xfrm>
            <a:off x="7461504" y="2907792"/>
            <a:ext cx="1792224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5000"/>
              </a:lnSpc>
              <a:buNone/>
            </a:pPr>
            <a:r>
              <a:rPr lang="en-US" sz="92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Videollamadas rápidas para profesionales de campo que necesitan colaborar y conectar con los usuarios.</a:t>
            </a:r>
            <a:endParaRPr lang="en-US" sz="920" dirty="0"/>
          </a:p>
        </p:txBody>
      </p:sp>
      <p:sp>
        <p:nvSpPr>
          <p:cNvPr id="25" name="Shape 19"/>
          <p:cNvSpPr/>
          <p:nvPr/>
        </p:nvSpPr>
        <p:spPr>
          <a:xfrm>
            <a:off x="9546336" y="1371600"/>
            <a:ext cx="2121408" cy="2487168"/>
          </a:xfrm>
          <a:prstGeom prst="roundRect">
            <a:avLst>
              <a:gd name="adj" fmla="val 4310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26" name="Shape 20"/>
          <p:cNvSpPr/>
          <p:nvPr/>
        </p:nvSpPr>
        <p:spPr>
          <a:xfrm>
            <a:off x="10277856" y="1645920"/>
            <a:ext cx="658368" cy="658368"/>
          </a:xfrm>
          <a:prstGeom prst="ellipse">
            <a:avLst/>
          </a:prstGeom>
          <a:solidFill>
            <a:srgbClr val="212F38"/>
          </a:solidFill>
          <a:ln/>
        </p:spPr>
        <p:txBody>
          <a:bodyPr/>
          <a:p/>
        </p:txBody>
      </p:sp>
      <p:pic>
        <p:nvPicPr>
          <p:cNvPr id="27" name="Image 4" descr="icons/qrcode_FFFFFF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42448" y="1810512"/>
            <a:ext cx="329184" cy="329184"/>
          </a:xfrm>
          <a:prstGeom prst="rect">
            <a:avLst/>
          </a:prstGeom>
        </p:spPr>
      </p:pic>
      <p:sp>
        <p:nvSpPr>
          <p:cNvPr id="28" name="Text 21"/>
          <p:cNvSpPr/>
          <p:nvPr/>
        </p:nvSpPr>
        <p:spPr>
          <a:xfrm>
            <a:off x="9692640" y="2432304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5000"/>
              </a:lnSpc>
              <a:buNone/>
            </a:pPr>
            <a:r>
              <a:rPr lang="en-US" sz="12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Kiosk Manager</a:t>
            </a:r>
            <a:endParaRPr lang="en-US" sz="1200" dirty="0"/>
          </a:p>
        </p:txBody>
      </p:sp>
      <p:sp>
        <p:nvSpPr>
          <p:cNvPr id="29" name="Text 22"/>
          <p:cNvSpPr/>
          <p:nvPr/>
        </p:nvSpPr>
        <p:spPr>
          <a:xfrm>
            <a:off x="9710928" y="2907792"/>
            <a:ext cx="1792224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5000"/>
              </a:lnSpc>
              <a:buNone/>
            </a:pPr>
            <a:r>
              <a:rPr lang="en-US" sz="92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Kioscos de autoservicio como punto de entrada de video, con emparejamiento por QR, PIN dinámico y gestión de flota.</a:t>
            </a:r>
            <a:endParaRPr lang="en-US" sz="920" dirty="0"/>
          </a:p>
        </p:txBody>
      </p:sp>
      <p:sp>
        <p:nvSpPr>
          <p:cNvPr id="30" name="Shape 23"/>
          <p:cNvSpPr/>
          <p:nvPr/>
        </p:nvSpPr>
        <p:spPr>
          <a:xfrm>
            <a:off x="548640" y="4160520"/>
            <a:ext cx="11091672" cy="1691640"/>
          </a:xfrm>
          <a:prstGeom prst="roundRect">
            <a:avLst>
              <a:gd name="adj" fmla="val 5405"/>
            </a:avLst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31" name="Text 24"/>
          <p:cNvSpPr/>
          <p:nvPr/>
        </p:nvSpPr>
        <p:spPr>
          <a:xfrm>
            <a:off x="868680" y="4343400"/>
            <a:ext cx="104241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Todas ellas son una puerta de entrada a la misma cola</a:t>
            </a:r>
            <a:endParaRPr lang="en-US" sz="1300" dirty="0"/>
          </a:p>
        </p:txBody>
      </p:sp>
      <p:sp>
        <p:nvSpPr>
          <p:cNvPr id="32" name="Text 25"/>
          <p:cNvSpPr/>
          <p:nvPr/>
        </p:nvSpPr>
        <p:spPr>
          <a:xfrm>
            <a:off x="868680" y="4700016"/>
            <a:ext cx="104698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05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Un cliente que empieza en una web, en una app móvil, en un kiosco de oficina o desde el móvil de un técnico de campo llega a la misma cola de Web ACD, se distribuye con la misma estrategia, se supervisa en el mismo panel y aparece en el mismo informe. Cambia el punto de entrada; no cambia el modelo de operación.</a:t>
            </a:r>
            <a:endParaRPr lang="en-US" sz="1050" dirty="0"/>
          </a:p>
        </p:txBody>
      </p:sp>
      <p:sp>
        <p:nvSpPr>
          <p:cNvPr id="33" name="Text 26"/>
          <p:cNvSpPr/>
          <p:nvPr/>
        </p:nvSpPr>
        <p:spPr>
          <a:xfrm>
            <a:off x="548640" y="645566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Fuente: interactivepowers.com/en (Solutions), wiki.ivrpowers.com/en</a:t>
            </a:r>
            <a:endParaRPr lang="en-US" sz="800" dirty="0"/>
          </a:p>
        </p:txBody>
      </p:sp>
      <p:sp>
        <p:nvSpPr>
          <p:cNvPr id="34" name="Text 27"/>
          <p:cNvSpPr/>
          <p:nvPr/>
        </p:nvSpPr>
        <p:spPr>
          <a:xfrm>
            <a:off x="8778240" y="6455664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Soluciones</a:t>
            </a:r>
            <a:endParaRPr lang="en-US" sz="800" dirty="0"/>
          </a:p>
        </p:txBody>
      </p:sp>
      <p:sp>
        <p:nvSpPr>
          <p:cNvPr id="35" name="Text 28"/>
          <p:cNvSpPr/>
          <p:nvPr/>
        </p:nvSpPr>
        <p:spPr>
          <a:xfrm>
            <a:off x="11320272" y="6455664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17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212F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21208"/>
            <a:ext cx="118872" cy="118872"/>
          </a:xfrm>
          <a:prstGeom prst="roundRect">
            <a:avLst>
              <a:gd name="adj" fmla="val 23077"/>
            </a:avLst>
          </a:prstGeom>
          <a:solidFill>
            <a:srgbClr val="FF6D5F"/>
          </a:solidFill>
          <a:ln/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777240" y="457200"/>
            <a:ext cx="10424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FF6D5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INTEROPERABILIDAD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731520"/>
            <a:ext cx="1109167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7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Estándares primero, para que encaje con lo que ya usas</a:t>
            </a:r>
            <a:endParaRPr lang="en-US" sz="2700" dirty="0"/>
          </a:p>
        </p:txBody>
      </p:sp>
      <p:sp>
        <p:nvSpPr>
          <p:cNvPr id="5" name="Shape 3"/>
          <p:cNvSpPr/>
          <p:nvPr/>
        </p:nvSpPr>
        <p:spPr>
          <a:xfrm>
            <a:off x="548640" y="1417320"/>
            <a:ext cx="3566160" cy="3977640"/>
          </a:xfrm>
          <a:prstGeom prst="roundRect">
            <a:avLst>
              <a:gd name="adj" fmla="val 2564"/>
            </a:avLst>
          </a:prstGeom>
          <a:solidFill>
            <a:srgbClr val="2E3D48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822960" y="1691640"/>
            <a:ext cx="585216" cy="585216"/>
          </a:xfrm>
          <a:prstGeom prst="ellipse">
            <a:avLst/>
          </a:prstGeom>
          <a:solidFill>
            <a:srgbClr val="F8EA76"/>
          </a:solidFill>
          <a:ln/>
        </p:spPr>
        <p:txBody>
          <a:bodyPr/>
          <a:p/>
        </p:txBody>
      </p:sp>
      <p:pic>
        <p:nvPicPr>
          <p:cNvPr id="7" name="Image 0" descr="icons/call_212F38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3412" y="1832092"/>
            <a:ext cx="304312" cy="304312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536192" y="1691640"/>
            <a:ext cx="2304288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Telefonía</a:t>
            </a:r>
            <a:endParaRPr lang="en-US" sz="1400" dirty="0"/>
          </a:p>
        </p:txBody>
      </p:sp>
      <p:sp>
        <p:nvSpPr>
          <p:cNvPr id="9" name="Shape 6"/>
          <p:cNvSpPr/>
          <p:nvPr/>
        </p:nvSpPr>
        <p:spPr>
          <a:xfrm>
            <a:off x="841248" y="2542032"/>
            <a:ext cx="82296" cy="82296"/>
          </a:xfrm>
          <a:prstGeom prst="roundRect">
            <a:avLst>
              <a:gd name="adj" fmla="val 22222"/>
            </a:avLst>
          </a:prstGeom>
          <a:solidFill>
            <a:srgbClr val="F8EA76"/>
          </a:solidFill>
          <a:ln/>
        </p:spPr>
        <p:txBody>
          <a:bodyPr/>
          <a:p/>
        </p:txBody>
      </p:sp>
      <p:sp>
        <p:nvSpPr>
          <p:cNvPr id="10" name="Text 7"/>
          <p:cNvSpPr/>
          <p:nvPr/>
        </p:nvSpPr>
        <p:spPr>
          <a:xfrm>
            <a:off x="1051560" y="2459736"/>
            <a:ext cx="277063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6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Troncal SIP estándar hacia cualquier operador o sistema VoIP</a:t>
            </a:r>
            <a:endParaRPr lang="en-US" sz="960" dirty="0"/>
          </a:p>
        </p:txBody>
      </p:sp>
      <p:sp>
        <p:nvSpPr>
          <p:cNvPr id="11" name="Shape 8"/>
          <p:cNvSpPr/>
          <p:nvPr/>
        </p:nvSpPr>
        <p:spPr>
          <a:xfrm>
            <a:off x="841248" y="3255264"/>
            <a:ext cx="82296" cy="82296"/>
          </a:xfrm>
          <a:prstGeom prst="roundRect">
            <a:avLst>
              <a:gd name="adj" fmla="val 22222"/>
            </a:avLst>
          </a:prstGeom>
          <a:solidFill>
            <a:srgbClr val="F8EA76"/>
          </a:solidFill>
          <a:ln/>
        </p:spPr>
        <p:txBody>
          <a:bodyPr/>
          <a:p/>
        </p:txBody>
      </p:sp>
      <p:sp>
        <p:nvSpPr>
          <p:cNvPr id="12" name="Text 9"/>
          <p:cNvSpPr/>
          <p:nvPr/>
        </p:nvSpPr>
        <p:spPr>
          <a:xfrm>
            <a:off x="1051560" y="3172968"/>
            <a:ext cx="277063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6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SPLIT — protocolo híbrido SIP + WebRTC para troncales RTC</a:t>
            </a:r>
            <a:endParaRPr lang="en-US" sz="960" dirty="0"/>
          </a:p>
        </p:txBody>
      </p:sp>
      <p:sp>
        <p:nvSpPr>
          <p:cNvPr id="13" name="Shape 10"/>
          <p:cNvSpPr/>
          <p:nvPr/>
        </p:nvSpPr>
        <p:spPr>
          <a:xfrm>
            <a:off x="841248" y="3968496"/>
            <a:ext cx="82296" cy="82296"/>
          </a:xfrm>
          <a:prstGeom prst="roundRect">
            <a:avLst>
              <a:gd name="adj" fmla="val 22222"/>
            </a:avLst>
          </a:prstGeom>
          <a:solidFill>
            <a:srgbClr val="F8EA76"/>
          </a:solidFill>
          <a:ln/>
        </p:spPr>
        <p:txBody>
          <a:bodyPr/>
          <a:p/>
        </p:txBody>
      </p:sp>
      <p:sp>
        <p:nvSpPr>
          <p:cNvPr id="14" name="Text 11"/>
          <p:cNvSpPr/>
          <p:nvPr/>
        </p:nvSpPr>
        <p:spPr>
          <a:xfrm>
            <a:off x="1051560" y="3886200"/>
            <a:ext cx="277063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6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Se conecta a los contact centers existentes en lugar de sustituirlos</a:t>
            </a:r>
            <a:endParaRPr lang="en-US" sz="960" dirty="0"/>
          </a:p>
        </p:txBody>
      </p:sp>
      <p:sp>
        <p:nvSpPr>
          <p:cNvPr id="15" name="Shape 12"/>
          <p:cNvSpPr/>
          <p:nvPr/>
        </p:nvSpPr>
        <p:spPr>
          <a:xfrm>
            <a:off x="841248" y="4681728"/>
            <a:ext cx="82296" cy="82296"/>
          </a:xfrm>
          <a:prstGeom prst="roundRect">
            <a:avLst>
              <a:gd name="adj" fmla="val 22222"/>
            </a:avLst>
          </a:prstGeom>
          <a:solidFill>
            <a:srgbClr val="F8EA76"/>
          </a:solidFill>
          <a:ln/>
        </p:spPr>
        <p:txBody>
          <a:bodyPr/>
          <a:p/>
        </p:txBody>
      </p:sp>
      <p:sp>
        <p:nvSpPr>
          <p:cNvPr id="16" name="Text 13"/>
          <p:cNvSpPr/>
          <p:nvPr/>
        </p:nvSpPr>
        <p:spPr>
          <a:xfrm>
            <a:off x="1051560" y="4599432"/>
            <a:ext cx="277063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6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Configuración de troncales y estado de troncal en vivo en la consola</a:t>
            </a:r>
            <a:endParaRPr lang="en-US" sz="960" dirty="0"/>
          </a:p>
        </p:txBody>
      </p:sp>
      <p:sp>
        <p:nvSpPr>
          <p:cNvPr id="17" name="Shape 14"/>
          <p:cNvSpPr/>
          <p:nvPr/>
        </p:nvSpPr>
        <p:spPr>
          <a:xfrm>
            <a:off x="4306824" y="1417320"/>
            <a:ext cx="3566160" cy="3977640"/>
          </a:xfrm>
          <a:prstGeom prst="roundRect">
            <a:avLst>
              <a:gd name="adj" fmla="val 2564"/>
            </a:avLst>
          </a:prstGeom>
          <a:solidFill>
            <a:srgbClr val="2E3D48"/>
          </a:solidFill>
          <a:ln/>
        </p:spPr>
        <p:txBody>
          <a:bodyPr/>
          <a:p/>
        </p:txBody>
      </p:sp>
      <p:sp>
        <p:nvSpPr>
          <p:cNvPr id="18" name="Shape 15"/>
          <p:cNvSpPr/>
          <p:nvPr/>
        </p:nvSpPr>
        <p:spPr>
          <a:xfrm>
            <a:off x="4581144" y="1691640"/>
            <a:ext cx="585216" cy="585216"/>
          </a:xfrm>
          <a:prstGeom prst="ellipse">
            <a:avLst/>
          </a:prstGeom>
          <a:solidFill>
            <a:srgbClr val="F8EA76"/>
          </a:solidFill>
          <a:ln/>
        </p:spPr>
        <p:txBody>
          <a:bodyPr/>
          <a:p/>
        </p:txBody>
      </p:sp>
      <p:pic>
        <p:nvPicPr>
          <p:cNvPr id="19" name="Image 1" descr="icons/window_212F38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1596" y="1832092"/>
            <a:ext cx="304312" cy="304312"/>
          </a:xfrm>
          <a:prstGeom prst="rect">
            <a:avLst/>
          </a:prstGeom>
        </p:spPr>
      </p:pic>
      <p:sp>
        <p:nvSpPr>
          <p:cNvPr id="20" name="Text 16"/>
          <p:cNvSpPr/>
          <p:nvPr/>
        </p:nvSpPr>
        <p:spPr>
          <a:xfrm>
            <a:off x="5294376" y="1691640"/>
            <a:ext cx="2304288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Aplicaciones</a:t>
            </a:r>
            <a:endParaRPr lang="en-US" sz="1400" dirty="0"/>
          </a:p>
        </p:txBody>
      </p:sp>
      <p:sp>
        <p:nvSpPr>
          <p:cNvPr id="21" name="Shape 17"/>
          <p:cNvSpPr/>
          <p:nvPr/>
        </p:nvSpPr>
        <p:spPr>
          <a:xfrm>
            <a:off x="4599432" y="2542032"/>
            <a:ext cx="82296" cy="82296"/>
          </a:xfrm>
          <a:prstGeom prst="roundRect">
            <a:avLst>
              <a:gd name="adj" fmla="val 22222"/>
            </a:avLst>
          </a:prstGeom>
          <a:solidFill>
            <a:srgbClr val="F8EA76"/>
          </a:solidFill>
          <a:ln/>
        </p:spPr>
        <p:txBody>
          <a:bodyPr/>
          <a:p/>
        </p:txBody>
      </p:sp>
      <p:sp>
        <p:nvSpPr>
          <p:cNvPr id="22" name="Text 18"/>
          <p:cNvSpPr/>
          <p:nvPr/>
        </p:nvSpPr>
        <p:spPr>
          <a:xfrm>
            <a:off x="4809744" y="2459736"/>
            <a:ext cx="277063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6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Apps de negocio embebidas en el escritorio o abiertas en una pestaña</a:t>
            </a:r>
            <a:endParaRPr lang="en-US" sz="960" dirty="0"/>
          </a:p>
        </p:txBody>
      </p:sp>
      <p:sp>
        <p:nvSpPr>
          <p:cNvPr id="23" name="Shape 19"/>
          <p:cNvSpPr/>
          <p:nvPr/>
        </p:nvSpPr>
        <p:spPr>
          <a:xfrm>
            <a:off x="4599432" y="3255264"/>
            <a:ext cx="82296" cy="82296"/>
          </a:xfrm>
          <a:prstGeom prst="roundRect">
            <a:avLst>
              <a:gd name="adj" fmla="val 22222"/>
            </a:avLst>
          </a:prstGeom>
          <a:solidFill>
            <a:srgbClr val="F8EA76"/>
          </a:solidFill>
          <a:ln/>
        </p:spPr>
        <p:txBody>
          <a:bodyPr/>
          <a:p/>
        </p:txBody>
      </p:sp>
      <p:sp>
        <p:nvSpPr>
          <p:cNvPr id="24" name="Text 20"/>
          <p:cNvSpPr/>
          <p:nvPr/>
        </p:nvSpPr>
        <p:spPr>
          <a:xfrm>
            <a:off x="4809744" y="3172968"/>
            <a:ext cx="277063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6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Datos de llamada pasados por destino a aplicaciones personalizadas</a:t>
            </a:r>
            <a:endParaRPr lang="en-US" sz="960" dirty="0"/>
          </a:p>
        </p:txBody>
      </p:sp>
      <p:sp>
        <p:nvSpPr>
          <p:cNvPr id="25" name="Shape 21"/>
          <p:cNvSpPr/>
          <p:nvPr/>
        </p:nvSpPr>
        <p:spPr>
          <a:xfrm>
            <a:off x="4599432" y="3968496"/>
            <a:ext cx="82296" cy="82296"/>
          </a:xfrm>
          <a:prstGeom prst="roundRect">
            <a:avLst>
              <a:gd name="adj" fmla="val 22222"/>
            </a:avLst>
          </a:prstGeom>
          <a:solidFill>
            <a:srgbClr val="F8EA76"/>
          </a:solidFill>
          <a:ln/>
        </p:spPr>
        <p:txBody>
          <a:bodyPr/>
          <a:p/>
        </p:txBody>
      </p:sp>
      <p:sp>
        <p:nvSpPr>
          <p:cNvPr id="26" name="Text 22"/>
          <p:cNvSpPr/>
          <p:nvPr/>
        </p:nvSpPr>
        <p:spPr>
          <a:xfrm>
            <a:off x="4809744" y="3886200"/>
            <a:ext cx="277063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6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Variables de usuario y nombre disponibles para apps y disparadores de cola</a:t>
            </a:r>
            <a:endParaRPr lang="en-US" sz="960" dirty="0"/>
          </a:p>
        </p:txBody>
      </p:sp>
      <p:sp>
        <p:nvSpPr>
          <p:cNvPr id="27" name="Shape 23"/>
          <p:cNvSpPr/>
          <p:nvPr/>
        </p:nvSpPr>
        <p:spPr>
          <a:xfrm>
            <a:off x="4599432" y="4681728"/>
            <a:ext cx="82296" cy="82296"/>
          </a:xfrm>
          <a:prstGeom prst="roundRect">
            <a:avLst>
              <a:gd name="adj" fmla="val 22222"/>
            </a:avLst>
          </a:prstGeom>
          <a:solidFill>
            <a:srgbClr val="F8EA76"/>
          </a:solidFill>
          <a:ln/>
        </p:spPr>
        <p:txBody>
          <a:bodyPr/>
          <a:p/>
        </p:txBody>
      </p:sp>
      <p:sp>
        <p:nvSpPr>
          <p:cNvPr id="28" name="Text 24"/>
          <p:cNvSpPr/>
          <p:nvPr/>
        </p:nvSpPr>
        <p:spPr>
          <a:xfrm>
            <a:off x="4809744" y="4599432"/>
            <a:ext cx="277063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6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Disparadores de cola con acciones de copiar y código QR</a:t>
            </a:r>
            <a:endParaRPr lang="en-US" sz="960" dirty="0"/>
          </a:p>
        </p:txBody>
      </p:sp>
      <p:sp>
        <p:nvSpPr>
          <p:cNvPr id="29" name="Shape 25"/>
          <p:cNvSpPr/>
          <p:nvPr/>
        </p:nvSpPr>
        <p:spPr>
          <a:xfrm>
            <a:off x="8065008" y="1417320"/>
            <a:ext cx="3566160" cy="3977640"/>
          </a:xfrm>
          <a:prstGeom prst="roundRect">
            <a:avLst>
              <a:gd name="adj" fmla="val 2564"/>
            </a:avLst>
          </a:prstGeom>
          <a:solidFill>
            <a:srgbClr val="2E3D48"/>
          </a:solidFill>
          <a:ln/>
        </p:spPr>
        <p:txBody>
          <a:bodyPr/>
          <a:p/>
        </p:txBody>
      </p:sp>
      <p:sp>
        <p:nvSpPr>
          <p:cNvPr id="30" name="Shape 26"/>
          <p:cNvSpPr/>
          <p:nvPr/>
        </p:nvSpPr>
        <p:spPr>
          <a:xfrm>
            <a:off x="8339328" y="1691640"/>
            <a:ext cx="585216" cy="585216"/>
          </a:xfrm>
          <a:prstGeom prst="ellipse">
            <a:avLst/>
          </a:prstGeom>
          <a:solidFill>
            <a:srgbClr val="F8EA76"/>
          </a:solidFill>
          <a:ln/>
        </p:spPr>
        <p:txBody>
          <a:bodyPr/>
          <a:p/>
        </p:txBody>
      </p:sp>
      <p:pic>
        <p:nvPicPr>
          <p:cNvPr id="31" name="Image 2" descr="icons/standard_212F38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79780" y="1832092"/>
            <a:ext cx="304312" cy="304312"/>
          </a:xfrm>
          <a:prstGeom prst="rect">
            <a:avLst/>
          </a:prstGeom>
        </p:spPr>
      </p:pic>
      <p:sp>
        <p:nvSpPr>
          <p:cNvPr id="32" name="Text 27"/>
          <p:cNvSpPr/>
          <p:nvPr/>
        </p:nvSpPr>
        <p:spPr>
          <a:xfrm>
            <a:off x="9052560" y="1691640"/>
            <a:ext cx="2304288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APIs de la plataforma</a:t>
            </a:r>
            <a:endParaRPr lang="en-US" sz="1400" dirty="0"/>
          </a:p>
        </p:txBody>
      </p:sp>
      <p:sp>
        <p:nvSpPr>
          <p:cNvPr id="33" name="Shape 28"/>
          <p:cNvSpPr/>
          <p:nvPr/>
        </p:nvSpPr>
        <p:spPr>
          <a:xfrm>
            <a:off x="8357616" y="2542032"/>
            <a:ext cx="82296" cy="82296"/>
          </a:xfrm>
          <a:prstGeom prst="roundRect">
            <a:avLst>
              <a:gd name="adj" fmla="val 22222"/>
            </a:avLst>
          </a:prstGeom>
          <a:solidFill>
            <a:srgbClr val="F8EA76"/>
          </a:solidFill>
          <a:ln/>
        </p:spPr>
        <p:txBody>
          <a:bodyPr/>
          <a:p/>
        </p:txBody>
      </p:sp>
      <p:sp>
        <p:nvSpPr>
          <p:cNvPr id="34" name="Text 29"/>
          <p:cNvSpPr/>
          <p:nvPr/>
        </p:nvSpPr>
        <p:spPr>
          <a:xfrm>
            <a:off x="8567928" y="2459736"/>
            <a:ext cx="277063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6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Módulos PHP personalizados para ampliar la funcionalidad de la plataforma</a:t>
            </a:r>
            <a:endParaRPr lang="en-US" sz="960" dirty="0"/>
          </a:p>
        </p:txBody>
      </p:sp>
      <p:sp>
        <p:nvSpPr>
          <p:cNvPr id="35" name="Shape 30"/>
          <p:cNvSpPr/>
          <p:nvPr/>
        </p:nvSpPr>
        <p:spPr>
          <a:xfrm>
            <a:off x="8357616" y="3255264"/>
            <a:ext cx="82296" cy="82296"/>
          </a:xfrm>
          <a:prstGeom prst="roundRect">
            <a:avLst>
              <a:gd name="adj" fmla="val 22222"/>
            </a:avLst>
          </a:prstGeom>
          <a:solidFill>
            <a:srgbClr val="F8EA76"/>
          </a:solidFill>
          <a:ln/>
        </p:spPr>
        <p:txBody>
          <a:bodyPr/>
          <a:p/>
        </p:txBody>
      </p:sp>
      <p:sp>
        <p:nvSpPr>
          <p:cNvPr id="36" name="Text 31"/>
          <p:cNvSpPr/>
          <p:nvPr/>
        </p:nvSpPr>
        <p:spPr>
          <a:xfrm>
            <a:off x="8567928" y="3172968"/>
            <a:ext cx="277063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6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Acciones WebSocket para plantilla y mensajería en tiempo real</a:t>
            </a:r>
            <a:endParaRPr lang="en-US" sz="960" dirty="0"/>
          </a:p>
        </p:txBody>
      </p:sp>
      <p:sp>
        <p:nvSpPr>
          <p:cNvPr id="37" name="Shape 32"/>
          <p:cNvSpPr/>
          <p:nvPr/>
        </p:nvSpPr>
        <p:spPr>
          <a:xfrm>
            <a:off x="8357616" y="3968496"/>
            <a:ext cx="82296" cy="82296"/>
          </a:xfrm>
          <a:prstGeom prst="roundRect">
            <a:avLst>
              <a:gd name="adj" fmla="val 22222"/>
            </a:avLst>
          </a:prstGeom>
          <a:solidFill>
            <a:srgbClr val="F8EA76"/>
          </a:solidFill>
          <a:ln/>
        </p:spPr>
        <p:txBody>
          <a:bodyPr/>
          <a:p/>
        </p:txBody>
      </p:sp>
      <p:sp>
        <p:nvSpPr>
          <p:cNvPr id="38" name="Text 33"/>
          <p:cNvSpPr/>
          <p:nvPr/>
        </p:nvSpPr>
        <p:spPr>
          <a:xfrm>
            <a:off x="8567928" y="3886200"/>
            <a:ext cx="277063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6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Módulos personalizados de base de datos para consultas de negocio en plena llamada</a:t>
            </a:r>
            <a:endParaRPr lang="en-US" sz="960" dirty="0"/>
          </a:p>
        </p:txBody>
      </p:sp>
      <p:sp>
        <p:nvSpPr>
          <p:cNvPr id="39" name="Shape 34"/>
          <p:cNvSpPr/>
          <p:nvPr/>
        </p:nvSpPr>
        <p:spPr>
          <a:xfrm>
            <a:off x="8357616" y="4681728"/>
            <a:ext cx="82296" cy="82296"/>
          </a:xfrm>
          <a:prstGeom prst="roundRect">
            <a:avLst>
              <a:gd name="adj" fmla="val 22222"/>
            </a:avLst>
          </a:prstGeom>
          <a:solidFill>
            <a:srgbClr val="F8EA76"/>
          </a:solidFill>
          <a:ln/>
        </p:spPr>
        <p:txBody>
          <a:bodyPr/>
          <a:p/>
        </p:txBody>
      </p:sp>
      <p:sp>
        <p:nvSpPr>
          <p:cNvPr id="40" name="Text 35"/>
          <p:cNvSpPr/>
          <p:nvPr/>
        </p:nvSpPr>
        <p:spPr>
          <a:xfrm>
            <a:off x="8567928" y="4599432"/>
            <a:ext cx="277063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6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Worker de informes capaz de apuntar a una base de datos remota</a:t>
            </a:r>
            <a:endParaRPr lang="en-US" sz="960" dirty="0"/>
          </a:p>
        </p:txBody>
      </p:sp>
      <p:sp>
        <p:nvSpPr>
          <p:cNvPr id="41" name="Text 36"/>
          <p:cNvSpPr/>
          <p:nvPr/>
        </p:nvSpPr>
        <p:spPr>
          <a:xfrm>
            <a:off x="548640" y="5669280"/>
            <a:ext cx="1109167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8EA7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Como la plataforma habla SIP y WebRTC estándar, Web ACD se puede introducir junto a un contact center ya existente y asumir primero el tráfico de video.</a:t>
            </a:r>
            <a:endParaRPr lang="en-US" sz="1050" dirty="0"/>
          </a:p>
        </p:txBody>
      </p:sp>
      <p:sp>
        <p:nvSpPr>
          <p:cNvPr id="42" name="Text 37"/>
          <p:cNvSpPr/>
          <p:nvPr/>
        </p:nvSpPr>
        <p:spPr>
          <a:xfrm>
            <a:off x="548640" y="645566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6B7F8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Fuente: wiki.ivrpowers.com/en/webacd/faq, /webacd/changelog, /webacd/configuration</a:t>
            </a:r>
            <a:endParaRPr lang="en-US" sz="800" dirty="0"/>
          </a:p>
        </p:txBody>
      </p:sp>
      <p:sp>
        <p:nvSpPr>
          <p:cNvPr id="43" name="Text 38"/>
          <p:cNvSpPr/>
          <p:nvPr/>
        </p:nvSpPr>
        <p:spPr>
          <a:xfrm>
            <a:off x="8778240" y="6455664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6B7F8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Interoperabilidad</a:t>
            </a:r>
            <a:endParaRPr lang="en-US" sz="800" dirty="0"/>
          </a:p>
        </p:txBody>
      </p:sp>
      <p:sp>
        <p:nvSpPr>
          <p:cNvPr id="44" name="Text 39"/>
          <p:cNvSpPr/>
          <p:nvPr/>
        </p:nvSpPr>
        <p:spPr>
          <a:xfrm>
            <a:off x="11320272" y="6455664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18</a:t>
            </a:r>
            <a:endParaRPr lang="en-US" sz="9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21208"/>
            <a:ext cx="118872" cy="118872"/>
          </a:xfrm>
          <a:prstGeom prst="roundRect">
            <a:avLst>
              <a:gd name="adj" fmla="val 23077"/>
            </a:avLst>
          </a:prstGeom>
          <a:solidFill>
            <a:srgbClr val="FF6D5F"/>
          </a:solidFill>
          <a:ln/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777240" y="457200"/>
            <a:ext cx="10424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COMPARACIÓN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731520"/>
            <a:ext cx="1109167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7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En qué se distancia Web ACD de las suites</a:t>
            </a:r>
            <a:endParaRPr lang="en-US" sz="2700" dirty="0"/>
          </a:p>
        </p:txBody>
      </p:sp>
      <p:sp>
        <p:nvSpPr>
          <p:cNvPr id="5" name="Shape 3"/>
          <p:cNvSpPr/>
          <p:nvPr/>
        </p:nvSpPr>
        <p:spPr>
          <a:xfrm>
            <a:off x="4946904" y="1280160"/>
            <a:ext cx="3456432" cy="4343400"/>
          </a:xfrm>
          <a:prstGeom prst="roundRect">
            <a:avLst>
              <a:gd name="adj" fmla="val 2646"/>
            </a:avLst>
          </a:prstGeom>
          <a:solidFill>
            <a:srgbClr val="EDEFF1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8220456" y="1280160"/>
            <a:ext cx="3547872" cy="4343400"/>
          </a:xfrm>
          <a:prstGeom prst="roundRect">
            <a:avLst>
              <a:gd name="adj" fmla="val 2577"/>
            </a:avLst>
          </a:prstGeom>
          <a:solidFill>
            <a:srgbClr val="212F38"/>
          </a:solidFill>
          <a:ln/>
        </p:spPr>
        <p:txBody>
          <a:bodyPr/>
          <a:p/>
        </p:txBody>
      </p:sp>
      <p:sp>
        <p:nvSpPr>
          <p:cNvPr id="7" name="Text 5"/>
          <p:cNvSpPr/>
          <p:nvPr/>
        </p:nvSpPr>
        <p:spPr>
          <a:xfrm>
            <a:off x="548640" y="1371600"/>
            <a:ext cx="443484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5074920" y="1371600"/>
            <a:ext cx="32004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Una suite CCaaS típica</a:t>
            </a:r>
            <a:endParaRPr lang="en-US" sz="1150" dirty="0"/>
          </a:p>
        </p:txBody>
      </p:sp>
      <p:sp>
        <p:nvSpPr>
          <p:cNvPr id="9" name="Text 7"/>
          <p:cNvSpPr/>
          <p:nvPr/>
        </p:nvSpPr>
        <p:spPr>
          <a:xfrm>
            <a:off x="8366760" y="1371600"/>
            <a:ext cx="3273552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8EA7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Web ACD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548640" y="1965960"/>
            <a:ext cx="4617720" cy="594360"/>
          </a:xfrm>
          <a:prstGeom prst="rect">
            <a:avLst/>
          </a:prstGeom>
          <a:solidFill>
            <a:srgbClr val="EDEFF1"/>
          </a:solidFill>
          <a:ln/>
        </p:spPr>
        <p:txBody>
          <a:bodyPr/>
          <a:p/>
        </p:txBody>
      </p:sp>
      <p:sp>
        <p:nvSpPr>
          <p:cNvPr id="11" name="Text 9"/>
          <p:cNvSpPr/>
          <p:nvPr/>
        </p:nvSpPr>
        <p:spPr>
          <a:xfrm>
            <a:off x="713232" y="1965960"/>
            <a:ext cx="41605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El video como canal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5074920" y="1965960"/>
            <a:ext cx="32004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96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Ausente, tarifado como add-on o plug-in de marketplace</a:t>
            </a:r>
            <a:endParaRPr lang="en-US" sz="960" dirty="0"/>
          </a:p>
        </p:txBody>
      </p:sp>
      <p:sp>
        <p:nvSpPr>
          <p:cNvPr id="13" name="Text 11"/>
          <p:cNvSpPr/>
          <p:nvPr/>
        </p:nvSpPr>
        <p:spPr>
          <a:xfrm>
            <a:off x="8366760" y="1965960"/>
            <a:ext cx="3273552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98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Nativo, enrutado por el mismo ACD que la voz</a:t>
            </a:r>
            <a:endParaRPr lang="en-US" sz="980" dirty="0"/>
          </a:p>
        </p:txBody>
      </p:sp>
      <p:sp>
        <p:nvSpPr>
          <p:cNvPr id="14" name="Text 12"/>
          <p:cNvSpPr/>
          <p:nvPr/>
        </p:nvSpPr>
        <p:spPr>
          <a:xfrm>
            <a:off x="713232" y="2560320"/>
            <a:ext cx="41605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Grabación de video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5074920" y="2560320"/>
            <a:ext cx="32004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96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Normalmente un producto o partner aparte</a:t>
            </a:r>
            <a:endParaRPr lang="en-US" sz="960" dirty="0"/>
          </a:p>
        </p:txBody>
      </p:sp>
      <p:sp>
        <p:nvSpPr>
          <p:cNvPr id="16" name="Text 14"/>
          <p:cNvSpPr/>
          <p:nvPr/>
        </p:nvSpPr>
        <p:spPr>
          <a:xfrm>
            <a:off x="8366760" y="2560320"/>
            <a:ext cx="3273552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98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Video REC, integrado en la misma suite</a:t>
            </a:r>
            <a:endParaRPr lang="en-US" sz="980" dirty="0"/>
          </a:p>
        </p:txBody>
      </p:sp>
      <p:sp>
        <p:nvSpPr>
          <p:cNvPr id="17" name="Shape 15"/>
          <p:cNvSpPr/>
          <p:nvPr/>
        </p:nvSpPr>
        <p:spPr>
          <a:xfrm>
            <a:off x="548640" y="3154680"/>
            <a:ext cx="4617720" cy="594360"/>
          </a:xfrm>
          <a:prstGeom prst="rect">
            <a:avLst/>
          </a:prstGeom>
          <a:solidFill>
            <a:srgbClr val="EDEFF1"/>
          </a:solidFill>
          <a:ln/>
        </p:spPr>
        <p:txBody>
          <a:bodyPr/>
          <a:p/>
        </p:txBody>
      </p:sp>
      <p:sp>
        <p:nvSpPr>
          <p:cNvPr id="18" name="Text 16"/>
          <p:cNvSpPr/>
          <p:nvPr/>
        </p:nvSpPr>
        <p:spPr>
          <a:xfrm>
            <a:off x="713232" y="3154680"/>
            <a:ext cx="41605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Despliegue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5074920" y="3154680"/>
            <a:ext cx="32004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96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Solo nube del proveedor, en la mayoría de casos</a:t>
            </a:r>
            <a:endParaRPr lang="en-US" sz="960" dirty="0"/>
          </a:p>
        </p:txBody>
      </p:sp>
      <p:sp>
        <p:nvSpPr>
          <p:cNvPr id="20" name="Text 18"/>
          <p:cNvSpPr/>
          <p:nvPr/>
        </p:nvSpPr>
        <p:spPr>
          <a:xfrm>
            <a:off x="8366760" y="3154680"/>
            <a:ext cx="3273552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98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Nube, on-premises, virtualizado o híbrido</a:t>
            </a:r>
            <a:endParaRPr lang="en-US" sz="980" dirty="0"/>
          </a:p>
        </p:txBody>
      </p:sp>
      <p:sp>
        <p:nvSpPr>
          <p:cNvPr id="21" name="Text 19"/>
          <p:cNvSpPr/>
          <p:nvPr/>
        </p:nvSpPr>
        <p:spPr>
          <a:xfrm>
            <a:off x="713232" y="3749040"/>
            <a:ext cx="41605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Dónde residen los datos de video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5074920" y="3749040"/>
            <a:ext cx="32004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96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La región del proveedor, por arquitectura</a:t>
            </a:r>
            <a:endParaRPr lang="en-US" sz="960" dirty="0"/>
          </a:p>
        </p:txBody>
      </p:sp>
      <p:sp>
        <p:nvSpPr>
          <p:cNvPr id="23" name="Text 21"/>
          <p:cNvSpPr/>
          <p:nvPr/>
        </p:nvSpPr>
        <p:spPr>
          <a:xfrm>
            <a:off x="8366760" y="3749040"/>
            <a:ext cx="3273552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98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Donde tú lo instales</a:t>
            </a:r>
            <a:endParaRPr lang="en-US" sz="980" dirty="0"/>
          </a:p>
        </p:txBody>
      </p:sp>
      <p:sp>
        <p:nvSpPr>
          <p:cNvPr id="24" name="Shape 22"/>
          <p:cNvSpPr/>
          <p:nvPr/>
        </p:nvSpPr>
        <p:spPr>
          <a:xfrm>
            <a:off x="548640" y="4343400"/>
            <a:ext cx="4617720" cy="594360"/>
          </a:xfrm>
          <a:prstGeom prst="rect">
            <a:avLst/>
          </a:prstGeom>
          <a:solidFill>
            <a:srgbClr val="EDEFF1"/>
          </a:solidFill>
          <a:ln/>
        </p:spPr>
        <p:txBody>
          <a:bodyPr/>
          <a:p/>
        </p:txBody>
      </p:sp>
      <p:sp>
        <p:nvSpPr>
          <p:cNvPr id="25" name="Text 23"/>
          <p:cNvSpPr/>
          <p:nvPr/>
        </p:nvSpPr>
        <p:spPr>
          <a:xfrm>
            <a:off x="713232" y="4343400"/>
            <a:ext cx="41605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Modelo comercial</a:t>
            </a:r>
            <a:endParaRPr lang="en-US" sz="1100" dirty="0"/>
          </a:p>
        </p:txBody>
      </p:sp>
      <p:sp>
        <p:nvSpPr>
          <p:cNvPr id="26" name="Text 24"/>
          <p:cNvSpPr/>
          <p:nvPr/>
        </p:nvSpPr>
        <p:spPr>
          <a:xfrm>
            <a:off x="5074920" y="4343400"/>
            <a:ext cx="32004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96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Por agente, al mes, indefinidamente</a:t>
            </a:r>
            <a:endParaRPr lang="en-US" sz="960" dirty="0"/>
          </a:p>
        </p:txBody>
      </p:sp>
      <p:sp>
        <p:nvSpPr>
          <p:cNvPr id="27" name="Text 25"/>
          <p:cNvSpPr/>
          <p:nvPr/>
        </p:nvSpPr>
        <p:spPr>
          <a:xfrm>
            <a:off x="8366760" y="4343400"/>
            <a:ext cx="3273552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98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Suscripción o licencias</a:t>
            </a:r>
            <a:endParaRPr lang="en-US" sz="980" dirty="0"/>
          </a:p>
        </p:txBody>
      </p:sp>
      <p:sp>
        <p:nvSpPr>
          <p:cNvPr id="28" name="Text 26"/>
          <p:cNvSpPr/>
          <p:nvPr/>
        </p:nvSpPr>
        <p:spPr>
          <a:xfrm>
            <a:off x="713232" y="4937760"/>
            <a:ext cx="41605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Proveedores en la pila</a:t>
            </a:r>
            <a:endParaRPr lang="en-US" sz="1100" dirty="0"/>
          </a:p>
        </p:txBody>
      </p:sp>
      <p:sp>
        <p:nvSpPr>
          <p:cNvPr id="29" name="Text 27"/>
          <p:cNvSpPr/>
          <p:nvPr/>
        </p:nvSpPr>
        <p:spPr>
          <a:xfrm>
            <a:off x="5074920" y="4937760"/>
            <a:ext cx="32004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96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Plataforma, más partner de video, más grabador</a:t>
            </a:r>
            <a:endParaRPr lang="en-US" sz="960" dirty="0"/>
          </a:p>
        </p:txBody>
      </p:sp>
      <p:sp>
        <p:nvSpPr>
          <p:cNvPr id="30" name="Text 28"/>
          <p:cNvSpPr/>
          <p:nvPr/>
        </p:nvSpPr>
        <p:spPr>
          <a:xfrm>
            <a:off x="8366760" y="4937760"/>
            <a:ext cx="3273552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98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Un proveedor para IVR, ACD, video y grabación</a:t>
            </a:r>
            <a:endParaRPr lang="en-US" sz="980" dirty="0"/>
          </a:p>
        </p:txBody>
      </p:sp>
      <p:sp>
        <p:nvSpPr>
          <p:cNvPr id="31" name="Text 29"/>
          <p:cNvSpPr/>
          <p:nvPr/>
        </p:nvSpPr>
        <p:spPr>
          <a:xfrm>
            <a:off x="548640" y="5870448"/>
            <a:ext cx="1109167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900" i="1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«Una suite CCaaS típica» resume los patrones publicados en las páginas de capacidades y precios de las principales plataformas a agosto de 2026. Hay comparativas específicas por proveedor disponibles bajo petición.</a:t>
            </a:r>
            <a:endParaRPr lang="en-US" sz="900" dirty="0"/>
          </a:p>
        </p:txBody>
      </p:sp>
      <p:sp>
        <p:nvSpPr>
          <p:cNvPr id="32" name="Text 30"/>
          <p:cNvSpPr/>
          <p:nvPr/>
        </p:nvSpPr>
        <p:spPr>
          <a:xfrm>
            <a:off x="8778240" y="6455664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Comparación</a:t>
            </a:r>
            <a:endParaRPr lang="en-US" sz="800" dirty="0"/>
          </a:p>
        </p:txBody>
      </p:sp>
      <p:sp>
        <p:nvSpPr>
          <p:cNvPr id="33" name="Text 31"/>
          <p:cNvSpPr/>
          <p:nvPr/>
        </p:nvSpPr>
        <p:spPr>
          <a:xfrm>
            <a:off x="11320272" y="6455664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19</a:t>
            </a:r>
            <a:endParaRPr lang="en-US" sz="9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21208"/>
            <a:ext cx="118872" cy="118872"/>
          </a:xfrm>
          <a:prstGeom prst="roundRect">
            <a:avLst>
              <a:gd name="adj" fmla="val 23077"/>
            </a:avLst>
          </a:prstGeom>
          <a:solidFill>
            <a:srgbClr val="FF6D5F"/>
          </a:solidFill>
          <a:ln/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777240" y="457200"/>
            <a:ext cx="10424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EN PRODUCCIÓN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731520"/>
            <a:ext cx="1109167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7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Funcionando donde la conversación realmente importa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548640" y="1280160"/>
            <a:ext cx="1109167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Web ACD está desplegado en servicios públicos, salud, seguros e instituciones financieras en América Latina y Europa — sectores donde una interacción es un expediente, no un ticket.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548640" y="1920240"/>
            <a:ext cx="11091672" cy="1517904"/>
          </a:xfrm>
          <a:prstGeom prst="roundRect">
            <a:avLst>
              <a:gd name="adj" fmla="val 6024"/>
            </a:avLst>
          </a:prstGeom>
          <a:solidFill>
            <a:srgbClr val="F6F6F6"/>
          </a:solidFill>
          <a:ln/>
        </p:spPr>
        <p:txBody>
          <a:bodyPr/>
          <a:p/>
        </p:txBody>
      </p:sp>
      <p:pic>
        <p:nvPicPr>
          <p:cNvPr id="7" name="Image 0" descr="assets/client_logos_row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48156" y="2110491"/>
            <a:ext cx="9692640" cy="1137402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548640" y="3657600"/>
            <a:ext cx="7315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Industrias atendidas</a:t>
            </a:r>
            <a:endParaRPr lang="en-US" sz="1250" dirty="0"/>
          </a:p>
        </p:txBody>
      </p:sp>
      <p:sp>
        <p:nvSpPr>
          <p:cNvPr id="9" name="Shape 6"/>
          <p:cNvSpPr/>
          <p:nvPr/>
        </p:nvSpPr>
        <p:spPr>
          <a:xfrm>
            <a:off x="548640" y="4096512"/>
            <a:ext cx="2121408" cy="1371600"/>
          </a:xfrm>
          <a:prstGeom prst="roundRect">
            <a:avLst>
              <a:gd name="adj" fmla="val 6667"/>
            </a:avLst>
          </a:prstGeom>
          <a:solidFill>
            <a:srgbClr val="F6F6F6"/>
          </a:solidFill>
          <a:ln/>
        </p:spPr>
        <p:txBody>
          <a:bodyPr/>
          <a:p/>
        </p:txBody>
      </p:sp>
      <p:sp>
        <p:nvSpPr>
          <p:cNvPr id="10" name="Shape 7"/>
          <p:cNvSpPr/>
          <p:nvPr/>
        </p:nvSpPr>
        <p:spPr>
          <a:xfrm>
            <a:off x="1335024" y="4315968"/>
            <a:ext cx="548640" cy="548640"/>
          </a:xfrm>
          <a:prstGeom prst="ellipse">
            <a:avLst/>
          </a:prstGeom>
          <a:solidFill>
            <a:srgbClr val="FDF9D6"/>
          </a:solidFill>
          <a:ln/>
        </p:spPr>
        <p:txBody>
          <a:bodyPr/>
          <a:p/>
        </p:txBody>
      </p:sp>
      <p:pic>
        <p:nvPicPr>
          <p:cNvPr id="11" name="Image 1" descr="icons/bank_212F38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6698" y="4447642"/>
            <a:ext cx="285293" cy="285293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640080" y="4956048"/>
            <a:ext cx="193852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02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Servicios financieros</a:t>
            </a:r>
            <a:endParaRPr lang="en-US" sz="1020" dirty="0"/>
          </a:p>
        </p:txBody>
      </p:sp>
      <p:sp>
        <p:nvSpPr>
          <p:cNvPr id="13" name="Shape 9"/>
          <p:cNvSpPr/>
          <p:nvPr/>
        </p:nvSpPr>
        <p:spPr>
          <a:xfrm>
            <a:off x="2798064" y="4096512"/>
            <a:ext cx="2121408" cy="1371600"/>
          </a:xfrm>
          <a:prstGeom prst="roundRect">
            <a:avLst>
              <a:gd name="adj" fmla="val 6667"/>
            </a:avLst>
          </a:prstGeom>
          <a:solidFill>
            <a:srgbClr val="F6F6F6"/>
          </a:solidFill>
          <a:ln/>
        </p:spPr>
        <p:txBody>
          <a:bodyPr/>
          <a:p/>
        </p:txBody>
      </p:sp>
      <p:sp>
        <p:nvSpPr>
          <p:cNvPr id="14" name="Shape 10"/>
          <p:cNvSpPr/>
          <p:nvPr/>
        </p:nvSpPr>
        <p:spPr>
          <a:xfrm>
            <a:off x="3584448" y="4315968"/>
            <a:ext cx="548640" cy="548640"/>
          </a:xfrm>
          <a:prstGeom prst="ellipse">
            <a:avLst/>
          </a:prstGeom>
          <a:solidFill>
            <a:srgbClr val="FDF9D6"/>
          </a:solidFill>
          <a:ln/>
        </p:spPr>
        <p:txBody>
          <a:bodyPr/>
          <a:p/>
        </p:txBody>
      </p:sp>
      <p:pic>
        <p:nvPicPr>
          <p:cNvPr id="15" name="Image 2" descr="icons/building_212F38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6122" y="4447642"/>
            <a:ext cx="285293" cy="285293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2889504" y="4956048"/>
            <a:ext cx="193852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02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Sector público</a:t>
            </a:r>
            <a:endParaRPr lang="en-US" sz="1020" dirty="0"/>
          </a:p>
        </p:txBody>
      </p:sp>
      <p:sp>
        <p:nvSpPr>
          <p:cNvPr id="17" name="Shape 12"/>
          <p:cNvSpPr/>
          <p:nvPr/>
        </p:nvSpPr>
        <p:spPr>
          <a:xfrm>
            <a:off x="5047488" y="4096512"/>
            <a:ext cx="2121408" cy="1371600"/>
          </a:xfrm>
          <a:prstGeom prst="roundRect">
            <a:avLst>
              <a:gd name="adj" fmla="val 6667"/>
            </a:avLst>
          </a:prstGeom>
          <a:solidFill>
            <a:srgbClr val="F6F6F6"/>
          </a:solidFill>
          <a:ln/>
        </p:spPr>
        <p:txBody>
          <a:bodyPr/>
          <a:p/>
        </p:txBody>
      </p:sp>
      <p:sp>
        <p:nvSpPr>
          <p:cNvPr id="18" name="Shape 13"/>
          <p:cNvSpPr/>
          <p:nvPr/>
        </p:nvSpPr>
        <p:spPr>
          <a:xfrm>
            <a:off x="5833872" y="4315968"/>
            <a:ext cx="548640" cy="548640"/>
          </a:xfrm>
          <a:prstGeom prst="ellipse">
            <a:avLst/>
          </a:prstGeom>
          <a:solidFill>
            <a:srgbClr val="FDF9D6"/>
          </a:solidFill>
          <a:ln/>
        </p:spPr>
        <p:txBody>
          <a:bodyPr/>
          <a:p/>
        </p:txBody>
      </p:sp>
      <p:pic>
        <p:nvPicPr>
          <p:cNvPr id="19" name="Image 3" descr="icons/health_212F38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5546" y="4447642"/>
            <a:ext cx="285293" cy="285293"/>
          </a:xfrm>
          <a:prstGeom prst="rect">
            <a:avLst/>
          </a:prstGeom>
        </p:spPr>
      </p:pic>
      <p:sp>
        <p:nvSpPr>
          <p:cNvPr id="20" name="Text 14"/>
          <p:cNvSpPr/>
          <p:nvPr/>
        </p:nvSpPr>
        <p:spPr>
          <a:xfrm>
            <a:off x="5138928" y="4956048"/>
            <a:ext cx="193852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02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Salud</a:t>
            </a:r>
            <a:endParaRPr lang="en-US" sz="1020" dirty="0"/>
          </a:p>
        </p:txBody>
      </p:sp>
      <p:sp>
        <p:nvSpPr>
          <p:cNvPr id="21" name="Shape 15"/>
          <p:cNvSpPr/>
          <p:nvPr/>
        </p:nvSpPr>
        <p:spPr>
          <a:xfrm>
            <a:off x="7296912" y="4096512"/>
            <a:ext cx="2121408" cy="1371600"/>
          </a:xfrm>
          <a:prstGeom prst="roundRect">
            <a:avLst>
              <a:gd name="adj" fmla="val 6667"/>
            </a:avLst>
          </a:prstGeom>
          <a:solidFill>
            <a:srgbClr val="F6F6F6"/>
          </a:solidFill>
          <a:ln/>
        </p:spPr>
        <p:txBody>
          <a:bodyPr/>
          <a:p/>
        </p:txBody>
      </p:sp>
      <p:sp>
        <p:nvSpPr>
          <p:cNvPr id="22" name="Shape 16"/>
          <p:cNvSpPr/>
          <p:nvPr/>
        </p:nvSpPr>
        <p:spPr>
          <a:xfrm>
            <a:off x="8083296" y="4315968"/>
            <a:ext cx="548640" cy="548640"/>
          </a:xfrm>
          <a:prstGeom prst="ellipse">
            <a:avLst/>
          </a:prstGeom>
          <a:solidFill>
            <a:srgbClr val="FDF9D6"/>
          </a:solidFill>
          <a:ln/>
        </p:spPr>
        <p:txBody>
          <a:bodyPr/>
          <a:p/>
        </p:txBody>
      </p:sp>
      <p:pic>
        <p:nvPicPr>
          <p:cNvPr id="23" name="Image 4" descr="icons/signal_212F38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14970" y="4447642"/>
            <a:ext cx="285293" cy="285293"/>
          </a:xfrm>
          <a:prstGeom prst="rect">
            <a:avLst/>
          </a:prstGeom>
        </p:spPr>
      </p:pic>
      <p:sp>
        <p:nvSpPr>
          <p:cNvPr id="24" name="Text 17"/>
          <p:cNvSpPr/>
          <p:nvPr/>
        </p:nvSpPr>
        <p:spPr>
          <a:xfrm>
            <a:off x="7388352" y="4956048"/>
            <a:ext cx="193852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02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Telecom y utilities</a:t>
            </a:r>
            <a:endParaRPr lang="en-US" sz="1020" dirty="0"/>
          </a:p>
        </p:txBody>
      </p:sp>
      <p:sp>
        <p:nvSpPr>
          <p:cNvPr id="25" name="Shape 18"/>
          <p:cNvSpPr/>
          <p:nvPr/>
        </p:nvSpPr>
        <p:spPr>
          <a:xfrm>
            <a:off x="9546336" y="4096512"/>
            <a:ext cx="2121408" cy="1371600"/>
          </a:xfrm>
          <a:prstGeom prst="roundRect">
            <a:avLst>
              <a:gd name="adj" fmla="val 6667"/>
            </a:avLst>
          </a:prstGeom>
          <a:solidFill>
            <a:srgbClr val="F6F6F6"/>
          </a:solidFill>
          <a:ln/>
        </p:spPr>
        <p:txBody>
          <a:bodyPr/>
          <a:p/>
        </p:txBody>
      </p:sp>
      <p:sp>
        <p:nvSpPr>
          <p:cNvPr id="26" name="Shape 19"/>
          <p:cNvSpPr/>
          <p:nvPr/>
        </p:nvSpPr>
        <p:spPr>
          <a:xfrm>
            <a:off x="10332720" y="4315968"/>
            <a:ext cx="548640" cy="548640"/>
          </a:xfrm>
          <a:prstGeom prst="ellipse">
            <a:avLst/>
          </a:prstGeom>
          <a:solidFill>
            <a:srgbClr val="FDF9D6"/>
          </a:solidFill>
          <a:ln/>
        </p:spPr>
        <p:txBody>
          <a:bodyPr/>
          <a:p/>
        </p:txBody>
      </p:sp>
      <p:pic>
        <p:nvPicPr>
          <p:cNvPr id="27" name="Image 5" descr="icons/bpo_212F38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464394" y="4447642"/>
            <a:ext cx="285293" cy="285293"/>
          </a:xfrm>
          <a:prstGeom prst="rect">
            <a:avLst/>
          </a:prstGeom>
        </p:spPr>
      </p:pic>
      <p:sp>
        <p:nvSpPr>
          <p:cNvPr id="28" name="Text 20"/>
          <p:cNvSpPr/>
          <p:nvPr/>
        </p:nvSpPr>
        <p:spPr>
          <a:xfrm>
            <a:off x="9637776" y="4956048"/>
            <a:ext cx="193852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02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BPO y servicios</a:t>
            </a:r>
            <a:endParaRPr lang="en-US" sz="1020" dirty="0"/>
          </a:p>
        </p:txBody>
      </p:sp>
      <p:sp>
        <p:nvSpPr>
          <p:cNvPr id="29" name="Text 21"/>
          <p:cNvSpPr/>
          <p:nvPr/>
        </p:nvSpPr>
        <p:spPr>
          <a:xfrm>
            <a:off x="548640" y="5669280"/>
            <a:ext cx="1109167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80" i="1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Referencias nominales de clientes, con tamaño de despliegue y resultados, disponibles bajo NDA a través de tu equipo de cuenta.</a:t>
            </a:r>
            <a:endParaRPr lang="en-US" sz="980" dirty="0"/>
          </a:p>
        </p:txBody>
      </p:sp>
      <p:sp>
        <p:nvSpPr>
          <p:cNvPr id="30" name="Text 22"/>
          <p:cNvSpPr/>
          <p:nvPr/>
        </p:nvSpPr>
        <p:spPr>
          <a:xfrm>
            <a:off x="548640" y="645566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Fuente: interactivepowers.com/en/platforms/webacd (customer logos)</a:t>
            </a:r>
            <a:endParaRPr lang="en-US" sz="800" dirty="0"/>
          </a:p>
        </p:txBody>
      </p:sp>
      <p:sp>
        <p:nvSpPr>
          <p:cNvPr id="31" name="Text 23"/>
          <p:cNvSpPr/>
          <p:nvPr/>
        </p:nvSpPr>
        <p:spPr>
          <a:xfrm>
            <a:off x="8778240" y="6455664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En producción</a:t>
            </a:r>
            <a:endParaRPr lang="en-US" sz="800" dirty="0"/>
          </a:p>
        </p:txBody>
      </p:sp>
      <p:sp>
        <p:nvSpPr>
          <p:cNvPr id="32" name="Text 24"/>
          <p:cNvSpPr/>
          <p:nvPr/>
        </p:nvSpPr>
        <p:spPr>
          <a:xfrm>
            <a:off x="11320272" y="6455664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20</a:t>
            </a:r>
            <a:endParaRPr lang="en-US" sz="9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21208"/>
            <a:ext cx="118872" cy="118872"/>
          </a:xfrm>
          <a:prstGeom prst="roundRect">
            <a:avLst>
              <a:gd name="adj" fmla="val 23077"/>
            </a:avLst>
          </a:prstGeom>
          <a:solidFill>
            <a:srgbClr val="FF6D5F"/>
          </a:solidFill>
          <a:ln/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777240" y="457200"/>
            <a:ext cx="10424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COMERCIAL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731520"/>
            <a:ext cx="1109167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7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Suscripción por puesto, con licencia disponible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548640" y="1280160"/>
            <a:ext cx="11091672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Web ACD se contrata por suscripción, por puesto — un puesto es un agente, un supervisor o un administrador — en cualquier modelo de despliegue. Para sector público y entornos regulados que necesiten propiedad de la licencia, seguimos ofreciendo compra perpetua por puesto, con un mantenimiento anual que cubre nuevas versiones, actualizaciones y soporte online.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548640" y="2084832"/>
            <a:ext cx="2670048" cy="2377440"/>
          </a:xfrm>
          <a:prstGeom prst="roundRect">
            <a:avLst>
              <a:gd name="adj" fmla="val 3846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7" name="Shape 5"/>
          <p:cNvSpPr/>
          <p:nvPr/>
        </p:nvSpPr>
        <p:spPr>
          <a:xfrm>
            <a:off x="804672" y="2340864"/>
            <a:ext cx="621792" cy="621792"/>
          </a:xfrm>
          <a:prstGeom prst="ellipse">
            <a:avLst/>
          </a:prstGeom>
          <a:solidFill>
            <a:srgbClr val="FDF9D6"/>
          </a:solidFill>
          <a:ln/>
        </p:spPr>
        <p:txBody>
          <a:bodyPr/>
          <a:p/>
        </p:txBody>
      </p:sp>
      <p:pic>
        <p:nvPicPr>
          <p:cNvPr id="8" name="Image 0" descr="icons/affordable_212F38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60120" y="2496312"/>
            <a:ext cx="310896" cy="310896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804672" y="2999232"/>
            <a:ext cx="2157984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lnSpc>
                <a:spcPct val="110000"/>
              </a:lnSpc>
              <a:buNone/>
            </a:pPr>
            <a:r>
              <a:rPr lang="en-US" sz="12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Suscripción por puesto</a:t>
            </a:r>
            <a:endParaRPr lang="en-US" sz="1250" dirty="0"/>
          </a:p>
        </p:txBody>
      </p:sp>
      <p:sp>
        <p:nvSpPr>
          <p:cNvPr id="10" name="Text 7"/>
          <p:cNvSpPr/>
          <p:nvPr/>
        </p:nvSpPr>
        <p:spPr>
          <a:xfrm>
            <a:off x="804672" y="3547872"/>
            <a:ext cx="2157984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6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Las unidades son puestos por rol, así el modelo comercial encaja con cómo está dotado realmente el contact center.</a:t>
            </a:r>
            <a:endParaRPr lang="en-US" sz="960" dirty="0"/>
          </a:p>
        </p:txBody>
      </p:sp>
      <p:sp>
        <p:nvSpPr>
          <p:cNvPr id="11" name="Shape 8"/>
          <p:cNvSpPr/>
          <p:nvPr/>
        </p:nvSpPr>
        <p:spPr>
          <a:xfrm>
            <a:off x="3392424" y="2084832"/>
            <a:ext cx="2670048" cy="2377440"/>
          </a:xfrm>
          <a:prstGeom prst="roundRect">
            <a:avLst>
              <a:gd name="adj" fmla="val 3846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12" name="Shape 9"/>
          <p:cNvSpPr/>
          <p:nvPr/>
        </p:nvSpPr>
        <p:spPr>
          <a:xfrm>
            <a:off x="3648456" y="2340864"/>
            <a:ext cx="621792" cy="621792"/>
          </a:xfrm>
          <a:prstGeom prst="ellipse">
            <a:avLst/>
          </a:prstGeom>
          <a:solidFill>
            <a:srgbClr val="FDF9D6"/>
          </a:solidFill>
          <a:ln/>
        </p:spPr>
        <p:txBody>
          <a:bodyPr/>
          <a:p/>
        </p:txBody>
      </p:sp>
      <p:pic>
        <p:nvPicPr>
          <p:cNvPr id="13" name="Image 1" descr="icons/refresh_212F38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3904" y="2496312"/>
            <a:ext cx="310896" cy="310896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3648456" y="2999232"/>
            <a:ext cx="2157984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lnSpc>
                <a:spcPct val="110000"/>
              </a:lnSpc>
              <a:buNone/>
            </a:pPr>
            <a:r>
              <a:rPr lang="en-US" sz="12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Mantenimiento anual</a:t>
            </a:r>
            <a:endParaRPr lang="en-US" sz="1250" dirty="0"/>
          </a:p>
        </p:txBody>
      </p:sp>
      <p:sp>
        <p:nvSpPr>
          <p:cNvPr id="15" name="Text 11"/>
          <p:cNvSpPr/>
          <p:nvPr/>
        </p:nvSpPr>
        <p:spPr>
          <a:xfrm>
            <a:off x="3648456" y="3547872"/>
            <a:ext cx="2157984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6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Cubre nuevas versiones, actualizaciones y soporte online — la ruta de actualización está incluida, no se revende.</a:t>
            </a:r>
            <a:endParaRPr lang="en-US" sz="960" dirty="0"/>
          </a:p>
        </p:txBody>
      </p:sp>
      <p:sp>
        <p:nvSpPr>
          <p:cNvPr id="16" name="Shape 12"/>
          <p:cNvSpPr/>
          <p:nvPr/>
        </p:nvSpPr>
        <p:spPr>
          <a:xfrm>
            <a:off x="6236208" y="2084832"/>
            <a:ext cx="2670048" cy="2377440"/>
          </a:xfrm>
          <a:prstGeom prst="roundRect">
            <a:avLst>
              <a:gd name="adj" fmla="val 3846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17" name="Shape 13"/>
          <p:cNvSpPr/>
          <p:nvPr/>
        </p:nvSpPr>
        <p:spPr>
          <a:xfrm>
            <a:off x="6492240" y="2340864"/>
            <a:ext cx="621792" cy="621792"/>
          </a:xfrm>
          <a:prstGeom prst="ellipse">
            <a:avLst/>
          </a:prstGeom>
          <a:solidFill>
            <a:srgbClr val="FDF9D6"/>
          </a:solidFill>
          <a:ln/>
        </p:spPr>
        <p:txBody>
          <a:bodyPr/>
          <a:p/>
        </p:txBody>
      </p:sp>
      <p:pic>
        <p:nvPicPr>
          <p:cNvPr id="18" name="Image 2" descr="icons/tester_212F38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47688" y="2496312"/>
            <a:ext cx="310896" cy="310896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6492240" y="2999232"/>
            <a:ext cx="2157984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lnSpc>
                <a:spcPct val="110000"/>
              </a:lnSpc>
              <a:buNone/>
            </a:pPr>
            <a:r>
              <a:rPr lang="en-US" sz="12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Evaluación con funcionalidad completa</a:t>
            </a:r>
            <a:endParaRPr lang="en-US" sz="1250" dirty="0"/>
          </a:p>
        </p:txBody>
      </p:sp>
      <p:sp>
        <p:nvSpPr>
          <p:cNvPr id="20" name="Text 15"/>
          <p:cNvSpPr/>
          <p:nvPr/>
        </p:nvSpPr>
        <p:spPr>
          <a:xfrm>
            <a:off x="6492240" y="3547872"/>
            <a:ext cx="2157984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6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Funcionalidad completa y sin restricciones, con capacidad y duración limitadas, para una prueba de concepto.</a:t>
            </a:r>
            <a:endParaRPr lang="en-US" sz="960" dirty="0"/>
          </a:p>
        </p:txBody>
      </p:sp>
      <p:sp>
        <p:nvSpPr>
          <p:cNvPr id="21" name="Shape 16"/>
          <p:cNvSpPr/>
          <p:nvPr/>
        </p:nvSpPr>
        <p:spPr>
          <a:xfrm>
            <a:off x="9079992" y="2084832"/>
            <a:ext cx="2670048" cy="2377440"/>
          </a:xfrm>
          <a:prstGeom prst="roundRect">
            <a:avLst>
              <a:gd name="adj" fmla="val 3846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22" name="Shape 17"/>
          <p:cNvSpPr/>
          <p:nvPr/>
        </p:nvSpPr>
        <p:spPr>
          <a:xfrm>
            <a:off x="9336024" y="2340864"/>
            <a:ext cx="621792" cy="621792"/>
          </a:xfrm>
          <a:prstGeom prst="ellipse">
            <a:avLst/>
          </a:prstGeom>
          <a:solidFill>
            <a:srgbClr val="FDF9D6"/>
          </a:solidFill>
          <a:ln/>
        </p:spPr>
        <p:txBody>
          <a:bodyPr/>
          <a:p/>
        </p:txBody>
      </p:sp>
      <p:pic>
        <p:nvPicPr>
          <p:cNvPr id="23" name="Image 3" descr="icons/support_212F38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491472" y="2496312"/>
            <a:ext cx="310896" cy="310896"/>
          </a:xfrm>
          <a:prstGeom prst="rect">
            <a:avLst/>
          </a:prstGeom>
        </p:spPr>
      </p:pic>
      <p:sp>
        <p:nvSpPr>
          <p:cNvPr id="24" name="Text 18"/>
          <p:cNvSpPr/>
          <p:nvPr/>
        </p:nvSpPr>
        <p:spPr>
          <a:xfrm>
            <a:off x="9336024" y="2999232"/>
            <a:ext cx="2157984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lnSpc>
                <a:spcPct val="110000"/>
              </a:lnSpc>
              <a:buNone/>
            </a:pPr>
            <a:r>
              <a:rPr lang="en-US" sz="12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Soporte por correo y teléfono</a:t>
            </a:r>
            <a:endParaRPr lang="en-US" sz="1250" dirty="0"/>
          </a:p>
        </p:txBody>
      </p:sp>
      <p:sp>
        <p:nvSpPr>
          <p:cNvPr id="25" name="Text 19"/>
          <p:cNvSpPr/>
          <p:nvPr/>
        </p:nvSpPr>
        <p:spPr>
          <a:xfrm>
            <a:off x="9336024" y="3547872"/>
            <a:ext cx="2157984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6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Se presta según tu mantenimiento de licencia, desde equipos que cubren el horario laboral en CET y EST.</a:t>
            </a:r>
            <a:endParaRPr lang="en-US" sz="960" dirty="0"/>
          </a:p>
        </p:txBody>
      </p:sp>
      <p:sp>
        <p:nvSpPr>
          <p:cNvPr id="26" name="Shape 20"/>
          <p:cNvSpPr/>
          <p:nvPr/>
        </p:nvSpPr>
        <p:spPr>
          <a:xfrm>
            <a:off x="548640" y="4681728"/>
            <a:ext cx="11091672" cy="1207008"/>
          </a:xfrm>
          <a:prstGeom prst="roundRect">
            <a:avLst>
              <a:gd name="adj" fmla="val 7576"/>
            </a:avLst>
          </a:prstGeom>
          <a:solidFill>
            <a:srgbClr val="212F38"/>
          </a:solidFill>
          <a:ln/>
        </p:spPr>
        <p:txBody>
          <a:bodyPr/>
          <a:p/>
        </p:txBody>
      </p:sp>
      <p:sp>
        <p:nvSpPr>
          <p:cNvPr id="27" name="Text 21"/>
          <p:cNvSpPr/>
          <p:nvPr/>
        </p:nvSpPr>
        <p:spPr>
          <a:xfrm>
            <a:off x="868680" y="4828032"/>
            <a:ext cx="10424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8EA7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Qué significa esto en un horizonte de cinco años</a:t>
            </a:r>
            <a:endParaRPr lang="en-US" sz="1200" dirty="0"/>
          </a:p>
        </p:txBody>
      </p:sp>
      <p:sp>
        <p:nvSpPr>
          <p:cNvPr id="28" name="Text 22"/>
          <p:cNvSpPr/>
          <p:nvPr/>
        </p:nvSpPr>
        <p:spPr>
          <a:xfrm>
            <a:off x="868680" y="5138928"/>
            <a:ext cx="104698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100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Suscripción por puesto: pagas por capacidad de contact center, no por una licencia nominal atada a cada persona. El coste se ajusta a cómo está dotado realmente tu contact center — y el video va incluido, no facturado aparte. Y si tu organización necesita propiedad de la licencia, la compra perpetua por puesto sigue disponible, con el mismo mantenimiento anual.</a:t>
            </a:r>
            <a:endParaRPr lang="en-US" sz="1000" dirty="0"/>
          </a:p>
        </p:txBody>
      </p:sp>
      <p:sp>
        <p:nvSpPr>
          <p:cNvPr id="29" name="Text 23"/>
          <p:cNvSpPr/>
          <p:nvPr/>
        </p:nvSpPr>
        <p:spPr>
          <a:xfrm>
            <a:off x="548640" y="645566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Fuente: wiki.ivrpowers.com/en/webacd/faq (licensing and billing section)</a:t>
            </a:r>
            <a:endParaRPr lang="en-US" sz="800" dirty="0"/>
          </a:p>
        </p:txBody>
      </p:sp>
      <p:sp>
        <p:nvSpPr>
          <p:cNvPr id="30" name="Text 24"/>
          <p:cNvSpPr/>
          <p:nvPr/>
        </p:nvSpPr>
        <p:spPr>
          <a:xfrm>
            <a:off x="8778240" y="6455664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Comercial</a:t>
            </a:r>
            <a:endParaRPr lang="en-US" sz="800" dirty="0"/>
          </a:p>
        </p:txBody>
      </p:sp>
      <p:sp>
        <p:nvSpPr>
          <p:cNvPr id="31" name="Text 25"/>
          <p:cNvSpPr/>
          <p:nvPr/>
        </p:nvSpPr>
        <p:spPr>
          <a:xfrm>
            <a:off x="11320272" y="6455664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21</a:t>
            </a:r>
            <a:endParaRPr lang="en-US" sz="9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212F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2377440" y="3291840"/>
            <a:ext cx="6766560" cy="6766560"/>
          </a:xfrm>
          <a:prstGeom prst="ellipse">
            <a:avLst/>
          </a:prstGeom>
          <a:solidFill>
            <a:srgbClr val="2E3D48"/>
          </a:solidFill>
          <a:ln/>
        </p:spPr>
        <p:txBody>
          <a:bodyPr/>
          <a:p/>
        </p:txBody>
      </p:sp>
      <p:pic>
        <p:nvPicPr>
          <p:cNvPr id="3" name="Image 0" descr="assets/marks/hero_webac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81160" y="2286000"/>
            <a:ext cx="2194560" cy="219456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85800" y="1965960"/>
            <a:ext cx="8229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FF6D5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WEB ACD  ·  ACD CENTRADO EN VIDEO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685800" y="2331720"/>
            <a:ext cx="804672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2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Ponle cara a tu</a:t>
            </a:r>
            <a:endParaRPr lang="en-US" sz="3800" dirty="0"/>
          </a:p>
          <a:p>
            <a:pPr indent="0" marL="0">
              <a:lnSpc>
                <a:spcPct val="112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contact center.</a:t>
            </a:r>
            <a:endParaRPr lang="en-US" sz="3800" dirty="0"/>
          </a:p>
        </p:txBody>
      </p:sp>
      <p:sp>
        <p:nvSpPr>
          <p:cNvPr id="6" name="Text 3"/>
          <p:cNvSpPr/>
          <p:nvPr/>
        </p:nvSpPr>
        <p:spPr>
          <a:xfrm>
            <a:off x="685800" y="4041648"/>
            <a:ext cx="77724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Déjanos enseñarte una videollamada en cola — distribuida, supervisada, grabada y reportada — sobre tu propio caso de uso, con una licencia de evaluación y sin trucos de capacidad.</a:t>
            </a:r>
            <a:endParaRPr lang="en-US" sz="1250" dirty="0"/>
          </a:p>
        </p:txBody>
      </p:sp>
      <p:sp>
        <p:nvSpPr>
          <p:cNvPr id="7" name="Shape 4"/>
          <p:cNvSpPr/>
          <p:nvPr/>
        </p:nvSpPr>
        <p:spPr>
          <a:xfrm>
            <a:off x="685800" y="4892040"/>
            <a:ext cx="1965960" cy="512064"/>
          </a:xfrm>
          <a:prstGeom prst="roundRect">
            <a:avLst>
              <a:gd name="adj" fmla="val 50000"/>
            </a:avLst>
          </a:prstGeom>
          <a:solidFill>
            <a:srgbClr val="FF6D5F"/>
          </a:solidFill>
          <a:ln/>
        </p:spPr>
        <p:txBody>
          <a:bodyPr/>
          <a:p/>
        </p:txBody>
      </p:sp>
      <p:sp>
        <p:nvSpPr>
          <p:cNvPr id="8" name="Text 5"/>
          <p:cNvSpPr/>
          <p:nvPr/>
        </p:nvSpPr>
        <p:spPr>
          <a:xfrm>
            <a:off x="685800" y="4892040"/>
            <a:ext cx="19659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Hablar con Ventas</a:t>
            </a:r>
            <a:endParaRPr lang="en-US" sz="1200" dirty="0"/>
          </a:p>
        </p:txBody>
      </p:sp>
      <p:sp>
        <p:nvSpPr>
          <p:cNvPr id="9" name="Shape 6"/>
          <p:cNvSpPr/>
          <p:nvPr/>
        </p:nvSpPr>
        <p:spPr>
          <a:xfrm>
            <a:off x="2834640" y="4892040"/>
            <a:ext cx="2148840" cy="512064"/>
          </a:xfrm>
          <a:prstGeom prst="roundRect">
            <a:avLst>
              <a:gd name="adj" fmla="val 50000"/>
            </a:avLst>
          </a:prstGeom>
          <a:solidFill>
            <a:srgbClr val="2E3D48"/>
          </a:solidFill>
          <a:ln/>
        </p:spPr>
        <p:txBody>
          <a:bodyPr/>
          <a:p/>
        </p:txBody>
      </p:sp>
      <p:sp>
        <p:nvSpPr>
          <p:cNvPr id="10" name="Text 7"/>
          <p:cNvSpPr/>
          <p:nvPr/>
        </p:nvSpPr>
        <p:spPr>
          <a:xfrm>
            <a:off x="2834640" y="4892040"/>
            <a:ext cx="214884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Solicitar una Demo</a:t>
            </a:r>
            <a:endParaRPr lang="en-US" sz="1200" dirty="0"/>
          </a:p>
        </p:txBody>
      </p:sp>
      <p:pic>
        <p:nvPicPr>
          <p:cNvPr id="11" name="Image 1" descr="assets/logo_corp_dark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5897880"/>
            <a:ext cx="1920240" cy="630936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2971800" y="5870448"/>
            <a:ext cx="365760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F8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interactivepowers.com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22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</vt:vector>
  </TitlesOfParts>
  <Company>Interactive Powers, LLC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Web ACD 2026 — Product Brochure</dc:title>
  <dc:subject>PptxGenJS Presentation</dc:subject>
  <dc:creator>Interactive Powers</dc:creator>
  <cp:lastModifiedBy>Interactive Powers</cp:lastModifiedBy>
  <cp:revision>1</cp:revision>
  <dcterms:created xsi:type="dcterms:W3CDTF">2026-08-18T23:39:04Z</dcterms:created>
  <dcterms:modified xsi:type="dcterms:W3CDTF">2026-08-18T23:39:04Z</dcterms:modified>
</cp:coreProperties>
</file>