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8" r:id="rId29"/>
    <p:sldId id="257" r:id="rId3"/>
    <p:sldId id="258" r:id="rId4"/>
    <p:sldId id="259" r:id="rId5"/>
    <p:sldId id="279" r:id="rId30"/>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3.xml"/><Relationship Id="rId4" Type="http://schemas.openxmlformats.org/officeDocument/2006/relationships/slide" Target="slides/slide4.xml"/><Relationship Id="rId5" Type="http://schemas.openxmlformats.org/officeDocument/2006/relationships/slide" Target="slides/slide5.xml"/><Relationship Id="rId6" Type="http://schemas.openxmlformats.org/officeDocument/2006/relationships/slide" Target="slides/slide7.xml"/><Relationship Id="rId7" Type="http://schemas.openxmlformats.org/officeDocument/2006/relationships/slide" Target="slides/slide8.xml"/><Relationship Id="rId8" Type="http://schemas.openxmlformats.org/officeDocument/2006/relationships/slide" Target="slides/slide9.xml"/><Relationship Id="rId9" Type="http://schemas.openxmlformats.org/officeDocument/2006/relationships/slide" Target="slides/slide10.xml"/><Relationship Id="rId10" Type="http://schemas.openxmlformats.org/officeDocument/2006/relationships/slide" Target="slides/slide11.xml"/><Relationship Id="rId11" Type="http://schemas.openxmlformats.org/officeDocument/2006/relationships/slide" Target="slides/slide12.xml"/><Relationship Id="rId12" Type="http://schemas.openxmlformats.org/officeDocument/2006/relationships/slide" Target="slides/slide13.xml"/><Relationship Id="rId13" Type="http://schemas.openxmlformats.org/officeDocument/2006/relationships/slide" Target="slides/slide14.xml"/><Relationship Id="rId14" Type="http://schemas.openxmlformats.org/officeDocument/2006/relationships/slide" Target="slides/slide15.xml"/><Relationship Id="rId15" Type="http://schemas.openxmlformats.org/officeDocument/2006/relationships/slide" Target="slides/slide16.xml"/><Relationship Id="rId16" Type="http://schemas.openxmlformats.org/officeDocument/2006/relationships/slide" Target="slides/slide17.xml"/><Relationship Id="rId17" Type="http://schemas.openxmlformats.org/officeDocument/2006/relationships/slide" Target="slides/slide18.xml"/><Relationship Id="rId18" Type="http://schemas.openxmlformats.org/officeDocument/2006/relationships/slide" Target="slides/slide19.xml"/><Relationship Id="rId19" Type="http://schemas.openxmlformats.org/officeDocument/2006/relationships/slide" Target="slides/slide20.xml"/><Relationship Id="rId20" Type="http://schemas.openxmlformats.org/officeDocument/2006/relationships/slide" Target="slides/slide21.xml"/><Relationship Id="rId21" Type="http://schemas.openxmlformats.org/officeDocument/2006/relationships/slide" Target="slides/slide22.xml"/><Relationship Id="rId22" Type="http://schemas.openxmlformats.org/officeDocument/2006/relationships/slide" Target="slides/slide23.xml"/><Relationship Id="rId23" Type="http://schemas.openxmlformats.org/officeDocument/2006/relationships/slide" Target="slides/slide24.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29" Type="http://schemas.openxmlformats.org/officeDocument/2006/relationships/slide" Target="slides/slide2.xml"/><Relationship Id="rId30"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 Id="rId7"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 Id="rId7" Type="http://schemas.openxmlformats.org/officeDocument/2006/relationships/image" Target="../media/image3.png"/><Relationship Id="rId8"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png"/><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1.png"/><Relationship Id="rId8" Type="http://schemas.openxmlformats.org/officeDocument/2006/relationships/image" Target="../media/image22.png"/><Relationship Id="rId9" Type="http://schemas.openxmlformats.org/officeDocument/2006/relationships/image" Target="../media/image23.png"/><Relationship Id="rId10" Type="http://schemas.openxmlformats.org/officeDocument/2006/relationships/image" Target="../media/image24.png"/><Relationship Id="rId11" Type="http://schemas.openxmlformats.org/officeDocument/2006/relationships/image" Target="../media/image25.png"/><Relationship Id="rId12" Type="http://schemas.openxmlformats.org/officeDocument/2006/relationships/image" Target="../media/image26.png"/><Relationship Id="rId13" Type="http://schemas.openxmlformats.org/officeDocument/2006/relationships/image" Target="../media/image27.png"/></Relationships>
</file>

<file path=ppt/slides/_rels/slide7.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slideLayout" Target="../slideLayouts/slideLayout1.xml"/><Relationship Id="rId10"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1.xml"/><Relationship Id="rId8" Type="http://schemas.openxmlformats.org/officeDocument/2006/relationships/notesSlide" Target="../notesSlides/notesSlide12.xml"/><Relationship Id="rId9" Type="http://schemas.openxmlformats.org/officeDocument/2006/relationships/image" Target="../media/image5.png"/><Relationship Id="rId10"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 Id="rId7"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 Id="rId9" Type="http://schemas.openxmlformats.org/officeDocument/2006/relationships/image" Target="../media/image8.png"/><Relationship Id="rId10" Type="http://schemas.openxmlformats.org/officeDocument/2006/relationships/image" Target="../media/image9.png"/><Relationship Id="rId11"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 Id="rId8"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 Id="rId6"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slideLayout" Target="../slideLayouts/slideLayout1.xml"/><Relationship Id="rId8"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slideLayout" Target="../slideLayouts/slideLayout1.xml"/><Relationship Id="rId6" Type="http://schemas.openxmlformats.org/officeDocument/2006/relationships/notesSlide" Target="../notesSlides/notesSlide21.xml"/><Relationship Id="rId7" Type="http://schemas.openxmlformats.org/officeDocument/2006/relationships/image" Target="../media/image2.png"/><Relationship Id="rId8" Type="http://schemas.openxmlformats.org/officeDocument/2006/relationships/image" Target="../media/image13.png"/><Relationship Id="rId9"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slideLayout" Target="../slideLayouts/slideLayout1.xml"/><Relationship Id="rId4"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8138160" y="-2194560"/>
            <a:ext cx="6583680" cy="6583680"/>
          </a:xfrm>
          <a:prstGeom prst="ellipse">
            <a:avLst/>
          </a:prstGeom>
          <a:solidFill>
            <a:srgbClr val="2E3D48"/>
          </a:solidFill>
          <a:ln/>
        </p:spPr>
        <p:txBody>
          <a:bodyPr/>
          <a:p/>
        </p:txBody>
      </p:sp>
      <p:sp>
        <p:nvSpPr>
          <p:cNvPr id="3" name="Shape 1"/>
          <p:cNvSpPr/>
          <p:nvPr/>
        </p:nvSpPr>
        <p:spPr>
          <a:xfrm>
            <a:off x="9966960" y="3931920"/>
            <a:ext cx="3108960" cy="3108960"/>
          </a:xfrm>
          <a:prstGeom prst="ellipse">
            <a:avLst/>
          </a:prstGeom>
          <a:solidFill>
            <a:srgbClr val="37474F"/>
          </a:solidFill>
          <a:ln/>
        </p:spPr>
        <p:txBody>
          <a:bodyPr/>
          <a:p/>
        </p:txBody>
      </p:sp>
      <p:pic>
        <p:nvPicPr>
          <p:cNvPr id="4" name="Image 0" descr="assets/logo_corp_dark.png">    </p:cNvPr>
          <p:cNvPicPr>
            <a:picLocks noChangeAspect="1"/>
          </p:cNvPicPr>
          <p:nvPr/>
        </p:nvPicPr>
        <p:blipFill>
          <a:blip r:embed="rId1"/>
          <a:stretch>
            <a:fillRect/>
          </a:stretch>
        </p:blipFill>
        <p:spPr>
          <a:xfrm>
            <a:off x="685800" y="548640"/>
            <a:ext cx="2057400" cy="676656"/>
          </a:xfrm>
          <a:prstGeom prst="rect">
            <a:avLst/>
          </a:prstGeom>
        </p:spPr>
      </p:pic>
      <p:pic>
        <p:nvPicPr>
          <p:cNvPr id="5" name="Image 1" descr="assets/marks/hero_webacd.png">    </p:cNvPr>
          <p:cNvPicPr>
            <a:picLocks noChangeAspect="1"/>
          </p:cNvPicPr>
          <p:nvPr/>
        </p:nvPicPr>
        <p:blipFill>
          <a:blip r:embed="rId2"/>
          <a:stretch>
            <a:fillRect/>
          </a:stretch>
        </p:blipFill>
        <p:spPr>
          <a:xfrm>
            <a:off x="9281160" y="960120"/>
            <a:ext cx="2286000" cy="2286000"/>
          </a:xfrm>
          <a:prstGeom prst="rect">
            <a:avLst/>
          </a:prstGeom>
        </p:spPr>
      </p:pic>
      <p:sp>
        <p:nvSpPr>
          <p:cNvPr id="6" name="Text 2"/>
          <p:cNvSpPr/>
          <p:nvPr/>
        </p:nvSpPr>
        <p:spPr>
          <a:xfrm>
            <a:off x="685800" y="2331720"/>
            <a:ext cx="8229600" cy="310896"/>
          </a:xfrm>
          <a:prstGeom prst="rect">
            <a:avLst/>
          </a:prstGeom>
          <a:noFill/>
          <a:ln/>
        </p:spPr>
        <p:txBody>
          <a:bodyPr wrap="square" lIns="0" tIns="0" rIns="0" bIns="0" rtlCol="0" anchor="ctr"/>
          <a:lstStyle/>
          <a:p>
            <a:pPr indent="0" marL="0">
              <a:buNone/>
            </a:pPr>
            <a:r>
              <a:rPr lang="en-US" sz="1200" b="1" spc="250" kern="0" dirty="0">
                <a:solidFill>
                  <a:srgbClr val="FF6D5F"/>
                </a:solidFill>
                <a:latin typeface="Montserrat" pitchFamily="34" charset="0"/>
                <a:ea typeface="Montserrat" pitchFamily="34" charset="-122"/>
                <a:cs typeface="Montserrat" pitchFamily="34" charset="-120"/>
              </a:rPr>
              <a:t>PLATFORM  ·  VIDEO-CENTRIC ACD</a:t>
            </a:r>
            <a:endParaRPr lang="en-US" sz="1200" dirty="0"/>
          </a:p>
        </p:txBody>
      </p:sp>
      <p:sp>
        <p:nvSpPr>
          <p:cNvPr id="7" name="Text 3"/>
          <p:cNvSpPr/>
          <p:nvPr/>
        </p:nvSpPr>
        <p:spPr>
          <a:xfrm>
            <a:off x="685800" y="2670048"/>
            <a:ext cx="8412480" cy="1143000"/>
          </a:xfrm>
          <a:prstGeom prst="rect">
            <a:avLst/>
          </a:prstGeom>
          <a:noFill/>
          <a:ln/>
        </p:spPr>
        <p:txBody>
          <a:bodyPr wrap="square" lIns="0" tIns="0" rIns="0" bIns="0" rtlCol="0" anchor="ctr"/>
          <a:lstStyle/>
          <a:p>
            <a:pPr indent="0" marL="0">
              <a:buNone/>
            </a:pPr>
            <a:r>
              <a:rPr lang="en-US" sz="5600" b="1" dirty="0">
                <a:solidFill>
                  <a:srgbClr val="FFFFFF"/>
                </a:solidFill>
                <a:latin typeface="Montserrat" pitchFamily="34" charset="0"/>
                <a:ea typeface="Montserrat" pitchFamily="34" charset="-122"/>
                <a:cs typeface="Montserrat" pitchFamily="34" charset="-120"/>
              </a:rPr>
              <a:t>Web ACD</a:t>
            </a:r>
            <a:endParaRPr lang="en-US" sz="5600" dirty="0"/>
          </a:p>
        </p:txBody>
      </p:sp>
      <p:sp>
        <p:nvSpPr>
          <p:cNvPr id="8" name="Text 4"/>
          <p:cNvSpPr/>
          <p:nvPr/>
        </p:nvSpPr>
        <p:spPr>
          <a:xfrm>
            <a:off x="685800" y="3822192"/>
            <a:ext cx="8412480" cy="502920"/>
          </a:xfrm>
          <a:prstGeom prst="rect">
            <a:avLst/>
          </a:prstGeom>
          <a:noFill/>
          <a:ln/>
        </p:spPr>
        <p:txBody>
          <a:bodyPr wrap="square" lIns="0" tIns="0" rIns="0" bIns="0" rtlCol="0" anchor="ctr"/>
          <a:lstStyle/>
          <a:p>
            <a:pPr indent="0" marL="0">
              <a:buNone/>
            </a:pPr>
            <a:r>
              <a:rPr lang="en-US" sz="2100" b="1" dirty="0">
                <a:solidFill>
                  <a:srgbClr val="F8EA76"/>
                </a:solidFill>
                <a:latin typeface="Montserrat" pitchFamily="34" charset="0"/>
                <a:ea typeface="Montserrat" pitchFamily="34" charset="-122"/>
                <a:cs typeface="Montserrat" pitchFamily="34" charset="-120"/>
              </a:rPr>
              <a:t>Video is a channel, not an add-on.</a:t>
            </a:r>
            <a:endParaRPr lang="en-US" sz="2100" dirty="0"/>
          </a:p>
        </p:txBody>
      </p:sp>
      <p:sp>
        <p:nvSpPr>
          <p:cNvPr id="9" name="Text 5"/>
          <p:cNvSpPr/>
          <p:nvPr/>
        </p:nvSpPr>
        <p:spPr>
          <a:xfrm>
            <a:off x="685800" y="4434840"/>
            <a:ext cx="7772400" cy="868680"/>
          </a:xfrm>
          <a:prstGeom prst="rect">
            <a:avLst/>
          </a:prstGeom>
          <a:noFill/>
          <a:ln/>
        </p:spPr>
        <p:txBody>
          <a:bodyPr wrap="square" lIns="0" tIns="0" rIns="0" bIns="0" rtlCol="0" anchor="ctr"/>
          <a:lstStyle/>
          <a:p>
            <a:pPr indent="0" marL="0">
              <a:lnSpc>
                <a:spcPct val="130000"/>
              </a:lnSpc>
              <a:buNone/>
            </a:pPr>
            <a:r>
              <a:rPr lang="en-US" sz="1250" dirty="0">
                <a:solidFill>
                  <a:srgbClr val="9FB0BE"/>
                </a:solidFill>
                <a:latin typeface="Montserrat" pitchFamily="34" charset="0"/>
                <a:ea typeface="Montserrat" pitchFamily="34" charset="-122"/>
                <a:cs typeface="Montserrat" pitchFamily="34" charset="-120"/>
              </a:rPr>
              <a:t>The convergent voice and video ACD for contact centers that meet their customers face to face — routed, supervised, recorded and reported by one platform, deployed wherever your data has to live.</a:t>
            </a:r>
            <a:endParaRPr lang="en-US" sz="1250" dirty="0"/>
          </a:p>
        </p:txBody>
      </p:sp>
      <p:sp>
        <p:nvSpPr>
          <p:cNvPr id="10" name="Text 6"/>
          <p:cNvSpPr/>
          <p:nvPr/>
        </p:nvSpPr>
        <p:spPr>
          <a:xfrm>
            <a:off x="685800" y="5623560"/>
            <a:ext cx="2103120" cy="329184"/>
          </a:xfrm>
          <a:prstGeom prst="rect">
            <a:avLst/>
          </a:prstGeom>
          <a:noFill/>
          <a:ln/>
        </p:spPr>
        <p:txBody>
          <a:bodyPr wrap="square" lIns="0" tIns="0" rIns="0" bIns="0" rtlCol="0" anchor="ctr"/>
          <a:lstStyle/>
          <a:p>
            <a:pPr indent="0" marL="0">
              <a:buNone/>
            </a:pPr>
            <a:r>
              <a:rPr lang="en-US" sz="1500" b="1" dirty="0">
                <a:solidFill>
                  <a:srgbClr val="FFFFFF"/>
                </a:solidFill>
                <a:latin typeface="Montserrat" pitchFamily="34" charset="0"/>
                <a:ea typeface="Montserrat" pitchFamily="34" charset="-122"/>
                <a:cs typeface="Montserrat" pitchFamily="34" charset="-120"/>
              </a:rPr>
              <a:t>19</a:t>
            </a:r>
            <a:endParaRPr lang="en-US" sz="1500" dirty="0"/>
          </a:p>
        </p:txBody>
      </p:sp>
      <p:sp>
        <p:nvSpPr>
          <p:cNvPr id="11" name="Text 7"/>
          <p:cNvSpPr/>
          <p:nvPr/>
        </p:nvSpPr>
        <p:spPr>
          <a:xfrm>
            <a:off x="685800" y="5943600"/>
            <a:ext cx="2103120" cy="274320"/>
          </a:xfrm>
          <a:prstGeom prst="rect">
            <a:avLst/>
          </a:prstGeom>
          <a:noFill/>
          <a:ln/>
        </p:spPr>
        <p:txBody>
          <a:bodyPr wrap="square" lIns="0" tIns="0" rIns="0" bIns="0" rtlCol="0" anchor="ctr"/>
          <a:lstStyle/>
          <a:p>
            <a:pPr indent="0" marL="0">
              <a:buNone/>
            </a:pPr>
            <a:r>
              <a:rPr lang="en-US" sz="950" dirty="0">
                <a:solidFill>
                  <a:srgbClr val="6B7F8D"/>
                </a:solidFill>
                <a:latin typeface="Montserrat" pitchFamily="34" charset="0"/>
                <a:ea typeface="Montserrat" pitchFamily="34" charset="-122"/>
                <a:cs typeface="Montserrat" pitchFamily="34" charset="-120"/>
              </a:rPr>
              <a:t>locales</a:t>
            </a:r>
            <a:endParaRPr lang="en-US" sz="950" dirty="0"/>
          </a:p>
        </p:txBody>
      </p:sp>
      <p:sp>
        <p:nvSpPr>
          <p:cNvPr id="12" name="Text 8"/>
          <p:cNvSpPr/>
          <p:nvPr/>
        </p:nvSpPr>
        <p:spPr>
          <a:xfrm>
            <a:off x="2898648" y="5623560"/>
            <a:ext cx="2103120" cy="329184"/>
          </a:xfrm>
          <a:prstGeom prst="rect">
            <a:avLst/>
          </a:prstGeom>
          <a:noFill/>
          <a:ln/>
        </p:spPr>
        <p:txBody>
          <a:bodyPr wrap="square" lIns="0" tIns="0" rIns="0" bIns="0" rtlCol="0" anchor="ctr"/>
          <a:lstStyle/>
          <a:p>
            <a:pPr indent="0" marL="0">
              <a:buNone/>
            </a:pPr>
            <a:r>
              <a:rPr lang="en-US" sz="1500" b="1" dirty="0">
                <a:solidFill>
                  <a:srgbClr val="FFFFFF"/>
                </a:solidFill>
                <a:latin typeface="Montserrat" pitchFamily="34" charset="0"/>
                <a:ea typeface="Montserrat" pitchFamily="34" charset="-122"/>
                <a:cs typeface="Montserrat" pitchFamily="34" charset="-120"/>
              </a:rPr>
              <a:t>3</a:t>
            </a:r>
            <a:endParaRPr lang="en-US" sz="1500" dirty="0"/>
          </a:p>
        </p:txBody>
      </p:sp>
      <p:sp>
        <p:nvSpPr>
          <p:cNvPr id="13" name="Text 9"/>
          <p:cNvSpPr/>
          <p:nvPr/>
        </p:nvSpPr>
        <p:spPr>
          <a:xfrm>
            <a:off x="2898648" y="5943600"/>
            <a:ext cx="2103120" cy="274320"/>
          </a:xfrm>
          <a:prstGeom prst="rect">
            <a:avLst/>
          </a:prstGeom>
          <a:noFill/>
          <a:ln/>
        </p:spPr>
        <p:txBody>
          <a:bodyPr wrap="square" lIns="0" tIns="0" rIns="0" bIns="0" rtlCol="0" anchor="ctr"/>
          <a:lstStyle/>
          <a:p>
            <a:pPr indent="0" marL="0">
              <a:buNone/>
            </a:pPr>
            <a:r>
              <a:rPr lang="en-US" sz="950" dirty="0">
                <a:solidFill>
                  <a:srgbClr val="6B7F8D"/>
                </a:solidFill>
                <a:latin typeface="Montserrat" pitchFamily="34" charset="0"/>
                <a:ea typeface="Montserrat" pitchFamily="34" charset="-122"/>
                <a:cs typeface="Montserrat" pitchFamily="34" charset="-120"/>
              </a:rPr>
              <a:t>user roles</a:t>
            </a:r>
            <a:endParaRPr lang="en-US" sz="950" dirty="0"/>
          </a:p>
        </p:txBody>
      </p:sp>
      <p:sp>
        <p:nvSpPr>
          <p:cNvPr id="14" name="Text 10"/>
          <p:cNvSpPr/>
          <p:nvPr/>
        </p:nvSpPr>
        <p:spPr>
          <a:xfrm>
            <a:off x="5111496" y="5623560"/>
            <a:ext cx="2103120" cy="329184"/>
          </a:xfrm>
          <a:prstGeom prst="rect">
            <a:avLst/>
          </a:prstGeom>
          <a:noFill/>
          <a:ln/>
        </p:spPr>
        <p:txBody>
          <a:bodyPr wrap="square" lIns="0" tIns="0" rIns="0" bIns="0" rtlCol="0" anchor="ctr"/>
          <a:lstStyle/>
          <a:p>
            <a:pPr indent="0" marL="0">
              <a:buNone/>
            </a:pPr>
            <a:r>
              <a:rPr lang="en-US" sz="1500" b="1" dirty="0">
                <a:solidFill>
                  <a:srgbClr val="FFFFFF"/>
                </a:solidFill>
                <a:latin typeface="Montserrat" pitchFamily="34" charset="0"/>
                <a:ea typeface="Montserrat" pitchFamily="34" charset="-122"/>
                <a:cs typeface="Montserrat" pitchFamily="34" charset="-120"/>
              </a:rPr>
              <a:t>SD–4K</a:t>
            </a:r>
            <a:endParaRPr lang="en-US" sz="1500" dirty="0"/>
          </a:p>
        </p:txBody>
      </p:sp>
      <p:sp>
        <p:nvSpPr>
          <p:cNvPr id="15" name="Text 11"/>
          <p:cNvSpPr/>
          <p:nvPr/>
        </p:nvSpPr>
        <p:spPr>
          <a:xfrm>
            <a:off x="5111496" y="5943600"/>
            <a:ext cx="2103120" cy="274320"/>
          </a:xfrm>
          <a:prstGeom prst="rect">
            <a:avLst/>
          </a:prstGeom>
          <a:noFill/>
          <a:ln/>
        </p:spPr>
        <p:txBody>
          <a:bodyPr wrap="square" lIns="0" tIns="0" rIns="0" bIns="0" rtlCol="0" anchor="ctr"/>
          <a:lstStyle/>
          <a:p>
            <a:pPr indent="0" marL="0">
              <a:buNone/>
            </a:pPr>
            <a:r>
              <a:rPr lang="en-US" sz="950" dirty="0">
                <a:solidFill>
                  <a:srgbClr val="6B7F8D"/>
                </a:solidFill>
                <a:latin typeface="Montserrat" pitchFamily="34" charset="0"/>
                <a:ea typeface="Montserrat" pitchFamily="34" charset="-122"/>
                <a:cs typeface="Montserrat" pitchFamily="34" charset="-120"/>
              </a:rPr>
              <a:t>adaptive video</a:t>
            </a:r>
            <a:endParaRPr lang="en-US" sz="950" dirty="0"/>
          </a:p>
        </p:txBody>
      </p:sp>
      <p:sp>
        <p:nvSpPr>
          <p:cNvPr id="16" name="Text 12"/>
          <p:cNvSpPr/>
          <p:nvPr/>
        </p:nvSpPr>
        <p:spPr>
          <a:xfrm>
            <a:off x="7324344" y="5623560"/>
            <a:ext cx="2103120" cy="329184"/>
          </a:xfrm>
          <a:prstGeom prst="rect">
            <a:avLst/>
          </a:prstGeom>
          <a:noFill/>
          <a:ln/>
        </p:spPr>
        <p:txBody>
          <a:bodyPr wrap="square" lIns="0" tIns="0" rIns="0" bIns="0" rtlCol="0" anchor="ctr"/>
          <a:lstStyle/>
          <a:p>
            <a:pPr indent="0" marL="0">
              <a:buNone/>
            </a:pPr>
            <a:r>
              <a:rPr lang="en-US" sz="1500" b="1" dirty="0">
                <a:solidFill>
                  <a:srgbClr val="FFFFFF"/>
                </a:solidFill>
                <a:latin typeface="Montserrat" pitchFamily="34" charset="0"/>
                <a:ea typeface="Montserrat" pitchFamily="34" charset="-122"/>
                <a:cs typeface="Montserrat" pitchFamily="34" charset="-120"/>
              </a:rPr>
              <a:t>Cloud / on-prem</a:t>
            </a:r>
            <a:endParaRPr lang="en-US" sz="1500" dirty="0"/>
          </a:p>
        </p:txBody>
      </p:sp>
      <p:sp>
        <p:nvSpPr>
          <p:cNvPr id="17" name="Text 13"/>
          <p:cNvSpPr/>
          <p:nvPr/>
        </p:nvSpPr>
        <p:spPr>
          <a:xfrm>
            <a:off x="7324344" y="5943600"/>
            <a:ext cx="2103120" cy="274320"/>
          </a:xfrm>
          <a:prstGeom prst="rect">
            <a:avLst/>
          </a:prstGeom>
          <a:noFill/>
          <a:ln/>
        </p:spPr>
        <p:txBody>
          <a:bodyPr wrap="square" lIns="0" tIns="0" rIns="0" bIns="0" rtlCol="0" anchor="ctr"/>
          <a:lstStyle/>
          <a:p>
            <a:pPr indent="0" marL="0">
              <a:buNone/>
            </a:pPr>
            <a:r>
              <a:rPr lang="en-US" sz="950" dirty="0">
                <a:solidFill>
                  <a:srgbClr val="6B7F8D"/>
                </a:solidFill>
                <a:latin typeface="Montserrat" pitchFamily="34" charset="0"/>
                <a:ea typeface="Montserrat" pitchFamily="34" charset="-122"/>
                <a:cs typeface="Montserrat" pitchFamily="34" charset="-120"/>
              </a:rPr>
              <a:t>deployment</a:t>
            </a:r>
            <a:endParaRPr lang="en-US" sz="950" dirty="0"/>
          </a:p>
        </p:txBody>
      </p:sp>
      <p:sp>
        <p:nvSpPr>
          <p:cNvPr id="18" name="Text 14"/>
          <p:cNvSpPr/>
          <p:nvPr/>
        </p:nvSpPr>
        <p:spPr>
          <a:xfrm>
            <a:off x="685800" y="6355080"/>
            <a:ext cx="7315200" cy="274320"/>
          </a:xfrm>
          <a:prstGeom prst="rect">
            <a:avLst/>
          </a:prstGeom>
          <a:noFill/>
          <a:ln/>
        </p:spPr>
        <p:txBody>
          <a:bodyPr wrap="square" lIns="0" tIns="0" rIns="0" bIns="0" rtlCol="0" anchor="ctr"/>
          <a:lstStyle/>
          <a:p>
            <a:pPr indent="0" marL="0">
              <a:buNone/>
            </a:pPr>
            <a:r>
              <a:rPr lang="en-US" sz="950" i="1" dirty="0">
                <a:solidFill>
                  <a:srgbClr val="6B7F8D"/>
                </a:solidFill>
                <a:latin typeface="Montserrat" pitchFamily="34" charset="0"/>
                <a:ea typeface="Montserrat" pitchFamily="34" charset="-122"/>
                <a:cs typeface="Montserrat" pitchFamily="34" charset="-120"/>
              </a:rPr>
              <a:t>2026 Product Brochure  ·  Full edition</a:t>
            </a:r>
            <a:endParaRPr lang="en-US" sz="950" dirty="0"/>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6F6"/>
        </a:solidFill>
      </p:bgPr>
    </p:bg>
    <p:spTree>
      <p:nvGrpSpPr>
        <p:cNvPr id="1" name=""/>
        <p:cNvGrpSpPr/>
        <p:nvPr/>
      </p:nvGrpSpPr>
      <p:grpSpPr/>
      <p:sp>
        <p:nvSpPr>
          <p:cNvPr id="145" name="TextBox 1"/>
          <p:cNvSpPr txBox="1"/>
          <p:nvPr/>
        </p:nvSpPr>
        <p:spPr>
          <a:xfrm>
            <a:off x="9265615" y="384047"/>
            <a:ext cx="2331721" cy="139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r">
              <a:defRPr spc="220" sz="900">
                <a:solidFill>
                  <a:srgbClr val="4D5C6E"/>
                </a:solidFill>
                <a:latin typeface="Montserrat Thin Regular"/>
                <a:ea typeface="Montserrat Thin Regular"/>
                <a:cs typeface="Montserrat Thin Regular"/>
                <a:sym typeface="Montserrat Thin Regular"/>
              </a:defRPr>
            </a:lvl1pPr>
          </a:lstStyle>
          <a:p>
            <a:pPr/>
            <a:r>
              <a:t>WEB ACD </a:t>
            </a:r>
          </a:p>
        </p:txBody>
      </p:sp>
      <p:sp>
        <p:nvSpPr>
          <p:cNvPr id="146" name="TextBox 2"/>
          <p:cNvSpPr txBox="1"/>
          <p:nvPr/>
        </p:nvSpPr>
        <p:spPr>
          <a:xfrm>
            <a:off x="10957255" y="6355079"/>
            <a:ext cx="548641" cy="1651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1000">
                <a:solidFill>
                  <a:srgbClr val="4D5C6E"/>
                </a:solidFill>
                <a:latin typeface="Montserrat Thin Regular"/>
                <a:ea typeface="Montserrat Thin Regular"/>
                <a:cs typeface="Montserrat Thin Regular"/>
                <a:sym typeface="Montserrat Thin Regular"/>
              </a:defRPr>
            </a:lvl1pPr>
          </a:lstStyle>
          <a:p>
            <a:pPr/>
            <a:r>
              <a:t>02</a:t>
            </a:r>
          </a:p>
        </p:txBody>
      </p:sp>
      <p:sp>
        <p:nvSpPr>
          <p:cNvPr id="147" name="Rectangle 3"/>
          <p:cNvSpPr/>
          <p:nvPr/>
        </p:nvSpPr>
        <p:spPr>
          <a:xfrm>
            <a:off x="685799" y="777240"/>
            <a:ext cx="502921" cy="45721"/>
          </a:xfrm>
          <a:prstGeom prst="rect">
            <a:avLst/>
          </a:prstGeom>
          <a:solidFill>
            <a:srgbClr val="FCE865"/>
          </a:solidFill>
          <a:ln w="12700">
            <a:miter lim="400000"/>
          </a:ln>
        </p:spPr>
        <p:txBody>
          <a:bodyPr lIns="45719" rIns="45719" anchor="ctr"/>
          <a:lstStyle/>
          <a:p>
            <a:pPr algn="ctr">
              <a:defRPr>
                <a:solidFill>
                  <a:srgbClr val="FFFFFF"/>
                </a:solidFill>
              </a:defRPr>
            </a:pPr>
          </a:p>
        </p:txBody>
      </p:sp>
      <p:sp>
        <p:nvSpPr>
          <p:cNvPr id="148" name="TextBox 4"/>
          <p:cNvSpPr txBox="1"/>
          <p:nvPr/>
        </p:nvSpPr>
        <p:spPr>
          <a:xfrm>
            <a:off x="685800" y="960119"/>
            <a:ext cx="5029200" cy="177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pc="180" sz="1100">
                <a:solidFill>
                  <a:srgbClr val="4D5C6E"/>
                </a:solidFill>
                <a:latin typeface="Montserrat Thin Regular"/>
                <a:ea typeface="Montserrat Thin Regular"/>
                <a:cs typeface="Montserrat Thin Regular"/>
                <a:sym typeface="Montserrat Thin Regular"/>
              </a:defRPr>
            </a:lvl1pPr>
          </a:lstStyle>
          <a:p>
            <a:pPr/>
            <a:r>
              <a:t>THE SMART ROUTING PLATFORM</a:t>
            </a:r>
          </a:p>
        </p:txBody>
      </p:sp>
      <p:sp>
        <p:nvSpPr>
          <p:cNvPr id="149" name="TextBox 5"/>
          <p:cNvSpPr txBox="1"/>
          <p:nvPr/>
        </p:nvSpPr>
        <p:spPr>
          <a:xfrm>
            <a:off x="658367" y="1353311"/>
            <a:ext cx="5440681" cy="79473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3100"/>
              </a:lnSpc>
              <a:defRPr sz="2700">
                <a:solidFill>
                  <a:srgbClr val="212F38"/>
                </a:solidFill>
                <a:latin typeface="Montserrat Thin Bold"/>
                <a:ea typeface="Montserrat Thin Bold"/>
                <a:cs typeface="Montserrat Thin Bold"/>
                <a:sym typeface="Montserrat Thin Bold"/>
              </a:defRPr>
            </a:lvl1pPr>
          </a:lstStyle>
          <a:p>
            <a:pPr/>
            <a:r>
              <a:t>The distributor at the centre of the platform.</a:t>
            </a:r>
          </a:p>
        </p:txBody>
      </p:sp>
      <p:sp>
        <p:nvSpPr>
          <p:cNvPr id="150" name="Rectangle 6"/>
          <p:cNvSpPr/>
          <p:nvPr/>
        </p:nvSpPr>
        <p:spPr>
          <a:xfrm>
            <a:off x="685799" y="3136392"/>
            <a:ext cx="201170" cy="45721"/>
          </a:xfrm>
          <a:prstGeom prst="rect">
            <a:avLst/>
          </a:prstGeom>
          <a:solidFill>
            <a:srgbClr val="FCE865"/>
          </a:solidFill>
          <a:ln w="12700">
            <a:miter lim="400000"/>
          </a:ln>
        </p:spPr>
        <p:txBody>
          <a:bodyPr lIns="45719" rIns="45719" anchor="ctr"/>
          <a:lstStyle/>
          <a:p>
            <a:pPr algn="ctr">
              <a:defRPr>
                <a:solidFill>
                  <a:srgbClr val="FFFFFF"/>
                </a:solidFill>
              </a:defRPr>
            </a:pPr>
          </a:p>
        </p:txBody>
      </p:sp>
      <p:sp>
        <p:nvSpPr>
          <p:cNvPr id="151" name="TextBox 7"/>
          <p:cNvSpPr txBox="1"/>
          <p:nvPr/>
        </p:nvSpPr>
        <p:spPr>
          <a:xfrm>
            <a:off x="1024127" y="2990088"/>
            <a:ext cx="4617722"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1400">
                <a:solidFill>
                  <a:srgbClr val="212F38"/>
                </a:solidFill>
                <a:latin typeface="Montserrat Thin Medium"/>
                <a:ea typeface="Montserrat Thin Medium"/>
                <a:cs typeface="Montserrat Thin Medium"/>
                <a:sym typeface="Montserrat Thin Medium"/>
              </a:defRPr>
            </a:lvl1pPr>
          </a:lstStyle>
          <a:p>
            <a:pPr/>
            <a:r>
              <a:t>Queued and skilled</a:t>
            </a:r>
          </a:p>
        </p:txBody>
      </p:sp>
      <p:sp>
        <p:nvSpPr>
          <p:cNvPr id="152" name="TextBox 8"/>
          <p:cNvSpPr txBox="1"/>
          <p:nvPr/>
        </p:nvSpPr>
        <p:spPr>
          <a:xfrm>
            <a:off x="1024128" y="3319271"/>
            <a:ext cx="4709160" cy="18746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500"/>
              </a:lnSpc>
              <a:defRPr sz="1100">
                <a:solidFill>
                  <a:srgbClr val="4D5C6E"/>
                </a:solidFill>
                <a:latin typeface="Montserrat Thin Regular"/>
                <a:ea typeface="Montserrat Thin Regular"/>
                <a:cs typeface="Montserrat Thin Regular"/>
                <a:sym typeface="Montserrat Thin Regular"/>
              </a:defRPr>
            </a:lvl1pPr>
          </a:lstStyle>
          <a:p>
            <a:pPr/>
            <a:r>
              <a:t>Video calls enter the same queues and rules as voice.</a:t>
            </a:r>
          </a:p>
        </p:txBody>
      </p:sp>
      <p:sp>
        <p:nvSpPr>
          <p:cNvPr id="153" name="Rectangle 9"/>
          <p:cNvSpPr/>
          <p:nvPr/>
        </p:nvSpPr>
        <p:spPr>
          <a:xfrm>
            <a:off x="685799" y="4123944"/>
            <a:ext cx="201170" cy="45721"/>
          </a:xfrm>
          <a:prstGeom prst="rect">
            <a:avLst/>
          </a:prstGeom>
          <a:solidFill>
            <a:srgbClr val="FCE865"/>
          </a:solidFill>
          <a:ln w="12700">
            <a:miter lim="400000"/>
          </a:ln>
        </p:spPr>
        <p:txBody>
          <a:bodyPr lIns="45719" rIns="45719" anchor="ctr"/>
          <a:lstStyle/>
          <a:p>
            <a:pPr algn="ctr">
              <a:defRPr>
                <a:solidFill>
                  <a:srgbClr val="FFFFFF"/>
                </a:solidFill>
              </a:defRPr>
            </a:pPr>
          </a:p>
        </p:txBody>
      </p:sp>
      <p:sp>
        <p:nvSpPr>
          <p:cNvPr id="154" name="TextBox 10"/>
          <p:cNvSpPr txBox="1"/>
          <p:nvPr/>
        </p:nvSpPr>
        <p:spPr>
          <a:xfrm>
            <a:off x="1024127" y="3977638"/>
            <a:ext cx="4617722"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1400">
                <a:solidFill>
                  <a:srgbClr val="212F38"/>
                </a:solidFill>
                <a:latin typeface="Montserrat Thin Medium"/>
                <a:ea typeface="Montserrat Thin Medium"/>
                <a:cs typeface="Montserrat Thin Medium"/>
                <a:sym typeface="Montserrat Thin Medium"/>
              </a:defRPr>
            </a:lvl1pPr>
          </a:lstStyle>
          <a:p>
            <a:pPr/>
            <a:r>
              <a:t>Supervised live</a:t>
            </a:r>
          </a:p>
        </p:txBody>
      </p:sp>
      <p:sp>
        <p:nvSpPr>
          <p:cNvPr id="155" name="TextBox 11"/>
          <p:cNvSpPr txBox="1"/>
          <p:nvPr/>
        </p:nvSpPr>
        <p:spPr>
          <a:xfrm>
            <a:off x="1024128" y="4306823"/>
            <a:ext cx="4709160" cy="18746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500"/>
              </a:lnSpc>
              <a:defRPr sz="1100">
                <a:solidFill>
                  <a:srgbClr val="4D5C6E"/>
                </a:solidFill>
                <a:latin typeface="Montserrat Thin Regular"/>
                <a:ea typeface="Montserrat Thin Regular"/>
                <a:cs typeface="Montserrat Thin Regular"/>
                <a:sym typeface="Montserrat Thin Regular"/>
              </a:defRPr>
            </a:lvl1pPr>
          </a:lstStyle>
          <a:p>
            <a:pPr/>
            <a:r>
              <a:t>Monitor video interactions from the same panel as voice.</a:t>
            </a:r>
          </a:p>
        </p:txBody>
      </p:sp>
      <p:sp>
        <p:nvSpPr>
          <p:cNvPr id="156" name="Rectangle 12"/>
          <p:cNvSpPr/>
          <p:nvPr/>
        </p:nvSpPr>
        <p:spPr>
          <a:xfrm>
            <a:off x="685799" y="5111496"/>
            <a:ext cx="201170" cy="45721"/>
          </a:xfrm>
          <a:prstGeom prst="rect">
            <a:avLst/>
          </a:prstGeom>
          <a:solidFill>
            <a:srgbClr val="FCE865"/>
          </a:solidFill>
          <a:ln w="12700">
            <a:miter lim="400000"/>
          </a:ln>
        </p:spPr>
        <p:txBody>
          <a:bodyPr lIns="45719" rIns="45719" anchor="ctr"/>
          <a:lstStyle/>
          <a:p>
            <a:pPr algn="ctr">
              <a:defRPr>
                <a:solidFill>
                  <a:srgbClr val="FFFFFF"/>
                </a:solidFill>
              </a:defRPr>
            </a:pPr>
          </a:p>
        </p:txBody>
      </p:sp>
      <p:sp>
        <p:nvSpPr>
          <p:cNvPr id="157" name="TextBox 13"/>
          <p:cNvSpPr txBox="1"/>
          <p:nvPr/>
        </p:nvSpPr>
        <p:spPr>
          <a:xfrm>
            <a:off x="1024127" y="4965191"/>
            <a:ext cx="4617722"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1400">
                <a:solidFill>
                  <a:srgbClr val="212F38"/>
                </a:solidFill>
                <a:latin typeface="Montserrat Thin Medium"/>
                <a:ea typeface="Montserrat Thin Medium"/>
                <a:cs typeface="Montserrat Thin Medium"/>
                <a:sym typeface="Montserrat Thin Medium"/>
              </a:defRPr>
            </a:lvl1pPr>
          </a:lstStyle>
          <a:p>
            <a:pPr/>
            <a:r>
              <a:t>Recorded and archived</a:t>
            </a:r>
          </a:p>
        </p:txBody>
      </p:sp>
      <p:sp>
        <p:nvSpPr>
          <p:cNvPr id="158" name="TextBox 14"/>
          <p:cNvSpPr txBox="1"/>
          <p:nvPr/>
        </p:nvSpPr>
        <p:spPr>
          <a:xfrm>
            <a:off x="1024128" y="5294376"/>
            <a:ext cx="4709160" cy="187466"/>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500"/>
              </a:lnSpc>
              <a:defRPr sz="1100">
                <a:solidFill>
                  <a:srgbClr val="4D5C6E"/>
                </a:solidFill>
                <a:latin typeface="Montserrat Thin Regular"/>
                <a:ea typeface="Montserrat Thin Regular"/>
                <a:cs typeface="Montserrat Thin Regular"/>
                <a:sym typeface="Montserrat Thin Regular"/>
              </a:defRPr>
            </a:lvl1pPr>
          </a:lstStyle>
          <a:p>
            <a:pPr/>
            <a:r>
              <a:t>Native integration with Video REC for every call.</a:t>
            </a:r>
          </a:p>
        </p:txBody>
      </p:sp>
      <p:sp>
        <p:nvSpPr>
          <p:cNvPr id="159" name="Rounded Rectangle 15"/>
          <p:cNvSpPr/>
          <p:nvPr/>
        </p:nvSpPr>
        <p:spPr>
          <a:xfrm>
            <a:off x="6613855" y="2151338"/>
            <a:ext cx="4983481" cy="2829644"/>
          </a:xfrm>
          <a:prstGeom prst="roundRect">
            <a:avLst>
              <a:gd name="adj" fmla="val 4500"/>
            </a:avLst>
          </a:prstGeom>
          <a:solidFill>
            <a:srgbClr val="FFFFFF"/>
          </a:solidFill>
          <a:ln w="12700">
            <a:miter lim="400000"/>
          </a:ln>
          <a:effectLst>
            <a:outerShdw sx="100000" sy="100000" kx="0" ky="0" algn="b" rotWithShape="0" blurRad="228600" dist="76200" dir="5400000">
              <a:srgbClr val="000000">
                <a:alpha val="35000"/>
              </a:srgbClr>
            </a:outerShdw>
          </a:effectLst>
        </p:spPr>
        <p:txBody>
          <a:bodyPr lIns="45719" rIns="45719" anchor="ctr"/>
          <a:lstStyle/>
          <a:p>
            <a:pPr algn="ctr">
              <a:defRPr>
                <a:solidFill>
                  <a:srgbClr val="FFFFFF"/>
                </a:solidFill>
              </a:defRPr>
            </a:pPr>
          </a:p>
        </p:txBody>
      </p:sp>
      <p:pic>
        <p:nvPicPr>
          <p:cNvPr id="160" name="Picture 10" descr="Picture 10"/>
          <p:cNvPicPr>
            <a:picLocks noChangeAspect="1"/>
          </p:cNvPicPr>
          <p:nvPr/>
        </p:nvPicPr>
        <p:blipFill>
          <a:blip r:embed="rId2">
            <a:extLst/>
          </a:blip>
          <a:stretch>
            <a:fillRect/>
          </a:stretch>
        </p:blipFill>
        <p:spPr>
          <a:xfrm>
            <a:off x="6751015" y="2306459"/>
            <a:ext cx="4709161" cy="2519401"/>
          </a:xfrm>
          <a:prstGeom prst="rect">
            <a:avLst/>
          </a:prstGeom>
          <a:ln w="12700">
            <a:miter lim="400000"/>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FF6D5F"/>
                </a:solidFill>
                <a:latin typeface="Montserrat" pitchFamily="34" charset="0"/>
                <a:ea typeface="Montserrat" pitchFamily="34" charset="-122"/>
                <a:cs typeface="Montserrat" pitchFamily="34" charset="-120"/>
              </a:rPr>
              <a:t>THE GAP</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FFFFFF"/>
                </a:solidFill>
                <a:latin typeface="Montserrat" pitchFamily="34" charset="0"/>
                <a:ea typeface="Montserrat" pitchFamily="34" charset="-122"/>
                <a:cs typeface="Montserrat" pitchFamily="34" charset="-120"/>
              </a:rPr>
              <a:t>Everyone says omnichannel. Almost nobody routes video.</a:t>
            </a:r>
            <a:endParaRPr lang="en-US" sz="2700" dirty="0"/>
          </a:p>
        </p:txBody>
      </p:sp>
      <p:sp>
        <p:nvSpPr>
          <p:cNvPr id="5" name="Text 3"/>
          <p:cNvSpPr/>
          <p:nvPr/>
        </p:nvSpPr>
        <p:spPr>
          <a:xfrm>
            <a:off x="548640" y="1298448"/>
            <a:ext cx="11091672" cy="548640"/>
          </a:xfrm>
          <a:prstGeom prst="rect">
            <a:avLst/>
          </a:prstGeom>
          <a:noFill/>
          <a:ln/>
        </p:spPr>
        <p:txBody>
          <a:bodyPr wrap="square" lIns="0" tIns="0" rIns="0" bIns="0" rtlCol="0" anchor="ctr"/>
          <a:lstStyle/>
          <a:p>
            <a:pPr indent="0" marL="0">
              <a:lnSpc>
                <a:spcPct val="130000"/>
              </a:lnSpc>
              <a:buNone/>
            </a:pPr>
            <a:r>
              <a:rPr lang="en-US" sz="1250" dirty="0">
                <a:solidFill>
                  <a:srgbClr val="9FB0BE"/>
                </a:solidFill>
                <a:latin typeface="Montserrat" pitchFamily="34" charset="0"/>
                <a:ea typeface="Montserrat" pitchFamily="34" charset="-122"/>
                <a:cs typeface="Montserrat" pitchFamily="34" charset="-120"/>
              </a:rPr>
              <a:t>Contact center platforms have spent a decade adding channels — chat, email, SMS, social, messaging apps. Video is the one channel that keeps getting treated as an exception.</a:t>
            </a:r>
            <a:endParaRPr lang="en-US" sz="1250" dirty="0"/>
          </a:p>
        </p:txBody>
      </p:sp>
      <p:sp>
        <p:nvSpPr>
          <p:cNvPr id="6" name="Shape 4"/>
          <p:cNvSpPr/>
          <p:nvPr/>
        </p:nvSpPr>
        <p:spPr>
          <a:xfrm>
            <a:off x="548640" y="2011680"/>
            <a:ext cx="3566160" cy="2057400"/>
          </a:xfrm>
          <a:prstGeom prst="roundRect">
            <a:avLst>
              <a:gd name="adj" fmla="val 4444"/>
            </a:avLst>
          </a:prstGeom>
          <a:solidFill>
            <a:srgbClr val="1A252C"/>
          </a:solidFill>
          <a:ln/>
        </p:spPr>
        <p:txBody>
          <a:bodyPr/>
          <a:p/>
        </p:txBody>
      </p:sp>
      <p:pic>
        <p:nvPicPr>
          <p:cNvPr id="7" name="Image 0" descr="icons/warning_9FB0BE.png">    </p:cNvPr>
          <p:cNvPicPr>
            <a:picLocks noChangeAspect="1"/>
          </p:cNvPicPr>
          <p:nvPr/>
        </p:nvPicPr>
        <p:blipFill>
          <a:blip r:embed="rId7"/>
          <a:stretch>
            <a:fillRect/>
          </a:stretch>
        </p:blipFill>
        <p:spPr>
          <a:xfrm>
            <a:off x="841248" y="2304288"/>
            <a:ext cx="457200" cy="457200"/>
          </a:xfrm>
          <a:prstGeom prst="rect">
            <a:avLst/>
          </a:prstGeom>
        </p:spPr>
      </p:pic>
      <p:sp>
        <p:nvSpPr>
          <p:cNvPr id="8" name="Text 5"/>
          <p:cNvSpPr/>
          <p:nvPr/>
        </p:nvSpPr>
        <p:spPr>
          <a:xfrm>
            <a:off x="841248" y="2880360"/>
            <a:ext cx="2980944" cy="384048"/>
          </a:xfrm>
          <a:prstGeom prst="rect">
            <a:avLst/>
          </a:prstGeom>
          <a:noFill/>
          <a:ln/>
        </p:spPr>
        <p:txBody>
          <a:bodyPr wrap="square" lIns="0" tIns="0" rIns="0" bIns="0" rtlCol="0" anchor="ctr"/>
          <a:lstStyle/>
          <a:p>
            <a:pPr indent="0" marL="0">
              <a:buNone/>
            </a:pPr>
            <a:r>
              <a:rPr lang="en-US" sz="1300" b="1" dirty="0">
                <a:solidFill>
                  <a:srgbClr val="FFFFFF"/>
                </a:solidFill>
                <a:latin typeface="Montserrat" pitchFamily="34" charset="0"/>
                <a:ea typeface="Montserrat" pitchFamily="34" charset="-122"/>
                <a:cs typeface="Montserrat" pitchFamily="34" charset="-120"/>
              </a:rPr>
              <a:t>Missing from the channel list</a:t>
            </a:r>
            <a:endParaRPr lang="en-US" sz="1300" dirty="0"/>
          </a:p>
        </p:txBody>
      </p:sp>
      <p:sp>
        <p:nvSpPr>
          <p:cNvPr id="9" name="Text 6"/>
          <p:cNvSpPr/>
          <p:nvPr/>
        </p:nvSpPr>
        <p:spPr>
          <a:xfrm>
            <a:off x="841248" y="3255264"/>
            <a:ext cx="2980944" cy="685800"/>
          </a:xfrm>
          <a:prstGeom prst="rect">
            <a:avLst/>
          </a:prstGeom>
          <a:noFill/>
          <a:ln/>
        </p:spPr>
        <p:txBody>
          <a:bodyPr wrap="square" lIns="0" tIns="0" rIns="0" bIns="0" rtlCol="0" anchor="ctr"/>
          <a:lstStyle/>
          <a:p>
            <a:pPr indent="0" marL="0">
              <a:lnSpc>
                <a:spcPct val="125000"/>
              </a:lnSpc>
              <a:buNone/>
            </a:pPr>
            <a:r>
              <a:rPr lang="en-US" sz="1000" dirty="0">
                <a:solidFill>
                  <a:srgbClr val="9FB0BE"/>
                </a:solidFill>
                <a:latin typeface="Montserrat" pitchFamily="34" charset="0"/>
                <a:ea typeface="Montserrat" pitchFamily="34" charset="-122"/>
                <a:cs typeface="Montserrat" pitchFamily="34" charset="-120"/>
              </a:rPr>
              <a:t>Video simply does not appear among the routable interaction types, so there is nothing to queue, staff or report on.</a:t>
            </a:r>
            <a:endParaRPr lang="en-US" sz="1000" dirty="0"/>
          </a:p>
        </p:txBody>
      </p:sp>
      <p:sp>
        <p:nvSpPr>
          <p:cNvPr id="10" name="Shape 7"/>
          <p:cNvSpPr/>
          <p:nvPr/>
        </p:nvSpPr>
        <p:spPr>
          <a:xfrm>
            <a:off x="4306824" y="2011680"/>
            <a:ext cx="3566160" cy="2057400"/>
          </a:xfrm>
          <a:prstGeom prst="roundRect">
            <a:avLst>
              <a:gd name="adj" fmla="val 4444"/>
            </a:avLst>
          </a:prstGeom>
          <a:solidFill>
            <a:srgbClr val="1A252C"/>
          </a:solidFill>
          <a:ln/>
        </p:spPr>
        <p:txBody>
          <a:bodyPr/>
          <a:p/>
        </p:txBody>
      </p:sp>
      <p:pic>
        <p:nvPicPr>
          <p:cNvPr id="11" name="Image 1" descr="icons/money_9FB0BE.png">    </p:cNvPr>
          <p:cNvPicPr>
            <a:picLocks noChangeAspect="1"/>
          </p:cNvPicPr>
          <p:nvPr/>
        </p:nvPicPr>
        <p:blipFill>
          <a:blip r:embed="rId2"/>
          <a:stretch>
            <a:fillRect/>
          </a:stretch>
        </p:blipFill>
        <p:spPr>
          <a:xfrm>
            <a:off x="4599432" y="2304288"/>
            <a:ext cx="457200" cy="457200"/>
          </a:xfrm>
          <a:prstGeom prst="rect">
            <a:avLst/>
          </a:prstGeom>
        </p:spPr>
      </p:pic>
      <p:sp>
        <p:nvSpPr>
          <p:cNvPr id="12" name="Text 8"/>
          <p:cNvSpPr/>
          <p:nvPr/>
        </p:nvSpPr>
        <p:spPr>
          <a:xfrm>
            <a:off x="4599432" y="2880360"/>
            <a:ext cx="2980944" cy="384048"/>
          </a:xfrm>
          <a:prstGeom prst="rect">
            <a:avLst/>
          </a:prstGeom>
          <a:noFill/>
          <a:ln/>
        </p:spPr>
        <p:txBody>
          <a:bodyPr wrap="square" lIns="0" tIns="0" rIns="0" bIns="0" rtlCol="0" anchor="ctr"/>
          <a:lstStyle/>
          <a:p>
            <a:pPr indent="0" marL="0">
              <a:buNone/>
            </a:pPr>
            <a:r>
              <a:rPr lang="en-US" sz="1300" b="1" dirty="0">
                <a:solidFill>
                  <a:srgbClr val="FFFFFF"/>
                </a:solidFill>
                <a:latin typeface="Montserrat" pitchFamily="34" charset="0"/>
                <a:ea typeface="Montserrat" pitchFamily="34" charset="-122"/>
                <a:cs typeface="Montserrat" pitchFamily="34" charset="-120"/>
              </a:rPr>
              <a:t>Priced as a paid add-on</a:t>
            </a:r>
            <a:endParaRPr lang="en-US" sz="1300" dirty="0"/>
          </a:p>
        </p:txBody>
      </p:sp>
      <p:sp>
        <p:nvSpPr>
          <p:cNvPr id="13" name="Text 9"/>
          <p:cNvSpPr/>
          <p:nvPr/>
        </p:nvSpPr>
        <p:spPr>
          <a:xfrm>
            <a:off x="4599432" y="3255264"/>
            <a:ext cx="2980944" cy="685800"/>
          </a:xfrm>
          <a:prstGeom prst="rect">
            <a:avLst/>
          </a:prstGeom>
          <a:noFill/>
          <a:ln/>
        </p:spPr>
        <p:txBody>
          <a:bodyPr wrap="square" lIns="0" tIns="0" rIns="0" bIns="0" rtlCol="0" anchor="ctr"/>
          <a:lstStyle/>
          <a:p>
            <a:pPr indent="0" marL="0">
              <a:lnSpc>
                <a:spcPct val="125000"/>
              </a:lnSpc>
              <a:buNone/>
            </a:pPr>
            <a:r>
              <a:rPr lang="en-US" sz="1000" dirty="0">
                <a:solidFill>
                  <a:srgbClr val="9FB0BE"/>
                </a:solidFill>
                <a:latin typeface="Montserrat" pitchFamily="34" charset="0"/>
                <a:ea typeface="Montserrat" pitchFamily="34" charset="-122"/>
                <a:cs typeface="Montserrat" pitchFamily="34" charset="-120"/>
              </a:rPr>
              <a:t>Video exists, but outside the bundle — metered separately, which quietly discourages the teams who would use it most.</a:t>
            </a:r>
            <a:endParaRPr lang="en-US" sz="1000" dirty="0"/>
          </a:p>
        </p:txBody>
      </p:sp>
      <p:sp>
        <p:nvSpPr>
          <p:cNvPr id="14" name="Shape 10"/>
          <p:cNvSpPr/>
          <p:nvPr/>
        </p:nvSpPr>
        <p:spPr>
          <a:xfrm>
            <a:off x="8065008" y="2011680"/>
            <a:ext cx="3566160" cy="2057400"/>
          </a:xfrm>
          <a:prstGeom prst="roundRect">
            <a:avLst>
              <a:gd name="adj" fmla="val 4444"/>
            </a:avLst>
          </a:prstGeom>
          <a:solidFill>
            <a:srgbClr val="1A252C"/>
          </a:solidFill>
          <a:ln/>
        </p:spPr>
        <p:txBody>
          <a:bodyPr/>
          <a:p/>
        </p:txBody>
      </p:sp>
      <p:pic>
        <p:nvPicPr>
          <p:cNvPr id="15" name="Image 2" descr="icons/integration_9FB0BE.png">    </p:cNvPr>
          <p:cNvPicPr>
            <a:picLocks noChangeAspect="1"/>
          </p:cNvPicPr>
          <p:nvPr/>
        </p:nvPicPr>
        <p:blipFill>
          <a:blip r:embed="rId3"/>
          <a:stretch>
            <a:fillRect/>
          </a:stretch>
        </p:blipFill>
        <p:spPr>
          <a:xfrm>
            <a:off x="8357616" y="2304288"/>
            <a:ext cx="457200" cy="457200"/>
          </a:xfrm>
          <a:prstGeom prst="rect">
            <a:avLst/>
          </a:prstGeom>
        </p:spPr>
      </p:pic>
      <p:sp>
        <p:nvSpPr>
          <p:cNvPr id="16" name="Text 11"/>
          <p:cNvSpPr/>
          <p:nvPr/>
        </p:nvSpPr>
        <p:spPr>
          <a:xfrm>
            <a:off x="8357616" y="2880360"/>
            <a:ext cx="2980944" cy="384048"/>
          </a:xfrm>
          <a:prstGeom prst="rect">
            <a:avLst/>
          </a:prstGeom>
          <a:noFill/>
          <a:ln/>
        </p:spPr>
        <p:txBody>
          <a:bodyPr wrap="square" lIns="0" tIns="0" rIns="0" bIns="0" rtlCol="0" anchor="ctr"/>
          <a:lstStyle/>
          <a:p>
            <a:pPr indent="0" marL="0">
              <a:buNone/>
            </a:pPr>
            <a:r>
              <a:rPr lang="en-US" sz="1300" b="1" dirty="0">
                <a:solidFill>
                  <a:srgbClr val="FFFFFF"/>
                </a:solidFill>
                <a:latin typeface="Montserrat" pitchFamily="34" charset="0"/>
                <a:ea typeface="Montserrat" pitchFamily="34" charset="-122"/>
                <a:cs typeface="Montserrat" pitchFamily="34" charset="-120"/>
              </a:rPr>
              <a:t>Delegated to a third party</a:t>
            </a:r>
            <a:endParaRPr lang="en-US" sz="1300" dirty="0"/>
          </a:p>
        </p:txBody>
      </p:sp>
      <p:sp>
        <p:nvSpPr>
          <p:cNvPr id="17" name="Text 12"/>
          <p:cNvSpPr/>
          <p:nvPr/>
        </p:nvSpPr>
        <p:spPr>
          <a:xfrm>
            <a:off x="8357616" y="3255264"/>
            <a:ext cx="2980944" cy="685800"/>
          </a:xfrm>
          <a:prstGeom prst="rect">
            <a:avLst/>
          </a:prstGeom>
          <a:noFill/>
          <a:ln/>
        </p:spPr>
        <p:txBody>
          <a:bodyPr wrap="square" lIns="0" tIns="0" rIns="0" bIns="0" rtlCol="0" anchor="ctr"/>
          <a:lstStyle/>
          <a:p>
            <a:pPr indent="0" marL="0">
              <a:lnSpc>
                <a:spcPct val="125000"/>
              </a:lnSpc>
              <a:buNone/>
            </a:pPr>
            <a:r>
              <a:rPr lang="en-US" sz="1000" dirty="0">
                <a:solidFill>
                  <a:srgbClr val="9FB0BE"/>
                </a:solidFill>
                <a:latin typeface="Montserrat" pitchFamily="34" charset="0"/>
                <a:ea typeface="Montserrat" pitchFamily="34" charset="-122"/>
                <a:cs typeface="Montserrat" pitchFamily="34" charset="-120"/>
              </a:rPr>
              <a:t>Video arrives through a marketplace plug-in, with its own console, its own recording and its own support path.</a:t>
            </a:r>
            <a:endParaRPr lang="en-US" sz="1000" dirty="0"/>
          </a:p>
        </p:txBody>
      </p:sp>
      <p:sp>
        <p:nvSpPr>
          <p:cNvPr id="18" name="Shape 13"/>
          <p:cNvSpPr/>
          <p:nvPr/>
        </p:nvSpPr>
        <p:spPr>
          <a:xfrm>
            <a:off x="548640" y="4434840"/>
            <a:ext cx="11091672" cy="1481328"/>
          </a:xfrm>
          <a:prstGeom prst="roundRect">
            <a:avLst>
              <a:gd name="adj" fmla="val 6173"/>
            </a:avLst>
          </a:prstGeom>
          <a:solidFill>
            <a:srgbClr val="F8EA76"/>
          </a:solidFill>
          <a:ln/>
        </p:spPr>
        <p:txBody>
          <a:bodyPr/>
          <a:p/>
        </p:txBody>
      </p:sp>
      <p:pic>
        <p:nvPicPr>
          <p:cNvPr id="19" name="Image 3" descr="assets/marks/mark_webacd.png">    </p:cNvPr>
          <p:cNvPicPr>
            <a:picLocks noChangeAspect="1"/>
          </p:cNvPicPr>
          <p:nvPr/>
        </p:nvPicPr>
        <p:blipFill>
          <a:blip r:embed="rId4"/>
          <a:stretch>
            <a:fillRect/>
          </a:stretch>
        </p:blipFill>
        <p:spPr>
          <a:xfrm>
            <a:off x="914400" y="4773168"/>
            <a:ext cx="804672" cy="804672"/>
          </a:xfrm>
          <a:prstGeom prst="rect">
            <a:avLst/>
          </a:prstGeom>
        </p:spPr>
      </p:pic>
      <p:sp>
        <p:nvSpPr>
          <p:cNvPr id="20" name="Text 14"/>
          <p:cNvSpPr/>
          <p:nvPr/>
        </p:nvSpPr>
        <p:spPr>
          <a:xfrm>
            <a:off x="1965960" y="4709160"/>
            <a:ext cx="9326880" cy="384048"/>
          </a:xfrm>
          <a:prstGeom prst="rect">
            <a:avLst/>
          </a:prstGeom>
          <a:noFill/>
          <a:ln/>
        </p:spPr>
        <p:txBody>
          <a:bodyPr wrap="square" lIns="0" tIns="0" rIns="0" bIns="0" rtlCol="0" anchor="ctr"/>
          <a:lstStyle/>
          <a:p>
            <a:pPr indent="0" marL="0">
              <a:buNone/>
            </a:pPr>
            <a:r>
              <a:rPr lang="en-US" sz="1600" b="1" dirty="0">
                <a:solidFill>
                  <a:srgbClr val="212F38"/>
                </a:solidFill>
                <a:latin typeface="Montserrat" pitchFamily="34" charset="0"/>
                <a:ea typeface="Montserrat" pitchFamily="34" charset="-122"/>
                <a:cs typeface="Montserrat" pitchFamily="34" charset="-120"/>
              </a:rPr>
              <a:t>Web ACD starts from the other end.</a:t>
            </a:r>
            <a:endParaRPr lang="en-US" sz="1600" dirty="0"/>
          </a:p>
        </p:txBody>
      </p:sp>
      <p:sp>
        <p:nvSpPr>
          <p:cNvPr id="21" name="Text 15"/>
          <p:cNvSpPr/>
          <p:nvPr/>
        </p:nvSpPr>
        <p:spPr>
          <a:xfrm>
            <a:off x="1965960" y="5120640"/>
            <a:ext cx="9281160" cy="731520"/>
          </a:xfrm>
          <a:prstGeom prst="rect">
            <a:avLst/>
          </a:prstGeom>
          <a:noFill/>
          <a:ln/>
        </p:spPr>
        <p:txBody>
          <a:bodyPr wrap="square" lIns="0" tIns="0" rIns="0" bIns="0" rtlCol="0" anchor="ctr"/>
          <a:lstStyle/>
          <a:p>
            <a:pPr indent="0" marL="0">
              <a:lnSpc>
                <a:spcPct val="125000"/>
              </a:lnSpc>
              <a:buNone/>
            </a:pPr>
            <a:r>
              <a:rPr lang="en-US" sz="1100" dirty="0">
                <a:solidFill>
                  <a:srgbClr val="3E4E5A"/>
                </a:solidFill>
                <a:latin typeface="Montserrat" pitchFamily="34" charset="0"/>
                <a:ea typeface="Montserrat" pitchFamily="34" charset="-122"/>
                <a:cs typeface="Montserrat" pitchFamily="34" charset="-120"/>
              </a:rPr>
              <a:t>It was built as a video-centric agent desktop with an automatic call distributor inside it — so a video call is queued, skilled, transferred, supervised, recorded and reported exactly like a phone call, on the same platform, in the same licence.</a:t>
            </a:r>
            <a:endParaRPr lang="en-US" sz="1100" dirty="0"/>
          </a:p>
        </p:txBody>
      </p:sp>
      <p:sp>
        <p:nvSpPr>
          <p:cNvPr id="22" name="Text 16"/>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6B7F8D"/>
                </a:solidFill>
                <a:latin typeface="Montserrat" pitchFamily="34" charset="0"/>
                <a:ea typeface="Montserrat" pitchFamily="34" charset="-122"/>
                <a:cs typeface="Montserrat" pitchFamily="34" charset="-120"/>
              </a:rPr>
              <a:t>Positioning based on published capability and pricing pages of leading CCaaS suites, reviewed August 2026</a:t>
            </a:r>
            <a:endParaRPr lang="en-US" sz="800" dirty="0"/>
          </a:p>
        </p:txBody>
      </p:sp>
      <p:sp>
        <p:nvSpPr>
          <p:cNvPr id="23" name="Text 17"/>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6B7F8D"/>
                </a:solidFill>
                <a:latin typeface="Montserrat" pitchFamily="34" charset="0"/>
                <a:ea typeface="Montserrat" pitchFamily="34" charset="-122"/>
                <a:cs typeface="Montserrat" pitchFamily="34" charset="-120"/>
              </a:rPr>
              <a:t>The gap</a:t>
            </a:r>
            <a:endParaRPr lang="en-US" sz="800" dirty="0"/>
          </a:p>
        </p:txBody>
      </p:sp>
      <p:sp>
        <p:nvSpPr>
          <p:cNvPr id="24" name="Text 18"/>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9FB0BE"/>
                </a:solidFill>
                <a:latin typeface="Montserrat" pitchFamily="34" charset="0"/>
                <a:ea typeface="Montserrat" pitchFamily="34" charset="-122"/>
                <a:cs typeface="Montserrat" pitchFamily="34" charset="-120"/>
              </a:rPr>
              <a:t>2</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THE PLATFORM</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A web-responsive business phone with an ACD inside</a:t>
            </a:r>
            <a:endParaRPr lang="en-US" sz="2700" dirty="0"/>
          </a:p>
        </p:txBody>
      </p:sp>
      <p:sp>
        <p:nvSpPr>
          <p:cNvPr id="5" name="Text 3"/>
          <p:cNvSpPr/>
          <p:nvPr/>
        </p:nvSpPr>
        <p:spPr>
          <a:xfrm>
            <a:off x="548640" y="1280160"/>
            <a:ext cx="11091672" cy="777240"/>
          </a:xfrm>
          <a:prstGeom prst="rect">
            <a:avLst/>
          </a:prstGeom>
          <a:noFill/>
          <a:ln/>
        </p:spPr>
        <p:txBody>
          <a:bodyPr wrap="square" lIns="0" tIns="0" rIns="0" bIns="0" rtlCol="0" anchor="ctr"/>
          <a:lstStyle/>
          <a:p>
            <a:pPr indent="0" marL="0">
              <a:lnSpc>
                <a:spcPct val="130000"/>
              </a:lnSpc>
              <a:buNone/>
            </a:pPr>
            <a:r>
              <a:rPr lang="en-US" sz="1250" dirty="0">
                <a:solidFill>
                  <a:srgbClr val="212F38"/>
                </a:solidFill>
                <a:latin typeface="Montserrat" pitchFamily="34" charset="0"/>
                <a:ea typeface="Montserrat" pitchFamily="34" charset="-122"/>
                <a:cs typeface="Montserrat" pitchFamily="34" charset="-120"/>
              </a:rPr>
              <a:t>Web ACD is a software-based, 100% packaged platform that turns any modern browser into a full contact center endpoint. It supports WebRTC natively, connects to existing contact centers over standard SIP, and runs on Linux Debian 64-bit — on your own servers, on a virtual machine, or on AWS.</a:t>
            </a:r>
            <a:endParaRPr lang="en-US" sz="1250" dirty="0"/>
          </a:p>
        </p:txBody>
      </p:sp>
      <p:sp>
        <p:nvSpPr>
          <p:cNvPr id="6" name="Shape 4"/>
          <p:cNvSpPr/>
          <p:nvPr/>
        </p:nvSpPr>
        <p:spPr>
          <a:xfrm>
            <a:off x="548640" y="2286000"/>
            <a:ext cx="2670048" cy="2377440"/>
          </a:xfrm>
          <a:prstGeom prst="roundRect">
            <a:avLst>
              <a:gd name="adj" fmla="val 384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7" name="Shape 5"/>
          <p:cNvSpPr/>
          <p:nvPr/>
        </p:nvSpPr>
        <p:spPr>
          <a:xfrm>
            <a:off x="804672" y="2542032"/>
            <a:ext cx="621792" cy="621792"/>
          </a:xfrm>
          <a:prstGeom prst="ellipse">
            <a:avLst/>
          </a:prstGeom>
          <a:solidFill>
            <a:srgbClr val="FDF9D6"/>
          </a:solidFill>
          <a:ln/>
        </p:spPr>
        <p:txBody>
          <a:bodyPr/>
          <a:p/>
        </p:txBody>
      </p:sp>
      <p:pic>
        <p:nvPicPr>
          <p:cNvPr id="8" name="Image 0" descr="icons/swap_212F38.png">    </p:cNvPr>
          <p:cNvPicPr>
            <a:picLocks noChangeAspect="1"/>
          </p:cNvPicPr>
          <p:nvPr/>
        </p:nvPicPr>
        <p:blipFill>
          <a:blip r:embed="rId1"/>
          <a:stretch>
            <a:fillRect/>
          </a:stretch>
        </p:blipFill>
        <p:spPr>
          <a:xfrm>
            <a:off x="953902" y="2691262"/>
            <a:ext cx="323332" cy="323332"/>
          </a:xfrm>
          <a:prstGeom prst="rect">
            <a:avLst/>
          </a:prstGeom>
        </p:spPr>
      </p:pic>
      <p:sp>
        <p:nvSpPr>
          <p:cNvPr id="9" name="Text 6"/>
          <p:cNvSpPr/>
          <p:nvPr/>
        </p:nvSpPr>
        <p:spPr>
          <a:xfrm>
            <a:off x="804672" y="3200400"/>
            <a:ext cx="2157984" cy="512064"/>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Convergent by architecture</a:t>
            </a:r>
            <a:endParaRPr lang="en-US" sz="1250" dirty="0"/>
          </a:p>
        </p:txBody>
      </p:sp>
      <p:sp>
        <p:nvSpPr>
          <p:cNvPr id="10" name="Text 7"/>
          <p:cNvSpPr/>
          <p:nvPr/>
        </p:nvSpPr>
        <p:spPr>
          <a:xfrm>
            <a:off x="804672" y="3767328"/>
            <a:ext cx="2157984" cy="768096"/>
          </a:xfrm>
          <a:prstGeom prst="rect">
            <a:avLst/>
          </a:prstGeom>
          <a:noFill/>
          <a:ln/>
        </p:spPr>
        <p:txBody>
          <a:bodyPr wrap="square" lIns="0" tIns="0" rIns="0" bIns="0" rtlCol="0" anchor="ctr"/>
          <a:lstStyle/>
          <a:p>
            <a:pPr indent="0" marL="0">
              <a:lnSpc>
                <a:spcPct val="125000"/>
              </a:lnSpc>
              <a:buNone/>
            </a:pPr>
            <a:r>
              <a:rPr lang="en-US" sz="1000" dirty="0">
                <a:solidFill>
                  <a:srgbClr val="4D5C6E"/>
                </a:solidFill>
                <a:latin typeface="Montserrat" pitchFamily="34" charset="0"/>
                <a:ea typeface="Montserrat" pitchFamily="34" charset="-122"/>
                <a:cs typeface="Montserrat" pitchFamily="34" charset="-120"/>
              </a:rPr>
              <a:t>One interface, one queue engine and one report set for phone calls and video calls alike.</a:t>
            </a:r>
            <a:endParaRPr lang="en-US" sz="1000" dirty="0"/>
          </a:p>
        </p:txBody>
      </p:sp>
      <p:sp>
        <p:nvSpPr>
          <p:cNvPr id="11" name="Shape 8"/>
          <p:cNvSpPr/>
          <p:nvPr/>
        </p:nvSpPr>
        <p:spPr>
          <a:xfrm>
            <a:off x="3392424" y="2286000"/>
            <a:ext cx="2670048" cy="2377440"/>
          </a:xfrm>
          <a:prstGeom prst="roundRect">
            <a:avLst>
              <a:gd name="adj" fmla="val 384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2" name="Shape 9"/>
          <p:cNvSpPr/>
          <p:nvPr/>
        </p:nvSpPr>
        <p:spPr>
          <a:xfrm>
            <a:off x="3648456" y="2542032"/>
            <a:ext cx="621792" cy="621792"/>
          </a:xfrm>
          <a:prstGeom prst="ellipse">
            <a:avLst/>
          </a:prstGeom>
          <a:solidFill>
            <a:srgbClr val="FDF9D6"/>
          </a:solidFill>
          <a:ln/>
        </p:spPr>
        <p:txBody>
          <a:bodyPr/>
          <a:p/>
        </p:txBody>
      </p:sp>
      <p:pic>
        <p:nvPicPr>
          <p:cNvPr id="13" name="Image 1" descr="icons/camB_212F38.png">    </p:cNvPr>
          <p:cNvPicPr>
            <a:picLocks noChangeAspect="1"/>
          </p:cNvPicPr>
          <p:nvPr/>
        </p:nvPicPr>
        <p:blipFill>
          <a:blip r:embed="rId2"/>
          <a:stretch>
            <a:fillRect/>
          </a:stretch>
        </p:blipFill>
        <p:spPr>
          <a:xfrm>
            <a:off x="3797686" y="2691262"/>
            <a:ext cx="323332" cy="323332"/>
          </a:xfrm>
          <a:prstGeom prst="rect">
            <a:avLst/>
          </a:prstGeom>
        </p:spPr>
      </p:pic>
      <p:sp>
        <p:nvSpPr>
          <p:cNvPr id="14" name="Text 10"/>
          <p:cNvSpPr/>
          <p:nvPr/>
        </p:nvSpPr>
        <p:spPr>
          <a:xfrm>
            <a:off x="3648456" y="3200400"/>
            <a:ext cx="2157984" cy="512064"/>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Video-centric by design</a:t>
            </a:r>
            <a:endParaRPr lang="en-US" sz="1250" dirty="0"/>
          </a:p>
        </p:txBody>
      </p:sp>
      <p:sp>
        <p:nvSpPr>
          <p:cNvPr id="15" name="Text 11"/>
          <p:cNvSpPr/>
          <p:nvPr/>
        </p:nvSpPr>
        <p:spPr>
          <a:xfrm>
            <a:off x="3648456" y="3767328"/>
            <a:ext cx="2157984" cy="768096"/>
          </a:xfrm>
          <a:prstGeom prst="rect">
            <a:avLst/>
          </a:prstGeom>
          <a:noFill/>
          <a:ln/>
        </p:spPr>
        <p:txBody>
          <a:bodyPr wrap="square" lIns="0" tIns="0" rIns="0" bIns="0" rtlCol="0" anchor="ctr"/>
          <a:lstStyle/>
          <a:p>
            <a:pPr indent="0" marL="0">
              <a:lnSpc>
                <a:spcPct val="125000"/>
              </a:lnSpc>
              <a:buNone/>
            </a:pPr>
            <a:r>
              <a:rPr lang="en-US" sz="1000" dirty="0">
                <a:solidFill>
                  <a:srgbClr val="4D5C6E"/>
                </a:solidFill>
                <a:latin typeface="Montserrat" pitchFamily="34" charset="0"/>
                <a:ea typeface="Montserrat" pitchFamily="34" charset="-122"/>
                <a:cs typeface="Montserrat" pitchFamily="34" charset="-120"/>
              </a:rPr>
              <a:t>The desktop was laid out around the video pane first, not retrofitted around a softphone.</a:t>
            </a:r>
            <a:endParaRPr lang="en-US" sz="1000" dirty="0"/>
          </a:p>
        </p:txBody>
      </p:sp>
      <p:sp>
        <p:nvSpPr>
          <p:cNvPr id="16" name="Shape 12"/>
          <p:cNvSpPr/>
          <p:nvPr/>
        </p:nvSpPr>
        <p:spPr>
          <a:xfrm>
            <a:off x="6236208" y="2286000"/>
            <a:ext cx="2670048" cy="2377440"/>
          </a:xfrm>
          <a:prstGeom prst="roundRect">
            <a:avLst>
              <a:gd name="adj" fmla="val 384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7" name="Shape 13"/>
          <p:cNvSpPr/>
          <p:nvPr/>
        </p:nvSpPr>
        <p:spPr>
          <a:xfrm>
            <a:off x="6492240" y="2542032"/>
            <a:ext cx="621792" cy="621792"/>
          </a:xfrm>
          <a:prstGeom prst="ellipse">
            <a:avLst/>
          </a:prstGeom>
          <a:solidFill>
            <a:srgbClr val="FDF9D6"/>
          </a:solidFill>
          <a:ln/>
        </p:spPr>
        <p:txBody>
          <a:bodyPr/>
          <a:p/>
        </p:txBody>
      </p:sp>
      <p:pic>
        <p:nvPicPr>
          <p:cNvPr id="18" name="Image 2" descr="icons/cloud_212F38.png">    </p:cNvPr>
          <p:cNvPicPr>
            <a:picLocks noChangeAspect="1"/>
          </p:cNvPicPr>
          <p:nvPr/>
        </p:nvPicPr>
        <p:blipFill>
          <a:blip r:embed="rId7"/>
          <a:stretch>
            <a:fillRect/>
          </a:stretch>
        </p:blipFill>
        <p:spPr>
          <a:xfrm>
            <a:off x="6641470" y="2691262"/>
            <a:ext cx="323332" cy="323332"/>
          </a:xfrm>
          <a:prstGeom prst="rect">
            <a:avLst/>
          </a:prstGeom>
        </p:spPr>
      </p:pic>
      <p:sp>
        <p:nvSpPr>
          <p:cNvPr id="19" name="Text 14"/>
          <p:cNvSpPr/>
          <p:nvPr/>
        </p:nvSpPr>
        <p:spPr>
          <a:xfrm>
            <a:off x="6492240" y="3200400"/>
            <a:ext cx="2157984" cy="512064"/>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Deploy anywhere</a:t>
            </a:r>
            <a:endParaRPr lang="en-US" sz="1250" dirty="0"/>
          </a:p>
        </p:txBody>
      </p:sp>
      <p:sp>
        <p:nvSpPr>
          <p:cNvPr id="20" name="Text 15"/>
          <p:cNvSpPr/>
          <p:nvPr/>
        </p:nvSpPr>
        <p:spPr>
          <a:xfrm>
            <a:off x="6492240" y="3767328"/>
            <a:ext cx="2157984" cy="768096"/>
          </a:xfrm>
          <a:prstGeom prst="rect">
            <a:avLst/>
          </a:prstGeom>
          <a:noFill/>
          <a:ln/>
        </p:spPr>
        <p:txBody>
          <a:bodyPr wrap="square" lIns="0" tIns="0" rIns="0" bIns="0" rtlCol="0" anchor="ctr"/>
          <a:lstStyle/>
          <a:p>
            <a:pPr indent="0" marL="0">
              <a:lnSpc>
                <a:spcPct val="125000"/>
              </a:lnSpc>
              <a:buNone/>
            </a:pPr>
            <a:r>
              <a:rPr lang="en-US" sz="1000" dirty="0">
                <a:solidFill>
                  <a:srgbClr val="4D5C6E"/>
                </a:solidFill>
                <a:latin typeface="Montserrat" pitchFamily="34" charset="0"/>
                <a:ea typeface="Montserrat" pitchFamily="34" charset="-122"/>
                <a:cs typeface="Montserrat" pitchFamily="34" charset="-120"/>
              </a:rPr>
              <a:t>Cloud, on-premises or virtualized — the same build, so data residency is a choice, not a constraint.</a:t>
            </a:r>
            <a:endParaRPr lang="en-US" sz="1000" dirty="0"/>
          </a:p>
        </p:txBody>
      </p:sp>
      <p:sp>
        <p:nvSpPr>
          <p:cNvPr id="21" name="Shape 16"/>
          <p:cNvSpPr/>
          <p:nvPr/>
        </p:nvSpPr>
        <p:spPr>
          <a:xfrm>
            <a:off x="9079992" y="2286000"/>
            <a:ext cx="2670048" cy="2377440"/>
          </a:xfrm>
          <a:prstGeom prst="roundRect">
            <a:avLst>
              <a:gd name="adj" fmla="val 384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2" name="Shape 17"/>
          <p:cNvSpPr/>
          <p:nvPr/>
        </p:nvSpPr>
        <p:spPr>
          <a:xfrm>
            <a:off x="9336024" y="2542032"/>
            <a:ext cx="621792" cy="621792"/>
          </a:xfrm>
          <a:prstGeom prst="ellipse">
            <a:avLst/>
          </a:prstGeom>
          <a:solidFill>
            <a:srgbClr val="FDF9D6"/>
          </a:solidFill>
          <a:ln/>
        </p:spPr>
        <p:txBody>
          <a:bodyPr/>
          <a:p/>
        </p:txBody>
      </p:sp>
      <p:pic>
        <p:nvPicPr>
          <p:cNvPr id="23" name="Image 3" descr="icons/standard_212F38.png">    </p:cNvPr>
          <p:cNvPicPr>
            <a:picLocks noChangeAspect="1"/>
          </p:cNvPicPr>
          <p:nvPr/>
        </p:nvPicPr>
        <p:blipFill>
          <a:blip r:embed="rId8"/>
          <a:stretch>
            <a:fillRect/>
          </a:stretch>
        </p:blipFill>
        <p:spPr>
          <a:xfrm>
            <a:off x="9485254" y="2691262"/>
            <a:ext cx="323332" cy="323332"/>
          </a:xfrm>
          <a:prstGeom prst="rect">
            <a:avLst/>
          </a:prstGeom>
        </p:spPr>
      </p:pic>
      <p:sp>
        <p:nvSpPr>
          <p:cNvPr id="24" name="Text 18"/>
          <p:cNvSpPr/>
          <p:nvPr/>
        </p:nvSpPr>
        <p:spPr>
          <a:xfrm>
            <a:off x="9336024" y="3200400"/>
            <a:ext cx="2157984" cy="512064"/>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Open and interoperable</a:t>
            </a:r>
            <a:endParaRPr lang="en-US" sz="1250" dirty="0"/>
          </a:p>
        </p:txBody>
      </p:sp>
      <p:sp>
        <p:nvSpPr>
          <p:cNvPr id="25" name="Text 19"/>
          <p:cNvSpPr/>
          <p:nvPr/>
        </p:nvSpPr>
        <p:spPr>
          <a:xfrm>
            <a:off x="9336024" y="3767328"/>
            <a:ext cx="2157984" cy="768096"/>
          </a:xfrm>
          <a:prstGeom prst="rect">
            <a:avLst/>
          </a:prstGeom>
          <a:noFill/>
          <a:ln/>
        </p:spPr>
        <p:txBody>
          <a:bodyPr wrap="square" lIns="0" tIns="0" rIns="0" bIns="0" rtlCol="0" anchor="ctr"/>
          <a:lstStyle/>
          <a:p>
            <a:pPr indent="0" marL="0">
              <a:lnSpc>
                <a:spcPct val="125000"/>
              </a:lnSpc>
              <a:buNone/>
            </a:pPr>
            <a:r>
              <a:rPr lang="en-US" sz="1000" dirty="0">
                <a:solidFill>
                  <a:srgbClr val="4D5C6E"/>
                </a:solidFill>
                <a:latin typeface="Montserrat" pitchFamily="34" charset="0"/>
                <a:ea typeface="Montserrat" pitchFamily="34" charset="-122"/>
                <a:cs typeface="Montserrat" pitchFamily="34" charset="-120"/>
              </a:rPr>
              <a:t>Standard SIP trunking, WebRTC browsers, and SPLIT for hybrid RTC connectivity to platforms you already run.</a:t>
            </a:r>
            <a:endParaRPr lang="en-US" sz="1000" dirty="0"/>
          </a:p>
        </p:txBody>
      </p:sp>
      <p:sp>
        <p:nvSpPr>
          <p:cNvPr id="26" name="Text 20"/>
          <p:cNvSpPr/>
          <p:nvPr/>
        </p:nvSpPr>
        <p:spPr>
          <a:xfrm>
            <a:off x="548640" y="4892040"/>
            <a:ext cx="2743200" cy="411480"/>
          </a:xfrm>
          <a:prstGeom prst="rect">
            <a:avLst/>
          </a:prstGeom>
          <a:noFill/>
          <a:ln/>
        </p:spPr>
        <p:txBody>
          <a:bodyPr wrap="square" lIns="0" tIns="0" rIns="0" bIns="0" rtlCol="0" anchor="ctr"/>
          <a:lstStyle/>
          <a:p>
            <a:pPr indent="0" marL="0">
              <a:buNone/>
            </a:pPr>
            <a:r>
              <a:rPr lang="en-US" sz="2000" b="1" dirty="0">
                <a:solidFill>
                  <a:srgbClr val="212F38"/>
                </a:solidFill>
                <a:latin typeface="Montserrat" pitchFamily="34" charset="0"/>
                <a:ea typeface="Montserrat" pitchFamily="34" charset="-122"/>
                <a:cs typeface="Montserrat" pitchFamily="34" charset="-120"/>
              </a:rPr>
              <a:t>256-bit</a:t>
            </a:r>
            <a:endParaRPr lang="en-US" sz="2000" dirty="0"/>
          </a:p>
        </p:txBody>
      </p:sp>
      <p:sp>
        <p:nvSpPr>
          <p:cNvPr id="27" name="Text 21"/>
          <p:cNvSpPr/>
          <p:nvPr/>
        </p:nvSpPr>
        <p:spPr>
          <a:xfrm>
            <a:off x="548640" y="5303520"/>
            <a:ext cx="2743200" cy="292608"/>
          </a:xfrm>
          <a:prstGeom prst="rect">
            <a:avLst/>
          </a:prstGeom>
          <a:noFill/>
          <a:ln/>
        </p:spPr>
        <p:txBody>
          <a:bodyPr wrap="square" lIns="0" tIns="0" rIns="0" bIns="0" rtlCol="0" anchor="ctr"/>
          <a:lstStyle/>
          <a:p>
            <a:pPr indent="0" marL="0">
              <a:buNone/>
            </a:pPr>
            <a:r>
              <a:rPr lang="en-US" sz="950" dirty="0">
                <a:solidFill>
                  <a:srgbClr val="4D5C6E"/>
                </a:solidFill>
                <a:latin typeface="Montserrat" pitchFamily="34" charset="0"/>
                <a:ea typeface="Montserrat" pitchFamily="34" charset="-122"/>
                <a:cs typeface="Montserrat" pitchFamily="34" charset="-120"/>
              </a:rPr>
              <a:t>AES / SSL encryption</a:t>
            </a:r>
            <a:endParaRPr lang="en-US" sz="950" dirty="0"/>
          </a:p>
        </p:txBody>
      </p:sp>
      <p:sp>
        <p:nvSpPr>
          <p:cNvPr id="28" name="Text 22"/>
          <p:cNvSpPr/>
          <p:nvPr/>
        </p:nvSpPr>
        <p:spPr>
          <a:xfrm>
            <a:off x="3392424" y="4892040"/>
            <a:ext cx="2743200" cy="411480"/>
          </a:xfrm>
          <a:prstGeom prst="rect">
            <a:avLst/>
          </a:prstGeom>
          <a:noFill/>
          <a:ln/>
        </p:spPr>
        <p:txBody>
          <a:bodyPr wrap="square" lIns="0" tIns="0" rIns="0" bIns="0" rtlCol="0" anchor="ctr"/>
          <a:lstStyle/>
          <a:p>
            <a:pPr indent="0" marL="0">
              <a:buNone/>
            </a:pPr>
            <a:r>
              <a:rPr lang="en-US" sz="2000" b="1" dirty="0">
                <a:solidFill>
                  <a:srgbClr val="212F38"/>
                </a:solidFill>
                <a:latin typeface="Montserrat" pitchFamily="34" charset="0"/>
                <a:ea typeface="Montserrat" pitchFamily="34" charset="-122"/>
                <a:cs typeface="Montserrat" pitchFamily="34" charset="-120"/>
              </a:rPr>
              <a:t>Hundreds</a:t>
            </a:r>
            <a:endParaRPr lang="en-US" sz="2000" dirty="0"/>
          </a:p>
        </p:txBody>
      </p:sp>
      <p:sp>
        <p:nvSpPr>
          <p:cNvPr id="29" name="Text 23"/>
          <p:cNvSpPr/>
          <p:nvPr/>
        </p:nvSpPr>
        <p:spPr>
          <a:xfrm>
            <a:off x="3392424" y="5303520"/>
            <a:ext cx="2743200" cy="292608"/>
          </a:xfrm>
          <a:prstGeom prst="rect">
            <a:avLst/>
          </a:prstGeom>
          <a:noFill/>
          <a:ln/>
        </p:spPr>
        <p:txBody>
          <a:bodyPr wrap="square" lIns="0" tIns="0" rIns="0" bIns="0" rtlCol="0" anchor="ctr"/>
          <a:lstStyle/>
          <a:p>
            <a:pPr indent="0" marL="0">
              <a:buNone/>
            </a:pPr>
            <a:r>
              <a:rPr lang="en-US" sz="950" dirty="0">
                <a:solidFill>
                  <a:srgbClr val="4D5C6E"/>
                </a:solidFill>
                <a:latin typeface="Montserrat" pitchFamily="34" charset="0"/>
                <a:ea typeface="Montserrat" pitchFamily="34" charset="-122"/>
                <a:cs typeface="Montserrat" pitchFamily="34" charset="-120"/>
              </a:rPr>
              <a:t>of agents per instance</a:t>
            </a:r>
            <a:endParaRPr lang="en-US" sz="950" dirty="0"/>
          </a:p>
        </p:txBody>
      </p:sp>
      <p:sp>
        <p:nvSpPr>
          <p:cNvPr id="30" name="Text 24"/>
          <p:cNvSpPr/>
          <p:nvPr/>
        </p:nvSpPr>
        <p:spPr>
          <a:xfrm>
            <a:off x="6236208" y="4892040"/>
            <a:ext cx="2743200" cy="411480"/>
          </a:xfrm>
          <a:prstGeom prst="rect">
            <a:avLst/>
          </a:prstGeom>
          <a:noFill/>
          <a:ln/>
        </p:spPr>
        <p:txBody>
          <a:bodyPr wrap="square" lIns="0" tIns="0" rIns="0" bIns="0" rtlCol="0" anchor="ctr"/>
          <a:lstStyle/>
          <a:p>
            <a:pPr indent="0" marL="0">
              <a:buNone/>
            </a:pPr>
            <a:r>
              <a:rPr lang="en-US" sz="2000" b="1" dirty="0">
                <a:solidFill>
                  <a:srgbClr val="212F38"/>
                </a:solidFill>
                <a:latin typeface="Montserrat" pitchFamily="34" charset="0"/>
                <a:ea typeface="Montserrat" pitchFamily="34" charset="-122"/>
                <a:cs typeface="Montserrat" pitchFamily="34" charset="-120"/>
              </a:rPr>
              <a:t>19 locales</a:t>
            </a:r>
            <a:endParaRPr lang="en-US" sz="2000" dirty="0"/>
          </a:p>
        </p:txBody>
      </p:sp>
      <p:sp>
        <p:nvSpPr>
          <p:cNvPr id="31" name="Text 25"/>
          <p:cNvSpPr/>
          <p:nvPr/>
        </p:nvSpPr>
        <p:spPr>
          <a:xfrm>
            <a:off x="6236208" y="5303520"/>
            <a:ext cx="2743200" cy="292608"/>
          </a:xfrm>
          <a:prstGeom prst="rect">
            <a:avLst/>
          </a:prstGeom>
          <a:noFill/>
          <a:ln/>
        </p:spPr>
        <p:txBody>
          <a:bodyPr wrap="square" lIns="0" tIns="0" rIns="0" bIns="0" rtlCol="0" anchor="ctr"/>
          <a:lstStyle/>
          <a:p>
            <a:pPr indent="0" marL="0">
              <a:buNone/>
            </a:pPr>
            <a:r>
              <a:rPr lang="en-US" sz="950" dirty="0">
                <a:solidFill>
                  <a:srgbClr val="4D5C6E"/>
                </a:solidFill>
                <a:latin typeface="Montserrat" pitchFamily="34" charset="0"/>
                <a:ea typeface="Montserrat" pitchFamily="34" charset="-122"/>
                <a:cs typeface="Montserrat" pitchFamily="34" charset="-120"/>
              </a:rPr>
              <a:t>EN · ES · PT · HU</a:t>
            </a:r>
            <a:endParaRPr lang="en-US" sz="950" dirty="0"/>
          </a:p>
        </p:txBody>
      </p:sp>
      <p:sp>
        <p:nvSpPr>
          <p:cNvPr id="32" name="Text 26"/>
          <p:cNvSpPr/>
          <p:nvPr/>
        </p:nvSpPr>
        <p:spPr>
          <a:xfrm>
            <a:off x="9079992" y="4892040"/>
            <a:ext cx="2743200" cy="411480"/>
          </a:xfrm>
          <a:prstGeom prst="rect">
            <a:avLst/>
          </a:prstGeom>
          <a:noFill/>
          <a:ln/>
        </p:spPr>
        <p:txBody>
          <a:bodyPr wrap="square" lIns="0" tIns="0" rIns="0" bIns="0" rtlCol="0" anchor="ctr"/>
          <a:lstStyle/>
          <a:p>
            <a:pPr indent="0" marL="0">
              <a:buNone/>
            </a:pPr>
            <a:r>
              <a:rPr lang="en-US" sz="2000" b="1" dirty="0">
                <a:solidFill>
                  <a:srgbClr val="212F38"/>
                </a:solidFill>
                <a:latin typeface="Montserrat" pitchFamily="34" charset="0"/>
                <a:ea typeface="Montserrat" pitchFamily="34" charset="-122"/>
                <a:cs typeface="Montserrat" pitchFamily="34" charset="-120"/>
              </a:rPr>
              <a:t>Seat-based</a:t>
            </a:r>
            <a:endParaRPr lang="en-US" sz="2000" dirty="0"/>
          </a:p>
        </p:txBody>
      </p:sp>
      <p:sp>
        <p:nvSpPr>
          <p:cNvPr id="33" name="Text 27"/>
          <p:cNvSpPr/>
          <p:nvPr/>
        </p:nvSpPr>
        <p:spPr>
          <a:xfrm>
            <a:off x="9079992" y="5303520"/>
            <a:ext cx="2743200" cy="292608"/>
          </a:xfrm>
          <a:prstGeom prst="rect">
            <a:avLst/>
          </a:prstGeom>
          <a:noFill/>
          <a:ln/>
        </p:spPr>
        <p:txBody>
          <a:bodyPr wrap="square" lIns="0" tIns="0" rIns="0" bIns="0" rtlCol="0" anchor="ctr"/>
          <a:lstStyle/>
          <a:p>
            <a:pPr indent="0" marL="0">
              <a:buNone/>
            </a:pPr>
            <a:r>
              <a:rPr lang="en-US" sz="950" dirty="0">
                <a:solidFill>
                  <a:srgbClr val="4D5C6E"/>
                </a:solidFill>
                <a:latin typeface="Montserrat" pitchFamily="34" charset="0"/>
                <a:ea typeface="Montserrat" pitchFamily="34" charset="-122"/>
                <a:cs typeface="Montserrat" pitchFamily="34" charset="-120"/>
              </a:rPr>
              <a:t>subscription or licence</a:t>
            </a:r>
            <a:endParaRPr lang="en-US" sz="950" dirty="0"/>
          </a:p>
        </p:txBody>
      </p:sp>
      <p:sp>
        <p:nvSpPr>
          <p:cNvPr id="34" name="Text 28"/>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Source: wiki.ivrpowers.com/en/webacd, /faq</a:t>
            </a:r>
            <a:endParaRPr lang="en-US" sz="800" dirty="0"/>
          </a:p>
        </p:txBody>
      </p:sp>
      <p:sp>
        <p:nvSpPr>
          <p:cNvPr id="35" name="Text 29"/>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The platform</a:t>
            </a:r>
            <a:endParaRPr lang="en-US" sz="800" dirty="0"/>
          </a:p>
        </p:txBody>
      </p:sp>
      <p:sp>
        <p:nvSpPr>
          <p:cNvPr id="36" name="Text 30"/>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3</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FF6D5F"/>
                </a:solidFill>
                <a:latin typeface="Montserrat" pitchFamily="34" charset="0"/>
                <a:ea typeface="Montserrat" pitchFamily="34" charset="-122"/>
                <a:cs typeface="Montserrat" pitchFamily="34" charset="-120"/>
              </a:rPr>
              <a:t>DIFFERENTIATOR</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FFFFFF"/>
                </a:solidFill>
                <a:latin typeface="Montserrat" pitchFamily="34" charset="0"/>
                <a:ea typeface="Montserrat" pitchFamily="34" charset="-122"/>
                <a:cs typeface="Montserrat" pitchFamily="34" charset="-120"/>
              </a:rPr>
              <a:t>What it means for video to be a real channel</a:t>
            </a:r>
            <a:endParaRPr lang="en-US" sz="2700" dirty="0"/>
          </a:p>
        </p:txBody>
      </p:sp>
      <p:sp>
        <p:nvSpPr>
          <p:cNvPr id="5" name="Text 3"/>
          <p:cNvSpPr/>
          <p:nvPr/>
        </p:nvSpPr>
        <p:spPr>
          <a:xfrm>
            <a:off x="548640" y="1280160"/>
            <a:ext cx="11091672" cy="329184"/>
          </a:xfrm>
          <a:prstGeom prst="rect">
            <a:avLst/>
          </a:prstGeom>
          <a:noFill/>
          <a:ln/>
        </p:spPr>
        <p:txBody>
          <a:bodyPr wrap="square" lIns="0" tIns="0" rIns="0" bIns="0" rtlCol="0" anchor="ctr"/>
          <a:lstStyle/>
          <a:p>
            <a:pPr indent="0" marL="0">
              <a:buNone/>
            </a:pPr>
            <a:r>
              <a:rPr lang="en-US" sz="1250" dirty="0">
                <a:solidFill>
                  <a:srgbClr val="9FB0BE"/>
                </a:solidFill>
                <a:latin typeface="Montserrat" pitchFamily="34" charset="0"/>
                <a:ea typeface="Montserrat" pitchFamily="34" charset="-122"/>
                <a:cs typeface="Montserrat" pitchFamily="34" charset="-120"/>
              </a:rPr>
              <a:t>Not a meeting link sent from a chat window. A video interaction that the distributor owns end to end.</a:t>
            </a:r>
            <a:endParaRPr lang="en-US" sz="1250" dirty="0"/>
          </a:p>
        </p:txBody>
      </p:sp>
      <p:sp>
        <p:nvSpPr>
          <p:cNvPr id="6" name="Shape 4"/>
          <p:cNvSpPr/>
          <p:nvPr/>
        </p:nvSpPr>
        <p:spPr>
          <a:xfrm>
            <a:off x="548640" y="1783080"/>
            <a:ext cx="3566160" cy="2084832"/>
          </a:xfrm>
          <a:prstGeom prst="roundRect">
            <a:avLst>
              <a:gd name="adj" fmla="val 4386"/>
            </a:avLst>
          </a:prstGeom>
          <a:solidFill>
            <a:srgbClr val="2E3D48"/>
          </a:solidFill>
          <a:ln/>
        </p:spPr>
        <p:txBody>
          <a:bodyPr/>
          <a:p/>
        </p:txBody>
      </p:sp>
      <p:sp>
        <p:nvSpPr>
          <p:cNvPr id="7" name="Shape 5"/>
          <p:cNvSpPr/>
          <p:nvPr/>
        </p:nvSpPr>
        <p:spPr>
          <a:xfrm>
            <a:off x="822960" y="2057400"/>
            <a:ext cx="566928" cy="566928"/>
          </a:xfrm>
          <a:prstGeom prst="ellipse">
            <a:avLst/>
          </a:prstGeom>
          <a:solidFill>
            <a:srgbClr val="F8EA76"/>
          </a:solidFill>
          <a:ln/>
        </p:spPr>
        <p:txBody>
          <a:bodyPr/>
          <a:p/>
        </p:txBody>
      </p:sp>
      <p:pic>
        <p:nvPicPr>
          <p:cNvPr id="8" name="Image 0" descr="icons/list_212F38.png">    </p:cNvPr>
          <p:cNvPicPr>
            <a:picLocks noChangeAspect="1"/>
          </p:cNvPicPr>
          <p:nvPr/>
        </p:nvPicPr>
        <p:blipFill>
          <a:blip r:embed="rId1"/>
          <a:stretch>
            <a:fillRect/>
          </a:stretch>
        </p:blipFill>
        <p:spPr>
          <a:xfrm>
            <a:off x="959023" y="2193463"/>
            <a:ext cx="294803" cy="294803"/>
          </a:xfrm>
          <a:prstGeom prst="rect">
            <a:avLst/>
          </a:prstGeom>
        </p:spPr>
      </p:pic>
      <p:sp>
        <p:nvSpPr>
          <p:cNvPr id="9" name="Text 6"/>
          <p:cNvSpPr/>
          <p:nvPr/>
        </p:nvSpPr>
        <p:spPr>
          <a:xfrm>
            <a:off x="1517904" y="2075688"/>
            <a:ext cx="2322576" cy="530352"/>
          </a:xfrm>
          <a:prstGeom prst="rect">
            <a:avLst/>
          </a:prstGeom>
          <a:noFill/>
          <a:ln/>
        </p:spPr>
        <p:txBody>
          <a:bodyPr wrap="square" lIns="0" tIns="0" rIns="0" bIns="0" rtlCol="0" anchor="ctr"/>
          <a:lstStyle/>
          <a:p>
            <a:pPr indent="0" marL="0">
              <a:lnSpc>
                <a:spcPct val="105000"/>
              </a:lnSpc>
              <a:buNone/>
            </a:pPr>
            <a:r>
              <a:rPr lang="en-US" sz="1250" b="1" dirty="0">
                <a:solidFill>
                  <a:srgbClr val="FFFFFF"/>
                </a:solidFill>
                <a:latin typeface="Montserrat" pitchFamily="34" charset="0"/>
                <a:ea typeface="Montserrat" pitchFamily="34" charset="-122"/>
                <a:cs typeface="Montserrat" pitchFamily="34" charset="-120"/>
              </a:rPr>
              <a:t>Queued and skilled</a:t>
            </a:r>
            <a:endParaRPr lang="en-US" sz="1250" dirty="0"/>
          </a:p>
        </p:txBody>
      </p:sp>
      <p:sp>
        <p:nvSpPr>
          <p:cNvPr id="10" name="Text 7"/>
          <p:cNvSpPr/>
          <p:nvPr/>
        </p:nvSpPr>
        <p:spPr>
          <a:xfrm>
            <a:off x="822960" y="2743200"/>
            <a:ext cx="3017520" cy="932688"/>
          </a:xfrm>
          <a:prstGeom prst="rect">
            <a:avLst/>
          </a:prstGeom>
          <a:noFill/>
          <a:ln/>
        </p:spPr>
        <p:txBody>
          <a:bodyPr wrap="square" lIns="0" tIns="0" rIns="0" bIns="0" rtlCol="0" anchor="ctr"/>
          <a:lstStyle/>
          <a:p>
            <a:pPr indent="0" marL="0">
              <a:lnSpc>
                <a:spcPct val="128000"/>
              </a:lnSpc>
              <a:buNone/>
            </a:pPr>
            <a:r>
              <a:rPr lang="en-US" sz="1000" dirty="0">
                <a:solidFill>
                  <a:srgbClr val="9FB0BE"/>
                </a:solidFill>
                <a:latin typeface="Montserrat" pitchFamily="34" charset="0"/>
                <a:ea typeface="Montserrat" pitchFamily="34" charset="-122"/>
                <a:cs typeface="Montserrat" pitchFamily="34" charset="-120"/>
              </a:rPr>
              <a:t>Video calls enter the same queues, with the same distribution strategies and agent assignment rules as voice.</a:t>
            </a:r>
            <a:endParaRPr lang="en-US" sz="1000" dirty="0"/>
          </a:p>
        </p:txBody>
      </p:sp>
      <p:sp>
        <p:nvSpPr>
          <p:cNvPr id="11" name="Shape 8"/>
          <p:cNvSpPr/>
          <p:nvPr/>
        </p:nvSpPr>
        <p:spPr>
          <a:xfrm>
            <a:off x="4306824" y="1783080"/>
            <a:ext cx="3566160" cy="2084832"/>
          </a:xfrm>
          <a:prstGeom prst="roundRect">
            <a:avLst>
              <a:gd name="adj" fmla="val 4386"/>
            </a:avLst>
          </a:prstGeom>
          <a:solidFill>
            <a:srgbClr val="2E3D48"/>
          </a:solidFill>
          <a:ln/>
        </p:spPr>
        <p:txBody>
          <a:bodyPr/>
          <a:p/>
        </p:txBody>
      </p:sp>
      <p:sp>
        <p:nvSpPr>
          <p:cNvPr id="12" name="Shape 9"/>
          <p:cNvSpPr/>
          <p:nvPr/>
        </p:nvSpPr>
        <p:spPr>
          <a:xfrm>
            <a:off x="4581144" y="2057400"/>
            <a:ext cx="566928" cy="566928"/>
          </a:xfrm>
          <a:prstGeom prst="ellipse">
            <a:avLst/>
          </a:prstGeom>
          <a:solidFill>
            <a:srgbClr val="F8EA76"/>
          </a:solidFill>
          <a:ln/>
        </p:spPr>
        <p:txBody>
          <a:bodyPr/>
          <a:p/>
        </p:txBody>
      </p:sp>
      <p:pic>
        <p:nvPicPr>
          <p:cNvPr id="13" name="Image 1" descr="icons/callreverse_212F38.png">    </p:cNvPr>
          <p:cNvPicPr>
            <a:picLocks noChangeAspect="1"/>
          </p:cNvPicPr>
          <p:nvPr/>
        </p:nvPicPr>
        <p:blipFill>
          <a:blip r:embed="rId2"/>
          <a:stretch>
            <a:fillRect/>
          </a:stretch>
        </p:blipFill>
        <p:spPr>
          <a:xfrm>
            <a:off x="4717207" y="2193463"/>
            <a:ext cx="294803" cy="294803"/>
          </a:xfrm>
          <a:prstGeom prst="rect">
            <a:avLst/>
          </a:prstGeom>
        </p:spPr>
      </p:pic>
      <p:sp>
        <p:nvSpPr>
          <p:cNvPr id="14" name="Text 10"/>
          <p:cNvSpPr/>
          <p:nvPr/>
        </p:nvSpPr>
        <p:spPr>
          <a:xfrm>
            <a:off x="5276088" y="2075688"/>
            <a:ext cx="2322576" cy="530352"/>
          </a:xfrm>
          <a:prstGeom prst="rect">
            <a:avLst/>
          </a:prstGeom>
          <a:noFill/>
          <a:ln/>
        </p:spPr>
        <p:txBody>
          <a:bodyPr wrap="square" lIns="0" tIns="0" rIns="0" bIns="0" rtlCol="0" anchor="ctr"/>
          <a:lstStyle/>
          <a:p>
            <a:pPr indent="0" marL="0">
              <a:lnSpc>
                <a:spcPct val="105000"/>
              </a:lnSpc>
              <a:buNone/>
            </a:pPr>
            <a:r>
              <a:rPr lang="en-US" sz="1250" b="1" dirty="0">
                <a:solidFill>
                  <a:srgbClr val="FFFFFF"/>
                </a:solidFill>
                <a:latin typeface="Montserrat" pitchFamily="34" charset="0"/>
                <a:ea typeface="Montserrat" pitchFamily="34" charset="-122"/>
                <a:cs typeface="Montserrat" pitchFamily="34" charset="-120"/>
              </a:rPr>
              <a:t>Transferable</a:t>
            </a:r>
            <a:endParaRPr lang="en-US" sz="1250" dirty="0"/>
          </a:p>
        </p:txBody>
      </p:sp>
      <p:sp>
        <p:nvSpPr>
          <p:cNvPr id="15" name="Text 11"/>
          <p:cNvSpPr/>
          <p:nvPr/>
        </p:nvSpPr>
        <p:spPr>
          <a:xfrm>
            <a:off x="4581144" y="2743200"/>
            <a:ext cx="3017520" cy="932688"/>
          </a:xfrm>
          <a:prstGeom prst="rect">
            <a:avLst/>
          </a:prstGeom>
          <a:noFill/>
          <a:ln/>
        </p:spPr>
        <p:txBody>
          <a:bodyPr wrap="square" lIns="0" tIns="0" rIns="0" bIns="0" rtlCol="0" anchor="ctr"/>
          <a:lstStyle/>
          <a:p>
            <a:pPr indent="0" marL="0">
              <a:lnSpc>
                <a:spcPct val="128000"/>
              </a:lnSpc>
              <a:buNone/>
            </a:pPr>
            <a:r>
              <a:rPr lang="en-US" sz="1000" dirty="0">
                <a:solidFill>
                  <a:srgbClr val="9FB0BE"/>
                </a:solidFill>
                <a:latin typeface="Montserrat" pitchFamily="34" charset="0"/>
                <a:ea typeface="Montserrat" pitchFamily="34" charset="-122"/>
                <a:cs typeface="Montserrat" pitchFamily="34" charset="-120"/>
              </a:rPr>
              <a:t>A video call can be transferred to another service, extension or agent — including to a plain phone extension.</a:t>
            </a:r>
            <a:endParaRPr lang="en-US" sz="1000" dirty="0"/>
          </a:p>
        </p:txBody>
      </p:sp>
      <p:sp>
        <p:nvSpPr>
          <p:cNvPr id="16" name="Shape 12"/>
          <p:cNvSpPr/>
          <p:nvPr/>
        </p:nvSpPr>
        <p:spPr>
          <a:xfrm>
            <a:off x="8065008" y="1783080"/>
            <a:ext cx="3566160" cy="2084832"/>
          </a:xfrm>
          <a:prstGeom prst="roundRect">
            <a:avLst>
              <a:gd name="adj" fmla="val 4386"/>
            </a:avLst>
          </a:prstGeom>
          <a:solidFill>
            <a:srgbClr val="2E3D48"/>
          </a:solidFill>
          <a:ln/>
        </p:spPr>
        <p:txBody>
          <a:bodyPr/>
          <a:p/>
        </p:txBody>
      </p:sp>
      <p:sp>
        <p:nvSpPr>
          <p:cNvPr id="17" name="Shape 13"/>
          <p:cNvSpPr/>
          <p:nvPr/>
        </p:nvSpPr>
        <p:spPr>
          <a:xfrm>
            <a:off x="8339328" y="2057400"/>
            <a:ext cx="566928" cy="566928"/>
          </a:xfrm>
          <a:prstGeom prst="ellipse">
            <a:avLst/>
          </a:prstGeom>
          <a:solidFill>
            <a:srgbClr val="F8EA76"/>
          </a:solidFill>
          <a:ln/>
        </p:spPr>
        <p:txBody>
          <a:bodyPr/>
          <a:p/>
        </p:txBody>
      </p:sp>
      <p:pic>
        <p:nvPicPr>
          <p:cNvPr id="18" name="Image 2" descr="icons/watch_212F38.png">    </p:cNvPr>
          <p:cNvPicPr>
            <a:picLocks noChangeAspect="1"/>
          </p:cNvPicPr>
          <p:nvPr/>
        </p:nvPicPr>
        <p:blipFill>
          <a:blip r:embed="rId3"/>
          <a:stretch>
            <a:fillRect/>
          </a:stretch>
        </p:blipFill>
        <p:spPr>
          <a:xfrm>
            <a:off x="8475391" y="2193463"/>
            <a:ext cx="294803" cy="294803"/>
          </a:xfrm>
          <a:prstGeom prst="rect">
            <a:avLst/>
          </a:prstGeom>
        </p:spPr>
      </p:pic>
      <p:sp>
        <p:nvSpPr>
          <p:cNvPr id="19" name="Text 14"/>
          <p:cNvSpPr/>
          <p:nvPr/>
        </p:nvSpPr>
        <p:spPr>
          <a:xfrm>
            <a:off x="9034272" y="2075688"/>
            <a:ext cx="2322576" cy="530352"/>
          </a:xfrm>
          <a:prstGeom prst="rect">
            <a:avLst/>
          </a:prstGeom>
          <a:noFill/>
          <a:ln/>
        </p:spPr>
        <p:txBody>
          <a:bodyPr wrap="square" lIns="0" tIns="0" rIns="0" bIns="0" rtlCol="0" anchor="ctr"/>
          <a:lstStyle/>
          <a:p>
            <a:pPr indent="0" marL="0">
              <a:lnSpc>
                <a:spcPct val="105000"/>
              </a:lnSpc>
              <a:buNone/>
            </a:pPr>
            <a:r>
              <a:rPr lang="en-US" sz="1250" b="1" dirty="0">
                <a:solidFill>
                  <a:srgbClr val="FFFFFF"/>
                </a:solidFill>
                <a:latin typeface="Montserrat" pitchFamily="34" charset="0"/>
                <a:ea typeface="Montserrat" pitchFamily="34" charset="-122"/>
                <a:cs typeface="Montserrat" pitchFamily="34" charset="-120"/>
              </a:rPr>
              <a:t>Supervised live</a:t>
            </a:r>
            <a:endParaRPr lang="en-US" sz="1250" dirty="0"/>
          </a:p>
        </p:txBody>
      </p:sp>
      <p:sp>
        <p:nvSpPr>
          <p:cNvPr id="20" name="Text 15"/>
          <p:cNvSpPr/>
          <p:nvPr/>
        </p:nvSpPr>
        <p:spPr>
          <a:xfrm>
            <a:off x="8339328" y="2743200"/>
            <a:ext cx="3017520" cy="932688"/>
          </a:xfrm>
          <a:prstGeom prst="rect">
            <a:avLst/>
          </a:prstGeom>
          <a:noFill/>
          <a:ln/>
        </p:spPr>
        <p:txBody>
          <a:bodyPr wrap="square" lIns="0" tIns="0" rIns="0" bIns="0" rtlCol="0" anchor="ctr"/>
          <a:lstStyle/>
          <a:p>
            <a:pPr indent="0" marL="0">
              <a:lnSpc>
                <a:spcPct val="128000"/>
              </a:lnSpc>
              <a:buNone/>
            </a:pPr>
            <a:r>
              <a:rPr lang="en-US" sz="1000" dirty="0">
                <a:solidFill>
                  <a:srgbClr val="9FB0BE"/>
                </a:solidFill>
                <a:latin typeface="Montserrat" pitchFamily="34" charset="0"/>
                <a:ea typeface="Montserrat" pitchFamily="34" charset="-122"/>
                <a:cs typeface="Montserrat" pitchFamily="34" charset="-120"/>
              </a:rPr>
              <a:t>Supervisors monitor video interactions in real time from the same panel they use for voice.</a:t>
            </a:r>
            <a:endParaRPr lang="en-US" sz="1000" dirty="0"/>
          </a:p>
        </p:txBody>
      </p:sp>
      <p:sp>
        <p:nvSpPr>
          <p:cNvPr id="21" name="Shape 16"/>
          <p:cNvSpPr/>
          <p:nvPr/>
        </p:nvSpPr>
        <p:spPr>
          <a:xfrm>
            <a:off x="548640" y="4069080"/>
            <a:ext cx="3566160" cy="2084832"/>
          </a:xfrm>
          <a:prstGeom prst="roundRect">
            <a:avLst>
              <a:gd name="adj" fmla="val 4386"/>
            </a:avLst>
          </a:prstGeom>
          <a:solidFill>
            <a:srgbClr val="2E3D48"/>
          </a:solidFill>
          <a:ln/>
        </p:spPr>
        <p:txBody>
          <a:bodyPr/>
          <a:p/>
        </p:txBody>
      </p:sp>
      <p:sp>
        <p:nvSpPr>
          <p:cNvPr id="22" name="Shape 17"/>
          <p:cNvSpPr/>
          <p:nvPr/>
        </p:nvSpPr>
        <p:spPr>
          <a:xfrm>
            <a:off x="822960" y="4343400"/>
            <a:ext cx="566928" cy="566928"/>
          </a:xfrm>
          <a:prstGeom prst="ellipse">
            <a:avLst/>
          </a:prstGeom>
          <a:solidFill>
            <a:srgbClr val="F8EA76"/>
          </a:solidFill>
          <a:ln/>
        </p:spPr>
        <p:txBody>
          <a:bodyPr/>
          <a:p/>
        </p:txBody>
      </p:sp>
      <p:pic>
        <p:nvPicPr>
          <p:cNvPr id="23" name="Image 3" descr="icons/recordB_212F38.png">    </p:cNvPr>
          <p:cNvPicPr>
            <a:picLocks noChangeAspect="1"/>
          </p:cNvPicPr>
          <p:nvPr/>
        </p:nvPicPr>
        <p:blipFill>
          <a:blip r:embed="rId4"/>
          <a:stretch>
            <a:fillRect/>
          </a:stretch>
        </p:blipFill>
        <p:spPr>
          <a:xfrm>
            <a:off x="959023" y="4479463"/>
            <a:ext cx="294803" cy="294803"/>
          </a:xfrm>
          <a:prstGeom prst="rect">
            <a:avLst/>
          </a:prstGeom>
        </p:spPr>
      </p:pic>
      <p:sp>
        <p:nvSpPr>
          <p:cNvPr id="24" name="Text 18"/>
          <p:cNvSpPr/>
          <p:nvPr/>
        </p:nvSpPr>
        <p:spPr>
          <a:xfrm>
            <a:off x="1517904" y="4361688"/>
            <a:ext cx="2322576" cy="530352"/>
          </a:xfrm>
          <a:prstGeom prst="rect">
            <a:avLst/>
          </a:prstGeom>
          <a:noFill/>
          <a:ln/>
        </p:spPr>
        <p:txBody>
          <a:bodyPr wrap="square" lIns="0" tIns="0" rIns="0" bIns="0" rtlCol="0" anchor="ctr"/>
          <a:lstStyle/>
          <a:p>
            <a:pPr indent="0" marL="0">
              <a:lnSpc>
                <a:spcPct val="105000"/>
              </a:lnSpc>
              <a:buNone/>
            </a:pPr>
            <a:r>
              <a:rPr lang="en-US" sz="1250" b="1" dirty="0">
                <a:solidFill>
                  <a:srgbClr val="FFFFFF"/>
                </a:solidFill>
                <a:latin typeface="Montserrat" pitchFamily="34" charset="0"/>
                <a:ea typeface="Montserrat" pitchFamily="34" charset="-122"/>
                <a:cs typeface="Montserrat" pitchFamily="34" charset="-120"/>
              </a:rPr>
              <a:t>Recorded and archived</a:t>
            </a:r>
            <a:endParaRPr lang="en-US" sz="1250" dirty="0"/>
          </a:p>
        </p:txBody>
      </p:sp>
      <p:sp>
        <p:nvSpPr>
          <p:cNvPr id="25" name="Text 19"/>
          <p:cNvSpPr/>
          <p:nvPr/>
        </p:nvSpPr>
        <p:spPr>
          <a:xfrm>
            <a:off x="822960" y="5029200"/>
            <a:ext cx="3017520" cy="932688"/>
          </a:xfrm>
          <a:prstGeom prst="rect">
            <a:avLst/>
          </a:prstGeom>
          <a:noFill/>
          <a:ln/>
        </p:spPr>
        <p:txBody>
          <a:bodyPr wrap="square" lIns="0" tIns="0" rIns="0" bIns="0" rtlCol="0" anchor="ctr"/>
          <a:lstStyle/>
          <a:p>
            <a:pPr indent="0" marL="0">
              <a:lnSpc>
                <a:spcPct val="128000"/>
              </a:lnSpc>
              <a:buNone/>
            </a:pPr>
            <a:r>
              <a:rPr lang="en-US" sz="1000" dirty="0">
                <a:solidFill>
                  <a:srgbClr val="9FB0BE"/>
                </a:solidFill>
                <a:latin typeface="Montserrat" pitchFamily="34" charset="0"/>
                <a:ea typeface="Montserrat" pitchFamily="34" charset="-122"/>
                <a:cs typeface="Montserrat" pitchFamily="34" charset="-120"/>
              </a:rPr>
              <a:t>Native integration with Video REC captures HD video for quality, compliance and dispute resolution.</a:t>
            </a:r>
            <a:endParaRPr lang="en-US" sz="1000" dirty="0"/>
          </a:p>
        </p:txBody>
      </p:sp>
      <p:sp>
        <p:nvSpPr>
          <p:cNvPr id="26" name="Shape 20"/>
          <p:cNvSpPr/>
          <p:nvPr/>
        </p:nvSpPr>
        <p:spPr>
          <a:xfrm>
            <a:off x="4306824" y="4069080"/>
            <a:ext cx="3566160" cy="2084832"/>
          </a:xfrm>
          <a:prstGeom prst="roundRect">
            <a:avLst>
              <a:gd name="adj" fmla="val 4386"/>
            </a:avLst>
          </a:prstGeom>
          <a:solidFill>
            <a:srgbClr val="2E3D48"/>
          </a:solidFill>
          <a:ln/>
        </p:spPr>
        <p:txBody>
          <a:bodyPr/>
          <a:p/>
        </p:txBody>
      </p:sp>
      <p:sp>
        <p:nvSpPr>
          <p:cNvPr id="27" name="Shape 21"/>
          <p:cNvSpPr/>
          <p:nvPr/>
        </p:nvSpPr>
        <p:spPr>
          <a:xfrm>
            <a:off x="4581144" y="4343400"/>
            <a:ext cx="566928" cy="566928"/>
          </a:xfrm>
          <a:prstGeom prst="ellipse">
            <a:avLst/>
          </a:prstGeom>
          <a:solidFill>
            <a:srgbClr val="F8EA76"/>
          </a:solidFill>
          <a:ln/>
        </p:spPr>
        <p:txBody>
          <a:bodyPr/>
          <a:p/>
        </p:txBody>
      </p:sp>
      <p:pic>
        <p:nvPicPr>
          <p:cNvPr id="28" name="Image 4" descr="icons/cam_212F38.png">    </p:cNvPr>
          <p:cNvPicPr>
            <a:picLocks noChangeAspect="1"/>
          </p:cNvPicPr>
          <p:nvPr/>
        </p:nvPicPr>
        <p:blipFill>
          <a:blip r:embed="rId5"/>
          <a:stretch>
            <a:fillRect/>
          </a:stretch>
        </p:blipFill>
        <p:spPr>
          <a:xfrm>
            <a:off x="4717207" y="4479463"/>
            <a:ext cx="294803" cy="294803"/>
          </a:xfrm>
          <a:prstGeom prst="rect">
            <a:avLst/>
          </a:prstGeom>
        </p:spPr>
      </p:pic>
      <p:sp>
        <p:nvSpPr>
          <p:cNvPr id="29" name="Text 22"/>
          <p:cNvSpPr/>
          <p:nvPr/>
        </p:nvSpPr>
        <p:spPr>
          <a:xfrm>
            <a:off x="5276088" y="4361688"/>
            <a:ext cx="2322576" cy="530352"/>
          </a:xfrm>
          <a:prstGeom prst="rect">
            <a:avLst/>
          </a:prstGeom>
          <a:noFill/>
          <a:ln/>
        </p:spPr>
        <p:txBody>
          <a:bodyPr wrap="square" lIns="0" tIns="0" rIns="0" bIns="0" rtlCol="0" anchor="ctr"/>
          <a:lstStyle/>
          <a:p>
            <a:pPr indent="0" marL="0">
              <a:lnSpc>
                <a:spcPct val="105000"/>
              </a:lnSpc>
              <a:buNone/>
            </a:pPr>
            <a:r>
              <a:rPr lang="en-US" sz="1250" b="1" dirty="0">
                <a:solidFill>
                  <a:srgbClr val="FFFFFF"/>
                </a:solidFill>
                <a:latin typeface="Montserrat" pitchFamily="34" charset="0"/>
                <a:ea typeface="Montserrat" pitchFamily="34" charset="-122"/>
                <a:cs typeface="Montserrat" pitchFamily="34" charset="-120"/>
              </a:rPr>
              <a:t>Adaptive quality</a:t>
            </a:r>
            <a:endParaRPr lang="en-US" sz="1250" dirty="0"/>
          </a:p>
        </p:txBody>
      </p:sp>
      <p:sp>
        <p:nvSpPr>
          <p:cNvPr id="30" name="Text 23"/>
          <p:cNvSpPr/>
          <p:nvPr/>
        </p:nvSpPr>
        <p:spPr>
          <a:xfrm>
            <a:off x="4581144" y="5029200"/>
            <a:ext cx="3017520" cy="932688"/>
          </a:xfrm>
          <a:prstGeom prst="rect">
            <a:avLst/>
          </a:prstGeom>
          <a:noFill/>
          <a:ln/>
        </p:spPr>
        <p:txBody>
          <a:bodyPr wrap="square" lIns="0" tIns="0" rIns="0" bIns="0" rtlCol="0" anchor="ctr"/>
          <a:lstStyle/>
          <a:p>
            <a:pPr indent="0" marL="0">
              <a:lnSpc>
                <a:spcPct val="128000"/>
              </a:lnSpc>
              <a:buNone/>
            </a:pPr>
            <a:r>
              <a:rPr lang="en-US" sz="1000" dirty="0">
                <a:solidFill>
                  <a:srgbClr val="9FB0BE"/>
                </a:solidFill>
                <a:latin typeface="Montserrat" pitchFamily="34" charset="0"/>
                <a:ea typeface="Montserrat" pitchFamily="34" charset="-122"/>
                <a:cs typeface="Montserrat" pitchFamily="34" charset="-120"/>
              </a:rPr>
              <a:t>Video adapts from LD through SD and HD to Ultra HD according to the bandwidth actually available.</a:t>
            </a:r>
            <a:endParaRPr lang="en-US" sz="1000" dirty="0"/>
          </a:p>
        </p:txBody>
      </p:sp>
      <p:sp>
        <p:nvSpPr>
          <p:cNvPr id="31" name="Shape 24"/>
          <p:cNvSpPr/>
          <p:nvPr/>
        </p:nvSpPr>
        <p:spPr>
          <a:xfrm>
            <a:off x="8065008" y="4069080"/>
            <a:ext cx="3566160" cy="2084832"/>
          </a:xfrm>
          <a:prstGeom prst="roundRect">
            <a:avLst>
              <a:gd name="adj" fmla="val 4386"/>
            </a:avLst>
          </a:prstGeom>
          <a:solidFill>
            <a:srgbClr val="2E3D48"/>
          </a:solidFill>
          <a:ln/>
        </p:spPr>
        <p:txBody>
          <a:bodyPr/>
          <a:p/>
        </p:txBody>
      </p:sp>
      <p:sp>
        <p:nvSpPr>
          <p:cNvPr id="32" name="Shape 25"/>
          <p:cNvSpPr/>
          <p:nvPr/>
        </p:nvSpPr>
        <p:spPr>
          <a:xfrm>
            <a:off x="8339328" y="4343400"/>
            <a:ext cx="566928" cy="566928"/>
          </a:xfrm>
          <a:prstGeom prst="ellipse">
            <a:avLst/>
          </a:prstGeom>
          <a:solidFill>
            <a:srgbClr val="F8EA76"/>
          </a:solidFill>
          <a:ln/>
        </p:spPr>
        <p:txBody>
          <a:bodyPr/>
          <a:p/>
        </p:txBody>
      </p:sp>
      <p:pic>
        <p:nvPicPr>
          <p:cNvPr id="33" name="Image 5" descr="icons/survey_212F38.png">    </p:cNvPr>
          <p:cNvPicPr>
            <a:picLocks noChangeAspect="1"/>
          </p:cNvPicPr>
          <p:nvPr/>
        </p:nvPicPr>
        <p:blipFill>
          <a:blip r:embed="rId6"/>
          <a:stretch>
            <a:fillRect/>
          </a:stretch>
        </p:blipFill>
        <p:spPr>
          <a:xfrm>
            <a:off x="8475391" y="4479463"/>
            <a:ext cx="294803" cy="294803"/>
          </a:xfrm>
          <a:prstGeom prst="rect">
            <a:avLst/>
          </a:prstGeom>
        </p:spPr>
      </p:pic>
      <p:sp>
        <p:nvSpPr>
          <p:cNvPr id="34" name="Text 26"/>
          <p:cNvSpPr/>
          <p:nvPr/>
        </p:nvSpPr>
        <p:spPr>
          <a:xfrm>
            <a:off x="9034272" y="4361688"/>
            <a:ext cx="2322576" cy="530352"/>
          </a:xfrm>
          <a:prstGeom prst="rect">
            <a:avLst/>
          </a:prstGeom>
          <a:noFill/>
          <a:ln/>
        </p:spPr>
        <p:txBody>
          <a:bodyPr wrap="square" lIns="0" tIns="0" rIns="0" bIns="0" rtlCol="0" anchor="ctr"/>
          <a:lstStyle/>
          <a:p>
            <a:pPr indent="0" marL="0">
              <a:lnSpc>
                <a:spcPct val="105000"/>
              </a:lnSpc>
              <a:buNone/>
            </a:pPr>
            <a:r>
              <a:rPr lang="en-US" sz="1250" b="1" dirty="0">
                <a:solidFill>
                  <a:srgbClr val="FFFFFF"/>
                </a:solidFill>
                <a:latin typeface="Montserrat" pitchFamily="34" charset="0"/>
                <a:ea typeface="Montserrat" pitchFamily="34" charset="-122"/>
                <a:cs typeface="Montserrat" pitchFamily="34" charset="-120"/>
              </a:rPr>
              <a:t>Measured after the call</a:t>
            </a:r>
            <a:endParaRPr lang="en-US" sz="1250" dirty="0"/>
          </a:p>
        </p:txBody>
      </p:sp>
      <p:sp>
        <p:nvSpPr>
          <p:cNvPr id="35" name="Text 27"/>
          <p:cNvSpPr/>
          <p:nvPr/>
        </p:nvSpPr>
        <p:spPr>
          <a:xfrm>
            <a:off x="8339328" y="5029200"/>
            <a:ext cx="3017520" cy="932688"/>
          </a:xfrm>
          <a:prstGeom prst="rect">
            <a:avLst/>
          </a:prstGeom>
          <a:noFill/>
          <a:ln/>
        </p:spPr>
        <p:txBody>
          <a:bodyPr wrap="square" lIns="0" tIns="0" rIns="0" bIns="0" rtlCol="0" anchor="ctr"/>
          <a:lstStyle/>
          <a:p>
            <a:pPr indent="0" marL="0">
              <a:lnSpc>
                <a:spcPct val="128000"/>
              </a:lnSpc>
              <a:buNone/>
            </a:pPr>
            <a:r>
              <a:rPr lang="en-US" sz="1000" dirty="0">
                <a:solidFill>
                  <a:srgbClr val="9FB0BE"/>
                </a:solidFill>
                <a:latin typeface="Montserrat" pitchFamily="34" charset="0"/>
                <a:ea typeface="Montserrat" pitchFamily="34" charset="-122"/>
                <a:cs typeface="Montserrat" pitchFamily="34" charset="-120"/>
              </a:rPr>
              <a:t>Post-video-call events trigger automatic surveys, so video gets its own satisfaction data — not a blended average.</a:t>
            </a:r>
            <a:endParaRPr lang="en-US" sz="1000" dirty="0"/>
          </a:p>
        </p:txBody>
      </p:sp>
      <p:sp>
        <p:nvSpPr>
          <p:cNvPr id="36" name="Text 28"/>
          <p:cNvSpPr/>
          <p:nvPr/>
        </p:nvSpPr>
        <p:spPr>
          <a:xfrm>
            <a:off x="548640" y="6144768"/>
            <a:ext cx="11091672" cy="292608"/>
          </a:xfrm>
          <a:prstGeom prst="rect">
            <a:avLst/>
          </a:prstGeom>
          <a:noFill/>
          <a:ln/>
        </p:spPr>
        <p:txBody>
          <a:bodyPr wrap="square" lIns="0" tIns="0" rIns="0" bIns="0" rtlCol="0" anchor="ctr"/>
          <a:lstStyle/>
          <a:p>
            <a:pPr indent="0" marL="0">
              <a:buNone/>
            </a:pPr>
            <a:r>
              <a:rPr lang="en-US" sz="1050" b="1" dirty="0">
                <a:solidFill>
                  <a:srgbClr val="F8EA76"/>
                </a:solidFill>
                <a:latin typeface="Montserrat" pitchFamily="34" charset="0"/>
                <a:ea typeface="Montserrat" pitchFamily="34" charset="-122"/>
                <a:cs typeface="Montserrat" pitchFamily="34" charset="-120"/>
              </a:rPr>
              <a:t>Entry points: any WebRTC-compliant browser, iOS and Android devices, and self-service kiosks.</a:t>
            </a:r>
            <a:endParaRPr lang="en-US" sz="1050" dirty="0"/>
          </a:p>
        </p:txBody>
      </p:sp>
      <p:sp>
        <p:nvSpPr>
          <p:cNvPr id="37" name="Text 29"/>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6B7F8D"/>
                </a:solidFill>
                <a:latin typeface="Montserrat" pitchFamily="34" charset="0"/>
                <a:ea typeface="Montserrat" pitchFamily="34" charset="-122"/>
                <a:cs typeface="Montserrat" pitchFamily="34" charset="-120"/>
              </a:rPr>
              <a:t>Source: wiki.ivrpowers.com/en/webacd/faq, /videortc</a:t>
            </a:r>
            <a:endParaRPr lang="en-US" sz="800" dirty="0"/>
          </a:p>
        </p:txBody>
      </p:sp>
      <p:sp>
        <p:nvSpPr>
          <p:cNvPr id="38" name="Text 30"/>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6B7F8D"/>
                </a:solidFill>
                <a:latin typeface="Montserrat" pitchFamily="34" charset="0"/>
                <a:ea typeface="Montserrat" pitchFamily="34" charset="-122"/>
                <a:cs typeface="Montserrat" pitchFamily="34" charset="-120"/>
              </a:rPr>
              <a:t>Differentiator</a:t>
            </a:r>
            <a:endParaRPr lang="en-US" sz="800" dirty="0"/>
          </a:p>
        </p:txBody>
      </p:sp>
      <p:sp>
        <p:nvSpPr>
          <p:cNvPr id="39" name="Text 31"/>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9FB0BE"/>
                </a:solidFill>
                <a:latin typeface="Montserrat" pitchFamily="34" charset="0"/>
                <a:ea typeface="Montserrat" pitchFamily="34" charset="-122"/>
                <a:cs typeface="Montserrat" pitchFamily="34" charset="-120"/>
              </a:rPr>
              <a:t>4</a:t>
            </a:r>
            <a:endParaRPr lang="en-US" sz="900" dirty="0"/>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174" name="Image" descr="Image"/>
          <p:cNvPicPr>
            <a:picLocks noChangeAspect="1"/>
          </p:cNvPicPr>
          <p:nvPr/>
        </p:nvPicPr>
        <p:blipFill>
          <a:blip r:embed="rId12">
            <a:extLst/>
          </a:blip>
          <a:srcRect l="0" t="6452" r="0" b="14657"/>
          <a:stretch>
            <a:fillRect/>
          </a:stretch>
        </p:blipFill>
        <p:spPr>
          <a:xfrm>
            <a:off x="4799548" y="393739"/>
            <a:ext cx="2580155" cy="2198313"/>
          </a:xfrm>
          <a:prstGeom prst="rect">
            <a:avLst/>
          </a:prstGeom>
          <a:ln w="12700">
            <a:miter lim="400000"/>
          </a:ln>
        </p:spPr>
      </p:pic>
      <p:pic>
        <p:nvPicPr>
          <p:cNvPr id="177" name="Layer.tiff" descr="Layer.tiff"/>
          <p:cNvPicPr>
            <a:picLocks noChangeAspect="1"/>
          </p:cNvPicPr>
          <p:nvPr/>
        </p:nvPicPr>
        <p:blipFill>
          <a:blip r:embed="rId13">
            <a:extLst/>
          </a:blip>
          <a:stretch>
            <a:fillRect/>
          </a:stretch>
        </p:blipFill>
        <p:spPr>
          <a:xfrm>
            <a:off x="2913907" y="4265969"/>
            <a:ext cx="6351486" cy="1122256"/>
          </a:xfrm>
          <a:prstGeom prst="rect">
            <a:avLst/>
          </a:prstGeom>
          <a:ln w="12700">
            <a:miter lim="400000"/>
          </a:ln>
        </p:spPr>
      </p:pic>
      <p:sp>
        <p:nvSpPr>
          <p:cNvPr id="175" name="Circle"/>
          <p:cNvSpPr/>
          <p:nvPr/>
        </p:nvSpPr>
        <p:spPr>
          <a:xfrm>
            <a:off x="5448118" y="864230"/>
            <a:ext cx="1283064" cy="1283064"/>
          </a:xfrm>
          <a:prstGeom prst="ellipse">
            <a:avLst/>
          </a:prstGeom>
          <a:gradFill>
            <a:gsLst>
              <a:gs pos="0">
                <a:srgbClr val="56575B"/>
              </a:gs>
              <a:gs pos="100000">
                <a:srgbClr val="0F0F0F"/>
              </a:gs>
            </a:gsLst>
            <a:lin ang="5400000"/>
          </a:gradFill>
          <a:ln w="3175">
            <a:miter lim="400000"/>
          </a:ln>
        </p:spPr>
        <p:txBody>
          <a:bodyPr lIns="25373" tIns="25373" rIns="25373" bIns="25373" anchor="ctr"/>
          <a:lstStyle/>
          <a:p>
            <a:pPr algn="ctr" defTabSz="412750">
              <a:defRPr sz="1600">
                <a:solidFill>
                  <a:srgbClr val="FFFFFF"/>
                </a:solidFill>
                <a:latin typeface="Helvetica Neue Medium"/>
                <a:ea typeface="Helvetica Neue Medium"/>
                <a:cs typeface="Helvetica Neue Medium"/>
                <a:sym typeface="Helvetica Neue Medium"/>
              </a:defRPr>
            </a:pPr>
          </a:p>
        </p:txBody>
      </p:sp>
      <p:sp>
        <p:nvSpPr>
          <p:cNvPr id="176" name="TURNKEY…"/>
          <p:cNvSpPr txBox="1"/>
          <p:nvPr/>
        </p:nvSpPr>
        <p:spPr>
          <a:xfrm>
            <a:off x="5580000" y="1242035"/>
            <a:ext cx="1019300" cy="527454"/>
          </a:xfrm>
          <a:prstGeom prst="rect">
            <a:avLst/>
          </a:prstGeom>
          <a:ln w="12700">
            <a:miter lim="400000"/>
          </a:ln>
          <a:effectLst>
            <a:outerShdw sx="100000" sy="100000" kx="0" ky="0" algn="b" rotWithShape="0" blurRad="25400" dist="0" dir="5400000">
              <a:srgbClr val="000000">
                <a:alpha val="50000"/>
              </a:srgbClr>
            </a:outerShdw>
          </a:effectLst>
          <a:extLst>
            <a:ext uri="{C572A759-6A51-4108-AA02-DFA0A04FC94B}">
              <ma14:wrappingTextBoxFlag xmlns:ma14="http://schemas.microsoft.com/office/mac/drawingml/2011/main" val="1"/>
            </a:ext>
          </a:extLst>
        </p:spPr>
        <p:txBody>
          <a:bodyPr wrap="none" lIns="25373" tIns="25373" rIns="25373" bIns="25373" anchor="ctr">
            <a:spAutoFit/>
          </a:bodyPr>
          <a:lstStyle/>
          <a:p>
            <a:pPr algn="ctr" defTabSz="1219169">
              <a:defRPr sz="1600">
                <a:solidFill>
                  <a:srgbClr val="FFFFFF"/>
                </a:solidFill>
                <a:latin typeface="Helvetica Neue Medium"/>
                <a:ea typeface="Helvetica Neue Medium"/>
                <a:cs typeface="Helvetica Neue Medium"/>
                <a:sym typeface="Helvetica Neue Medium"/>
              </a:defRPr>
            </a:pPr>
            <a:r>
              <a:t>TURNKEY</a:t>
            </a:r>
          </a:p>
          <a:p>
            <a:pPr algn="ctr" defTabSz="1219169">
              <a:defRPr sz="1600">
                <a:solidFill>
                  <a:srgbClr val="FFFFFF"/>
                </a:solidFill>
                <a:latin typeface="Helvetica Neue Medium"/>
                <a:ea typeface="Helvetica Neue Medium"/>
                <a:cs typeface="Helvetica Neue Medium"/>
                <a:sym typeface="Helvetica Neue Medium"/>
              </a:defRPr>
            </a:pPr>
            <a:r>
              <a:t>START</a:t>
            </a:r>
          </a:p>
        </p:txBody>
      </p:sp>
      <p:sp>
        <p:nvSpPr>
          <p:cNvPr id="950" name="Did you know you can transform teamwork…"/>
          <p:cNvSpPr txBox="1"/>
          <p:nvPr/>
        </p:nvSpPr>
        <p:spPr>
          <a:xfrm>
            <a:off x="452924" y="2946426"/>
            <a:ext cx="11286152" cy="965148"/>
          </a:xfrm>
          <a:prstGeom prst="rect">
            <a:avLst/>
          </a:prstGeom>
        </p:spPr>
        <p:txBody>
          <a:bodyPr wrap="none" lIns="25373" tIns="25373" rIns="25373" bIns="25373" anchor="ctr">
            <a:noAutofit/>
          </a:bodyPr>
          <a:lstStyle/>
          <a:p>
            <a:pPr algn="ctr" defTabSz="228600">
              <a:defRPr sz="2600">
                <a:solidFill>
                  <a:srgbClr val="212F38"/>
                </a:solidFill>
                <a:latin typeface="Montserrat Thin Regular"/>
                <a:ea typeface="Montserrat Thin Regular"/>
                <a:cs typeface="Montserrat Thin Regular"/>
                <a:sym typeface="Montserrat Thin Regular"/>
              </a:defRPr>
            </a:pPr>
            <a:r>
              <a:rPr sz="2600">
                <a:latin typeface="Montserrat"/>
              </a:rPr>
              <a:t>Did you know you can transform teamwork</a:t>
            </a:r>
            <a:br>
              <a:rPr sz="2600"/>
            </a:br>
            <a:r>
              <a:rPr sz="2600">
                <a:latin typeface="Montserrat"/>
              </a:rPr>
              <a:t>and your processes with new tools?</a:t>
            </a:r>
          </a:p>
        </p:txBody>
      </p:sp>
      <p:sp>
        <p:nvSpPr>
          <p:cNvPr id="211" name="Interactive Powers"/>
          <p:cNvSpPr txBox="1"/>
          <p:nvPr/>
        </p:nvSpPr>
        <p:spPr>
          <a:xfrm>
            <a:off x="600044" y="5927326"/>
            <a:ext cx="10974059" cy="320024"/>
          </a:xfrm>
          <a:prstGeom prst="rect">
            <a:avLst/>
          </a:prstGeom>
          <a:ln w="12700">
            <a:miter lim="400000"/>
          </a:ln>
          <a:extLst>
            <a:ext uri="{C572A759-6A51-4108-AA02-DFA0A04FC94B}">
              <ma14:wrappingTextBoxFlag xmlns:ma14="http://schemas.microsoft.com/office/mac/drawingml/2011/main" val="1"/>
            </a:ext>
          </a:extLst>
        </p:spPr>
        <p:txBody>
          <a:bodyPr lIns="22835" tIns="22835" rIns="22835" bIns="22835">
            <a:normAutofit fontScale="100000" lnSpcReduction="0"/>
          </a:bodyPr>
          <a:lstStyle/>
          <a:p>
            <a:pPr algn="ctr" defTabSz="412750">
              <a:defRPr>
                <a:solidFill>
                  <a:srgbClr val="212F38"/>
                </a:solidFill>
                <a:latin typeface="MuseoSansRounded-100"/>
                <a:ea typeface="MuseoSansRounded-100"/>
                <a:cs typeface="MuseoSansRounded-100"/>
                <a:sym typeface="MuseoSansRounded-100"/>
              </a:defRPr>
            </a:pPr>
            <a:r>
              <a:t>Interactive</a:t>
            </a:r>
            <a:r>
              <a:rPr>
                <a:latin typeface="MuseoSansRounded-900"/>
                <a:ea typeface="MuseoSansRounded-900"/>
                <a:cs typeface="MuseoSansRounded-900"/>
                <a:sym typeface="MuseoSansRounded-900"/>
              </a:rPr>
              <a:t> Powers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ROUTING</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The distributor at the centre of the platform</a:t>
            </a:r>
            <a:endParaRPr lang="en-US" sz="2700" dirty="0"/>
          </a:p>
        </p:txBody>
      </p:sp>
      <p:sp>
        <p:nvSpPr>
          <p:cNvPr id="5" name="Text 3"/>
          <p:cNvSpPr/>
          <p:nvPr/>
        </p:nvSpPr>
        <p:spPr>
          <a:xfrm>
            <a:off x="548640" y="1261872"/>
            <a:ext cx="5486400" cy="274320"/>
          </a:xfrm>
          <a:prstGeom prst="rect">
            <a:avLst/>
          </a:prstGeom>
          <a:noFill/>
          <a:ln/>
        </p:spPr>
        <p:txBody>
          <a:bodyPr wrap="square" lIns="0" tIns="0" rIns="0" bIns="0" rtlCol="0" anchor="ctr"/>
          <a:lstStyle/>
          <a:p>
            <a:pPr indent="0" marL="0">
              <a:buNone/>
            </a:pPr>
            <a:r>
              <a:rPr lang="en-US" sz="1250" b="1" dirty="0">
                <a:solidFill>
                  <a:srgbClr val="212F38"/>
                </a:solidFill>
                <a:latin typeface="Montserrat" pitchFamily="34" charset="0"/>
                <a:ea typeface="Montserrat" pitchFamily="34" charset="-122"/>
                <a:cs typeface="Montserrat" pitchFamily="34" charset="-120"/>
              </a:rPr>
              <a:t>Queue distribution strategies</a:t>
            </a:r>
            <a:endParaRPr lang="en-US" sz="1250" dirty="0"/>
          </a:p>
        </p:txBody>
      </p:sp>
      <p:sp>
        <p:nvSpPr>
          <p:cNvPr id="6" name="Shape 4"/>
          <p:cNvSpPr/>
          <p:nvPr/>
        </p:nvSpPr>
        <p:spPr>
          <a:xfrm>
            <a:off x="548640" y="1609344"/>
            <a:ext cx="1191463" cy="384048"/>
          </a:xfrm>
          <a:prstGeom prst="roundRect">
            <a:avLst>
              <a:gd name="adj" fmla="val 50000"/>
            </a:avLst>
          </a:prstGeom>
          <a:solidFill>
            <a:srgbClr val="FDF9D6"/>
          </a:solidFill>
          <a:ln/>
        </p:spPr>
        <p:txBody>
          <a:bodyPr/>
          <a:p/>
        </p:txBody>
      </p:sp>
      <p:sp>
        <p:nvSpPr>
          <p:cNvPr id="7" name="Text 5"/>
          <p:cNvSpPr/>
          <p:nvPr/>
        </p:nvSpPr>
        <p:spPr>
          <a:xfrm>
            <a:off x="548640" y="1609344"/>
            <a:ext cx="1191463" cy="384048"/>
          </a:xfrm>
          <a:prstGeom prst="rect">
            <a:avLst/>
          </a:prstGeom>
          <a:noFill/>
          <a:ln/>
        </p:spPr>
        <p:txBody>
          <a:bodyPr wrap="square" lIns="0" tIns="0" rIns="0" bIns="0" rtlCol="0" anchor="ctr"/>
          <a:lstStyle/>
          <a:p>
            <a:pPr algn="ctr" indent="0" marL="0">
              <a:buNone/>
            </a:pPr>
            <a:r>
              <a:rPr lang="en-US" sz="1000" b="1" dirty="0">
                <a:solidFill>
                  <a:srgbClr val="212F38"/>
                </a:solidFill>
                <a:latin typeface="Montserrat" pitchFamily="34" charset="0"/>
                <a:ea typeface="Montserrat" pitchFamily="34" charset="-122"/>
                <a:cs typeface="Montserrat" pitchFamily="34" charset="-120"/>
              </a:rPr>
              <a:t>Round Robin</a:t>
            </a:r>
            <a:endParaRPr lang="en-US" sz="1000" dirty="0"/>
          </a:p>
        </p:txBody>
      </p:sp>
      <p:sp>
        <p:nvSpPr>
          <p:cNvPr id="8" name="Shape 6"/>
          <p:cNvSpPr/>
          <p:nvPr/>
        </p:nvSpPr>
        <p:spPr>
          <a:xfrm>
            <a:off x="1868119" y="1609344"/>
            <a:ext cx="766267" cy="384048"/>
          </a:xfrm>
          <a:prstGeom prst="roundRect">
            <a:avLst>
              <a:gd name="adj" fmla="val 50000"/>
            </a:avLst>
          </a:prstGeom>
          <a:solidFill>
            <a:srgbClr val="FDF9D6"/>
          </a:solidFill>
          <a:ln/>
        </p:spPr>
        <p:txBody>
          <a:bodyPr/>
          <a:p/>
        </p:txBody>
      </p:sp>
      <p:sp>
        <p:nvSpPr>
          <p:cNvPr id="9" name="Text 7"/>
          <p:cNvSpPr/>
          <p:nvPr/>
        </p:nvSpPr>
        <p:spPr>
          <a:xfrm>
            <a:off x="1868119" y="1609344"/>
            <a:ext cx="766267" cy="384048"/>
          </a:xfrm>
          <a:prstGeom prst="rect">
            <a:avLst/>
          </a:prstGeom>
          <a:noFill/>
          <a:ln/>
        </p:spPr>
        <p:txBody>
          <a:bodyPr wrap="square" lIns="0" tIns="0" rIns="0" bIns="0" rtlCol="0" anchor="ctr"/>
          <a:lstStyle/>
          <a:p>
            <a:pPr algn="ctr" indent="0" marL="0">
              <a:buNone/>
            </a:pPr>
            <a:r>
              <a:rPr lang="en-US" sz="1000" b="1" dirty="0">
                <a:solidFill>
                  <a:srgbClr val="212F38"/>
                </a:solidFill>
                <a:latin typeface="Montserrat" pitchFamily="34" charset="0"/>
                <a:ea typeface="Montserrat" pitchFamily="34" charset="-122"/>
                <a:cs typeface="Montserrat" pitchFamily="34" charset="-120"/>
              </a:rPr>
              <a:t>Random</a:t>
            </a:r>
            <a:endParaRPr lang="en-US" sz="1000" dirty="0"/>
          </a:p>
        </p:txBody>
      </p:sp>
      <p:sp>
        <p:nvSpPr>
          <p:cNvPr id="10" name="Shape 8"/>
          <p:cNvSpPr/>
          <p:nvPr/>
        </p:nvSpPr>
        <p:spPr>
          <a:xfrm>
            <a:off x="2762402" y="1609344"/>
            <a:ext cx="1276502" cy="384048"/>
          </a:xfrm>
          <a:prstGeom prst="roundRect">
            <a:avLst>
              <a:gd name="adj" fmla="val 50000"/>
            </a:avLst>
          </a:prstGeom>
          <a:solidFill>
            <a:srgbClr val="FDF9D6"/>
          </a:solidFill>
          <a:ln/>
        </p:spPr>
        <p:txBody>
          <a:bodyPr/>
          <a:p/>
        </p:txBody>
      </p:sp>
      <p:sp>
        <p:nvSpPr>
          <p:cNvPr id="11" name="Text 9"/>
          <p:cNvSpPr/>
          <p:nvPr/>
        </p:nvSpPr>
        <p:spPr>
          <a:xfrm>
            <a:off x="2762402" y="1609344"/>
            <a:ext cx="1276502" cy="384048"/>
          </a:xfrm>
          <a:prstGeom prst="rect">
            <a:avLst/>
          </a:prstGeom>
          <a:noFill/>
          <a:ln/>
        </p:spPr>
        <p:txBody>
          <a:bodyPr wrap="square" lIns="0" tIns="0" rIns="0" bIns="0" rtlCol="0" anchor="ctr"/>
          <a:lstStyle/>
          <a:p>
            <a:pPr algn="ctr" indent="0" marL="0">
              <a:buNone/>
            </a:pPr>
            <a:r>
              <a:rPr lang="en-US" sz="1000" b="1" dirty="0">
                <a:solidFill>
                  <a:srgbClr val="212F38"/>
                </a:solidFill>
                <a:latin typeface="Montserrat" pitchFamily="34" charset="0"/>
                <a:ea typeface="Montserrat" pitchFamily="34" charset="-122"/>
                <a:cs typeface="Montserrat" pitchFamily="34" charset="-120"/>
              </a:rPr>
              <a:t>Simultaneous</a:t>
            </a:r>
            <a:endParaRPr lang="en-US" sz="1000" dirty="0"/>
          </a:p>
        </p:txBody>
      </p:sp>
      <p:sp>
        <p:nvSpPr>
          <p:cNvPr id="12" name="Shape 10"/>
          <p:cNvSpPr/>
          <p:nvPr/>
        </p:nvSpPr>
        <p:spPr>
          <a:xfrm>
            <a:off x="4166921" y="1609344"/>
            <a:ext cx="1106424" cy="384048"/>
          </a:xfrm>
          <a:prstGeom prst="roundRect">
            <a:avLst>
              <a:gd name="adj" fmla="val 50000"/>
            </a:avLst>
          </a:prstGeom>
          <a:solidFill>
            <a:srgbClr val="FDF9D6"/>
          </a:solidFill>
          <a:ln/>
        </p:spPr>
        <p:txBody>
          <a:bodyPr/>
          <a:p/>
        </p:txBody>
      </p:sp>
      <p:sp>
        <p:nvSpPr>
          <p:cNvPr id="13" name="Text 11"/>
          <p:cNvSpPr/>
          <p:nvPr/>
        </p:nvSpPr>
        <p:spPr>
          <a:xfrm>
            <a:off x="4166921" y="1609344"/>
            <a:ext cx="1106424" cy="384048"/>
          </a:xfrm>
          <a:prstGeom prst="rect">
            <a:avLst/>
          </a:prstGeom>
          <a:noFill/>
          <a:ln/>
        </p:spPr>
        <p:txBody>
          <a:bodyPr wrap="square" lIns="0" tIns="0" rIns="0" bIns="0" rtlCol="0" anchor="ctr"/>
          <a:lstStyle/>
          <a:p>
            <a:pPr algn="ctr" indent="0" marL="0">
              <a:buNone/>
            </a:pPr>
            <a:r>
              <a:rPr lang="en-US" sz="1000" b="1" dirty="0">
                <a:solidFill>
                  <a:srgbClr val="212F38"/>
                </a:solidFill>
                <a:latin typeface="Montserrat" pitchFamily="34" charset="0"/>
                <a:ea typeface="Montserrat" pitchFamily="34" charset="-122"/>
                <a:cs typeface="Montserrat" pitchFamily="34" charset="-120"/>
              </a:rPr>
              <a:t>Time Based</a:t>
            </a:r>
            <a:endParaRPr lang="en-US" sz="1000" dirty="0"/>
          </a:p>
        </p:txBody>
      </p:sp>
      <p:sp>
        <p:nvSpPr>
          <p:cNvPr id="14" name="Shape 12"/>
          <p:cNvSpPr/>
          <p:nvPr/>
        </p:nvSpPr>
        <p:spPr>
          <a:xfrm>
            <a:off x="5401361" y="1609344"/>
            <a:ext cx="1021385" cy="384048"/>
          </a:xfrm>
          <a:prstGeom prst="roundRect">
            <a:avLst>
              <a:gd name="adj" fmla="val 50000"/>
            </a:avLst>
          </a:prstGeom>
          <a:solidFill>
            <a:srgbClr val="FDF9D6"/>
          </a:solidFill>
          <a:ln/>
        </p:spPr>
        <p:txBody>
          <a:bodyPr/>
          <a:p/>
        </p:txBody>
      </p:sp>
      <p:sp>
        <p:nvSpPr>
          <p:cNvPr id="15" name="Text 13"/>
          <p:cNvSpPr/>
          <p:nvPr/>
        </p:nvSpPr>
        <p:spPr>
          <a:xfrm>
            <a:off x="5401361" y="1609344"/>
            <a:ext cx="1021385" cy="384048"/>
          </a:xfrm>
          <a:prstGeom prst="rect">
            <a:avLst/>
          </a:prstGeom>
          <a:noFill/>
          <a:ln/>
        </p:spPr>
        <p:txBody>
          <a:bodyPr wrap="square" lIns="0" tIns="0" rIns="0" bIns="0" rtlCol="0" anchor="ctr"/>
          <a:lstStyle/>
          <a:p>
            <a:pPr algn="ctr" indent="0" marL="0">
              <a:buNone/>
            </a:pPr>
            <a:r>
              <a:rPr lang="en-US" sz="1000" b="1" dirty="0">
                <a:solidFill>
                  <a:srgbClr val="212F38"/>
                </a:solidFill>
                <a:latin typeface="Montserrat" pitchFamily="34" charset="0"/>
                <a:ea typeface="Montserrat" pitchFamily="34" charset="-122"/>
                <a:cs typeface="Montserrat" pitchFamily="34" charset="-120"/>
              </a:rPr>
              <a:t>Talk Time</a:t>
            </a:r>
            <a:endParaRPr lang="en-US" sz="1000" dirty="0"/>
          </a:p>
        </p:txBody>
      </p:sp>
      <p:sp>
        <p:nvSpPr>
          <p:cNvPr id="16" name="Shape 14"/>
          <p:cNvSpPr/>
          <p:nvPr/>
        </p:nvSpPr>
        <p:spPr>
          <a:xfrm>
            <a:off x="548640" y="2212848"/>
            <a:ext cx="3566160" cy="1810512"/>
          </a:xfrm>
          <a:prstGeom prst="roundRect">
            <a:avLst>
              <a:gd name="adj" fmla="val 50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7" name="Shape 15"/>
          <p:cNvSpPr/>
          <p:nvPr/>
        </p:nvSpPr>
        <p:spPr>
          <a:xfrm>
            <a:off x="804672" y="2450592"/>
            <a:ext cx="512064" cy="512064"/>
          </a:xfrm>
          <a:prstGeom prst="ellipse">
            <a:avLst/>
          </a:prstGeom>
          <a:solidFill>
            <a:srgbClr val="FDF9D6"/>
          </a:solidFill>
          <a:ln/>
        </p:spPr>
        <p:txBody>
          <a:bodyPr/>
          <a:p/>
        </p:txBody>
      </p:sp>
      <p:pic>
        <p:nvPicPr>
          <p:cNvPr id="18" name="Image 0" descr="icons/list_212F38.png">    </p:cNvPr>
          <p:cNvPicPr>
            <a:picLocks noChangeAspect="1"/>
          </p:cNvPicPr>
          <p:nvPr/>
        </p:nvPicPr>
        <p:blipFill>
          <a:blip r:embed="rId1"/>
          <a:stretch>
            <a:fillRect/>
          </a:stretch>
        </p:blipFill>
        <p:spPr>
          <a:xfrm>
            <a:off x="927567" y="2573487"/>
            <a:ext cx="266273" cy="266273"/>
          </a:xfrm>
          <a:prstGeom prst="rect">
            <a:avLst/>
          </a:prstGeom>
        </p:spPr>
      </p:pic>
      <p:sp>
        <p:nvSpPr>
          <p:cNvPr id="19" name="Text 16"/>
          <p:cNvSpPr/>
          <p:nvPr/>
        </p:nvSpPr>
        <p:spPr>
          <a:xfrm>
            <a:off x="1426464" y="2450592"/>
            <a:ext cx="2432304" cy="512064"/>
          </a:xfrm>
          <a:prstGeom prst="rect">
            <a:avLst/>
          </a:prstGeom>
          <a:noFill/>
          <a:ln/>
        </p:spPr>
        <p:txBody>
          <a:bodyPr wrap="square" lIns="0" tIns="0" rIns="0" bIns="0" rtlCol="0" anchor="ctr"/>
          <a:lstStyle/>
          <a:p>
            <a:pPr indent="0" marL="0">
              <a:lnSpc>
                <a:spcPct val="105000"/>
              </a:lnSpc>
              <a:buNone/>
            </a:pPr>
            <a:r>
              <a:rPr lang="en-US" sz="1200" b="1" dirty="0">
                <a:solidFill>
                  <a:srgbClr val="212F38"/>
                </a:solidFill>
                <a:latin typeface="Montserrat" pitchFamily="34" charset="0"/>
                <a:ea typeface="Montserrat" pitchFamily="34" charset="-122"/>
                <a:cs typeface="Montserrat" pitchFamily="34" charset="-120"/>
              </a:rPr>
              <a:t>Queues and routes</a:t>
            </a:r>
            <a:endParaRPr lang="en-US" sz="1200" dirty="0"/>
          </a:p>
        </p:txBody>
      </p:sp>
      <p:sp>
        <p:nvSpPr>
          <p:cNvPr id="20" name="Text 17"/>
          <p:cNvSpPr/>
          <p:nvPr/>
        </p:nvSpPr>
        <p:spPr>
          <a:xfrm>
            <a:off x="804672" y="3072384"/>
            <a:ext cx="3054096" cy="786384"/>
          </a:xfrm>
          <a:prstGeom prst="rect">
            <a:avLst/>
          </a:prstGeom>
          <a:noFill/>
          <a:ln/>
        </p:spPr>
        <p:txBody>
          <a:bodyPr wrap="square" lIns="0" tIns="0" rIns="0" bIns="0" rtlCol="0" anchor="ctr"/>
          <a:lstStyle/>
          <a:p>
            <a:pPr indent="0" marL="0">
              <a:lnSpc>
                <a:spcPct val="125000"/>
              </a:lnSpc>
              <a:buNone/>
            </a:pPr>
            <a:r>
              <a:rPr lang="en-US" sz="970" dirty="0">
                <a:solidFill>
                  <a:srgbClr val="4D5C6E"/>
                </a:solidFill>
                <a:latin typeface="Montserrat" pitchFamily="34" charset="0"/>
                <a:ea typeface="Montserrat" pitchFamily="34" charset="-122"/>
                <a:cs typeface="Montserrat" pitchFamily="34" charset="-120"/>
              </a:rPr>
              <a:t>Build inbound and outbound flows with dedicated queue and route objects, each independently configurable.</a:t>
            </a:r>
            <a:endParaRPr lang="en-US" sz="970" dirty="0"/>
          </a:p>
        </p:txBody>
      </p:sp>
      <p:sp>
        <p:nvSpPr>
          <p:cNvPr id="21" name="Shape 18"/>
          <p:cNvSpPr/>
          <p:nvPr/>
        </p:nvSpPr>
        <p:spPr>
          <a:xfrm>
            <a:off x="4306824" y="2212848"/>
            <a:ext cx="3566160" cy="1810512"/>
          </a:xfrm>
          <a:prstGeom prst="roundRect">
            <a:avLst>
              <a:gd name="adj" fmla="val 50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2" name="Shape 19"/>
          <p:cNvSpPr/>
          <p:nvPr/>
        </p:nvSpPr>
        <p:spPr>
          <a:xfrm>
            <a:off x="4562856" y="2450592"/>
            <a:ext cx="512064" cy="512064"/>
          </a:xfrm>
          <a:prstGeom prst="ellipse">
            <a:avLst/>
          </a:prstGeom>
          <a:solidFill>
            <a:srgbClr val="FDF9D6"/>
          </a:solidFill>
          <a:ln/>
        </p:spPr>
        <p:txBody>
          <a:bodyPr/>
          <a:p/>
        </p:txBody>
      </p:sp>
      <p:pic>
        <p:nvPicPr>
          <p:cNvPr id="23" name="Image 1" descr="icons/users_212F38.png">    </p:cNvPr>
          <p:cNvPicPr>
            <a:picLocks noChangeAspect="1"/>
          </p:cNvPicPr>
          <p:nvPr/>
        </p:nvPicPr>
        <p:blipFill>
          <a:blip r:embed="rId2"/>
          <a:stretch>
            <a:fillRect/>
          </a:stretch>
        </p:blipFill>
        <p:spPr>
          <a:xfrm>
            <a:off x="4685751" y="2573487"/>
            <a:ext cx="266273" cy="266273"/>
          </a:xfrm>
          <a:prstGeom prst="rect">
            <a:avLst/>
          </a:prstGeom>
        </p:spPr>
      </p:pic>
      <p:sp>
        <p:nvSpPr>
          <p:cNvPr id="24" name="Text 20"/>
          <p:cNvSpPr/>
          <p:nvPr/>
        </p:nvSpPr>
        <p:spPr>
          <a:xfrm>
            <a:off x="5184648" y="2450592"/>
            <a:ext cx="2432304" cy="512064"/>
          </a:xfrm>
          <a:prstGeom prst="rect">
            <a:avLst/>
          </a:prstGeom>
          <a:noFill/>
          <a:ln/>
        </p:spPr>
        <p:txBody>
          <a:bodyPr wrap="square" lIns="0" tIns="0" rIns="0" bIns="0" rtlCol="0" anchor="ctr"/>
          <a:lstStyle/>
          <a:p>
            <a:pPr indent="0" marL="0">
              <a:lnSpc>
                <a:spcPct val="105000"/>
              </a:lnSpc>
              <a:buNone/>
            </a:pPr>
            <a:r>
              <a:rPr lang="en-US" sz="1200" b="1" dirty="0">
                <a:solidFill>
                  <a:srgbClr val="212F38"/>
                </a:solidFill>
                <a:latin typeface="Montserrat" pitchFamily="34" charset="0"/>
                <a:ea typeface="Montserrat" pitchFamily="34" charset="-122"/>
                <a:cs typeface="Montserrat" pitchFamily="34" charset="-120"/>
              </a:rPr>
              <a:t>Dynamic agent assignment</a:t>
            </a:r>
            <a:endParaRPr lang="en-US" sz="1200" dirty="0"/>
          </a:p>
        </p:txBody>
      </p:sp>
      <p:sp>
        <p:nvSpPr>
          <p:cNvPr id="25" name="Text 21"/>
          <p:cNvSpPr/>
          <p:nvPr/>
        </p:nvSpPr>
        <p:spPr>
          <a:xfrm>
            <a:off x="4562856" y="3072384"/>
            <a:ext cx="3054096" cy="786384"/>
          </a:xfrm>
          <a:prstGeom prst="rect">
            <a:avLst/>
          </a:prstGeom>
          <a:noFill/>
          <a:ln/>
        </p:spPr>
        <p:txBody>
          <a:bodyPr wrap="square" lIns="0" tIns="0" rIns="0" bIns="0" rtlCol="0" anchor="ctr"/>
          <a:lstStyle/>
          <a:p>
            <a:pPr indent="0" marL="0">
              <a:lnSpc>
                <a:spcPct val="125000"/>
              </a:lnSpc>
              <a:buNone/>
            </a:pPr>
            <a:r>
              <a:rPr lang="en-US" sz="970" dirty="0">
                <a:solidFill>
                  <a:srgbClr val="4D5C6E"/>
                </a:solidFill>
                <a:latin typeface="Montserrat" pitchFamily="34" charset="0"/>
                <a:ea typeface="Montserrat" pitchFamily="34" charset="-122"/>
                <a:cs typeface="Montserrat" pitchFamily="34" charset="-120"/>
              </a:rPr>
              <a:t>Adding or removing an agent from a queue updates membership automatically, with visual feedback in the panel.</a:t>
            </a:r>
            <a:endParaRPr lang="en-US" sz="970" dirty="0"/>
          </a:p>
        </p:txBody>
      </p:sp>
      <p:sp>
        <p:nvSpPr>
          <p:cNvPr id="26" name="Shape 22"/>
          <p:cNvSpPr/>
          <p:nvPr/>
        </p:nvSpPr>
        <p:spPr>
          <a:xfrm>
            <a:off x="8065008" y="2212848"/>
            <a:ext cx="3566160" cy="1810512"/>
          </a:xfrm>
          <a:prstGeom prst="roundRect">
            <a:avLst>
              <a:gd name="adj" fmla="val 50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7" name="Shape 23"/>
          <p:cNvSpPr/>
          <p:nvPr/>
        </p:nvSpPr>
        <p:spPr>
          <a:xfrm>
            <a:off x="8321040" y="2450592"/>
            <a:ext cx="512064" cy="512064"/>
          </a:xfrm>
          <a:prstGeom prst="ellipse">
            <a:avLst/>
          </a:prstGeom>
          <a:solidFill>
            <a:srgbClr val="FDF9D6"/>
          </a:solidFill>
          <a:ln/>
        </p:spPr>
        <p:txBody>
          <a:bodyPr/>
          <a:p/>
        </p:txBody>
      </p:sp>
      <p:pic>
        <p:nvPicPr>
          <p:cNvPr id="28" name="Image 2" descr="icons/clock_212F38.png">    </p:cNvPr>
          <p:cNvPicPr>
            <a:picLocks noChangeAspect="1"/>
          </p:cNvPicPr>
          <p:nvPr/>
        </p:nvPicPr>
        <p:blipFill>
          <a:blip r:embed="rId3"/>
          <a:stretch>
            <a:fillRect/>
          </a:stretch>
        </p:blipFill>
        <p:spPr>
          <a:xfrm>
            <a:off x="8443935" y="2573487"/>
            <a:ext cx="266273" cy="266273"/>
          </a:xfrm>
          <a:prstGeom prst="rect">
            <a:avLst/>
          </a:prstGeom>
        </p:spPr>
      </p:pic>
      <p:sp>
        <p:nvSpPr>
          <p:cNvPr id="29" name="Text 24"/>
          <p:cNvSpPr/>
          <p:nvPr/>
        </p:nvSpPr>
        <p:spPr>
          <a:xfrm>
            <a:off x="8942832" y="2450592"/>
            <a:ext cx="2432304" cy="512064"/>
          </a:xfrm>
          <a:prstGeom prst="rect">
            <a:avLst/>
          </a:prstGeom>
          <a:noFill/>
          <a:ln/>
        </p:spPr>
        <p:txBody>
          <a:bodyPr wrap="square" lIns="0" tIns="0" rIns="0" bIns="0" rtlCol="0" anchor="ctr"/>
          <a:lstStyle/>
          <a:p>
            <a:pPr indent="0" marL="0">
              <a:lnSpc>
                <a:spcPct val="105000"/>
              </a:lnSpc>
              <a:buNone/>
            </a:pPr>
            <a:r>
              <a:rPr lang="en-US" sz="1200" b="1" dirty="0">
                <a:solidFill>
                  <a:srgbClr val="212F38"/>
                </a:solidFill>
                <a:latin typeface="Montserrat" pitchFamily="34" charset="0"/>
                <a:ea typeface="Montserrat" pitchFamily="34" charset="-122"/>
                <a:cs typeface="Montserrat" pitchFamily="34" charset="-120"/>
              </a:rPr>
              <a:t>Pause management</a:t>
            </a:r>
            <a:endParaRPr lang="en-US" sz="1200" dirty="0"/>
          </a:p>
        </p:txBody>
      </p:sp>
      <p:sp>
        <p:nvSpPr>
          <p:cNvPr id="30" name="Text 25"/>
          <p:cNvSpPr/>
          <p:nvPr/>
        </p:nvSpPr>
        <p:spPr>
          <a:xfrm>
            <a:off x="8321040" y="3072384"/>
            <a:ext cx="3054096" cy="786384"/>
          </a:xfrm>
          <a:prstGeom prst="rect">
            <a:avLst/>
          </a:prstGeom>
          <a:noFill/>
          <a:ln/>
        </p:spPr>
        <p:txBody>
          <a:bodyPr wrap="square" lIns="0" tIns="0" rIns="0" bIns="0" rtlCol="0" anchor="ctr"/>
          <a:lstStyle/>
          <a:p>
            <a:pPr indent="0" marL="0">
              <a:lnSpc>
                <a:spcPct val="125000"/>
              </a:lnSpc>
              <a:buNone/>
            </a:pPr>
            <a:r>
              <a:rPr lang="en-US" sz="970" dirty="0">
                <a:solidFill>
                  <a:srgbClr val="4D5C6E"/>
                </a:solidFill>
                <a:latin typeface="Montserrat" pitchFamily="34" charset="0"/>
                <a:ea typeface="Montserrat" pitchFamily="34" charset="-122"/>
                <a:cs typeface="Montserrat" pitchFamily="34" charset="-120"/>
              </a:rPr>
              <a:t>Standard and custom pause types, pause timers, auto-pause per queue, and pause state preserved across reconnects.</a:t>
            </a:r>
            <a:endParaRPr lang="en-US" sz="970" dirty="0"/>
          </a:p>
        </p:txBody>
      </p:sp>
      <p:sp>
        <p:nvSpPr>
          <p:cNvPr id="31" name="Shape 26"/>
          <p:cNvSpPr/>
          <p:nvPr/>
        </p:nvSpPr>
        <p:spPr>
          <a:xfrm>
            <a:off x="548640" y="4206240"/>
            <a:ext cx="3566160" cy="1810512"/>
          </a:xfrm>
          <a:prstGeom prst="roundRect">
            <a:avLst>
              <a:gd name="adj" fmla="val 50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32" name="Shape 27"/>
          <p:cNvSpPr/>
          <p:nvPr/>
        </p:nvSpPr>
        <p:spPr>
          <a:xfrm>
            <a:off x="804672" y="4443984"/>
            <a:ext cx="512064" cy="512064"/>
          </a:xfrm>
          <a:prstGeom prst="ellipse">
            <a:avLst/>
          </a:prstGeom>
          <a:solidFill>
            <a:srgbClr val="FDF9D6"/>
          </a:solidFill>
          <a:ln/>
        </p:spPr>
        <p:txBody>
          <a:bodyPr/>
          <a:p/>
        </p:txBody>
      </p:sp>
      <p:pic>
        <p:nvPicPr>
          <p:cNvPr id="33" name="Image 3" descr="icons/bell_212F38.png">    </p:cNvPr>
          <p:cNvPicPr>
            <a:picLocks noChangeAspect="1"/>
          </p:cNvPicPr>
          <p:nvPr/>
        </p:nvPicPr>
        <p:blipFill>
          <a:blip r:embed="rId4"/>
          <a:stretch>
            <a:fillRect/>
          </a:stretch>
        </p:blipFill>
        <p:spPr>
          <a:xfrm>
            <a:off x="927567" y="4566879"/>
            <a:ext cx="266273" cy="266273"/>
          </a:xfrm>
          <a:prstGeom prst="rect">
            <a:avLst/>
          </a:prstGeom>
        </p:spPr>
      </p:pic>
      <p:sp>
        <p:nvSpPr>
          <p:cNvPr id="34" name="Text 28"/>
          <p:cNvSpPr/>
          <p:nvPr/>
        </p:nvSpPr>
        <p:spPr>
          <a:xfrm>
            <a:off x="1426464" y="4443984"/>
            <a:ext cx="2432304" cy="512064"/>
          </a:xfrm>
          <a:prstGeom prst="rect">
            <a:avLst/>
          </a:prstGeom>
          <a:noFill/>
          <a:ln/>
        </p:spPr>
        <p:txBody>
          <a:bodyPr wrap="square" lIns="0" tIns="0" rIns="0" bIns="0" rtlCol="0" anchor="ctr"/>
          <a:lstStyle/>
          <a:p>
            <a:pPr indent="0" marL="0">
              <a:lnSpc>
                <a:spcPct val="105000"/>
              </a:lnSpc>
              <a:buNone/>
            </a:pPr>
            <a:r>
              <a:rPr lang="en-US" sz="1200" b="1" dirty="0">
                <a:solidFill>
                  <a:srgbClr val="212F38"/>
                </a:solidFill>
                <a:latin typeface="Montserrat" pitchFamily="34" charset="0"/>
                <a:ea typeface="Montserrat" pitchFamily="34" charset="-122"/>
                <a:cs typeface="Montserrat" pitchFamily="34" charset="-120"/>
              </a:rPr>
              <a:t>Triggers on call events</a:t>
            </a:r>
            <a:endParaRPr lang="en-US" sz="1200" dirty="0"/>
          </a:p>
        </p:txBody>
      </p:sp>
      <p:sp>
        <p:nvSpPr>
          <p:cNvPr id="35" name="Text 29"/>
          <p:cNvSpPr/>
          <p:nvPr/>
        </p:nvSpPr>
        <p:spPr>
          <a:xfrm>
            <a:off x="804672" y="5065776"/>
            <a:ext cx="3054096" cy="786384"/>
          </a:xfrm>
          <a:prstGeom prst="rect">
            <a:avLst/>
          </a:prstGeom>
          <a:noFill/>
          <a:ln/>
        </p:spPr>
        <p:txBody>
          <a:bodyPr wrap="square" lIns="0" tIns="0" rIns="0" bIns="0" rtlCol="0" anchor="ctr"/>
          <a:lstStyle/>
          <a:p>
            <a:pPr indent="0" marL="0">
              <a:lnSpc>
                <a:spcPct val="125000"/>
              </a:lnSpc>
              <a:buNone/>
            </a:pPr>
            <a:r>
              <a:rPr lang="en-US" sz="970" dirty="0">
                <a:solidFill>
                  <a:srgbClr val="4D5C6E"/>
                </a:solidFill>
                <a:latin typeface="Montserrat" pitchFamily="34" charset="0"/>
                <a:ea typeface="Montserrat" pitchFamily="34" charset="-122"/>
                <a:cs typeface="Montserrat" pitchFamily="34" charset="-120"/>
              </a:rPr>
              <a:t>Queue triggers fire on call events and can open an app in an iframe or a new tab, auto-closing at call end.</a:t>
            </a:r>
            <a:endParaRPr lang="en-US" sz="970" dirty="0"/>
          </a:p>
        </p:txBody>
      </p:sp>
      <p:sp>
        <p:nvSpPr>
          <p:cNvPr id="36" name="Shape 30"/>
          <p:cNvSpPr/>
          <p:nvPr/>
        </p:nvSpPr>
        <p:spPr>
          <a:xfrm>
            <a:off x="4306824" y="4206240"/>
            <a:ext cx="3566160" cy="1810512"/>
          </a:xfrm>
          <a:prstGeom prst="roundRect">
            <a:avLst>
              <a:gd name="adj" fmla="val 50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37" name="Shape 31"/>
          <p:cNvSpPr/>
          <p:nvPr/>
        </p:nvSpPr>
        <p:spPr>
          <a:xfrm>
            <a:off x="4562856" y="4443984"/>
            <a:ext cx="512064" cy="512064"/>
          </a:xfrm>
          <a:prstGeom prst="ellipse">
            <a:avLst/>
          </a:prstGeom>
          <a:solidFill>
            <a:srgbClr val="FDF9D6"/>
          </a:solidFill>
          <a:ln/>
        </p:spPr>
        <p:txBody>
          <a:bodyPr/>
          <a:p/>
        </p:txBody>
      </p:sp>
      <p:pic>
        <p:nvPicPr>
          <p:cNvPr id="38" name="Image 4" descr="icons/swap_212F38.png">    </p:cNvPr>
          <p:cNvPicPr>
            <a:picLocks noChangeAspect="1"/>
          </p:cNvPicPr>
          <p:nvPr/>
        </p:nvPicPr>
        <p:blipFill>
          <a:blip r:embed="rId5"/>
          <a:stretch>
            <a:fillRect/>
          </a:stretch>
        </p:blipFill>
        <p:spPr>
          <a:xfrm>
            <a:off x="4685751" y="4566879"/>
            <a:ext cx="266273" cy="266273"/>
          </a:xfrm>
          <a:prstGeom prst="rect">
            <a:avLst/>
          </a:prstGeom>
        </p:spPr>
      </p:pic>
      <p:sp>
        <p:nvSpPr>
          <p:cNvPr id="39" name="Text 32"/>
          <p:cNvSpPr/>
          <p:nvPr/>
        </p:nvSpPr>
        <p:spPr>
          <a:xfrm>
            <a:off x="5184648" y="4443984"/>
            <a:ext cx="2432304" cy="512064"/>
          </a:xfrm>
          <a:prstGeom prst="rect">
            <a:avLst/>
          </a:prstGeom>
          <a:noFill/>
          <a:ln/>
        </p:spPr>
        <p:txBody>
          <a:bodyPr wrap="square" lIns="0" tIns="0" rIns="0" bIns="0" rtlCol="0" anchor="ctr"/>
          <a:lstStyle/>
          <a:p>
            <a:pPr indent="0" marL="0">
              <a:lnSpc>
                <a:spcPct val="105000"/>
              </a:lnSpc>
              <a:buNone/>
            </a:pPr>
            <a:r>
              <a:rPr lang="en-US" sz="1200" b="1" dirty="0">
                <a:solidFill>
                  <a:srgbClr val="212F38"/>
                </a:solidFill>
                <a:latin typeface="Montserrat" pitchFamily="34" charset="0"/>
                <a:ea typeface="Montserrat" pitchFamily="34" charset="-122"/>
                <a:cs typeface="Montserrat" pitchFamily="34" charset="-120"/>
              </a:rPr>
              <a:t>Transfers and blending</a:t>
            </a:r>
            <a:endParaRPr lang="en-US" sz="1200" dirty="0"/>
          </a:p>
        </p:txBody>
      </p:sp>
      <p:sp>
        <p:nvSpPr>
          <p:cNvPr id="40" name="Text 33"/>
          <p:cNvSpPr/>
          <p:nvPr/>
        </p:nvSpPr>
        <p:spPr>
          <a:xfrm>
            <a:off x="4562856" y="5065776"/>
            <a:ext cx="3054096" cy="786384"/>
          </a:xfrm>
          <a:prstGeom prst="rect">
            <a:avLst/>
          </a:prstGeom>
          <a:noFill/>
          <a:ln/>
        </p:spPr>
        <p:txBody>
          <a:bodyPr wrap="square" lIns="0" tIns="0" rIns="0" bIns="0" rtlCol="0" anchor="ctr"/>
          <a:lstStyle/>
          <a:p>
            <a:pPr indent="0" marL="0">
              <a:lnSpc>
                <a:spcPct val="125000"/>
              </a:lnSpc>
              <a:buNone/>
            </a:pPr>
            <a:r>
              <a:rPr lang="en-US" sz="970" dirty="0">
                <a:solidFill>
                  <a:srgbClr val="4D5C6E"/>
                </a:solidFill>
                <a:latin typeface="Montserrat" pitchFamily="34" charset="0"/>
                <a:ea typeface="Montserrat" pitchFamily="34" charset="-122"/>
                <a:cs typeface="Montserrat" pitchFamily="34" charset="-120"/>
              </a:rPr>
              <a:t>Inter-user transfers from a queue, agent-to-agent transfer, plus inbound and outbound campaign handling.</a:t>
            </a:r>
            <a:endParaRPr lang="en-US" sz="970" dirty="0"/>
          </a:p>
        </p:txBody>
      </p:sp>
      <p:sp>
        <p:nvSpPr>
          <p:cNvPr id="41" name="Shape 34"/>
          <p:cNvSpPr/>
          <p:nvPr/>
        </p:nvSpPr>
        <p:spPr>
          <a:xfrm>
            <a:off x="8065008" y="4206240"/>
            <a:ext cx="3566160" cy="1810512"/>
          </a:xfrm>
          <a:prstGeom prst="roundRect">
            <a:avLst>
              <a:gd name="adj" fmla="val 50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42" name="Shape 35"/>
          <p:cNvSpPr/>
          <p:nvPr/>
        </p:nvSpPr>
        <p:spPr>
          <a:xfrm>
            <a:off x="8321040" y="4443984"/>
            <a:ext cx="512064" cy="512064"/>
          </a:xfrm>
          <a:prstGeom prst="ellipse">
            <a:avLst/>
          </a:prstGeom>
          <a:solidFill>
            <a:srgbClr val="FDF9D6"/>
          </a:solidFill>
          <a:ln/>
        </p:spPr>
        <p:txBody>
          <a:bodyPr/>
          <a:p/>
        </p:txBody>
      </p:sp>
      <p:pic>
        <p:nvPicPr>
          <p:cNvPr id="43" name="Image 5" descr="icons/bolt_212F38.png">    </p:cNvPr>
          <p:cNvPicPr>
            <a:picLocks noChangeAspect="1"/>
          </p:cNvPicPr>
          <p:nvPr/>
        </p:nvPicPr>
        <p:blipFill>
          <a:blip r:embed="rId6"/>
          <a:stretch>
            <a:fillRect/>
          </a:stretch>
        </p:blipFill>
        <p:spPr>
          <a:xfrm>
            <a:off x="8443935" y="4566879"/>
            <a:ext cx="266273" cy="266273"/>
          </a:xfrm>
          <a:prstGeom prst="rect">
            <a:avLst/>
          </a:prstGeom>
        </p:spPr>
      </p:pic>
      <p:sp>
        <p:nvSpPr>
          <p:cNvPr id="44" name="Text 36"/>
          <p:cNvSpPr/>
          <p:nvPr/>
        </p:nvSpPr>
        <p:spPr>
          <a:xfrm>
            <a:off x="8942832" y="4443984"/>
            <a:ext cx="2432304" cy="512064"/>
          </a:xfrm>
          <a:prstGeom prst="rect">
            <a:avLst/>
          </a:prstGeom>
          <a:noFill/>
          <a:ln/>
        </p:spPr>
        <p:txBody>
          <a:bodyPr wrap="square" lIns="0" tIns="0" rIns="0" bIns="0" rtlCol="0" anchor="ctr"/>
          <a:lstStyle/>
          <a:p>
            <a:pPr indent="0" marL="0">
              <a:lnSpc>
                <a:spcPct val="105000"/>
              </a:lnSpc>
              <a:buNone/>
            </a:pPr>
            <a:r>
              <a:rPr lang="en-US" sz="1200" b="1" dirty="0">
                <a:solidFill>
                  <a:srgbClr val="212F38"/>
                </a:solidFill>
                <a:latin typeface="Montserrat" pitchFamily="34" charset="0"/>
                <a:ea typeface="Montserrat" pitchFamily="34" charset="-122"/>
                <a:cs typeface="Montserrat" pitchFamily="34" charset="-120"/>
              </a:rPr>
              <a:t>Auto-answer</a:t>
            </a:r>
            <a:endParaRPr lang="en-US" sz="1200" dirty="0"/>
          </a:p>
        </p:txBody>
      </p:sp>
      <p:sp>
        <p:nvSpPr>
          <p:cNvPr id="45" name="Text 37"/>
          <p:cNvSpPr/>
          <p:nvPr/>
        </p:nvSpPr>
        <p:spPr>
          <a:xfrm>
            <a:off x="8321040" y="5065776"/>
            <a:ext cx="3054096" cy="786384"/>
          </a:xfrm>
          <a:prstGeom prst="rect">
            <a:avLst/>
          </a:prstGeom>
          <a:noFill/>
          <a:ln/>
        </p:spPr>
        <p:txBody>
          <a:bodyPr wrap="square" lIns="0" tIns="0" rIns="0" bIns="0" rtlCol="0" anchor="ctr"/>
          <a:lstStyle/>
          <a:p>
            <a:pPr indent="0" marL="0">
              <a:lnSpc>
                <a:spcPct val="125000"/>
              </a:lnSpc>
              <a:buNone/>
            </a:pPr>
            <a:r>
              <a:rPr lang="en-US" sz="970" dirty="0">
                <a:solidFill>
                  <a:srgbClr val="4D5C6E"/>
                </a:solidFill>
                <a:latin typeface="Montserrat" pitchFamily="34" charset="0"/>
                <a:ea typeface="Montserrat" pitchFamily="34" charset="-122"/>
                <a:cs typeface="Montserrat" pitchFamily="34" charset="-120"/>
              </a:rPr>
              <a:t>SIP users can auto-answer with an audible beep, removing the pickup delay on high-volume queues.</a:t>
            </a:r>
            <a:endParaRPr lang="en-US" sz="970" dirty="0"/>
          </a:p>
        </p:txBody>
      </p:sp>
      <p:sp>
        <p:nvSpPr>
          <p:cNvPr id="46" name="Text 38"/>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Source: wiki.ivrpowers.com/en/webacd/faq, /webacd/configuration, /webacd/changelog</a:t>
            </a:r>
            <a:endParaRPr lang="en-US" sz="800" dirty="0"/>
          </a:p>
        </p:txBody>
      </p:sp>
      <p:sp>
        <p:nvSpPr>
          <p:cNvPr id="47" name="Text 39"/>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Routing</a:t>
            </a:r>
            <a:endParaRPr lang="en-US" sz="800" dirty="0"/>
          </a:p>
        </p:txBody>
      </p:sp>
      <p:sp>
        <p:nvSpPr>
          <p:cNvPr id="48" name="Text 40"/>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5</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AGENT EXPERIENCE</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A desktop built around the conversation</a:t>
            </a:r>
            <a:endParaRPr lang="en-US" sz="2700" dirty="0"/>
          </a:p>
        </p:txBody>
      </p:sp>
      <p:sp>
        <p:nvSpPr>
          <p:cNvPr id="5" name="Text 3"/>
          <p:cNvSpPr/>
          <p:nvPr/>
        </p:nvSpPr>
        <p:spPr>
          <a:xfrm>
            <a:off x="548640" y="1280160"/>
            <a:ext cx="11091672" cy="566928"/>
          </a:xfrm>
          <a:prstGeom prst="rect">
            <a:avLst/>
          </a:prstGeom>
          <a:noFill/>
          <a:ln/>
        </p:spPr>
        <p:txBody>
          <a:bodyPr wrap="square" lIns="0" tIns="0" rIns="0" bIns="0" rtlCol="0" anchor="ctr"/>
          <a:lstStyle/>
          <a:p>
            <a:pPr indent="0" marL="0">
              <a:lnSpc>
                <a:spcPct val="130000"/>
              </a:lnSpc>
              <a:buNone/>
            </a:pPr>
            <a:r>
              <a:rPr lang="en-US" sz="1200" dirty="0">
                <a:solidFill>
                  <a:srgbClr val="212F38"/>
                </a:solidFill>
                <a:latin typeface="Montserrat" pitchFamily="34" charset="0"/>
                <a:ea typeface="Montserrat" pitchFamily="34" charset="-122"/>
                <a:cs typeface="Montserrat" pitchFamily="34" charset="-120"/>
              </a:rPr>
              <a:t>Agents work in a single browser workspace: the video pane and phone controls on one side, the applications your business runs on the other. Nothing to install, nothing to alt-tab between.</a:t>
            </a:r>
            <a:endParaRPr lang="en-US" sz="1200" dirty="0"/>
          </a:p>
        </p:txBody>
      </p:sp>
      <p:sp>
        <p:nvSpPr>
          <p:cNvPr id="6" name="Shape 4"/>
          <p:cNvSpPr/>
          <p:nvPr/>
        </p:nvSpPr>
        <p:spPr>
          <a:xfrm>
            <a:off x="548640" y="2057400"/>
            <a:ext cx="5303520" cy="932688"/>
          </a:xfrm>
          <a:prstGeom prst="roundRect">
            <a:avLst>
              <a:gd name="adj" fmla="val 9804"/>
            </a:avLst>
          </a:prstGeom>
          <a:solidFill>
            <a:srgbClr val="FFFFFF"/>
          </a:solidFill>
          <a:ln/>
        </p:spPr>
        <p:txBody>
          <a:bodyPr/>
          <a:p/>
        </p:txBody>
      </p:sp>
      <p:sp>
        <p:nvSpPr>
          <p:cNvPr id="7" name="Shape 5"/>
          <p:cNvSpPr/>
          <p:nvPr/>
        </p:nvSpPr>
        <p:spPr>
          <a:xfrm>
            <a:off x="749808" y="2249424"/>
            <a:ext cx="548640" cy="548640"/>
          </a:xfrm>
          <a:prstGeom prst="ellipse">
            <a:avLst/>
          </a:prstGeom>
          <a:solidFill>
            <a:srgbClr val="FDF9D6"/>
          </a:solidFill>
          <a:ln/>
        </p:spPr>
        <p:txBody>
          <a:bodyPr/>
          <a:p/>
        </p:txBody>
      </p:sp>
      <p:pic>
        <p:nvPicPr>
          <p:cNvPr id="8" name="Image 0" descr="icons/keymap_212F38.png">    </p:cNvPr>
          <p:cNvPicPr>
            <a:picLocks noChangeAspect="1"/>
          </p:cNvPicPr>
          <p:nvPr/>
        </p:nvPicPr>
        <p:blipFill>
          <a:blip r:embed="rId1"/>
          <a:stretch>
            <a:fillRect/>
          </a:stretch>
        </p:blipFill>
        <p:spPr>
          <a:xfrm>
            <a:off x="881482" y="2381098"/>
            <a:ext cx="285293" cy="285293"/>
          </a:xfrm>
          <a:prstGeom prst="rect">
            <a:avLst/>
          </a:prstGeom>
        </p:spPr>
      </p:pic>
      <p:sp>
        <p:nvSpPr>
          <p:cNvPr id="9" name="Text 6"/>
          <p:cNvSpPr/>
          <p:nvPr/>
        </p:nvSpPr>
        <p:spPr>
          <a:xfrm>
            <a:off x="1444752" y="2185416"/>
            <a:ext cx="4206240" cy="292608"/>
          </a:xfrm>
          <a:prstGeom prst="rect">
            <a:avLst/>
          </a:prstGeom>
          <a:noFill/>
          <a:ln/>
        </p:spPr>
        <p:txBody>
          <a:bodyPr wrap="square" lIns="0" tIns="0" rIns="0" bIns="0" rtlCol="0" anchor="ctr"/>
          <a:lstStyle/>
          <a:p>
            <a:pPr indent="0" marL="0">
              <a:buNone/>
            </a:pPr>
            <a:r>
              <a:rPr lang="en-US" sz="1150" b="1" dirty="0">
                <a:solidFill>
                  <a:srgbClr val="212F38"/>
                </a:solidFill>
                <a:latin typeface="Montserrat" pitchFamily="34" charset="0"/>
                <a:ea typeface="Montserrat" pitchFamily="34" charset="-122"/>
                <a:cs typeface="Montserrat" pitchFamily="34" charset="-120"/>
              </a:rPr>
              <a:t>Full softphone</a:t>
            </a:r>
            <a:endParaRPr lang="en-US" sz="1150" dirty="0"/>
          </a:p>
        </p:txBody>
      </p:sp>
      <p:sp>
        <p:nvSpPr>
          <p:cNvPr id="10" name="Text 7"/>
          <p:cNvSpPr/>
          <p:nvPr/>
        </p:nvSpPr>
        <p:spPr>
          <a:xfrm>
            <a:off x="1444752" y="2478024"/>
            <a:ext cx="4206240" cy="402336"/>
          </a:xfrm>
          <a:prstGeom prst="rect">
            <a:avLst/>
          </a:prstGeom>
          <a:noFill/>
          <a:ln/>
        </p:spPr>
        <p:txBody>
          <a:bodyPr wrap="square" lIns="0" tIns="0" rIns="0" bIns="0" rtlCol="0" anchor="ctr"/>
          <a:lstStyle/>
          <a:p>
            <a:pPr indent="0" marL="0">
              <a:lnSpc>
                <a:spcPct val="120000"/>
              </a:lnSpc>
              <a:buNone/>
            </a:pPr>
            <a:r>
              <a:rPr lang="en-US" sz="950" dirty="0">
                <a:solidFill>
                  <a:srgbClr val="4D5C6E"/>
                </a:solidFill>
                <a:latin typeface="Montserrat" pitchFamily="34" charset="0"/>
                <a:ea typeface="Montserrat" pitchFamily="34" charset="-122"/>
                <a:cs typeface="Montserrat" pitchFamily="34" charset="-120"/>
              </a:rPr>
              <a:t>Dialpad with key tones, DTMF during calls, and ringing tone between extensions.</a:t>
            </a:r>
            <a:endParaRPr lang="en-US" sz="950" dirty="0"/>
          </a:p>
        </p:txBody>
      </p:sp>
      <p:sp>
        <p:nvSpPr>
          <p:cNvPr id="11" name="Shape 8"/>
          <p:cNvSpPr/>
          <p:nvPr/>
        </p:nvSpPr>
        <p:spPr>
          <a:xfrm>
            <a:off x="548640" y="3118104"/>
            <a:ext cx="5303520" cy="932688"/>
          </a:xfrm>
          <a:prstGeom prst="roundRect">
            <a:avLst>
              <a:gd name="adj" fmla="val 9804"/>
            </a:avLst>
          </a:prstGeom>
          <a:solidFill>
            <a:srgbClr val="FFFFFF"/>
          </a:solidFill>
          <a:ln/>
        </p:spPr>
        <p:txBody>
          <a:bodyPr/>
          <a:p/>
        </p:txBody>
      </p:sp>
      <p:sp>
        <p:nvSpPr>
          <p:cNvPr id="12" name="Shape 9"/>
          <p:cNvSpPr/>
          <p:nvPr/>
        </p:nvSpPr>
        <p:spPr>
          <a:xfrm>
            <a:off x="749808" y="3310128"/>
            <a:ext cx="548640" cy="548640"/>
          </a:xfrm>
          <a:prstGeom prst="ellipse">
            <a:avLst/>
          </a:prstGeom>
          <a:solidFill>
            <a:srgbClr val="FDF9D6"/>
          </a:solidFill>
          <a:ln/>
        </p:spPr>
        <p:txBody>
          <a:bodyPr/>
          <a:p/>
        </p:txBody>
      </p:sp>
      <p:pic>
        <p:nvPicPr>
          <p:cNvPr id="13" name="Image 1" descr="icons/clock_212F38.png">    </p:cNvPr>
          <p:cNvPicPr>
            <a:picLocks noChangeAspect="1"/>
          </p:cNvPicPr>
          <p:nvPr/>
        </p:nvPicPr>
        <p:blipFill>
          <a:blip r:embed="rId2"/>
          <a:stretch>
            <a:fillRect/>
          </a:stretch>
        </p:blipFill>
        <p:spPr>
          <a:xfrm>
            <a:off x="881482" y="3441802"/>
            <a:ext cx="285293" cy="285293"/>
          </a:xfrm>
          <a:prstGeom prst="rect">
            <a:avLst/>
          </a:prstGeom>
        </p:spPr>
      </p:pic>
      <p:sp>
        <p:nvSpPr>
          <p:cNvPr id="14" name="Text 10"/>
          <p:cNvSpPr/>
          <p:nvPr/>
        </p:nvSpPr>
        <p:spPr>
          <a:xfrm>
            <a:off x="1444752" y="3246120"/>
            <a:ext cx="4206240" cy="292608"/>
          </a:xfrm>
          <a:prstGeom prst="rect">
            <a:avLst/>
          </a:prstGeom>
          <a:noFill/>
          <a:ln/>
        </p:spPr>
        <p:txBody>
          <a:bodyPr wrap="square" lIns="0" tIns="0" rIns="0" bIns="0" rtlCol="0" anchor="ctr"/>
          <a:lstStyle/>
          <a:p>
            <a:pPr indent="0" marL="0">
              <a:buNone/>
            </a:pPr>
            <a:r>
              <a:rPr lang="en-US" sz="1150" b="1" dirty="0">
                <a:solidFill>
                  <a:srgbClr val="212F38"/>
                </a:solidFill>
                <a:latin typeface="Montserrat" pitchFamily="34" charset="0"/>
                <a:ea typeface="Montserrat" pitchFamily="34" charset="-122"/>
                <a:cs typeface="Montserrat" pitchFamily="34" charset="-120"/>
              </a:rPr>
              <a:t>Call history</a:t>
            </a:r>
            <a:endParaRPr lang="en-US" sz="1150" dirty="0"/>
          </a:p>
        </p:txBody>
      </p:sp>
      <p:sp>
        <p:nvSpPr>
          <p:cNvPr id="15" name="Text 11"/>
          <p:cNvSpPr/>
          <p:nvPr/>
        </p:nvSpPr>
        <p:spPr>
          <a:xfrm>
            <a:off x="1444752" y="3538728"/>
            <a:ext cx="4206240" cy="402336"/>
          </a:xfrm>
          <a:prstGeom prst="rect">
            <a:avLst/>
          </a:prstGeom>
          <a:noFill/>
          <a:ln/>
        </p:spPr>
        <p:txBody>
          <a:bodyPr wrap="square" lIns="0" tIns="0" rIns="0" bIns="0" rtlCol="0" anchor="ctr"/>
          <a:lstStyle/>
          <a:p>
            <a:pPr indent="0" marL="0">
              <a:lnSpc>
                <a:spcPct val="120000"/>
              </a:lnSpc>
              <a:buNone/>
            </a:pPr>
            <a:r>
              <a:rPr lang="en-US" sz="950" dirty="0">
                <a:solidFill>
                  <a:srgbClr val="4D5C6E"/>
                </a:solidFill>
                <a:latin typeface="Montserrat" pitchFamily="34" charset="0"/>
                <a:ea typeface="Montserrat" pitchFamily="34" charset="-122"/>
                <a:cs typeface="Montserrat" pitchFamily="34" charset="-120"/>
              </a:rPr>
              <a:t>A call history button on the phone and a Latest Calls view for the working day.</a:t>
            </a:r>
            <a:endParaRPr lang="en-US" sz="950" dirty="0"/>
          </a:p>
        </p:txBody>
      </p:sp>
      <p:sp>
        <p:nvSpPr>
          <p:cNvPr id="16" name="Shape 12"/>
          <p:cNvSpPr/>
          <p:nvPr/>
        </p:nvSpPr>
        <p:spPr>
          <a:xfrm>
            <a:off x="548640" y="4178808"/>
            <a:ext cx="5303520" cy="932688"/>
          </a:xfrm>
          <a:prstGeom prst="roundRect">
            <a:avLst>
              <a:gd name="adj" fmla="val 9804"/>
            </a:avLst>
          </a:prstGeom>
          <a:solidFill>
            <a:srgbClr val="FFFFFF"/>
          </a:solidFill>
          <a:ln/>
        </p:spPr>
        <p:txBody>
          <a:bodyPr/>
          <a:p/>
        </p:txBody>
      </p:sp>
      <p:sp>
        <p:nvSpPr>
          <p:cNvPr id="17" name="Shape 13"/>
          <p:cNvSpPr/>
          <p:nvPr/>
        </p:nvSpPr>
        <p:spPr>
          <a:xfrm>
            <a:off x="749808" y="4370832"/>
            <a:ext cx="548640" cy="548640"/>
          </a:xfrm>
          <a:prstGeom prst="ellipse">
            <a:avLst/>
          </a:prstGeom>
          <a:solidFill>
            <a:srgbClr val="FDF9D6"/>
          </a:solidFill>
          <a:ln/>
        </p:spPr>
        <p:txBody>
          <a:bodyPr/>
          <a:p/>
        </p:txBody>
      </p:sp>
      <p:pic>
        <p:nvPicPr>
          <p:cNvPr id="18" name="Image 2" descr="icons/bell_212F38.png">    </p:cNvPr>
          <p:cNvPicPr>
            <a:picLocks noChangeAspect="1"/>
          </p:cNvPicPr>
          <p:nvPr/>
        </p:nvPicPr>
        <p:blipFill>
          <a:blip r:embed="rId3"/>
          <a:stretch>
            <a:fillRect/>
          </a:stretch>
        </p:blipFill>
        <p:spPr>
          <a:xfrm>
            <a:off x="881482" y="4502506"/>
            <a:ext cx="285293" cy="285293"/>
          </a:xfrm>
          <a:prstGeom prst="rect">
            <a:avLst/>
          </a:prstGeom>
        </p:spPr>
      </p:pic>
      <p:sp>
        <p:nvSpPr>
          <p:cNvPr id="19" name="Text 14"/>
          <p:cNvSpPr/>
          <p:nvPr/>
        </p:nvSpPr>
        <p:spPr>
          <a:xfrm>
            <a:off x="1444752" y="4306824"/>
            <a:ext cx="4206240" cy="292608"/>
          </a:xfrm>
          <a:prstGeom prst="rect">
            <a:avLst/>
          </a:prstGeom>
          <a:noFill/>
          <a:ln/>
        </p:spPr>
        <p:txBody>
          <a:bodyPr wrap="square" lIns="0" tIns="0" rIns="0" bIns="0" rtlCol="0" anchor="ctr"/>
          <a:lstStyle/>
          <a:p>
            <a:pPr indent="0" marL="0">
              <a:buNone/>
            </a:pPr>
            <a:r>
              <a:rPr lang="en-US" sz="1150" b="1" dirty="0">
                <a:solidFill>
                  <a:srgbClr val="212F38"/>
                </a:solidFill>
                <a:latin typeface="Montserrat" pitchFamily="34" charset="0"/>
                <a:ea typeface="Montserrat" pitchFamily="34" charset="-122"/>
                <a:cs typeface="Montserrat" pitchFamily="34" charset="-120"/>
              </a:rPr>
              <a:t>OS notifications</a:t>
            </a:r>
            <a:endParaRPr lang="en-US" sz="1150" dirty="0"/>
          </a:p>
        </p:txBody>
      </p:sp>
      <p:sp>
        <p:nvSpPr>
          <p:cNvPr id="20" name="Text 15"/>
          <p:cNvSpPr/>
          <p:nvPr/>
        </p:nvSpPr>
        <p:spPr>
          <a:xfrm>
            <a:off x="1444752" y="4599432"/>
            <a:ext cx="4206240" cy="402336"/>
          </a:xfrm>
          <a:prstGeom prst="rect">
            <a:avLst/>
          </a:prstGeom>
          <a:noFill/>
          <a:ln/>
        </p:spPr>
        <p:txBody>
          <a:bodyPr wrap="square" lIns="0" tIns="0" rIns="0" bIns="0" rtlCol="0" anchor="ctr"/>
          <a:lstStyle/>
          <a:p>
            <a:pPr indent="0" marL="0">
              <a:lnSpc>
                <a:spcPct val="120000"/>
              </a:lnSpc>
              <a:buNone/>
            </a:pPr>
            <a:r>
              <a:rPr lang="en-US" sz="950" dirty="0">
                <a:solidFill>
                  <a:srgbClr val="4D5C6E"/>
                </a:solidFill>
                <a:latin typeface="Montserrat" pitchFamily="34" charset="0"/>
                <a:ea typeface="Montserrat" pitchFamily="34" charset="-122"/>
                <a:cs typeface="Montserrat" pitchFamily="34" charset="-120"/>
              </a:rPr>
              <a:t>Incoming call notifications surface even when the web app is in the background.</a:t>
            </a:r>
            <a:endParaRPr lang="en-US" sz="950" dirty="0"/>
          </a:p>
        </p:txBody>
      </p:sp>
      <p:sp>
        <p:nvSpPr>
          <p:cNvPr id="21" name="Shape 16"/>
          <p:cNvSpPr/>
          <p:nvPr/>
        </p:nvSpPr>
        <p:spPr>
          <a:xfrm>
            <a:off x="548640" y="5239512"/>
            <a:ext cx="5303520" cy="932688"/>
          </a:xfrm>
          <a:prstGeom prst="roundRect">
            <a:avLst>
              <a:gd name="adj" fmla="val 9804"/>
            </a:avLst>
          </a:prstGeom>
          <a:solidFill>
            <a:srgbClr val="FFFFFF"/>
          </a:solidFill>
          <a:ln/>
        </p:spPr>
        <p:txBody>
          <a:bodyPr/>
          <a:p/>
        </p:txBody>
      </p:sp>
      <p:sp>
        <p:nvSpPr>
          <p:cNvPr id="22" name="Shape 17"/>
          <p:cNvSpPr/>
          <p:nvPr/>
        </p:nvSpPr>
        <p:spPr>
          <a:xfrm>
            <a:off x="749808" y="5431536"/>
            <a:ext cx="548640" cy="548640"/>
          </a:xfrm>
          <a:prstGeom prst="ellipse">
            <a:avLst/>
          </a:prstGeom>
          <a:solidFill>
            <a:srgbClr val="FDF9D6"/>
          </a:solidFill>
          <a:ln/>
        </p:spPr>
        <p:txBody>
          <a:bodyPr/>
          <a:p/>
        </p:txBody>
      </p:sp>
      <p:pic>
        <p:nvPicPr>
          <p:cNvPr id="23" name="Image 3" descr="icons/mobile_212F38.png">    </p:cNvPr>
          <p:cNvPicPr>
            <a:picLocks noChangeAspect="1"/>
          </p:cNvPicPr>
          <p:nvPr/>
        </p:nvPicPr>
        <p:blipFill>
          <a:blip r:embed="rId4"/>
          <a:stretch>
            <a:fillRect/>
          </a:stretch>
        </p:blipFill>
        <p:spPr>
          <a:xfrm>
            <a:off x="881482" y="5563210"/>
            <a:ext cx="285293" cy="285293"/>
          </a:xfrm>
          <a:prstGeom prst="rect">
            <a:avLst/>
          </a:prstGeom>
        </p:spPr>
      </p:pic>
      <p:sp>
        <p:nvSpPr>
          <p:cNvPr id="24" name="Text 18"/>
          <p:cNvSpPr/>
          <p:nvPr/>
        </p:nvSpPr>
        <p:spPr>
          <a:xfrm>
            <a:off x="1444752" y="5367528"/>
            <a:ext cx="4206240" cy="292608"/>
          </a:xfrm>
          <a:prstGeom prst="rect">
            <a:avLst/>
          </a:prstGeom>
          <a:noFill/>
          <a:ln/>
        </p:spPr>
        <p:txBody>
          <a:bodyPr wrap="square" lIns="0" tIns="0" rIns="0" bIns="0" rtlCol="0" anchor="ctr"/>
          <a:lstStyle/>
          <a:p>
            <a:pPr indent="0" marL="0">
              <a:buNone/>
            </a:pPr>
            <a:r>
              <a:rPr lang="en-US" sz="1150" b="1" dirty="0">
                <a:solidFill>
                  <a:srgbClr val="212F38"/>
                </a:solidFill>
                <a:latin typeface="Montserrat" pitchFamily="34" charset="0"/>
                <a:ea typeface="Montserrat" pitchFamily="34" charset="-122"/>
                <a:cs typeface="Montserrat" pitchFamily="34" charset="-120"/>
              </a:rPr>
              <a:t>Touch and mobile ready</a:t>
            </a:r>
            <a:endParaRPr lang="en-US" sz="1150" dirty="0"/>
          </a:p>
        </p:txBody>
      </p:sp>
      <p:sp>
        <p:nvSpPr>
          <p:cNvPr id="25" name="Text 19"/>
          <p:cNvSpPr/>
          <p:nvPr/>
        </p:nvSpPr>
        <p:spPr>
          <a:xfrm>
            <a:off x="1444752" y="5660136"/>
            <a:ext cx="4206240" cy="402336"/>
          </a:xfrm>
          <a:prstGeom prst="rect">
            <a:avLst/>
          </a:prstGeom>
          <a:noFill/>
          <a:ln/>
        </p:spPr>
        <p:txBody>
          <a:bodyPr wrap="square" lIns="0" tIns="0" rIns="0" bIns="0" rtlCol="0" anchor="ctr"/>
          <a:lstStyle/>
          <a:p>
            <a:pPr indent="0" marL="0">
              <a:lnSpc>
                <a:spcPct val="120000"/>
              </a:lnSpc>
              <a:buNone/>
            </a:pPr>
            <a:r>
              <a:rPr lang="en-US" sz="950" dirty="0">
                <a:solidFill>
                  <a:srgbClr val="4D5C6E"/>
                </a:solidFill>
                <a:latin typeface="Montserrat" pitchFamily="34" charset="0"/>
                <a:ea typeface="Montserrat" pitchFamily="34" charset="-122"/>
                <a:cs typeface="Montserrat" pitchFamily="34" charset="-120"/>
              </a:rPr>
              <a:t>Sleep-mode prevention on touch devices and a responsive layout for tablets and phones.</a:t>
            </a:r>
            <a:endParaRPr lang="en-US" sz="950" dirty="0"/>
          </a:p>
        </p:txBody>
      </p:sp>
      <p:sp>
        <p:nvSpPr>
          <p:cNvPr id="26" name="Shape 20"/>
          <p:cNvSpPr/>
          <p:nvPr/>
        </p:nvSpPr>
        <p:spPr>
          <a:xfrm>
            <a:off x="6336792" y="2057400"/>
            <a:ext cx="5303520" cy="932688"/>
          </a:xfrm>
          <a:prstGeom prst="roundRect">
            <a:avLst>
              <a:gd name="adj" fmla="val 9804"/>
            </a:avLst>
          </a:prstGeom>
          <a:solidFill>
            <a:srgbClr val="FFFFFF"/>
          </a:solidFill>
          <a:ln/>
        </p:spPr>
        <p:txBody>
          <a:bodyPr/>
          <a:p/>
        </p:txBody>
      </p:sp>
      <p:sp>
        <p:nvSpPr>
          <p:cNvPr id="27" name="Shape 21"/>
          <p:cNvSpPr/>
          <p:nvPr/>
        </p:nvSpPr>
        <p:spPr>
          <a:xfrm>
            <a:off x="6537960" y="2249424"/>
            <a:ext cx="548640" cy="548640"/>
          </a:xfrm>
          <a:prstGeom prst="ellipse">
            <a:avLst/>
          </a:prstGeom>
          <a:solidFill>
            <a:srgbClr val="FDF9D6"/>
          </a:solidFill>
          <a:ln/>
        </p:spPr>
        <p:txBody>
          <a:bodyPr/>
          <a:p/>
        </p:txBody>
      </p:sp>
      <p:pic>
        <p:nvPicPr>
          <p:cNvPr id="28" name="Image 4" descr="icons/chart_212F38.png">    </p:cNvPr>
          <p:cNvPicPr>
            <a:picLocks noChangeAspect="1"/>
          </p:cNvPicPr>
          <p:nvPr/>
        </p:nvPicPr>
        <p:blipFill>
          <a:blip r:embed="rId5"/>
          <a:stretch>
            <a:fillRect/>
          </a:stretch>
        </p:blipFill>
        <p:spPr>
          <a:xfrm>
            <a:off x="6669634" y="2381098"/>
            <a:ext cx="285293" cy="285293"/>
          </a:xfrm>
          <a:prstGeom prst="rect">
            <a:avLst/>
          </a:prstGeom>
        </p:spPr>
      </p:pic>
      <p:sp>
        <p:nvSpPr>
          <p:cNvPr id="29" name="Text 22"/>
          <p:cNvSpPr/>
          <p:nvPr/>
        </p:nvSpPr>
        <p:spPr>
          <a:xfrm>
            <a:off x="7232904" y="2185416"/>
            <a:ext cx="4206240" cy="292608"/>
          </a:xfrm>
          <a:prstGeom prst="rect">
            <a:avLst/>
          </a:prstGeom>
          <a:noFill/>
          <a:ln/>
        </p:spPr>
        <p:txBody>
          <a:bodyPr wrap="square" lIns="0" tIns="0" rIns="0" bIns="0" rtlCol="0" anchor="ctr"/>
          <a:lstStyle/>
          <a:p>
            <a:pPr indent="0" marL="0">
              <a:buNone/>
            </a:pPr>
            <a:r>
              <a:rPr lang="en-US" sz="1150" b="1" dirty="0">
                <a:solidFill>
                  <a:srgbClr val="212F38"/>
                </a:solidFill>
                <a:latin typeface="Montserrat" pitchFamily="34" charset="0"/>
                <a:ea typeface="Montserrat" pitchFamily="34" charset="-122"/>
                <a:cs typeface="Montserrat" pitchFamily="34" charset="-120"/>
              </a:rPr>
              <a:t>Personal statistics</a:t>
            </a:r>
            <a:endParaRPr lang="en-US" sz="1150" dirty="0"/>
          </a:p>
        </p:txBody>
      </p:sp>
      <p:sp>
        <p:nvSpPr>
          <p:cNvPr id="30" name="Text 23"/>
          <p:cNvSpPr/>
          <p:nvPr/>
        </p:nvSpPr>
        <p:spPr>
          <a:xfrm>
            <a:off x="7232904" y="2478024"/>
            <a:ext cx="4206240" cy="402336"/>
          </a:xfrm>
          <a:prstGeom prst="rect">
            <a:avLst/>
          </a:prstGeom>
          <a:noFill/>
          <a:ln/>
        </p:spPr>
        <p:txBody>
          <a:bodyPr wrap="square" lIns="0" tIns="0" rIns="0" bIns="0" rtlCol="0" anchor="ctr"/>
          <a:lstStyle/>
          <a:p>
            <a:pPr indent="0" marL="0">
              <a:lnSpc>
                <a:spcPct val="120000"/>
              </a:lnSpc>
              <a:buNone/>
            </a:pPr>
            <a:r>
              <a:rPr lang="en-US" sz="950" dirty="0">
                <a:solidFill>
                  <a:srgbClr val="4D5C6E"/>
                </a:solidFill>
                <a:latin typeface="Montserrat" pitchFamily="34" charset="0"/>
                <a:ea typeface="Montserrat" pitchFamily="34" charset="-122"/>
                <a:cs typeface="Montserrat" pitchFamily="34" charset="-120"/>
              </a:rPr>
              <a:t>Each agent has a page for their own daily activity — calls, pauses and connected time.</a:t>
            </a:r>
            <a:endParaRPr lang="en-US" sz="950" dirty="0"/>
          </a:p>
        </p:txBody>
      </p:sp>
      <p:sp>
        <p:nvSpPr>
          <p:cNvPr id="31" name="Shape 24"/>
          <p:cNvSpPr/>
          <p:nvPr/>
        </p:nvSpPr>
        <p:spPr>
          <a:xfrm>
            <a:off x="6336792" y="3118104"/>
            <a:ext cx="5303520" cy="932688"/>
          </a:xfrm>
          <a:prstGeom prst="roundRect">
            <a:avLst>
              <a:gd name="adj" fmla="val 9804"/>
            </a:avLst>
          </a:prstGeom>
          <a:solidFill>
            <a:srgbClr val="FFFFFF"/>
          </a:solidFill>
          <a:ln/>
        </p:spPr>
        <p:txBody>
          <a:bodyPr/>
          <a:p/>
        </p:txBody>
      </p:sp>
      <p:sp>
        <p:nvSpPr>
          <p:cNvPr id="32" name="Shape 25"/>
          <p:cNvSpPr/>
          <p:nvPr/>
        </p:nvSpPr>
        <p:spPr>
          <a:xfrm>
            <a:off x="6537960" y="3310128"/>
            <a:ext cx="548640" cy="548640"/>
          </a:xfrm>
          <a:prstGeom prst="ellipse">
            <a:avLst/>
          </a:prstGeom>
          <a:solidFill>
            <a:srgbClr val="FDF9D6"/>
          </a:solidFill>
          <a:ln/>
        </p:spPr>
        <p:txBody>
          <a:bodyPr/>
          <a:p/>
        </p:txBody>
      </p:sp>
      <p:pic>
        <p:nvPicPr>
          <p:cNvPr id="33" name="Image 5" descr="icons/window_212F38.png">    </p:cNvPr>
          <p:cNvPicPr>
            <a:picLocks noChangeAspect="1"/>
          </p:cNvPicPr>
          <p:nvPr/>
        </p:nvPicPr>
        <p:blipFill>
          <a:blip r:embed="rId6"/>
          <a:stretch>
            <a:fillRect/>
          </a:stretch>
        </p:blipFill>
        <p:spPr>
          <a:xfrm>
            <a:off x="6669634" y="3441802"/>
            <a:ext cx="285293" cy="285293"/>
          </a:xfrm>
          <a:prstGeom prst="rect">
            <a:avLst/>
          </a:prstGeom>
        </p:spPr>
      </p:pic>
      <p:sp>
        <p:nvSpPr>
          <p:cNvPr id="34" name="Text 26"/>
          <p:cNvSpPr/>
          <p:nvPr/>
        </p:nvSpPr>
        <p:spPr>
          <a:xfrm>
            <a:off x="7232904" y="3246120"/>
            <a:ext cx="4206240" cy="292608"/>
          </a:xfrm>
          <a:prstGeom prst="rect">
            <a:avLst/>
          </a:prstGeom>
          <a:noFill/>
          <a:ln/>
        </p:spPr>
        <p:txBody>
          <a:bodyPr wrap="square" lIns="0" tIns="0" rIns="0" bIns="0" rtlCol="0" anchor="ctr"/>
          <a:lstStyle/>
          <a:p>
            <a:pPr indent="0" marL="0">
              <a:buNone/>
            </a:pPr>
            <a:r>
              <a:rPr lang="en-US" sz="1150" b="1" dirty="0">
                <a:solidFill>
                  <a:srgbClr val="212F38"/>
                </a:solidFill>
                <a:latin typeface="Montserrat" pitchFamily="34" charset="0"/>
                <a:ea typeface="Montserrat" pitchFamily="34" charset="-122"/>
                <a:cs typeface="Montserrat" pitchFamily="34" charset="-120"/>
              </a:rPr>
              <a:t>Embedded applications</a:t>
            </a:r>
            <a:endParaRPr lang="en-US" sz="1150" dirty="0"/>
          </a:p>
        </p:txBody>
      </p:sp>
      <p:sp>
        <p:nvSpPr>
          <p:cNvPr id="35" name="Text 27"/>
          <p:cNvSpPr/>
          <p:nvPr/>
        </p:nvSpPr>
        <p:spPr>
          <a:xfrm>
            <a:off x="7232904" y="3538728"/>
            <a:ext cx="4206240" cy="402336"/>
          </a:xfrm>
          <a:prstGeom prst="rect">
            <a:avLst/>
          </a:prstGeom>
          <a:noFill/>
          <a:ln/>
        </p:spPr>
        <p:txBody>
          <a:bodyPr wrap="square" lIns="0" tIns="0" rIns="0" bIns="0" rtlCol="0" anchor="ctr"/>
          <a:lstStyle/>
          <a:p>
            <a:pPr indent="0" marL="0">
              <a:lnSpc>
                <a:spcPct val="120000"/>
              </a:lnSpc>
              <a:buNone/>
            </a:pPr>
            <a:r>
              <a:rPr lang="en-US" sz="950" dirty="0">
                <a:solidFill>
                  <a:srgbClr val="4D5C6E"/>
                </a:solidFill>
                <a:latin typeface="Montserrat" pitchFamily="34" charset="0"/>
                <a:ea typeface="Montserrat" pitchFamily="34" charset="-122"/>
                <a:cs typeface="Montserrat" pitchFamily="34" charset="-120"/>
              </a:rPr>
              <a:t>Business apps open inside the desktop or in a new tab, passing user and name variables.</a:t>
            </a:r>
            <a:endParaRPr lang="en-US" sz="950" dirty="0"/>
          </a:p>
        </p:txBody>
      </p:sp>
      <p:sp>
        <p:nvSpPr>
          <p:cNvPr id="36" name="Shape 28"/>
          <p:cNvSpPr/>
          <p:nvPr/>
        </p:nvSpPr>
        <p:spPr>
          <a:xfrm>
            <a:off x="6336792" y="4178808"/>
            <a:ext cx="5303520" cy="932688"/>
          </a:xfrm>
          <a:prstGeom prst="roundRect">
            <a:avLst>
              <a:gd name="adj" fmla="val 9804"/>
            </a:avLst>
          </a:prstGeom>
          <a:solidFill>
            <a:srgbClr val="FFFFFF"/>
          </a:solidFill>
          <a:ln/>
        </p:spPr>
        <p:txBody>
          <a:bodyPr/>
          <a:p/>
        </p:txBody>
      </p:sp>
      <p:sp>
        <p:nvSpPr>
          <p:cNvPr id="37" name="Shape 29"/>
          <p:cNvSpPr/>
          <p:nvPr/>
        </p:nvSpPr>
        <p:spPr>
          <a:xfrm>
            <a:off x="6537960" y="4370832"/>
            <a:ext cx="548640" cy="548640"/>
          </a:xfrm>
          <a:prstGeom prst="ellipse">
            <a:avLst/>
          </a:prstGeom>
          <a:solidFill>
            <a:srgbClr val="FDF9D6"/>
          </a:solidFill>
          <a:ln/>
        </p:spPr>
        <p:txBody>
          <a:bodyPr/>
          <a:p/>
        </p:txBody>
      </p:sp>
      <p:pic>
        <p:nvPicPr>
          <p:cNvPr id="38" name="Image 6" descr="icons/tester_212F38.png">    </p:cNvPr>
          <p:cNvPicPr>
            <a:picLocks noChangeAspect="1"/>
          </p:cNvPicPr>
          <p:nvPr/>
        </p:nvPicPr>
        <p:blipFill>
          <a:blip r:embed="rId7"/>
          <a:stretch>
            <a:fillRect/>
          </a:stretch>
        </p:blipFill>
        <p:spPr>
          <a:xfrm>
            <a:off x="6669634" y="4502506"/>
            <a:ext cx="285293" cy="285293"/>
          </a:xfrm>
          <a:prstGeom prst="rect">
            <a:avLst/>
          </a:prstGeom>
        </p:spPr>
      </p:pic>
      <p:sp>
        <p:nvSpPr>
          <p:cNvPr id="39" name="Text 30"/>
          <p:cNvSpPr/>
          <p:nvPr/>
        </p:nvSpPr>
        <p:spPr>
          <a:xfrm>
            <a:off x="7232904" y="4306824"/>
            <a:ext cx="4206240" cy="292608"/>
          </a:xfrm>
          <a:prstGeom prst="rect">
            <a:avLst/>
          </a:prstGeom>
          <a:noFill/>
          <a:ln/>
        </p:spPr>
        <p:txBody>
          <a:bodyPr wrap="square" lIns="0" tIns="0" rIns="0" bIns="0" rtlCol="0" anchor="ctr"/>
          <a:lstStyle/>
          <a:p>
            <a:pPr indent="0" marL="0">
              <a:buNone/>
            </a:pPr>
            <a:r>
              <a:rPr lang="en-US" sz="1150" b="1" dirty="0">
                <a:solidFill>
                  <a:srgbClr val="212F38"/>
                </a:solidFill>
                <a:latin typeface="Montserrat" pitchFamily="34" charset="0"/>
                <a:ea typeface="Montserrat" pitchFamily="34" charset="-122"/>
                <a:cs typeface="Montserrat" pitchFamily="34" charset="-120"/>
              </a:rPr>
              <a:t>Requirements check</a:t>
            </a:r>
            <a:endParaRPr lang="en-US" sz="1150" dirty="0"/>
          </a:p>
        </p:txBody>
      </p:sp>
      <p:sp>
        <p:nvSpPr>
          <p:cNvPr id="40" name="Text 31"/>
          <p:cNvSpPr/>
          <p:nvPr/>
        </p:nvSpPr>
        <p:spPr>
          <a:xfrm>
            <a:off x="7232904" y="4599432"/>
            <a:ext cx="4206240" cy="402336"/>
          </a:xfrm>
          <a:prstGeom prst="rect">
            <a:avLst/>
          </a:prstGeom>
          <a:noFill/>
          <a:ln/>
        </p:spPr>
        <p:txBody>
          <a:bodyPr wrap="square" lIns="0" tIns="0" rIns="0" bIns="0" rtlCol="0" anchor="ctr"/>
          <a:lstStyle/>
          <a:p>
            <a:pPr indent="0" marL="0">
              <a:lnSpc>
                <a:spcPct val="120000"/>
              </a:lnSpc>
              <a:buNone/>
            </a:pPr>
            <a:r>
              <a:rPr lang="en-US" sz="950" dirty="0">
                <a:solidFill>
                  <a:srgbClr val="4D5C6E"/>
                </a:solidFill>
                <a:latin typeface="Montserrat" pitchFamily="34" charset="0"/>
                <a:ea typeface="Montserrat" pitchFamily="34" charset="-122"/>
                <a:cs typeface="Montserrat" pitchFamily="34" charset="-120"/>
              </a:rPr>
              <a:t>A built-in check verifies microphone, speaker and browser support before the shift starts.</a:t>
            </a:r>
            <a:endParaRPr lang="en-US" sz="950" dirty="0"/>
          </a:p>
        </p:txBody>
      </p:sp>
      <p:sp>
        <p:nvSpPr>
          <p:cNvPr id="41" name="Shape 32"/>
          <p:cNvSpPr/>
          <p:nvPr/>
        </p:nvSpPr>
        <p:spPr>
          <a:xfrm>
            <a:off x="6336792" y="5239512"/>
            <a:ext cx="5303520" cy="932688"/>
          </a:xfrm>
          <a:prstGeom prst="roundRect">
            <a:avLst>
              <a:gd name="adj" fmla="val 9804"/>
            </a:avLst>
          </a:prstGeom>
          <a:solidFill>
            <a:srgbClr val="FFFFFF"/>
          </a:solidFill>
          <a:ln/>
        </p:spPr>
        <p:txBody>
          <a:bodyPr/>
          <a:p/>
        </p:txBody>
      </p:sp>
      <p:sp>
        <p:nvSpPr>
          <p:cNvPr id="42" name="Shape 33"/>
          <p:cNvSpPr/>
          <p:nvPr/>
        </p:nvSpPr>
        <p:spPr>
          <a:xfrm>
            <a:off x="6537960" y="5431536"/>
            <a:ext cx="548640" cy="548640"/>
          </a:xfrm>
          <a:prstGeom prst="ellipse">
            <a:avLst/>
          </a:prstGeom>
          <a:solidFill>
            <a:srgbClr val="FDF9D6"/>
          </a:solidFill>
          <a:ln/>
        </p:spPr>
        <p:txBody>
          <a:bodyPr/>
          <a:p/>
        </p:txBody>
      </p:sp>
      <p:pic>
        <p:nvPicPr>
          <p:cNvPr id="43" name="Image 7" descr="icons/moon_212F38.png">    </p:cNvPr>
          <p:cNvPicPr>
            <a:picLocks noChangeAspect="1"/>
          </p:cNvPicPr>
          <p:nvPr/>
        </p:nvPicPr>
        <p:blipFill>
          <a:blip r:embed="rId8"/>
          <a:stretch>
            <a:fillRect/>
          </a:stretch>
        </p:blipFill>
        <p:spPr>
          <a:xfrm>
            <a:off x="6669634" y="5563210"/>
            <a:ext cx="285293" cy="285293"/>
          </a:xfrm>
          <a:prstGeom prst="rect">
            <a:avLst/>
          </a:prstGeom>
        </p:spPr>
      </p:pic>
      <p:sp>
        <p:nvSpPr>
          <p:cNvPr id="44" name="Text 34"/>
          <p:cNvSpPr/>
          <p:nvPr/>
        </p:nvSpPr>
        <p:spPr>
          <a:xfrm>
            <a:off x="7232904" y="5367528"/>
            <a:ext cx="4206240" cy="292608"/>
          </a:xfrm>
          <a:prstGeom prst="rect">
            <a:avLst/>
          </a:prstGeom>
          <a:noFill/>
          <a:ln/>
        </p:spPr>
        <p:txBody>
          <a:bodyPr wrap="square" lIns="0" tIns="0" rIns="0" bIns="0" rtlCol="0" anchor="ctr"/>
          <a:lstStyle/>
          <a:p>
            <a:pPr indent="0" marL="0">
              <a:buNone/>
            </a:pPr>
            <a:r>
              <a:rPr lang="en-US" sz="1150" b="1" dirty="0">
                <a:solidFill>
                  <a:srgbClr val="212F38"/>
                </a:solidFill>
                <a:latin typeface="Montserrat" pitchFamily="34" charset="0"/>
                <a:ea typeface="Montserrat" pitchFamily="34" charset="-122"/>
                <a:cs typeface="Montserrat" pitchFamily="34" charset="-120"/>
              </a:rPr>
              <a:t>Dark Mode</a:t>
            </a:r>
            <a:endParaRPr lang="en-US" sz="1150" dirty="0"/>
          </a:p>
        </p:txBody>
      </p:sp>
      <p:sp>
        <p:nvSpPr>
          <p:cNvPr id="45" name="Text 35"/>
          <p:cNvSpPr/>
          <p:nvPr/>
        </p:nvSpPr>
        <p:spPr>
          <a:xfrm>
            <a:off x="7232904" y="5660136"/>
            <a:ext cx="4206240" cy="402336"/>
          </a:xfrm>
          <a:prstGeom prst="rect">
            <a:avLst/>
          </a:prstGeom>
          <a:noFill/>
          <a:ln/>
        </p:spPr>
        <p:txBody>
          <a:bodyPr wrap="square" lIns="0" tIns="0" rIns="0" bIns="0" rtlCol="0" anchor="ctr"/>
          <a:lstStyle/>
          <a:p>
            <a:pPr indent="0" marL="0">
              <a:lnSpc>
                <a:spcPct val="120000"/>
              </a:lnSpc>
              <a:buNone/>
            </a:pPr>
            <a:r>
              <a:rPr lang="en-US" sz="950" dirty="0">
                <a:solidFill>
                  <a:srgbClr val="4D5C6E"/>
                </a:solidFill>
                <a:latin typeface="Montserrat" pitchFamily="34" charset="0"/>
                <a:ea typeface="Montserrat" pitchFamily="34" charset="-122"/>
                <a:cs typeface="Montserrat" pitchFamily="34" charset="-120"/>
              </a:rPr>
              <a:t>A full dark interface for low-light rooms and long or late shifts.</a:t>
            </a:r>
            <a:endParaRPr lang="en-US" sz="950" dirty="0"/>
          </a:p>
        </p:txBody>
      </p:sp>
      <p:sp>
        <p:nvSpPr>
          <p:cNvPr id="46" name="Text 36"/>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Source: wiki.ivrpowers.com/en/webacd/changelog, /webacd/usage</a:t>
            </a:r>
            <a:endParaRPr lang="en-US" sz="800" dirty="0"/>
          </a:p>
        </p:txBody>
      </p:sp>
      <p:sp>
        <p:nvSpPr>
          <p:cNvPr id="47" name="Text 37"/>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Agent experience</a:t>
            </a:r>
            <a:endParaRPr lang="en-US" sz="800" dirty="0"/>
          </a:p>
        </p:txBody>
      </p:sp>
      <p:sp>
        <p:nvSpPr>
          <p:cNvPr id="48" name="Text 38"/>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6</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FF6D5F"/>
                </a:solidFill>
                <a:latin typeface="Montserrat" pitchFamily="34" charset="0"/>
                <a:ea typeface="Montserrat" pitchFamily="34" charset="-122"/>
                <a:cs typeface="Montserrat" pitchFamily="34" charset="-120"/>
              </a:rPr>
              <a:t>SUPERVISION</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FFFFFF"/>
                </a:solidFill>
                <a:latin typeface="Montserrat" pitchFamily="34" charset="0"/>
                <a:ea typeface="Montserrat" pitchFamily="34" charset="-122"/>
                <a:cs typeface="Montserrat" pitchFamily="34" charset="-120"/>
              </a:rPr>
              <a:t>Real-time control, with permissions that fit the team</a:t>
            </a:r>
            <a:endParaRPr lang="en-US" sz="2700" dirty="0"/>
          </a:p>
        </p:txBody>
      </p:sp>
      <p:sp>
        <p:nvSpPr>
          <p:cNvPr id="5" name="Shape 3"/>
          <p:cNvSpPr/>
          <p:nvPr/>
        </p:nvSpPr>
        <p:spPr>
          <a:xfrm>
            <a:off x="548640" y="1481328"/>
            <a:ext cx="3566160" cy="2103120"/>
          </a:xfrm>
          <a:prstGeom prst="roundRect">
            <a:avLst>
              <a:gd name="adj" fmla="val 4348"/>
            </a:avLst>
          </a:prstGeom>
          <a:solidFill>
            <a:srgbClr val="2E3D48"/>
          </a:solidFill>
          <a:ln/>
        </p:spPr>
        <p:txBody>
          <a:bodyPr/>
          <a:p/>
        </p:txBody>
      </p:sp>
      <p:sp>
        <p:nvSpPr>
          <p:cNvPr id="6" name="Shape 4"/>
          <p:cNvSpPr/>
          <p:nvPr/>
        </p:nvSpPr>
        <p:spPr>
          <a:xfrm>
            <a:off x="822960" y="1755648"/>
            <a:ext cx="548640" cy="548640"/>
          </a:xfrm>
          <a:prstGeom prst="ellipse">
            <a:avLst/>
          </a:prstGeom>
          <a:solidFill>
            <a:srgbClr val="F8EA76"/>
          </a:solidFill>
          <a:ln/>
        </p:spPr>
        <p:txBody>
          <a:bodyPr/>
          <a:p/>
        </p:txBody>
      </p:sp>
      <p:pic>
        <p:nvPicPr>
          <p:cNvPr id="7" name="Image 0" descr="icons/eye_212F38.png">    </p:cNvPr>
          <p:cNvPicPr>
            <a:picLocks noChangeAspect="1"/>
          </p:cNvPicPr>
          <p:nvPr/>
        </p:nvPicPr>
        <p:blipFill>
          <a:blip r:embed="rId1"/>
          <a:stretch>
            <a:fillRect/>
          </a:stretch>
        </p:blipFill>
        <p:spPr>
          <a:xfrm>
            <a:off x="954634" y="1887322"/>
            <a:ext cx="285293" cy="285293"/>
          </a:xfrm>
          <a:prstGeom prst="rect">
            <a:avLst/>
          </a:prstGeom>
        </p:spPr>
      </p:pic>
      <p:sp>
        <p:nvSpPr>
          <p:cNvPr id="8" name="Text 5"/>
          <p:cNvSpPr/>
          <p:nvPr/>
        </p:nvSpPr>
        <p:spPr>
          <a:xfrm>
            <a:off x="1499616" y="1773936"/>
            <a:ext cx="2340864" cy="512064"/>
          </a:xfrm>
          <a:prstGeom prst="rect">
            <a:avLst/>
          </a:prstGeom>
          <a:noFill/>
          <a:ln/>
        </p:spPr>
        <p:txBody>
          <a:bodyPr wrap="square" lIns="0" tIns="0" rIns="0" bIns="0" rtlCol="0" anchor="ctr"/>
          <a:lstStyle/>
          <a:p>
            <a:pPr indent="0" marL="0">
              <a:lnSpc>
                <a:spcPct val="105000"/>
              </a:lnSpc>
              <a:buNone/>
            </a:pPr>
            <a:r>
              <a:rPr lang="en-US" sz="1250" b="1" dirty="0">
                <a:solidFill>
                  <a:srgbClr val="FFFFFF"/>
                </a:solidFill>
                <a:latin typeface="Montserrat" pitchFamily="34" charset="0"/>
                <a:ea typeface="Montserrat" pitchFamily="34" charset="-122"/>
                <a:cs typeface="Montserrat" pitchFamily="34" charset="-120"/>
              </a:rPr>
              <a:t>Live queue monitoring</a:t>
            </a:r>
            <a:endParaRPr lang="en-US" sz="1250" dirty="0"/>
          </a:p>
        </p:txBody>
      </p:sp>
      <p:sp>
        <p:nvSpPr>
          <p:cNvPr id="9" name="Text 6"/>
          <p:cNvSpPr/>
          <p:nvPr/>
        </p:nvSpPr>
        <p:spPr>
          <a:xfrm>
            <a:off x="822960" y="2414016"/>
            <a:ext cx="3017520" cy="987552"/>
          </a:xfrm>
          <a:prstGeom prst="rect">
            <a:avLst/>
          </a:prstGeom>
          <a:noFill/>
          <a:ln/>
        </p:spPr>
        <p:txBody>
          <a:bodyPr wrap="square" lIns="0" tIns="0" rIns="0" bIns="0" rtlCol="0" anchor="ctr"/>
          <a:lstStyle/>
          <a:p>
            <a:pPr indent="0" marL="0">
              <a:lnSpc>
                <a:spcPct val="128000"/>
              </a:lnSpc>
              <a:buNone/>
            </a:pPr>
            <a:r>
              <a:rPr lang="en-US" sz="1000" dirty="0">
                <a:solidFill>
                  <a:srgbClr val="9FB0BE"/>
                </a:solidFill>
                <a:latin typeface="Montserrat" pitchFamily="34" charset="0"/>
                <a:ea typeface="Montserrat" pitchFamily="34" charset="-122"/>
                <a:cs typeface="Montserrat" pitchFamily="34" charset="-120"/>
              </a:rPr>
              <a:t>A real-time Queues panel with per-queue statistics, agent status and talking indicators, refreshed over websockets.</a:t>
            </a:r>
            <a:endParaRPr lang="en-US" sz="1000" dirty="0"/>
          </a:p>
        </p:txBody>
      </p:sp>
      <p:sp>
        <p:nvSpPr>
          <p:cNvPr id="10" name="Shape 7"/>
          <p:cNvSpPr/>
          <p:nvPr/>
        </p:nvSpPr>
        <p:spPr>
          <a:xfrm>
            <a:off x="4306824" y="1481328"/>
            <a:ext cx="3566160" cy="2103120"/>
          </a:xfrm>
          <a:prstGeom prst="roundRect">
            <a:avLst>
              <a:gd name="adj" fmla="val 4348"/>
            </a:avLst>
          </a:prstGeom>
          <a:solidFill>
            <a:srgbClr val="2E3D48"/>
          </a:solidFill>
          <a:ln/>
        </p:spPr>
        <p:txBody>
          <a:bodyPr/>
          <a:p/>
        </p:txBody>
      </p:sp>
      <p:sp>
        <p:nvSpPr>
          <p:cNvPr id="11" name="Shape 8"/>
          <p:cNvSpPr/>
          <p:nvPr/>
        </p:nvSpPr>
        <p:spPr>
          <a:xfrm>
            <a:off x="4581144" y="1755648"/>
            <a:ext cx="548640" cy="548640"/>
          </a:xfrm>
          <a:prstGeom prst="ellipse">
            <a:avLst/>
          </a:prstGeom>
          <a:solidFill>
            <a:srgbClr val="F8EA76"/>
          </a:solidFill>
          <a:ln/>
        </p:spPr>
        <p:txBody>
          <a:bodyPr/>
          <a:p/>
        </p:txBody>
      </p:sp>
      <p:pic>
        <p:nvPicPr>
          <p:cNvPr id="12" name="Image 1" descr="icons/micro_212F38.png">    </p:cNvPr>
          <p:cNvPicPr>
            <a:picLocks noChangeAspect="1"/>
          </p:cNvPicPr>
          <p:nvPr/>
        </p:nvPicPr>
        <p:blipFill>
          <a:blip r:embed="rId2"/>
          <a:stretch>
            <a:fillRect/>
          </a:stretch>
        </p:blipFill>
        <p:spPr>
          <a:xfrm>
            <a:off x="4712818" y="1887322"/>
            <a:ext cx="285293" cy="285293"/>
          </a:xfrm>
          <a:prstGeom prst="rect">
            <a:avLst/>
          </a:prstGeom>
        </p:spPr>
      </p:pic>
      <p:sp>
        <p:nvSpPr>
          <p:cNvPr id="13" name="Text 9"/>
          <p:cNvSpPr/>
          <p:nvPr/>
        </p:nvSpPr>
        <p:spPr>
          <a:xfrm>
            <a:off x="5257800" y="1773936"/>
            <a:ext cx="2340864" cy="512064"/>
          </a:xfrm>
          <a:prstGeom prst="rect">
            <a:avLst/>
          </a:prstGeom>
          <a:noFill/>
          <a:ln/>
        </p:spPr>
        <p:txBody>
          <a:bodyPr wrap="square" lIns="0" tIns="0" rIns="0" bIns="0" rtlCol="0" anchor="ctr"/>
          <a:lstStyle/>
          <a:p>
            <a:pPr indent="0" marL="0">
              <a:lnSpc>
                <a:spcPct val="105000"/>
              </a:lnSpc>
              <a:buNone/>
            </a:pPr>
            <a:r>
              <a:rPr lang="en-US" sz="1250" b="1" dirty="0">
                <a:solidFill>
                  <a:srgbClr val="FFFFFF"/>
                </a:solidFill>
                <a:latin typeface="Montserrat" pitchFamily="34" charset="0"/>
                <a:ea typeface="Montserrat" pitchFamily="34" charset="-122"/>
                <a:cs typeface="Montserrat" pitchFamily="34" charset="-120"/>
              </a:rPr>
              <a:t>Whisper, listen and transfer</a:t>
            </a:r>
            <a:endParaRPr lang="en-US" sz="1250" dirty="0"/>
          </a:p>
        </p:txBody>
      </p:sp>
      <p:sp>
        <p:nvSpPr>
          <p:cNvPr id="14" name="Text 10"/>
          <p:cNvSpPr/>
          <p:nvPr/>
        </p:nvSpPr>
        <p:spPr>
          <a:xfrm>
            <a:off x="4581144" y="2414016"/>
            <a:ext cx="3017520" cy="987552"/>
          </a:xfrm>
          <a:prstGeom prst="rect">
            <a:avLst/>
          </a:prstGeom>
          <a:noFill/>
          <a:ln/>
        </p:spPr>
        <p:txBody>
          <a:bodyPr wrap="square" lIns="0" tIns="0" rIns="0" bIns="0" rtlCol="0" anchor="ctr"/>
          <a:lstStyle/>
          <a:p>
            <a:pPr indent="0" marL="0">
              <a:lnSpc>
                <a:spcPct val="128000"/>
              </a:lnSpc>
              <a:buNone/>
            </a:pPr>
            <a:r>
              <a:rPr lang="en-US" sz="1000" dirty="0">
                <a:solidFill>
                  <a:srgbClr val="9FB0BE"/>
                </a:solidFill>
                <a:latin typeface="Montserrat" pitchFamily="34" charset="0"/>
                <a:ea typeface="Montserrat" pitchFamily="34" charset="-122"/>
                <a:cs typeface="Montserrat" pitchFamily="34" charset="-120"/>
              </a:rPr>
              <a:t>Coach an agent mid-call, listen in for quality, or move an interaction without dropping the customer.</a:t>
            </a:r>
            <a:endParaRPr lang="en-US" sz="1000" dirty="0"/>
          </a:p>
        </p:txBody>
      </p:sp>
      <p:sp>
        <p:nvSpPr>
          <p:cNvPr id="15" name="Shape 11"/>
          <p:cNvSpPr/>
          <p:nvPr/>
        </p:nvSpPr>
        <p:spPr>
          <a:xfrm>
            <a:off x="8065008" y="1481328"/>
            <a:ext cx="3566160" cy="2103120"/>
          </a:xfrm>
          <a:prstGeom prst="roundRect">
            <a:avLst>
              <a:gd name="adj" fmla="val 4348"/>
            </a:avLst>
          </a:prstGeom>
          <a:solidFill>
            <a:srgbClr val="2E3D48"/>
          </a:solidFill>
          <a:ln/>
        </p:spPr>
        <p:txBody>
          <a:bodyPr/>
          <a:p/>
        </p:txBody>
      </p:sp>
      <p:sp>
        <p:nvSpPr>
          <p:cNvPr id="16" name="Shape 12"/>
          <p:cNvSpPr/>
          <p:nvPr/>
        </p:nvSpPr>
        <p:spPr>
          <a:xfrm>
            <a:off x="8339328" y="1755648"/>
            <a:ext cx="548640" cy="548640"/>
          </a:xfrm>
          <a:prstGeom prst="ellipse">
            <a:avLst/>
          </a:prstGeom>
          <a:solidFill>
            <a:srgbClr val="F8EA76"/>
          </a:solidFill>
          <a:ln/>
        </p:spPr>
        <p:txBody>
          <a:bodyPr/>
          <a:p/>
        </p:txBody>
      </p:sp>
      <p:pic>
        <p:nvPicPr>
          <p:cNvPr id="17" name="Image 2" descr="icons/send_212F38.png">    </p:cNvPr>
          <p:cNvPicPr>
            <a:picLocks noChangeAspect="1"/>
          </p:cNvPicPr>
          <p:nvPr/>
        </p:nvPicPr>
        <p:blipFill>
          <a:blip r:embed="rId3"/>
          <a:stretch>
            <a:fillRect/>
          </a:stretch>
        </p:blipFill>
        <p:spPr>
          <a:xfrm>
            <a:off x="8471002" y="1887322"/>
            <a:ext cx="285293" cy="285293"/>
          </a:xfrm>
          <a:prstGeom prst="rect">
            <a:avLst/>
          </a:prstGeom>
        </p:spPr>
      </p:pic>
      <p:sp>
        <p:nvSpPr>
          <p:cNvPr id="18" name="Text 13"/>
          <p:cNvSpPr/>
          <p:nvPr/>
        </p:nvSpPr>
        <p:spPr>
          <a:xfrm>
            <a:off x="9015984" y="1773936"/>
            <a:ext cx="2340864" cy="512064"/>
          </a:xfrm>
          <a:prstGeom prst="rect">
            <a:avLst/>
          </a:prstGeom>
          <a:noFill/>
          <a:ln/>
        </p:spPr>
        <p:txBody>
          <a:bodyPr wrap="square" lIns="0" tIns="0" rIns="0" bIns="0" rtlCol="0" anchor="ctr"/>
          <a:lstStyle/>
          <a:p>
            <a:pPr indent="0" marL="0">
              <a:lnSpc>
                <a:spcPct val="105000"/>
              </a:lnSpc>
              <a:buNone/>
            </a:pPr>
            <a:r>
              <a:rPr lang="en-US" sz="1250" b="1" dirty="0">
                <a:solidFill>
                  <a:srgbClr val="FFFFFF"/>
                </a:solidFill>
                <a:latin typeface="Montserrat" pitchFamily="34" charset="0"/>
                <a:ea typeface="Montserrat" pitchFamily="34" charset="-122"/>
                <a:cs typeface="Montserrat" pitchFamily="34" charset="-120"/>
              </a:rPr>
              <a:t>Broadcast to agents</a:t>
            </a:r>
            <a:endParaRPr lang="en-US" sz="1250" dirty="0"/>
          </a:p>
        </p:txBody>
      </p:sp>
      <p:sp>
        <p:nvSpPr>
          <p:cNvPr id="19" name="Text 14"/>
          <p:cNvSpPr/>
          <p:nvPr/>
        </p:nvSpPr>
        <p:spPr>
          <a:xfrm>
            <a:off x="8339328" y="2414016"/>
            <a:ext cx="3017520" cy="987552"/>
          </a:xfrm>
          <a:prstGeom prst="rect">
            <a:avLst/>
          </a:prstGeom>
          <a:noFill/>
          <a:ln/>
        </p:spPr>
        <p:txBody>
          <a:bodyPr wrap="square" lIns="0" tIns="0" rIns="0" bIns="0" rtlCol="0" anchor="ctr"/>
          <a:lstStyle/>
          <a:p>
            <a:pPr indent="0" marL="0">
              <a:lnSpc>
                <a:spcPct val="128000"/>
              </a:lnSpc>
              <a:buNone/>
            </a:pPr>
            <a:r>
              <a:rPr lang="en-US" sz="1000" dirty="0">
                <a:solidFill>
                  <a:srgbClr val="9FB0BE"/>
                </a:solidFill>
                <a:latin typeface="Montserrat" pitchFamily="34" charset="0"/>
                <a:ea typeface="Montserrat" pitchFamily="34" charset="-122"/>
                <a:cs typeface="Montserrat" pitchFamily="34" charset="-120"/>
              </a:rPr>
              <a:t>Send a supervision message to the whole floor or direct it to specific agents during a peak.</a:t>
            </a:r>
            <a:endParaRPr lang="en-US" sz="1000" dirty="0"/>
          </a:p>
        </p:txBody>
      </p:sp>
      <p:sp>
        <p:nvSpPr>
          <p:cNvPr id="20" name="Shape 15"/>
          <p:cNvSpPr/>
          <p:nvPr/>
        </p:nvSpPr>
        <p:spPr>
          <a:xfrm>
            <a:off x="548640" y="3785616"/>
            <a:ext cx="3566160" cy="2103120"/>
          </a:xfrm>
          <a:prstGeom prst="roundRect">
            <a:avLst>
              <a:gd name="adj" fmla="val 4348"/>
            </a:avLst>
          </a:prstGeom>
          <a:solidFill>
            <a:srgbClr val="2E3D48"/>
          </a:solidFill>
          <a:ln/>
        </p:spPr>
        <p:txBody>
          <a:bodyPr/>
          <a:p/>
        </p:txBody>
      </p:sp>
      <p:sp>
        <p:nvSpPr>
          <p:cNvPr id="21" name="Shape 16"/>
          <p:cNvSpPr/>
          <p:nvPr/>
        </p:nvSpPr>
        <p:spPr>
          <a:xfrm>
            <a:off x="822960" y="4059936"/>
            <a:ext cx="548640" cy="548640"/>
          </a:xfrm>
          <a:prstGeom prst="ellipse">
            <a:avLst/>
          </a:prstGeom>
          <a:solidFill>
            <a:srgbClr val="F8EA76"/>
          </a:solidFill>
          <a:ln/>
        </p:spPr>
        <p:txBody>
          <a:bodyPr/>
          <a:p/>
        </p:txBody>
      </p:sp>
      <p:pic>
        <p:nvPicPr>
          <p:cNvPr id="22" name="Image 3" descr="icons/shield_212F38.png">    </p:cNvPr>
          <p:cNvPicPr>
            <a:picLocks noChangeAspect="1"/>
          </p:cNvPicPr>
          <p:nvPr/>
        </p:nvPicPr>
        <p:blipFill>
          <a:blip r:embed="rId4"/>
          <a:stretch>
            <a:fillRect/>
          </a:stretch>
        </p:blipFill>
        <p:spPr>
          <a:xfrm>
            <a:off x="954634" y="4191610"/>
            <a:ext cx="285293" cy="285293"/>
          </a:xfrm>
          <a:prstGeom prst="rect">
            <a:avLst/>
          </a:prstGeom>
        </p:spPr>
      </p:pic>
      <p:sp>
        <p:nvSpPr>
          <p:cNvPr id="23" name="Text 17"/>
          <p:cNvSpPr/>
          <p:nvPr/>
        </p:nvSpPr>
        <p:spPr>
          <a:xfrm>
            <a:off x="1499616" y="4078224"/>
            <a:ext cx="2340864" cy="512064"/>
          </a:xfrm>
          <a:prstGeom prst="rect">
            <a:avLst/>
          </a:prstGeom>
          <a:noFill/>
          <a:ln/>
        </p:spPr>
        <p:txBody>
          <a:bodyPr wrap="square" lIns="0" tIns="0" rIns="0" bIns="0" rtlCol="0" anchor="ctr"/>
          <a:lstStyle/>
          <a:p>
            <a:pPr indent="0" marL="0">
              <a:lnSpc>
                <a:spcPct val="105000"/>
              </a:lnSpc>
              <a:buNone/>
            </a:pPr>
            <a:r>
              <a:rPr lang="en-US" sz="1250" b="1" dirty="0">
                <a:solidFill>
                  <a:srgbClr val="FFFFFF"/>
                </a:solidFill>
                <a:latin typeface="Montserrat" pitchFamily="34" charset="0"/>
                <a:ea typeface="Montserrat" pitchFamily="34" charset="-122"/>
                <a:cs typeface="Montserrat" pitchFamily="34" charset="-120"/>
              </a:rPr>
              <a:t>Graded permissions</a:t>
            </a:r>
            <a:endParaRPr lang="en-US" sz="1250" dirty="0"/>
          </a:p>
        </p:txBody>
      </p:sp>
      <p:sp>
        <p:nvSpPr>
          <p:cNvPr id="24" name="Text 18"/>
          <p:cNvSpPr/>
          <p:nvPr/>
        </p:nvSpPr>
        <p:spPr>
          <a:xfrm>
            <a:off x="822960" y="4718304"/>
            <a:ext cx="3017520" cy="987552"/>
          </a:xfrm>
          <a:prstGeom prst="rect">
            <a:avLst/>
          </a:prstGeom>
          <a:noFill/>
          <a:ln/>
        </p:spPr>
        <p:txBody>
          <a:bodyPr wrap="square" lIns="0" tIns="0" rIns="0" bIns="0" rtlCol="0" anchor="ctr"/>
          <a:lstStyle/>
          <a:p>
            <a:pPr indent="0" marL="0">
              <a:lnSpc>
                <a:spcPct val="128000"/>
              </a:lnSpc>
              <a:buNone/>
            </a:pPr>
            <a:r>
              <a:rPr lang="en-US" sz="1000" dirty="0">
                <a:solidFill>
                  <a:srgbClr val="9FB0BE"/>
                </a:solidFill>
                <a:latin typeface="Montserrat" pitchFamily="34" charset="0"/>
                <a:ea typeface="Montserrat" pitchFamily="34" charset="-122"/>
                <a:cs typeface="Montserrat" pitchFamily="34" charset="-120"/>
              </a:rPr>
              <a:t>Supervisors can be granted a narrower scope — queue listing, editing a subset of queue parameters, or agent management.</a:t>
            </a:r>
            <a:endParaRPr lang="en-US" sz="1000" dirty="0"/>
          </a:p>
        </p:txBody>
      </p:sp>
      <p:sp>
        <p:nvSpPr>
          <p:cNvPr id="25" name="Shape 19"/>
          <p:cNvSpPr/>
          <p:nvPr/>
        </p:nvSpPr>
        <p:spPr>
          <a:xfrm>
            <a:off x="4306824" y="3785616"/>
            <a:ext cx="3566160" cy="2103120"/>
          </a:xfrm>
          <a:prstGeom prst="roundRect">
            <a:avLst>
              <a:gd name="adj" fmla="val 4348"/>
            </a:avLst>
          </a:prstGeom>
          <a:solidFill>
            <a:srgbClr val="2E3D48"/>
          </a:solidFill>
          <a:ln/>
        </p:spPr>
        <p:txBody>
          <a:bodyPr/>
          <a:p/>
        </p:txBody>
      </p:sp>
      <p:sp>
        <p:nvSpPr>
          <p:cNvPr id="26" name="Shape 20"/>
          <p:cNvSpPr/>
          <p:nvPr/>
        </p:nvSpPr>
        <p:spPr>
          <a:xfrm>
            <a:off x="4581144" y="4059936"/>
            <a:ext cx="548640" cy="548640"/>
          </a:xfrm>
          <a:prstGeom prst="ellipse">
            <a:avLst/>
          </a:prstGeom>
          <a:solidFill>
            <a:srgbClr val="F8EA76"/>
          </a:solidFill>
          <a:ln/>
        </p:spPr>
        <p:txBody>
          <a:bodyPr/>
          <a:p/>
        </p:txBody>
      </p:sp>
      <p:pic>
        <p:nvPicPr>
          <p:cNvPr id="27" name="Image 4" descr="icons/clock_212F38.png">    </p:cNvPr>
          <p:cNvPicPr>
            <a:picLocks noChangeAspect="1"/>
          </p:cNvPicPr>
          <p:nvPr/>
        </p:nvPicPr>
        <p:blipFill>
          <a:blip r:embed="rId5"/>
          <a:stretch>
            <a:fillRect/>
          </a:stretch>
        </p:blipFill>
        <p:spPr>
          <a:xfrm>
            <a:off x="4712818" y="4191610"/>
            <a:ext cx="285293" cy="285293"/>
          </a:xfrm>
          <a:prstGeom prst="rect">
            <a:avLst/>
          </a:prstGeom>
        </p:spPr>
      </p:pic>
      <p:sp>
        <p:nvSpPr>
          <p:cNvPr id="28" name="Text 21"/>
          <p:cNvSpPr/>
          <p:nvPr/>
        </p:nvSpPr>
        <p:spPr>
          <a:xfrm>
            <a:off x="5257800" y="4078224"/>
            <a:ext cx="2340864" cy="512064"/>
          </a:xfrm>
          <a:prstGeom prst="rect">
            <a:avLst/>
          </a:prstGeom>
          <a:noFill/>
          <a:ln/>
        </p:spPr>
        <p:txBody>
          <a:bodyPr wrap="square" lIns="0" tIns="0" rIns="0" bIns="0" rtlCol="0" anchor="ctr"/>
          <a:lstStyle/>
          <a:p>
            <a:pPr indent="0" marL="0">
              <a:lnSpc>
                <a:spcPct val="105000"/>
              </a:lnSpc>
              <a:buNone/>
            </a:pPr>
            <a:r>
              <a:rPr lang="en-US" sz="1250" b="1" dirty="0">
                <a:solidFill>
                  <a:srgbClr val="FFFFFF"/>
                </a:solidFill>
                <a:latin typeface="Montserrat" pitchFamily="34" charset="0"/>
                <a:ea typeface="Montserrat" pitchFamily="34" charset="-122"/>
                <a:cs typeface="Montserrat" pitchFamily="34" charset="-120"/>
              </a:rPr>
              <a:t>Attention thresholds</a:t>
            </a:r>
            <a:endParaRPr lang="en-US" sz="1250" dirty="0"/>
          </a:p>
        </p:txBody>
      </p:sp>
      <p:sp>
        <p:nvSpPr>
          <p:cNvPr id="29" name="Text 22"/>
          <p:cNvSpPr/>
          <p:nvPr/>
        </p:nvSpPr>
        <p:spPr>
          <a:xfrm>
            <a:off x="4581144" y="4718304"/>
            <a:ext cx="3017520" cy="987552"/>
          </a:xfrm>
          <a:prstGeom prst="rect">
            <a:avLst/>
          </a:prstGeom>
          <a:noFill/>
          <a:ln/>
        </p:spPr>
        <p:txBody>
          <a:bodyPr wrap="square" lIns="0" tIns="0" rIns="0" bIns="0" rtlCol="0" anchor="ctr"/>
          <a:lstStyle/>
          <a:p>
            <a:pPr indent="0" marL="0">
              <a:lnSpc>
                <a:spcPct val="128000"/>
              </a:lnSpc>
              <a:buNone/>
            </a:pPr>
            <a:r>
              <a:rPr lang="en-US" sz="1000" dirty="0">
                <a:solidFill>
                  <a:srgbClr val="9FB0BE"/>
                </a:solidFill>
                <a:latin typeface="Montserrat" pitchFamily="34" charset="0"/>
                <a:ea typeface="Montserrat" pitchFamily="34" charset="-122"/>
                <a:cs typeface="Montserrat" pitchFamily="34" charset="-120"/>
              </a:rPr>
              <a:t>A maximum attention time parameter per queue makes service-level breaches visible as they happen.</a:t>
            </a:r>
            <a:endParaRPr lang="en-US" sz="1000" dirty="0"/>
          </a:p>
        </p:txBody>
      </p:sp>
      <p:sp>
        <p:nvSpPr>
          <p:cNvPr id="30" name="Shape 23"/>
          <p:cNvSpPr/>
          <p:nvPr/>
        </p:nvSpPr>
        <p:spPr>
          <a:xfrm>
            <a:off x="8065008" y="3785616"/>
            <a:ext cx="3566160" cy="2103120"/>
          </a:xfrm>
          <a:prstGeom prst="roundRect">
            <a:avLst>
              <a:gd name="adj" fmla="val 4348"/>
            </a:avLst>
          </a:prstGeom>
          <a:solidFill>
            <a:srgbClr val="2E3D48"/>
          </a:solidFill>
          <a:ln/>
        </p:spPr>
        <p:txBody>
          <a:bodyPr/>
          <a:p/>
        </p:txBody>
      </p:sp>
      <p:sp>
        <p:nvSpPr>
          <p:cNvPr id="31" name="Shape 24"/>
          <p:cNvSpPr/>
          <p:nvPr/>
        </p:nvSpPr>
        <p:spPr>
          <a:xfrm>
            <a:off x="8339328" y="4059936"/>
            <a:ext cx="548640" cy="548640"/>
          </a:xfrm>
          <a:prstGeom prst="ellipse">
            <a:avLst/>
          </a:prstGeom>
          <a:solidFill>
            <a:srgbClr val="F8EA76"/>
          </a:solidFill>
          <a:ln/>
        </p:spPr>
        <p:txBody>
          <a:bodyPr/>
          <a:p/>
        </p:txBody>
      </p:sp>
      <p:pic>
        <p:nvPicPr>
          <p:cNvPr id="32" name="Image 5" descr="icons/users_212F38.png">    </p:cNvPr>
          <p:cNvPicPr>
            <a:picLocks noChangeAspect="1"/>
          </p:cNvPicPr>
          <p:nvPr/>
        </p:nvPicPr>
        <p:blipFill>
          <a:blip r:embed="rId6"/>
          <a:stretch>
            <a:fillRect/>
          </a:stretch>
        </p:blipFill>
        <p:spPr>
          <a:xfrm>
            <a:off x="8471002" y="4191610"/>
            <a:ext cx="285293" cy="285293"/>
          </a:xfrm>
          <a:prstGeom prst="rect">
            <a:avLst/>
          </a:prstGeom>
        </p:spPr>
      </p:pic>
      <p:sp>
        <p:nvSpPr>
          <p:cNvPr id="33" name="Text 25"/>
          <p:cNvSpPr/>
          <p:nvPr/>
        </p:nvSpPr>
        <p:spPr>
          <a:xfrm>
            <a:off x="9015984" y="4078224"/>
            <a:ext cx="2340864" cy="512064"/>
          </a:xfrm>
          <a:prstGeom prst="rect">
            <a:avLst/>
          </a:prstGeom>
          <a:noFill/>
          <a:ln/>
        </p:spPr>
        <p:txBody>
          <a:bodyPr wrap="square" lIns="0" tIns="0" rIns="0" bIns="0" rtlCol="0" anchor="ctr"/>
          <a:lstStyle/>
          <a:p>
            <a:pPr indent="0" marL="0">
              <a:lnSpc>
                <a:spcPct val="105000"/>
              </a:lnSpc>
              <a:buNone/>
            </a:pPr>
            <a:r>
              <a:rPr lang="en-US" sz="1250" b="1" dirty="0">
                <a:solidFill>
                  <a:srgbClr val="FFFFFF"/>
                </a:solidFill>
                <a:latin typeface="Montserrat" pitchFamily="34" charset="0"/>
                <a:ea typeface="Montserrat" pitchFamily="34" charset="-122"/>
                <a:cs typeface="Montserrat" pitchFamily="34" charset="-120"/>
              </a:rPr>
              <a:t>Full roster visibility</a:t>
            </a:r>
            <a:endParaRPr lang="en-US" sz="1250" dirty="0"/>
          </a:p>
        </p:txBody>
      </p:sp>
      <p:sp>
        <p:nvSpPr>
          <p:cNvPr id="34" name="Text 26"/>
          <p:cNvSpPr/>
          <p:nvPr/>
        </p:nvSpPr>
        <p:spPr>
          <a:xfrm>
            <a:off x="8339328" y="4718304"/>
            <a:ext cx="3017520" cy="987552"/>
          </a:xfrm>
          <a:prstGeom prst="rect">
            <a:avLst/>
          </a:prstGeom>
          <a:noFill/>
          <a:ln/>
        </p:spPr>
        <p:txBody>
          <a:bodyPr wrap="square" lIns="0" tIns="0" rIns="0" bIns="0" rtlCol="0" anchor="ctr"/>
          <a:lstStyle/>
          <a:p>
            <a:pPr indent="0" marL="0">
              <a:lnSpc>
                <a:spcPct val="128000"/>
              </a:lnSpc>
              <a:buNone/>
            </a:pPr>
            <a:r>
              <a:rPr lang="en-US" sz="1000" dirty="0">
                <a:solidFill>
                  <a:srgbClr val="9FB0BE"/>
                </a:solidFill>
                <a:latin typeface="Montserrat" pitchFamily="34" charset="0"/>
                <a:ea typeface="Montserrat" pitchFamily="34" charset="-122"/>
                <a:cs typeface="Montserrat" pitchFamily="34" charset="-120"/>
              </a:rPr>
              <a:t>Show offline users in the dashboard to see the whole team, not only who happens to be connected.</a:t>
            </a:r>
            <a:endParaRPr lang="en-US" sz="1000" dirty="0"/>
          </a:p>
        </p:txBody>
      </p:sp>
      <p:sp>
        <p:nvSpPr>
          <p:cNvPr id="35" name="Text 27"/>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6B7F8D"/>
                </a:solidFill>
                <a:latin typeface="Montserrat" pitchFamily="34" charset="0"/>
                <a:ea typeface="Montserrat" pitchFamily="34" charset="-122"/>
                <a:cs typeface="Montserrat" pitchFamily="34" charset="-120"/>
              </a:rPr>
              <a:t>Source: wiki.ivrpowers.com/en/webacd/changelog, /webacd/usage</a:t>
            </a:r>
            <a:endParaRPr lang="en-US" sz="800" dirty="0"/>
          </a:p>
        </p:txBody>
      </p:sp>
      <p:sp>
        <p:nvSpPr>
          <p:cNvPr id="36" name="Text 28"/>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6B7F8D"/>
                </a:solidFill>
                <a:latin typeface="Montserrat" pitchFamily="34" charset="0"/>
                <a:ea typeface="Montserrat" pitchFamily="34" charset="-122"/>
                <a:cs typeface="Montserrat" pitchFamily="34" charset="-120"/>
              </a:rPr>
              <a:t>Supervision</a:t>
            </a:r>
            <a:endParaRPr lang="en-US" sz="800" dirty="0"/>
          </a:p>
        </p:txBody>
      </p:sp>
      <p:sp>
        <p:nvSpPr>
          <p:cNvPr id="37" name="Text 29"/>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9FB0BE"/>
                </a:solidFill>
                <a:latin typeface="Montserrat" pitchFamily="34" charset="0"/>
                <a:ea typeface="Montserrat" pitchFamily="34" charset="-122"/>
                <a:cs typeface="Montserrat" pitchFamily="34" charset="-120"/>
              </a:rPr>
              <a:t>7</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ANALYTICS</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Reporting your business intelligence team can actually use</a:t>
            </a:r>
            <a:endParaRPr lang="en-US" sz="2700" dirty="0"/>
          </a:p>
        </p:txBody>
      </p:sp>
      <p:sp>
        <p:nvSpPr>
          <p:cNvPr id="5" name="Text 3"/>
          <p:cNvSpPr/>
          <p:nvPr/>
        </p:nvSpPr>
        <p:spPr>
          <a:xfrm>
            <a:off x="548640" y="1280160"/>
            <a:ext cx="11091672" cy="566928"/>
          </a:xfrm>
          <a:prstGeom prst="rect">
            <a:avLst/>
          </a:prstGeom>
          <a:noFill/>
          <a:ln/>
        </p:spPr>
        <p:txBody>
          <a:bodyPr wrap="square" lIns="0" tIns="0" rIns="0" bIns="0" rtlCol="0" anchor="ctr"/>
          <a:lstStyle/>
          <a:p>
            <a:pPr indent="0" marL="0">
              <a:lnSpc>
                <a:spcPct val="130000"/>
              </a:lnSpc>
              <a:buNone/>
            </a:pPr>
            <a:r>
              <a:rPr lang="en-US" sz="1200" dirty="0">
                <a:solidFill>
                  <a:srgbClr val="212F38"/>
                </a:solidFill>
                <a:latin typeface="Montserrat" pitchFamily="34" charset="0"/>
                <a:ea typeface="Montserrat" pitchFamily="34" charset="-122"/>
                <a:cs typeface="Montserrat" pitchFamily="34" charset="-120"/>
              </a:rPr>
              <a:t>Web ACD ships with a library of default reports and lets administrators write and save their own queries. Report generation runs on a separate worker, so heavy extractions never compete with live call handling.</a:t>
            </a:r>
            <a:endParaRPr lang="en-US" sz="1200" dirty="0"/>
          </a:p>
        </p:txBody>
      </p:sp>
      <p:sp>
        <p:nvSpPr>
          <p:cNvPr id="6" name="Shape 4"/>
          <p:cNvSpPr/>
          <p:nvPr/>
        </p:nvSpPr>
        <p:spPr>
          <a:xfrm>
            <a:off x="548640" y="2057400"/>
            <a:ext cx="5303520" cy="1207008"/>
          </a:xfrm>
          <a:prstGeom prst="roundRect">
            <a:avLst>
              <a:gd name="adj" fmla="val 757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7" name="Shape 5"/>
          <p:cNvSpPr/>
          <p:nvPr/>
        </p:nvSpPr>
        <p:spPr>
          <a:xfrm>
            <a:off x="804672" y="2350008"/>
            <a:ext cx="603504" cy="603504"/>
          </a:xfrm>
          <a:prstGeom prst="ellipse">
            <a:avLst/>
          </a:prstGeom>
          <a:solidFill>
            <a:srgbClr val="FDF9D6"/>
          </a:solidFill>
          <a:ln/>
        </p:spPr>
        <p:txBody>
          <a:bodyPr/>
          <a:p/>
        </p:txBody>
      </p:sp>
      <p:pic>
        <p:nvPicPr>
          <p:cNvPr id="8" name="Image 0" descr="icons/doc_212F38.png">    </p:cNvPr>
          <p:cNvPicPr>
            <a:picLocks noChangeAspect="1"/>
          </p:cNvPicPr>
          <p:nvPr/>
        </p:nvPicPr>
        <p:blipFill>
          <a:blip r:embed="rId1"/>
          <a:stretch>
            <a:fillRect/>
          </a:stretch>
        </p:blipFill>
        <p:spPr>
          <a:xfrm>
            <a:off x="949513" y="2494849"/>
            <a:ext cx="313822" cy="313822"/>
          </a:xfrm>
          <a:prstGeom prst="rect">
            <a:avLst/>
          </a:prstGeom>
        </p:spPr>
      </p:pic>
      <p:sp>
        <p:nvSpPr>
          <p:cNvPr id="9" name="Text 6"/>
          <p:cNvSpPr/>
          <p:nvPr/>
        </p:nvSpPr>
        <p:spPr>
          <a:xfrm>
            <a:off x="1517904" y="2276856"/>
            <a:ext cx="4078224" cy="329184"/>
          </a:xfrm>
          <a:prstGeom prst="rect">
            <a:avLst/>
          </a:prstGeom>
          <a:noFill/>
          <a:ln/>
        </p:spPr>
        <p:txBody>
          <a:bodyPr wrap="square" lIns="0" tIns="0" rIns="0" bIns="0" rtlCol="0" anchor="ctr"/>
          <a:lstStyle/>
          <a:p>
            <a:pPr indent="0" marL="0">
              <a:buNone/>
            </a:pPr>
            <a:r>
              <a:rPr lang="en-US" sz="1200" b="1" dirty="0">
                <a:solidFill>
                  <a:srgbClr val="212F38"/>
                </a:solidFill>
                <a:latin typeface="Montserrat" pitchFamily="34" charset="0"/>
                <a:ea typeface="Montserrat" pitchFamily="34" charset="-122"/>
                <a:cs typeface="Montserrat" pitchFamily="34" charset="-120"/>
              </a:rPr>
              <a:t>Default report library</a:t>
            </a:r>
            <a:endParaRPr lang="en-US" sz="1200" dirty="0"/>
          </a:p>
        </p:txBody>
      </p:sp>
      <p:sp>
        <p:nvSpPr>
          <p:cNvPr id="10" name="Text 7"/>
          <p:cNvSpPr/>
          <p:nvPr/>
        </p:nvSpPr>
        <p:spPr>
          <a:xfrm>
            <a:off x="1517904" y="2606040"/>
            <a:ext cx="4078224" cy="502920"/>
          </a:xfrm>
          <a:prstGeom prst="rect">
            <a:avLst/>
          </a:prstGeom>
          <a:noFill/>
          <a:ln/>
        </p:spPr>
        <p:txBody>
          <a:bodyPr wrap="square" lIns="0" tIns="0" rIns="0" bIns="0" rtlCol="0" anchor="ctr"/>
          <a:lstStyle/>
          <a:p>
            <a:pPr indent="0" marL="0">
              <a:lnSpc>
                <a:spcPct val="125000"/>
              </a:lnSpc>
              <a:buNone/>
            </a:pPr>
            <a:r>
              <a:rPr lang="en-US" sz="970" dirty="0">
                <a:solidFill>
                  <a:srgbClr val="4D5C6E"/>
                </a:solidFill>
                <a:latin typeface="Montserrat" pitchFamily="34" charset="0"/>
                <a:ea typeface="Montserrat" pitchFamily="34" charset="-122"/>
                <a:cs typeface="Montserrat" pitchFamily="34" charset="-120"/>
              </a:rPr>
              <a:t>A batch of ready-made reports covering calls, agents and pauses is installed with the platform.</a:t>
            </a:r>
            <a:endParaRPr lang="en-US" sz="970" dirty="0"/>
          </a:p>
        </p:txBody>
      </p:sp>
      <p:sp>
        <p:nvSpPr>
          <p:cNvPr id="11" name="Shape 8"/>
          <p:cNvSpPr/>
          <p:nvPr/>
        </p:nvSpPr>
        <p:spPr>
          <a:xfrm>
            <a:off x="6336792" y="2057400"/>
            <a:ext cx="5303520" cy="1207008"/>
          </a:xfrm>
          <a:prstGeom prst="roundRect">
            <a:avLst>
              <a:gd name="adj" fmla="val 757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2" name="Shape 9"/>
          <p:cNvSpPr/>
          <p:nvPr/>
        </p:nvSpPr>
        <p:spPr>
          <a:xfrm>
            <a:off x="6592824" y="2350008"/>
            <a:ext cx="603504" cy="603504"/>
          </a:xfrm>
          <a:prstGeom prst="ellipse">
            <a:avLst/>
          </a:prstGeom>
          <a:solidFill>
            <a:srgbClr val="FDF9D6"/>
          </a:solidFill>
          <a:ln/>
        </p:spPr>
        <p:txBody>
          <a:bodyPr/>
          <a:p/>
        </p:txBody>
      </p:sp>
      <p:pic>
        <p:nvPicPr>
          <p:cNvPr id="13" name="Image 1" descr="icons/admin_212F38.png">    </p:cNvPr>
          <p:cNvPicPr>
            <a:picLocks noChangeAspect="1"/>
          </p:cNvPicPr>
          <p:nvPr/>
        </p:nvPicPr>
        <p:blipFill>
          <a:blip r:embed="rId2"/>
          <a:stretch>
            <a:fillRect/>
          </a:stretch>
        </p:blipFill>
        <p:spPr>
          <a:xfrm>
            <a:off x="6737665" y="2494849"/>
            <a:ext cx="313822" cy="313822"/>
          </a:xfrm>
          <a:prstGeom prst="rect">
            <a:avLst/>
          </a:prstGeom>
        </p:spPr>
      </p:pic>
      <p:sp>
        <p:nvSpPr>
          <p:cNvPr id="14" name="Text 10"/>
          <p:cNvSpPr/>
          <p:nvPr/>
        </p:nvSpPr>
        <p:spPr>
          <a:xfrm>
            <a:off x="7306056" y="2276856"/>
            <a:ext cx="4078224" cy="329184"/>
          </a:xfrm>
          <a:prstGeom prst="rect">
            <a:avLst/>
          </a:prstGeom>
          <a:noFill/>
          <a:ln/>
        </p:spPr>
        <p:txBody>
          <a:bodyPr wrap="square" lIns="0" tIns="0" rIns="0" bIns="0" rtlCol="0" anchor="ctr"/>
          <a:lstStyle/>
          <a:p>
            <a:pPr indent="0" marL="0">
              <a:buNone/>
            </a:pPr>
            <a:r>
              <a:rPr lang="en-US" sz="1200" b="1" dirty="0">
                <a:solidFill>
                  <a:srgbClr val="212F38"/>
                </a:solidFill>
                <a:latin typeface="Montserrat" pitchFamily="34" charset="0"/>
                <a:ea typeface="Montserrat" pitchFamily="34" charset="-122"/>
                <a:cs typeface="Montserrat" pitchFamily="34" charset="-120"/>
              </a:rPr>
              <a:t>Custom reports</a:t>
            </a:r>
            <a:endParaRPr lang="en-US" sz="1200" dirty="0"/>
          </a:p>
        </p:txBody>
      </p:sp>
      <p:sp>
        <p:nvSpPr>
          <p:cNvPr id="15" name="Text 11"/>
          <p:cNvSpPr/>
          <p:nvPr/>
        </p:nvSpPr>
        <p:spPr>
          <a:xfrm>
            <a:off x="7306056" y="2606040"/>
            <a:ext cx="4078224" cy="502920"/>
          </a:xfrm>
          <a:prstGeom prst="rect">
            <a:avLst/>
          </a:prstGeom>
          <a:noFill/>
          <a:ln/>
        </p:spPr>
        <p:txBody>
          <a:bodyPr wrap="square" lIns="0" tIns="0" rIns="0" bIns="0" rtlCol="0" anchor="ctr"/>
          <a:lstStyle/>
          <a:p>
            <a:pPr indent="0" marL="0">
              <a:lnSpc>
                <a:spcPct val="125000"/>
              </a:lnSpc>
              <a:buNone/>
            </a:pPr>
            <a:r>
              <a:rPr lang="en-US" sz="970" dirty="0">
                <a:solidFill>
                  <a:srgbClr val="4D5C6E"/>
                </a:solidFill>
                <a:latin typeface="Montserrat" pitchFamily="34" charset="0"/>
                <a:ea typeface="Montserrat" pitchFamily="34" charset="-122"/>
                <a:cs typeface="Montserrat" pitchFamily="34" charset="-120"/>
              </a:rPr>
              <a:t>Define, preview and manage your own report queries from the administration interface.</a:t>
            </a:r>
            <a:endParaRPr lang="en-US" sz="970" dirty="0"/>
          </a:p>
        </p:txBody>
      </p:sp>
      <p:sp>
        <p:nvSpPr>
          <p:cNvPr id="16" name="Shape 12"/>
          <p:cNvSpPr/>
          <p:nvPr/>
        </p:nvSpPr>
        <p:spPr>
          <a:xfrm>
            <a:off x="548640" y="3438144"/>
            <a:ext cx="5303520" cy="1207008"/>
          </a:xfrm>
          <a:prstGeom prst="roundRect">
            <a:avLst>
              <a:gd name="adj" fmla="val 757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7" name="Shape 13"/>
          <p:cNvSpPr/>
          <p:nvPr/>
        </p:nvSpPr>
        <p:spPr>
          <a:xfrm>
            <a:off x="804672" y="3730752"/>
            <a:ext cx="603504" cy="603504"/>
          </a:xfrm>
          <a:prstGeom prst="ellipse">
            <a:avLst/>
          </a:prstGeom>
          <a:solidFill>
            <a:srgbClr val="FDF9D6"/>
          </a:solidFill>
          <a:ln/>
        </p:spPr>
        <p:txBody>
          <a:bodyPr/>
          <a:p/>
        </p:txBody>
      </p:sp>
      <p:pic>
        <p:nvPicPr>
          <p:cNvPr id="18" name="Image 2" descr="icons/chart_212F38.png">    </p:cNvPr>
          <p:cNvPicPr>
            <a:picLocks noChangeAspect="1"/>
          </p:cNvPicPr>
          <p:nvPr/>
        </p:nvPicPr>
        <p:blipFill>
          <a:blip r:embed="rId3"/>
          <a:stretch>
            <a:fillRect/>
          </a:stretch>
        </p:blipFill>
        <p:spPr>
          <a:xfrm>
            <a:off x="949513" y="3875593"/>
            <a:ext cx="313822" cy="313822"/>
          </a:xfrm>
          <a:prstGeom prst="rect">
            <a:avLst/>
          </a:prstGeom>
        </p:spPr>
      </p:pic>
      <p:sp>
        <p:nvSpPr>
          <p:cNvPr id="19" name="Text 14"/>
          <p:cNvSpPr/>
          <p:nvPr/>
        </p:nvSpPr>
        <p:spPr>
          <a:xfrm>
            <a:off x="1517904" y="3657600"/>
            <a:ext cx="4078224" cy="329184"/>
          </a:xfrm>
          <a:prstGeom prst="rect">
            <a:avLst/>
          </a:prstGeom>
          <a:noFill/>
          <a:ln/>
        </p:spPr>
        <p:txBody>
          <a:bodyPr wrap="square" lIns="0" tIns="0" rIns="0" bIns="0" rtlCol="0" anchor="ctr"/>
          <a:lstStyle/>
          <a:p>
            <a:pPr indent="0" marL="0">
              <a:buNone/>
            </a:pPr>
            <a:r>
              <a:rPr lang="en-US" sz="1200" b="1" dirty="0">
                <a:solidFill>
                  <a:srgbClr val="212F38"/>
                </a:solidFill>
                <a:latin typeface="Montserrat" pitchFamily="34" charset="0"/>
                <a:ea typeface="Montserrat" pitchFamily="34" charset="-122"/>
                <a:cs typeface="Montserrat" pitchFamily="34" charset="-120"/>
              </a:rPr>
              <a:t>CDR as the source of truth</a:t>
            </a:r>
            <a:endParaRPr lang="en-US" sz="1200" dirty="0"/>
          </a:p>
        </p:txBody>
      </p:sp>
      <p:sp>
        <p:nvSpPr>
          <p:cNvPr id="20" name="Text 15"/>
          <p:cNvSpPr/>
          <p:nvPr/>
        </p:nvSpPr>
        <p:spPr>
          <a:xfrm>
            <a:off x="1517904" y="3986784"/>
            <a:ext cx="4078224" cy="502920"/>
          </a:xfrm>
          <a:prstGeom prst="rect">
            <a:avLst/>
          </a:prstGeom>
          <a:noFill/>
          <a:ln/>
        </p:spPr>
        <p:txBody>
          <a:bodyPr wrap="square" lIns="0" tIns="0" rIns="0" bIns="0" rtlCol="0" anchor="ctr"/>
          <a:lstStyle/>
          <a:p>
            <a:pPr indent="0" marL="0">
              <a:lnSpc>
                <a:spcPct val="125000"/>
              </a:lnSpc>
              <a:buNone/>
            </a:pPr>
            <a:r>
              <a:rPr lang="en-US" sz="970" dirty="0">
                <a:solidFill>
                  <a:srgbClr val="4D5C6E"/>
                </a:solidFill>
                <a:latin typeface="Montserrat" pitchFamily="34" charset="0"/>
                <a:ea typeface="Montserrat" pitchFamily="34" charset="-122"/>
                <a:cs typeface="Montserrat" pitchFamily="34" charset="-120"/>
              </a:rPr>
              <a:t>Call detail records, including the typified user field, are the base for every extraction.</a:t>
            </a:r>
            <a:endParaRPr lang="en-US" sz="970" dirty="0"/>
          </a:p>
        </p:txBody>
      </p:sp>
      <p:sp>
        <p:nvSpPr>
          <p:cNvPr id="21" name="Shape 16"/>
          <p:cNvSpPr/>
          <p:nvPr/>
        </p:nvSpPr>
        <p:spPr>
          <a:xfrm>
            <a:off x="6336792" y="3438144"/>
            <a:ext cx="5303520" cy="1207008"/>
          </a:xfrm>
          <a:prstGeom prst="roundRect">
            <a:avLst>
              <a:gd name="adj" fmla="val 757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2" name="Shape 17"/>
          <p:cNvSpPr/>
          <p:nvPr/>
        </p:nvSpPr>
        <p:spPr>
          <a:xfrm>
            <a:off x="6592824" y="3730752"/>
            <a:ext cx="603504" cy="603504"/>
          </a:xfrm>
          <a:prstGeom prst="ellipse">
            <a:avLst/>
          </a:prstGeom>
          <a:solidFill>
            <a:srgbClr val="FDF9D6"/>
          </a:solidFill>
          <a:ln/>
        </p:spPr>
        <p:txBody>
          <a:bodyPr/>
          <a:p/>
        </p:txBody>
      </p:sp>
      <p:pic>
        <p:nvPicPr>
          <p:cNvPr id="23" name="Image 3" descr="icons/server_212F38.png">    </p:cNvPr>
          <p:cNvPicPr>
            <a:picLocks noChangeAspect="1"/>
          </p:cNvPicPr>
          <p:nvPr/>
        </p:nvPicPr>
        <p:blipFill>
          <a:blip r:embed="rId4"/>
          <a:stretch>
            <a:fillRect/>
          </a:stretch>
        </p:blipFill>
        <p:spPr>
          <a:xfrm>
            <a:off x="6737665" y="3875593"/>
            <a:ext cx="313822" cy="313822"/>
          </a:xfrm>
          <a:prstGeom prst="rect">
            <a:avLst/>
          </a:prstGeom>
        </p:spPr>
      </p:pic>
      <p:sp>
        <p:nvSpPr>
          <p:cNvPr id="24" name="Text 18"/>
          <p:cNvSpPr/>
          <p:nvPr/>
        </p:nvSpPr>
        <p:spPr>
          <a:xfrm>
            <a:off x="7306056" y="3657600"/>
            <a:ext cx="4078224" cy="329184"/>
          </a:xfrm>
          <a:prstGeom prst="rect">
            <a:avLst/>
          </a:prstGeom>
          <a:noFill/>
          <a:ln/>
        </p:spPr>
        <p:txBody>
          <a:bodyPr wrap="square" lIns="0" tIns="0" rIns="0" bIns="0" rtlCol="0" anchor="ctr"/>
          <a:lstStyle/>
          <a:p>
            <a:pPr indent="0" marL="0">
              <a:buNone/>
            </a:pPr>
            <a:r>
              <a:rPr lang="en-US" sz="1200" b="1" dirty="0">
                <a:solidFill>
                  <a:srgbClr val="212F38"/>
                </a:solidFill>
                <a:latin typeface="Montserrat" pitchFamily="34" charset="0"/>
                <a:ea typeface="Montserrat" pitchFamily="34" charset="-122"/>
                <a:cs typeface="Montserrat" pitchFamily="34" charset="-120"/>
              </a:rPr>
              <a:t>Remote database mode</a:t>
            </a:r>
            <a:endParaRPr lang="en-US" sz="1200" dirty="0"/>
          </a:p>
        </p:txBody>
      </p:sp>
      <p:sp>
        <p:nvSpPr>
          <p:cNvPr id="25" name="Text 19"/>
          <p:cNvSpPr/>
          <p:nvPr/>
        </p:nvSpPr>
        <p:spPr>
          <a:xfrm>
            <a:off x="7306056" y="3986784"/>
            <a:ext cx="4078224" cy="502920"/>
          </a:xfrm>
          <a:prstGeom prst="rect">
            <a:avLst/>
          </a:prstGeom>
          <a:noFill/>
          <a:ln/>
        </p:spPr>
        <p:txBody>
          <a:bodyPr wrap="square" lIns="0" tIns="0" rIns="0" bIns="0" rtlCol="0" anchor="ctr"/>
          <a:lstStyle/>
          <a:p>
            <a:pPr indent="0" marL="0">
              <a:lnSpc>
                <a:spcPct val="125000"/>
              </a:lnSpc>
              <a:buNone/>
            </a:pPr>
            <a:r>
              <a:rPr lang="en-US" sz="970" dirty="0">
                <a:solidFill>
                  <a:srgbClr val="4D5C6E"/>
                </a:solidFill>
                <a:latin typeface="Montserrat" pitchFamily="34" charset="0"/>
                <a:ea typeface="Montserrat" pitchFamily="34" charset="-122"/>
                <a:cs typeface="Montserrat" pitchFamily="34" charset="-120"/>
              </a:rPr>
              <a:t>The reporting worker can read from a remote database, keeping analytical load off the production node.</a:t>
            </a:r>
            <a:endParaRPr lang="en-US" sz="970" dirty="0"/>
          </a:p>
        </p:txBody>
      </p:sp>
      <p:sp>
        <p:nvSpPr>
          <p:cNvPr id="26" name="Shape 20"/>
          <p:cNvSpPr/>
          <p:nvPr/>
        </p:nvSpPr>
        <p:spPr>
          <a:xfrm>
            <a:off x="548640" y="4818888"/>
            <a:ext cx="5303520" cy="1207008"/>
          </a:xfrm>
          <a:prstGeom prst="roundRect">
            <a:avLst>
              <a:gd name="adj" fmla="val 757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7" name="Shape 21"/>
          <p:cNvSpPr/>
          <p:nvPr/>
        </p:nvSpPr>
        <p:spPr>
          <a:xfrm>
            <a:off x="804672" y="5111496"/>
            <a:ext cx="603504" cy="603504"/>
          </a:xfrm>
          <a:prstGeom prst="ellipse">
            <a:avLst/>
          </a:prstGeom>
          <a:solidFill>
            <a:srgbClr val="FDF9D6"/>
          </a:solidFill>
          <a:ln/>
        </p:spPr>
        <p:txBody>
          <a:bodyPr/>
          <a:p/>
        </p:txBody>
      </p:sp>
      <p:pic>
        <p:nvPicPr>
          <p:cNvPr id="28" name="Image 4" descr="icons/refresh_212F38.png">    </p:cNvPr>
          <p:cNvPicPr>
            <a:picLocks noChangeAspect="1"/>
          </p:cNvPicPr>
          <p:nvPr/>
        </p:nvPicPr>
        <p:blipFill>
          <a:blip r:embed="rId5"/>
          <a:stretch>
            <a:fillRect/>
          </a:stretch>
        </p:blipFill>
        <p:spPr>
          <a:xfrm>
            <a:off x="949513" y="5256337"/>
            <a:ext cx="313822" cy="313822"/>
          </a:xfrm>
          <a:prstGeom prst="rect">
            <a:avLst/>
          </a:prstGeom>
        </p:spPr>
      </p:pic>
      <p:sp>
        <p:nvSpPr>
          <p:cNvPr id="29" name="Text 22"/>
          <p:cNvSpPr/>
          <p:nvPr/>
        </p:nvSpPr>
        <p:spPr>
          <a:xfrm>
            <a:off x="1517904" y="5038344"/>
            <a:ext cx="4078224" cy="329184"/>
          </a:xfrm>
          <a:prstGeom prst="rect">
            <a:avLst/>
          </a:prstGeom>
          <a:noFill/>
          <a:ln/>
        </p:spPr>
        <p:txBody>
          <a:bodyPr wrap="square" lIns="0" tIns="0" rIns="0" bIns="0" rtlCol="0" anchor="ctr"/>
          <a:lstStyle/>
          <a:p>
            <a:pPr indent="0" marL="0">
              <a:buNone/>
            </a:pPr>
            <a:r>
              <a:rPr lang="en-US" sz="1200" b="1" dirty="0">
                <a:solidFill>
                  <a:srgbClr val="212F38"/>
                </a:solidFill>
                <a:latin typeface="Montserrat" pitchFamily="34" charset="0"/>
                <a:ea typeface="Montserrat" pitchFamily="34" charset="-122"/>
                <a:cs typeface="Montserrat" pitchFamily="34" charset="-120"/>
              </a:rPr>
              <a:t>Export to BI and speech analytics</a:t>
            </a:r>
            <a:endParaRPr lang="en-US" sz="1200" dirty="0"/>
          </a:p>
        </p:txBody>
      </p:sp>
      <p:sp>
        <p:nvSpPr>
          <p:cNvPr id="30" name="Text 23"/>
          <p:cNvSpPr/>
          <p:nvPr/>
        </p:nvSpPr>
        <p:spPr>
          <a:xfrm>
            <a:off x="1517904" y="5367528"/>
            <a:ext cx="4078224" cy="502920"/>
          </a:xfrm>
          <a:prstGeom prst="rect">
            <a:avLst/>
          </a:prstGeom>
          <a:noFill/>
          <a:ln/>
        </p:spPr>
        <p:txBody>
          <a:bodyPr wrap="square" lIns="0" tIns="0" rIns="0" bIns="0" rtlCol="0" anchor="ctr"/>
          <a:lstStyle/>
          <a:p>
            <a:pPr indent="0" marL="0">
              <a:lnSpc>
                <a:spcPct val="125000"/>
              </a:lnSpc>
              <a:buNone/>
            </a:pPr>
            <a:r>
              <a:rPr lang="en-US" sz="970" dirty="0">
                <a:solidFill>
                  <a:srgbClr val="4D5C6E"/>
                </a:solidFill>
                <a:latin typeface="Montserrat" pitchFamily="34" charset="0"/>
                <a:ea typeface="Montserrat" pitchFamily="34" charset="-122"/>
                <a:cs typeface="Montserrat" pitchFamily="34" charset="-120"/>
              </a:rPr>
              <a:t>Any report can be exported for downstream business intelligence or speech analytics processing.</a:t>
            </a:r>
            <a:endParaRPr lang="en-US" sz="970" dirty="0"/>
          </a:p>
        </p:txBody>
      </p:sp>
      <p:sp>
        <p:nvSpPr>
          <p:cNvPr id="31" name="Shape 24"/>
          <p:cNvSpPr/>
          <p:nvPr/>
        </p:nvSpPr>
        <p:spPr>
          <a:xfrm>
            <a:off x="6336792" y="4818888"/>
            <a:ext cx="5303520" cy="1207008"/>
          </a:xfrm>
          <a:prstGeom prst="roundRect">
            <a:avLst>
              <a:gd name="adj" fmla="val 757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32" name="Shape 25"/>
          <p:cNvSpPr/>
          <p:nvPr/>
        </p:nvSpPr>
        <p:spPr>
          <a:xfrm>
            <a:off x="6592824" y="5111496"/>
            <a:ext cx="603504" cy="603504"/>
          </a:xfrm>
          <a:prstGeom prst="ellipse">
            <a:avLst/>
          </a:prstGeom>
          <a:solidFill>
            <a:srgbClr val="FDF9D6"/>
          </a:solidFill>
          <a:ln/>
        </p:spPr>
        <p:txBody>
          <a:bodyPr/>
          <a:p/>
        </p:txBody>
      </p:sp>
      <p:pic>
        <p:nvPicPr>
          <p:cNvPr id="33" name="Image 5" descr="icons/clock_212F38.png">    </p:cNvPr>
          <p:cNvPicPr>
            <a:picLocks noChangeAspect="1"/>
          </p:cNvPicPr>
          <p:nvPr/>
        </p:nvPicPr>
        <p:blipFill>
          <a:blip r:embed="rId6"/>
          <a:stretch>
            <a:fillRect/>
          </a:stretch>
        </p:blipFill>
        <p:spPr>
          <a:xfrm>
            <a:off x="6737665" y="5256337"/>
            <a:ext cx="313822" cy="313822"/>
          </a:xfrm>
          <a:prstGeom prst="rect">
            <a:avLst/>
          </a:prstGeom>
        </p:spPr>
      </p:pic>
      <p:sp>
        <p:nvSpPr>
          <p:cNvPr id="34" name="Text 26"/>
          <p:cNvSpPr/>
          <p:nvPr/>
        </p:nvSpPr>
        <p:spPr>
          <a:xfrm>
            <a:off x="7306056" y="5038344"/>
            <a:ext cx="4078224" cy="329184"/>
          </a:xfrm>
          <a:prstGeom prst="rect">
            <a:avLst/>
          </a:prstGeom>
          <a:noFill/>
          <a:ln/>
        </p:spPr>
        <p:txBody>
          <a:bodyPr wrap="square" lIns="0" tIns="0" rIns="0" bIns="0" rtlCol="0" anchor="ctr"/>
          <a:lstStyle/>
          <a:p>
            <a:pPr indent="0" marL="0">
              <a:buNone/>
            </a:pPr>
            <a:r>
              <a:rPr lang="en-US" sz="1200" b="1" dirty="0">
                <a:solidFill>
                  <a:srgbClr val="212F38"/>
                </a:solidFill>
                <a:latin typeface="Montserrat" pitchFamily="34" charset="0"/>
                <a:ea typeface="Montserrat" pitchFamily="34" charset="-122"/>
                <a:cs typeface="Montserrat" pitchFamily="34" charset="-120"/>
              </a:rPr>
              <a:t>Real-time counters</a:t>
            </a:r>
            <a:endParaRPr lang="en-US" sz="1200" dirty="0"/>
          </a:p>
        </p:txBody>
      </p:sp>
      <p:sp>
        <p:nvSpPr>
          <p:cNvPr id="35" name="Text 27"/>
          <p:cNvSpPr/>
          <p:nvPr/>
        </p:nvSpPr>
        <p:spPr>
          <a:xfrm>
            <a:off x="7306056" y="5367528"/>
            <a:ext cx="4078224" cy="502920"/>
          </a:xfrm>
          <a:prstGeom prst="rect">
            <a:avLst/>
          </a:prstGeom>
          <a:noFill/>
          <a:ln/>
        </p:spPr>
        <p:txBody>
          <a:bodyPr wrap="square" lIns="0" tIns="0" rIns="0" bIns="0" rtlCol="0" anchor="ctr"/>
          <a:lstStyle/>
          <a:p>
            <a:pPr indent="0" marL="0">
              <a:lnSpc>
                <a:spcPct val="125000"/>
              </a:lnSpc>
              <a:buNone/>
            </a:pPr>
            <a:r>
              <a:rPr lang="en-US" sz="970" dirty="0">
                <a:solidFill>
                  <a:srgbClr val="4D5C6E"/>
                </a:solidFill>
                <a:latin typeface="Montserrat" pitchFamily="34" charset="0"/>
                <a:ea typeface="Montserrat" pitchFamily="34" charset="-122"/>
                <a:cs typeface="Montserrat" pitchFamily="34" charset="-120"/>
              </a:rPr>
              <a:t>Connected time and agent status are available in minutes for live service-level tracking.</a:t>
            </a:r>
            <a:endParaRPr lang="en-US" sz="970" dirty="0"/>
          </a:p>
        </p:txBody>
      </p:sp>
      <p:sp>
        <p:nvSpPr>
          <p:cNvPr id="36" name="Text 28"/>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Source: wiki.ivrpowers.com/en/webacd/changelog, /webacd/configuration</a:t>
            </a:r>
            <a:endParaRPr lang="en-US" sz="800" dirty="0"/>
          </a:p>
        </p:txBody>
      </p:sp>
      <p:sp>
        <p:nvSpPr>
          <p:cNvPr id="37" name="Text 29"/>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Analytics</a:t>
            </a:r>
            <a:endParaRPr lang="en-US" sz="800" dirty="0"/>
          </a:p>
        </p:txBody>
      </p:sp>
      <p:sp>
        <p:nvSpPr>
          <p:cNvPr id="38" name="Text 30"/>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8</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ADMINISTRATION</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Five configuration domains, one console</a:t>
            </a:r>
            <a:endParaRPr lang="en-US" sz="2700" dirty="0"/>
          </a:p>
        </p:txBody>
      </p:sp>
      <p:sp>
        <p:nvSpPr>
          <p:cNvPr id="5" name="Shape 3"/>
          <p:cNvSpPr/>
          <p:nvPr/>
        </p:nvSpPr>
        <p:spPr>
          <a:xfrm>
            <a:off x="548640" y="1417320"/>
            <a:ext cx="2121408" cy="2331720"/>
          </a:xfrm>
          <a:prstGeom prst="roundRect">
            <a:avLst>
              <a:gd name="adj" fmla="val 4310"/>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6" name="Shape 4"/>
          <p:cNvSpPr/>
          <p:nvPr/>
        </p:nvSpPr>
        <p:spPr>
          <a:xfrm>
            <a:off x="548640" y="1417320"/>
            <a:ext cx="2121408" cy="658368"/>
          </a:xfrm>
          <a:prstGeom prst="roundRect">
            <a:avLst>
              <a:gd name="adj" fmla="val 13889"/>
            </a:avLst>
          </a:prstGeom>
          <a:solidFill>
            <a:srgbClr val="212F38"/>
          </a:solidFill>
          <a:ln/>
        </p:spPr>
        <p:txBody>
          <a:bodyPr/>
          <a:p/>
        </p:txBody>
      </p:sp>
      <p:sp>
        <p:nvSpPr>
          <p:cNvPr id="7" name="Text 5"/>
          <p:cNvSpPr/>
          <p:nvPr/>
        </p:nvSpPr>
        <p:spPr>
          <a:xfrm>
            <a:off x="749808" y="1417320"/>
            <a:ext cx="1719072" cy="658368"/>
          </a:xfrm>
          <a:prstGeom prst="rect">
            <a:avLst/>
          </a:prstGeom>
          <a:noFill/>
          <a:ln/>
        </p:spPr>
        <p:txBody>
          <a:bodyPr wrap="square" lIns="0" tIns="0" rIns="0" bIns="0" rtlCol="0" anchor="ctr"/>
          <a:lstStyle/>
          <a:p>
            <a:pPr indent="0" marL="0">
              <a:buNone/>
            </a:pPr>
            <a:r>
              <a:rPr lang="en-US" sz="1300" b="1" dirty="0">
                <a:solidFill>
                  <a:srgbClr val="FFFFFF"/>
                </a:solidFill>
                <a:latin typeface="Montserrat" pitchFamily="34" charset="0"/>
                <a:ea typeface="Montserrat" pitchFamily="34" charset="-122"/>
                <a:cs typeface="Montserrat" pitchFamily="34" charset="-120"/>
              </a:rPr>
              <a:t>Staff</a:t>
            </a:r>
            <a:endParaRPr lang="en-US" sz="1300" dirty="0"/>
          </a:p>
        </p:txBody>
      </p:sp>
      <p:sp>
        <p:nvSpPr>
          <p:cNvPr id="8" name="Shape 6"/>
          <p:cNvSpPr/>
          <p:nvPr/>
        </p:nvSpPr>
        <p:spPr>
          <a:xfrm>
            <a:off x="749808" y="2286000"/>
            <a:ext cx="530352" cy="530352"/>
          </a:xfrm>
          <a:prstGeom prst="ellipse">
            <a:avLst/>
          </a:prstGeom>
          <a:solidFill>
            <a:srgbClr val="FDF9D6"/>
          </a:solidFill>
          <a:ln/>
        </p:spPr>
        <p:txBody>
          <a:bodyPr/>
          <a:p/>
        </p:txBody>
      </p:sp>
      <p:pic>
        <p:nvPicPr>
          <p:cNvPr id="9" name="Image 0" descr="icons/users_212F38.png">    </p:cNvPr>
          <p:cNvPicPr>
            <a:picLocks noChangeAspect="1"/>
          </p:cNvPicPr>
          <p:nvPr/>
        </p:nvPicPr>
        <p:blipFill>
          <a:blip r:embed="rId1"/>
          <a:stretch>
            <a:fillRect/>
          </a:stretch>
        </p:blipFill>
        <p:spPr>
          <a:xfrm>
            <a:off x="877092" y="2413284"/>
            <a:ext cx="275783" cy="275783"/>
          </a:xfrm>
          <a:prstGeom prst="rect">
            <a:avLst/>
          </a:prstGeom>
        </p:spPr>
      </p:pic>
      <p:sp>
        <p:nvSpPr>
          <p:cNvPr id="10" name="Text 7"/>
          <p:cNvSpPr/>
          <p:nvPr/>
        </p:nvSpPr>
        <p:spPr>
          <a:xfrm>
            <a:off x="749808" y="2926080"/>
            <a:ext cx="1719072" cy="713232"/>
          </a:xfrm>
          <a:prstGeom prst="rect">
            <a:avLst/>
          </a:prstGeom>
          <a:noFill/>
          <a:ln/>
        </p:spPr>
        <p:txBody>
          <a:bodyPr wrap="square" lIns="0" tIns="0" rIns="0" bIns="0" rtlCol="0" anchor="ctr"/>
          <a:lstStyle/>
          <a:p>
            <a:pPr indent="0" marL="0">
              <a:lnSpc>
                <a:spcPct val="125000"/>
              </a:lnSpc>
              <a:buNone/>
            </a:pPr>
            <a:r>
              <a:rPr lang="en-US" sz="930" dirty="0">
                <a:solidFill>
                  <a:srgbClr val="4D5C6E"/>
                </a:solidFill>
                <a:latin typeface="Montserrat" pitchFamily="34" charset="0"/>
                <a:ea typeface="Montserrat" pitchFamily="34" charset="-122"/>
                <a:cs typeface="Montserrat" pitchFamily="34" charset="-120"/>
              </a:rPr>
              <a:t>User profiles for administrators, supervisors and agents; status panel; supervisor permission sets.</a:t>
            </a:r>
            <a:endParaRPr lang="en-US" sz="930" dirty="0"/>
          </a:p>
        </p:txBody>
      </p:sp>
      <p:sp>
        <p:nvSpPr>
          <p:cNvPr id="11" name="Shape 8"/>
          <p:cNvSpPr/>
          <p:nvPr/>
        </p:nvSpPr>
        <p:spPr>
          <a:xfrm>
            <a:off x="2798064" y="1417320"/>
            <a:ext cx="2121408" cy="2331720"/>
          </a:xfrm>
          <a:prstGeom prst="roundRect">
            <a:avLst>
              <a:gd name="adj" fmla="val 4310"/>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2" name="Shape 9"/>
          <p:cNvSpPr/>
          <p:nvPr/>
        </p:nvSpPr>
        <p:spPr>
          <a:xfrm>
            <a:off x="2798064" y="1417320"/>
            <a:ext cx="2121408" cy="658368"/>
          </a:xfrm>
          <a:prstGeom prst="roundRect">
            <a:avLst>
              <a:gd name="adj" fmla="val 13889"/>
            </a:avLst>
          </a:prstGeom>
          <a:solidFill>
            <a:srgbClr val="212F38"/>
          </a:solidFill>
          <a:ln/>
        </p:spPr>
        <p:txBody>
          <a:bodyPr/>
          <a:p/>
        </p:txBody>
      </p:sp>
      <p:sp>
        <p:nvSpPr>
          <p:cNvPr id="13" name="Text 10"/>
          <p:cNvSpPr/>
          <p:nvPr/>
        </p:nvSpPr>
        <p:spPr>
          <a:xfrm>
            <a:off x="2999232" y="1417320"/>
            <a:ext cx="1719072" cy="658368"/>
          </a:xfrm>
          <a:prstGeom prst="rect">
            <a:avLst/>
          </a:prstGeom>
          <a:noFill/>
          <a:ln/>
        </p:spPr>
        <p:txBody>
          <a:bodyPr wrap="square" lIns="0" tIns="0" rIns="0" bIns="0" rtlCol="0" anchor="ctr"/>
          <a:lstStyle/>
          <a:p>
            <a:pPr indent="0" marL="0">
              <a:buNone/>
            </a:pPr>
            <a:r>
              <a:rPr lang="en-US" sz="1300" b="1" dirty="0">
                <a:solidFill>
                  <a:srgbClr val="FFFFFF"/>
                </a:solidFill>
                <a:latin typeface="Montserrat" pitchFamily="34" charset="0"/>
                <a:ea typeface="Montserrat" pitchFamily="34" charset="-122"/>
                <a:cs typeface="Montserrat" pitchFamily="34" charset="-120"/>
              </a:rPr>
              <a:t>Voice</a:t>
            </a:r>
            <a:endParaRPr lang="en-US" sz="1300" dirty="0"/>
          </a:p>
        </p:txBody>
      </p:sp>
      <p:sp>
        <p:nvSpPr>
          <p:cNvPr id="14" name="Shape 11"/>
          <p:cNvSpPr/>
          <p:nvPr/>
        </p:nvSpPr>
        <p:spPr>
          <a:xfrm>
            <a:off x="2999232" y="2286000"/>
            <a:ext cx="530352" cy="530352"/>
          </a:xfrm>
          <a:prstGeom prst="ellipse">
            <a:avLst/>
          </a:prstGeom>
          <a:solidFill>
            <a:srgbClr val="FDF9D6"/>
          </a:solidFill>
          <a:ln/>
        </p:spPr>
        <p:txBody>
          <a:bodyPr/>
          <a:p/>
        </p:txBody>
      </p:sp>
      <p:pic>
        <p:nvPicPr>
          <p:cNvPr id="15" name="Image 1" descr="icons/call_212F38.png">    </p:cNvPr>
          <p:cNvPicPr>
            <a:picLocks noChangeAspect="1"/>
          </p:cNvPicPr>
          <p:nvPr/>
        </p:nvPicPr>
        <p:blipFill>
          <a:blip r:embed="rId2"/>
          <a:stretch>
            <a:fillRect/>
          </a:stretch>
        </p:blipFill>
        <p:spPr>
          <a:xfrm>
            <a:off x="3126516" y="2413284"/>
            <a:ext cx="275783" cy="275783"/>
          </a:xfrm>
          <a:prstGeom prst="rect">
            <a:avLst/>
          </a:prstGeom>
        </p:spPr>
      </p:pic>
      <p:sp>
        <p:nvSpPr>
          <p:cNvPr id="16" name="Text 12"/>
          <p:cNvSpPr/>
          <p:nvPr/>
        </p:nvSpPr>
        <p:spPr>
          <a:xfrm>
            <a:off x="2999232" y="2926080"/>
            <a:ext cx="1719072" cy="713232"/>
          </a:xfrm>
          <a:prstGeom prst="rect">
            <a:avLst/>
          </a:prstGeom>
          <a:noFill/>
          <a:ln/>
        </p:spPr>
        <p:txBody>
          <a:bodyPr wrap="square" lIns="0" tIns="0" rIns="0" bIns="0" rtlCol="0" anchor="ctr"/>
          <a:lstStyle/>
          <a:p>
            <a:pPr indent="0" marL="0">
              <a:lnSpc>
                <a:spcPct val="125000"/>
              </a:lnSpc>
              <a:buNone/>
            </a:pPr>
            <a:r>
              <a:rPr lang="en-US" sz="930" dirty="0">
                <a:solidFill>
                  <a:srgbClr val="4D5C6E"/>
                </a:solidFill>
                <a:latin typeface="Montserrat" pitchFamily="34" charset="0"/>
                <a:ea typeface="Montserrat" pitchFamily="34" charset="-122"/>
                <a:cs typeface="Montserrat" pitchFamily="34" charset="-120"/>
              </a:rPr>
              <a:t>Queues, routes, pauses and SIP trunks, each with full lifecycle management and live trunk status.</a:t>
            </a:r>
            <a:endParaRPr lang="en-US" sz="930" dirty="0"/>
          </a:p>
        </p:txBody>
      </p:sp>
      <p:sp>
        <p:nvSpPr>
          <p:cNvPr id="17" name="Shape 13"/>
          <p:cNvSpPr/>
          <p:nvPr/>
        </p:nvSpPr>
        <p:spPr>
          <a:xfrm>
            <a:off x="5047488" y="1417320"/>
            <a:ext cx="2121408" cy="2331720"/>
          </a:xfrm>
          <a:prstGeom prst="roundRect">
            <a:avLst>
              <a:gd name="adj" fmla="val 4310"/>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8" name="Shape 14"/>
          <p:cNvSpPr/>
          <p:nvPr/>
        </p:nvSpPr>
        <p:spPr>
          <a:xfrm>
            <a:off x="5047488" y="1417320"/>
            <a:ext cx="2121408" cy="658368"/>
          </a:xfrm>
          <a:prstGeom prst="roundRect">
            <a:avLst>
              <a:gd name="adj" fmla="val 13889"/>
            </a:avLst>
          </a:prstGeom>
          <a:solidFill>
            <a:srgbClr val="212F38"/>
          </a:solidFill>
          <a:ln/>
        </p:spPr>
        <p:txBody>
          <a:bodyPr/>
          <a:p/>
        </p:txBody>
      </p:sp>
      <p:sp>
        <p:nvSpPr>
          <p:cNvPr id="19" name="Text 15"/>
          <p:cNvSpPr/>
          <p:nvPr/>
        </p:nvSpPr>
        <p:spPr>
          <a:xfrm>
            <a:off x="5248656" y="1417320"/>
            <a:ext cx="1719072" cy="658368"/>
          </a:xfrm>
          <a:prstGeom prst="rect">
            <a:avLst/>
          </a:prstGeom>
          <a:noFill/>
          <a:ln/>
        </p:spPr>
        <p:txBody>
          <a:bodyPr wrap="square" lIns="0" tIns="0" rIns="0" bIns="0" rtlCol="0" anchor="ctr"/>
          <a:lstStyle/>
          <a:p>
            <a:pPr indent="0" marL="0">
              <a:buNone/>
            </a:pPr>
            <a:r>
              <a:rPr lang="en-US" sz="1300" b="1" dirty="0">
                <a:solidFill>
                  <a:srgbClr val="FFFFFF"/>
                </a:solidFill>
                <a:latin typeface="Montserrat" pitchFamily="34" charset="0"/>
                <a:ea typeface="Montserrat" pitchFamily="34" charset="-122"/>
                <a:cs typeface="Montserrat" pitchFamily="34" charset="-120"/>
              </a:rPr>
              <a:t>Analytics</a:t>
            </a:r>
            <a:endParaRPr lang="en-US" sz="1300" dirty="0"/>
          </a:p>
        </p:txBody>
      </p:sp>
      <p:sp>
        <p:nvSpPr>
          <p:cNvPr id="20" name="Shape 16"/>
          <p:cNvSpPr/>
          <p:nvPr/>
        </p:nvSpPr>
        <p:spPr>
          <a:xfrm>
            <a:off x="5248656" y="2286000"/>
            <a:ext cx="530352" cy="530352"/>
          </a:xfrm>
          <a:prstGeom prst="ellipse">
            <a:avLst/>
          </a:prstGeom>
          <a:solidFill>
            <a:srgbClr val="FDF9D6"/>
          </a:solidFill>
          <a:ln/>
        </p:spPr>
        <p:txBody>
          <a:bodyPr/>
          <a:p/>
        </p:txBody>
      </p:sp>
      <p:pic>
        <p:nvPicPr>
          <p:cNvPr id="21" name="Image 2" descr="icons/chart_212F38.png">    </p:cNvPr>
          <p:cNvPicPr>
            <a:picLocks noChangeAspect="1"/>
          </p:cNvPicPr>
          <p:nvPr/>
        </p:nvPicPr>
        <p:blipFill>
          <a:blip r:embed="rId3"/>
          <a:stretch>
            <a:fillRect/>
          </a:stretch>
        </p:blipFill>
        <p:spPr>
          <a:xfrm>
            <a:off x="5375940" y="2413284"/>
            <a:ext cx="275783" cy="275783"/>
          </a:xfrm>
          <a:prstGeom prst="rect">
            <a:avLst/>
          </a:prstGeom>
        </p:spPr>
      </p:pic>
      <p:sp>
        <p:nvSpPr>
          <p:cNvPr id="22" name="Text 17"/>
          <p:cNvSpPr/>
          <p:nvPr/>
        </p:nvSpPr>
        <p:spPr>
          <a:xfrm>
            <a:off x="5248656" y="2926080"/>
            <a:ext cx="1719072" cy="713232"/>
          </a:xfrm>
          <a:prstGeom prst="rect">
            <a:avLst/>
          </a:prstGeom>
          <a:noFill/>
          <a:ln/>
        </p:spPr>
        <p:txBody>
          <a:bodyPr wrap="square" lIns="0" tIns="0" rIns="0" bIns="0" rtlCol="0" anchor="ctr"/>
          <a:lstStyle/>
          <a:p>
            <a:pPr indent="0" marL="0">
              <a:lnSpc>
                <a:spcPct val="125000"/>
              </a:lnSpc>
              <a:buNone/>
            </a:pPr>
            <a:r>
              <a:rPr lang="en-US" sz="930" dirty="0">
                <a:solidFill>
                  <a:srgbClr val="4D5C6E"/>
                </a:solidFill>
                <a:latin typeface="Montserrat" pitchFamily="34" charset="0"/>
                <a:ea typeface="Montserrat" pitchFamily="34" charset="-122"/>
                <a:cs typeface="Montserrat" pitchFamily="34" charset="-120"/>
              </a:rPr>
              <a:t>The default report catalogue plus creation, configuration and deletion of custom reports.</a:t>
            </a:r>
            <a:endParaRPr lang="en-US" sz="930" dirty="0"/>
          </a:p>
        </p:txBody>
      </p:sp>
      <p:sp>
        <p:nvSpPr>
          <p:cNvPr id="23" name="Shape 18"/>
          <p:cNvSpPr/>
          <p:nvPr/>
        </p:nvSpPr>
        <p:spPr>
          <a:xfrm>
            <a:off x="7296912" y="1417320"/>
            <a:ext cx="2121408" cy="2331720"/>
          </a:xfrm>
          <a:prstGeom prst="roundRect">
            <a:avLst>
              <a:gd name="adj" fmla="val 4310"/>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4" name="Shape 19"/>
          <p:cNvSpPr/>
          <p:nvPr/>
        </p:nvSpPr>
        <p:spPr>
          <a:xfrm>
            <a:off x="7296912" y="1417320"/>
            <a:ext cx="2121408" cy="658368"/>
          </a:xfrm>
          <a:prstGeom prst="roundRect">
            <a:avLst>
              <a:gd name="adj" fmla="val 13889"/>
            </a:avLst>
          </a:prstGeom>
          <a:solidFill>
            <a:srgbClr val="212F38"/>
          </a:solidFill>
          <a:ln/>
        </p:spPr>
        <p:txBody>
          <a:bodyPr/>
          <a:p/>
        </p:txBody>
      </p:sp>
      <p:sp>
        <p:nvSpPr>
          <p:cNvPr id="25" name="Text 20"/>
          <p:cNvSpPr/>
          <p:nvPr/>
        </p:nvSpPr>
        <p:spPr>
          <a:xfrm>
            <a:off x="7498080" y="1417320"/>
            <a:ext cx="1719072" cy="658368"/>
          </a:xfrm>
          <a:prstGeom prst="rect">
            <a:avLst/>
          </a:prstGeom>
          <a:noFill/>
          <a:ln/>
        </p:spPr>
        <p:txBody>
          <a:bodyPr wrap="square" lIns="0" tIns="0" rIns="0" bIns="0" rtlCol="0" anchor="ctr"/>
          <a:lstStyle/>
          <a:p>
            <a:pPr indent="0" marL="0">
              <a:buNone/>
            </a:pPr>
            <a:r>
              <a:rPr lang="en-US" sz="1300" b="1" dirty="0">
                <a:solidFill>
                  <a:srgbClr val="FFFFFF"/>
                </a:solidFill>
                <a:latin typeface="Montserrat" pitchFamily="34" charset="0"/>
                <a:ea typeface="Montserrat" pitchFamily="34" charset="-122"/>
                <a:cs typeface="Montserrat" pitchFamily="34" charset="-120"/>
              </a:rPr>
              <a:t>Platform</a:t>
            </a:r>
            <a:endParaRPr lang="en-US" sz="1300" dirty="0"/>
          </a:p>
        </p:txBody>
      </p:sp>
      <p:sp>
        <p:nvSpPr>
          <p:cNvPr id="26" name="Shape 21"/>
          <p:cNvSpPr/>
          <p:nvPr/>
        </p:nvSpPr>
        <p:spPr>
          <a:xfrm>
            <a:off x="7498080" y="2286000"/>
            <a:ext cx="530352" cy="530352"/>
          </a:xfrm>
          <a:prstGeom prst="ellipse">
            <a:avLst/>
          </a:prstGeom>
          <a:solidFill>
            <a:srgbClr val="FDF9D6"/>
          </a:solidFill>
          <a:ln/>
        </p:spPr>
        <p:txBody>
          <a:bodyPr/>
          <a:p/>
        </p:txBody>
      </p:sp>
      <p:pic>
        <p:nvPicPr>
          <p:cNvPr id="27" name="Image 3" descr="icons/globe_212F38.png">    </p:cNvPr>
          <p:cNvPicPr>
            <a:picLocks noChangeAspect="1"/>
          </p:cNvPicPr>
          <p:nvPr/>
        </p:nvPicPr>
        <p:blipFill>
          <a:blip r:embed="rId4"/>
          <a:stretch>
            <a:fillRect/>
          </a:stretch>
        </p:blipFill>
        <p:spPr>
          <a:xfrm>
            <a:off x="7625364" y="2413284"/>
            <a:ext cx="275783" cy="275783"/>
          </a:xfrm>
          <a:prstGeom prst="rect">
            <a:avLst/>
          </a:prstGeom>
        </p:spPr>
      </p:pic>
      <p:sp>
        <p:nvSpPr>
          <p:cNvPr id="28" name="Text 22"/>
          <p:cNvSpPr/>
          <p:nvPr/>
        </p:nvSpPr>
        <p:spPr>
          <a:xfrm>
            <a:off x="7498080" y="2926080"/>
            <a:ext cx="1719072" cy="713232"/>
          </a:xfrm>
          <a:prstGeom prst="rect">
            <a:avLst/>
          </a:prstGeom>
          <a:noFill/>
          <a:ln/>
        </p:spPr>
        <p:txBody>
          <a:bodyPr wrap="square" lIns="0" tIns="0" rIns="0" bIns="0" rtlCol="0" anchor="ctr"/>
          <a:lstStyle/>
          <a:p>
            <a:pPr indent="0" marL="0">
              <a:lnSpc>
                <a:spcPct val="125000"/>
              </a:lnSpc>
              <a:buNone/>
            </a:pPr>
            <a:r>
              <a:rPr lang="en-US" sz="930" dirty="0">
                <a:solidFill>
                  <a:srgbClr val="4D5C6E"/>
                </a:solidFill>
                <a:latin typeface="Montserrat" pitchFamily="34" charset="0"/>
                <a:ea typeface="Montserrat" pitchFamily="34" charset="-122"/>
                <a:cs typeface="Montserrat" pitchFamily="34" charset="-120"/>
              </a:rPr>
              <a:t>Network, media and SMTP settings, plus custom parameters for the deployment.</a:t>
            </a:r>
            <a:endParaRPr lang="en-US" sz="930" dirty="0"/>
          </a:p>
        </p:txBody>
      </p:sp>
      <p:sp>
        <p:nvSpPr>
          <p:cNvPr id="29" name="Shape 23"/>
          <p:cNvSpPr/>
          <p:nvPr/>
        </p:nvSpPr>
        <p:spPr>
          <a:xfrm>
            <a:off x="9546336" y="1417320"/>
            <a:ext cx="2121408" cy="2331720"/>
          </a:xfrm>
          <a:prstGeom prst="roundRect">
            <a:avLst>
              <a:gd name="adj" fmla="val 4310"/>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30" name="Shape 24"/>
          <p:cNvSpPr/>
          <p:nvPr/>
        </p:nvSpPr>
        <p:spPr>
          <a:xfrm>
            <a:off x="9546336" y="1417320"/>
            <a:ext cx="2121408" cy="658368"/>
          </a:xfrm>
          <a:prstGeom prst="roundRect">
            <a:avLst>
              <a:gd name="adj" fmla="val 13889"/>
            </a:avLst>
          </a:prstGeom>
          <a:solidFill>
            <a:srgbClr val="212F38"/>
          </a:solidFill>
          <a:ln/>
        </p:spPr>
        <p:txBody>
          <a:bodyPr/>
          <a:p/>
        </p:txBody>
      </p:sp>
      <p:sp>
        <p:nvSpPr>
          <p:cNvPr id="31" name="Text 25"/>
          <p:cNvSpPr/>
          <p:nvPr/>
        </p:nvSpPr>
        <p:spPr>
          <a:xfrm>
            <a:off x="9747504" y="1417320"/>
            <a:ext cx="1719072" cy="658368"/>
          </a:xfrm>
          <a:prstGeom prst="rect">
            <a:avLst/>
          </a:prstGeom>
          <a:noFill/>
          <a:ln/>
        </p:spPr>
        <p:txBody>
          <a:bodyPr wrap="square" lIns="0" tIns="0" rIns="0" bIns="0" rtlCol="0" anchor="ctr"/>
          <a:lstStyle/>
          <a:p>
            <a:pPr indent="0" marL="0">
              <a:buNone/>
            </a:pPr>
            <a:r>
              <a:rPr lang="en-US" sz="1300" b="1" dirty="0">
                <a:solidFill>
                  <a:srgbClr val="FFFFFF"/>
                </a:solidFill>
                <a:latin typeface="Montserrat" pitchFamily="34" charset="0"/>
                <a:ea typeface="Montserrat" pitchFamily="34" charset="-122"/>
                <a:cs typeface="Montserrat" pitchFamily="34" charset="-120"/>
              </a:rPr>
              <a:t>System</a:t>
            </a:r>
            <a:endParaRPr lang="en-US" sz="1300" dirty="0"/>
          </a:p>
        </p:txBody>
      </p:sp>
      <p:sp>
        <p:nvSpPr>
          <p:cNvPr id="32" name="Shape 26"/>
          <p:cNvSpPr/>
          <p:nvPr/>
        </p:nvSpPr>
        <p:spPr>
          <a:xfrm>
            <a:off x="9747504" y="2286000"/>
            <a:ext cx="530352" cy="530352"/>
          </a:xfrm>
          <a:prstGeom prst="ellipse">
            <a:avLst/>
          </a:prstGeom>
          <a:solidFill>
            <a:srgbClr val="FDF9D6"/>
          </a:solidFill>
          <a:ln/>
        </p:spPr>
        <p:txBody>
          <a:bodyPr/>
          <a:p/>
        </p:txBody>
      </p:sp>
      <p:pic>
        <p:nvPicPr>
          <p:cNvPr id="33" name="Image 4" descr="icons/settings_212F38.png">    </p:cNvPr>
          <p:cNvPicPr>
            <a:picLocks noChangeAspect="1"/>
          </p:cNvPicPr>
          <p:nvPr/>
        </p:nvPicPr>
        <p:blipFill>
          <a:blip r:embed="rId5"/>
          <a:stretch>
            <a:fillRect/>
          </a:stretch>
        </p:blipFill>
        <p:spPr>
          <a:xfrm>
            <a:off x="9874788" y="2413284"/>
            <a:ext cx="275783" cy="275783"/>
          </a:xfrm>
          <a:prstGeom prst="rect">
            <a:avLst/>
          </a:prstGeom>
        </p:spPr>
      </p:pic>
      <p:sp>
        <p:nvSpPr>
          <p:cNvPr id="34" name="Text 27"/>
          <p:cNvSpPr/>
          <p:nvPr/>
        </p:nvSpPr>
        <p:spPr>
          <a:xfrm>
            <a:off x="9747504" y="2926080"/>
            <a:ext cx="1719072" cy="713232"/>
          </a:xfrm>
          <a:prstGeom prst="rect">
            <a:avLst/>
          </a:prstGeom>
          <a:noFill/>
          <a:ln/>
        </p:spPr>
        <p:txBody>
          <a:bodyPr wrap="square" lIns="0" tIns="0" rIns="0" bIns="0" rtlCol="0" anchor="ctr"/>
          <a:lstStyle/>
          <a:p>
            <a:pPr indent="0" marL="0">
              <a:lnSpc>
                <a:spcPct val="125000"/>
              </a:lnSpc>
              <a:buNone/>
            </a:pPr>
            <a:r>
              <a:rPr lang="en-US" sz="930" dirty="0">
                <a:solidFill>
                  <a:srgbClr val="4D5C6E"/>
                </a:solidFill>
                <a:latin typeface="Montserrat" pitchFamily="34" charset="0"/>
                <a:ea typeface="Montserrat" pitchFamily="34" charset="-122"/>
                <a:cs typeface="Montserrat" pitchFamily="34" charset="-120"/>
              </a:rPr>
              <a:t>Lower-level parameters, licence status and a system summary of the running instance.</a:t>
            </a:r>
            <a:endParaRPr lang="en-US" sz="930" dirty="0"/>
          </a:p>
        </p:txBody>
      </p:sp>
      <p:sp>
        <p:nvSpPr>
          <p:cNvPr id="35" name="Shape 28"/>
          <p:cNvSpPr/>
          <p:nvPr/>
        </p:nvSpPr>
        <p:spPr>
          <a:xfrm>
            <a:off x="548640" y="4041648"/>
            <a:ext cx="11091672" cy="1572768"/>
          </a:xfrm>
          <a:prstGeom prst="roundRect">
            <a:avLst>
              <a:gd name="adj" fmla="val 5814"/>
            </a:avLst>
          </a:prstGeom>
          <a:solidFill>
            <a:srgbClr val="FFFFFF"/>
          </a:solidFill>
          <a:ln/>
        </p:spPr>
        <p:txBody>
          <a:bodyPr/>
          <a:p/>
        </p:txBody>
      </p:sp>
      <p:sp>
        <p:nvSpPr>
          <p:cNvPr id="36" name="Text 29"/>
          <p:cNvSpPr/>
          <p:nvPr/>
        </p:nvSpPr>
        <p:spPr>
          <a:xfrm>
            <a:off x="868680" y="4224528"/>
            <a:ext cx="10424160" cy="310896"/>
          </a:xfrm>
          <a:prstGeom prst="rect">
            <a:avLst/>
          </a:prstGeom>
          <a:noFill/>
          <a:ln/>
        </p:spPr>
        <p:txBody>
          <a:bodyPr wrap="square" lIns="0" tIns="0" rIns="0" bIns="0" rtlCol="0" anchor="ctr"/>
          <a:lstStyle/>
          <a:p>
            <a:pPr indent="0" marL="0">
              <a:buNone/>
            </a:pPr>
            <a:r>
              <a:rPr lang="en-US" sz="1250" b="1" dirty="0">
                <a:solidFill>
                  <a:srgbClr val="212F38"/>
                </a:solidFill>
                <a:latin typeface="Montserrat" pitchFamily="34" charset="0"/>
                <a:ea typeface="Montserrat" pitchFamily="34" charset="-122"/>
                <a:cs typeface="Montserrat" pitchFamily="34" charset="-120"/>
              </a:rPr>
              <a:t>Extensibility built into the administration layer</a:t>
            </a:r>
            <a:endParaRPr lang="en-US" sz="1250" dirty="0"/>
          </a:p>
        </p:txBody>
      </p:sp>
      <p:sp>
        <p:nvSpPr>
          <p:cNvPr id="37" name="Shape 30"/>
          <p:cNvSpPr/>
          <p:nvPr/>
        </p:nvSpPr>
        <p:spPr>
          <a:xfrm>
            <a:off x="868680" y="4626864"/>
            <a:ext cx="91440" cy="91440"/>
          </a:xfrm>
          <a:prstGeom prst="roundRect">
            <a:avLst>
              <a:gd name="adj" fmla="val 20000"/>
            </a:avLst>
          </a:prstGeom>
          <a:solidFill>
            <a:srgbClr val="FF6D5F"/>
          </a:solidFill>
          <a:ln/>
        </p:spPr>
        <p:txBody>
          <a:bodyPr/>
          <a:p/>
        </p:txBody>
      </p:sp>
      <p:sp>
        <p:nvSpPr>
          <p:cNvPr id="38" name="Text 31"/>
          <p:cNvSpPr/>
          <p:nvPr/>
        </p:nvSpPr>
        <p:spPr>
          <a:xfrm>
            <a:off x="1069848" y="4553712"/>
            <a:ext cx="3108960" cy="256032"/>
          </a:xfrm>
          <a:prstGeom prst="rect">
            <a:avLst/>
          </a:prstGeom>
          <a:noFill/>
          <a:ln/>
        </p:spPr>
        <p:txBody>
          <a:bodyPr wrap="square" lIns="0" tIns="0" rIns="0" bIns="0" rtlCol="0" anchor="ctr"/>
          <a:lstStyle/>
          <a:p>
            <a:pPr indent="0" marL="0">
              <a:buNone/>
            </a:pPr>
            <a:r>
              <a:rPr lang="en-US" sz="1050" b="1" dirty="0">
                <a:solidFill>
                  <a:srgbClr val="212F38"/>
                </a:solidFill>
                <a:latin typeface="Montserrat" pitchFamily="34" charset="0"/>
                <a:ea typeface="Montserrat" pitchFamily="34" charset="-122"/>
                <a:cs typeface="Montserrat" pitchFamily="34" charset="-120"/>
              </a:rPr>
              <a:t>Custom PHP modules</a:t>
            </a:r>
            <a:endParaRPr lang="en-US" sz="1050" dirty="0"/>
          </a:p>
        </p:txBody>
      </p:sp>
      <p:sp>
        <p:nvSpPr>
          <p:cNvPr id="39" name="Text 32"/>
          <p:cNvSpPr/>
          <p:nvPr/>
        </p:nvSpPr>
        <p:spPr>
          <a:xfrm>
            <a:off x="1069848" y="4809744"/>
            <a:ext cx="3063240" cy="566928"/>
          </a:xfrm>
          <a:prstGeom prst="rect">
            <a:avLst/>
          </a:prstGeom>
          <a:noFill/>
          <a:ln/>
        </p:spPr>
        <p:txBody>
          <a:bodyPr wrap="square" lIns="0" tIns="0" rIns="0" bIns="0" rtlCol="0" anchor="ctr"/>
          <a:lstStyle/>
          <a:p>
            <a:pPr indent="0" marL="0">
              <a:lnSpc>
                <a:spcPct val="125000"/>
              </a:lnSpc>
              <a:buNone/>
            </a:pPr>
            <a:r>
              <a:rPr lang="en-US" sz="930" dirty="0">
                <a:solidFill>
                  <a:srgbClr val="4D5C6E"/>
                </a:solidFill>
                <a:latin typeface="Montserrat" pitchFamily="34" charset="0"/>
                <a:ea typeface="Montserrat" pitchFamily="34" charset="-122"/>
                <a:cs typeface="Montserrat" pitchFamily="34" charset="-120"/>
              </a:rPr>
              <a:t>extend platform behaviour without forking the product</a:t>
            </a:r>
            <a:endParaRPr lang="en-US" sz="930" dirty="0"/>
          </a:p>
        </p:txBody>
      </p:sp>
      <p:sp>
        <p:nvSpPr>
          <p:cNvPr id="40" name="Shape 33"/>
          <p:cNvSpPr/>
          <p:nvPr/>
        </p:nvSpPr>
        <p:spPr>
          <a:xfrm>
            <a:off x="4389120" y="4626864"/>
            <a:ext cx="91440" cy="91440"/>
          </a:xfrm>
          <a:prstGeom prst="roundRect">
            <a:avLst>
              <a:gd name="adj" fmla="val 20000"/>
            </a:avLst>
          </a:prstGeom>
          <a:solidFill>
            <a:srgbClr val="FF6D5F"/>
          </a:solidFill>
          <a:ln/>
        </p:spPr>
        <p:txBody>
          <a:bodyPr/>
          <a:p/>
        </p:txBody>
      </p:sp>
      <p:sp>
        <p:nvSpPr>
          <p:cNvPr id="41" name="Text 34"/>
          <p:cNvSpPr/>
          <p:nvPr/>
        </p:nvSpPr>
        <p:spPr>
          <a:xfrm>
            <a:off x="4590288" y="4553712"/>
            <a:ext cx="3108960" cy="256032"/>
          </a:xfrm>
          <a:prstGeom prst="rect">
            <a:avLst/>
          </a:prstGeom>
          <a:noFill/>
          <a:ln/>
        </p:spPr>
        <p:txBody>
          <a:bodyPr wrap="square" lIns="0" tIns="0" rIns="0" bIns="0" rtlCol="0" anchor="ctr"/>
          <a:lstStyle/>
          <a:p>
            <a:pPr indent="0" marL="0">
              <a:buNone/>
            </a:pPr>
            <a:r>
              <a:rPr lang="en-US" sz="1050" b="1" dirty="0">
                <a:solidFill>
                  <a:srgbClr val="212F38"/>
                </a:solidFill>
                <a:latin typeface="Montserrat" pitchFamily="34" charset="0"/>
                <a:ea typeface="Montserrat" pitchFamily="34" charset="-122"/>
                <a:cs typeface="Montserrat" pitchFamily="34" charset="-120"/>
              </a:rPr>
              <a:t>WebSocket API</a:t>
            </a:r>
            <a:endParaRPr lang="en-US" sz="1050" dirty="0"/>
          </a:p>
        </p:txBody>
      </p:sp>
      <p:sp>
        <p:nvSpPr>
          <p:cNvPr id="42" name="Text 35"/>
          <p:cNvSpPr/>
          <p:nvPr/>
        </p:nvSpPr>
        <p:spPr>
          <a:xfrm>
            <a:off x="4590288" y="4809744"/>
            <a:ext cx="3063240" cy="566928"/>
          </a:xfrm>
          <a:prstGeom prst="rect">
            <a:avLst/>
          </a:prstGeom>
          <a:noFill/>
          <a:ln/>
        </p:spPr>
        <p:txBody>
          <a:bodyPr wrap="square" lIns="0" tIns="0" rIns="0" bIns="0" rtlCol="0" anchor="ctr"/>
          <a:lstStyle/>
          <a:p>
            <a:pPr indent="0" marL="0">
              <a:lnSpc>
                <a:spcPct val="125000"/>
              </a:lnSpc>
              <a:buNone/>
            </a:pPr>
            <a:r>
              <a:rPr lang="en-US" sz="930" dirty="0">
                <a:solidFill>
                  <a:srgbClr val="4D5C6E"/>
                </a:solidFill>
                <a:latin typeface="Montserrat" pitchFamily="34" charset="0"/>
                <a:ea typeface="Montserrat" pitchFamily="34" charset="-122"/>
                <a:cs typeface="Montserrat" pitchFamily="34" charset="-120"/>
              </a:rPr>
              <a:t>query the full user roster and drive real-time actions</a:t>
            </a:r>
            <a:endParaRPr lang="en-US" sz="930" dirty="0"/>
          </a:p>
        </p:txBody>
      </p:sp>
      <p:sp>
        <p:nvSpPr>
          <p:cNvPr id="43" name="Shape 36"/>
          <p:cNvSpPr/>
          <p:nvPr/>
        </p:nvSpPr>
        <p:spPr>
          <a:xfrm>
            <a:off x="7909560" y="4626864"/>
            <a:ext cx="91440" cy="91440"/>
          </a:xfrm>
          <a:prstGeom prst="roundRect">
            <a:avLst>
              <a:gd name="adj" fmla="val 20000"/>
            </a:avLst>
          </a:prstGeom>
          <a:solidFill>
            <a:srgbClr val="FF6D5F"/>
          </a:solidFill>
          <a:ln/>
        </p:spPr>
        <p:txBody>
          <a:bodyPr/>
          <a:p/>
        </p:txBody>
      </p:sp>
      <p:sp>
        <p:nvSpPr>
          <p:cNvPr id="44" name="Text 37"/>
          <p:cNvSpPr/>
          <p:nvPr/>
        </p:nvSpPr>
        <p:spPr>
          <a:xfrm>
            <a:off x="8110728" y="4553712"/>
            <a:ext cx="3108960" cy="256032"/>
          </a:xfrm>
          <a:prstGeom prst="rect">
            <a:avLst/>
          </a:prstGeom>
          <a:noFill/>
          <a:ln/>
        </p:spPr>
        <p:txBody>
          <a:bodyPr wrap="square" lIns="0" tIns="0" rIns="0" bIns="0" rtlCol="0" anchor="ctr"/>
          <a:lstStyle/>
          <a:p>
            <a:pPr indent="0" marL="0">
              <a:buNone/>
            </a:pPr>
            <a:r>
              <a:rPr lang="en-US" sz="1050" b="1" dirty="0">
                <a:solidFill>
                  <a:srgbClr val="212F38"/>
                </a:solidFill>
                <a:latin typeface="Montserrat" pitchFamily="34" charset="0"/>
                <a:ea typeface="Montserrat" pitchFamily="34" charset="-122"/>
                <a:cs typeface="Montserrat" pitchFamily="34" charset="-120"/>
              </a:rPr>
              <a:t>Database custom modules</a:t>
            </a:r>
            <a:endParaRPr lang="en-US" sz="1050" dirty="0"/>
          </a:p>
        </p:txBody>
      </p:sp>
      <p:sp>
        <p:nvSpPr>
          <p:cNvPr id="45" name="Text 38"/>
          <p:cNvSpPr/>
          <p:nvPr/>
        </p:nvSpPr>
        <p:spPr>
          <a:xfrm>
            <a:off x="8110728" y="4809744"/>
            <a:ext cx="3063240" cy="566928"/>
          </a:xfrm>
          <a:prstGeom prst="rect">
            <a:avLst/>
          </a:prstGeom>
          <a:noFill/>
          <a:ln/>
        </p:spPr>
        <p:txBody>
          <a:bodyPr wrap="square" lIns="0" tIns="0" rIns="0" bIns="0" rtlCol="0" anchor="ctr"/>
          <a:lstStyle/>
          <a:p>
            <a:pPr indent="0" marL="0">
              <a:lnSpc>
                <a:spcPct val="125000"/>
              </a:lnSpc>
              <a:buNone/>
            </a:pPr>
            <a:r>
              <a:rPr lang="en-US" sz="930" dirty="0">
                <a:solidFill>
                  <a:srgbClr val="4D5C6E"/>
                </a:solidFill>
                <a:latin typeface="Montserrat" pitchFamily="34" charset="0"/>
                <a:ea typeface="Montserrat" pitchFamily="34" charset="-122"/>
                <a:cs typeface="Montserrat" pitchFamily="34" charset="-120"/>
              </a:rPr>
              <a:t>read business data mid-call for screen-pop and typification</a:t>
            </a:r>
            <a:endParaRPr lang="en-US" sz="930" dirty="0"/>
          </a:p>
        </p:txBody>
      </p:sp>
      <p:sp>
        <p:nvSpPr>
          <p:cNvPr id="46" name="Text 39"/>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Source: wiki.ivrpowers.com/en/webacd/configuration, /changelog</a:t>
            </a:r>
            <a:endParaRPr lang="en-US" sz="800" dirty="0"/>
          </a:p>
        </p:txBody>
      </p:sp>
      <p:sp>
        <p:nvSpPr>
          <p:cNvPr id="47" name="Text 40"/>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Administration</a:t>
            </a:r>
            <a:endParaRPr lang="en-US" sz="800" dirty="0"/>
          </a:p>
        </p:txBody>
      </p:sp>
      <p:sp>
        <p:nvSpPr>
          <p:cNvPr id="48" name="Text 41"/>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9</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0">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APPLICATIONS</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Extend the desktop without leaving it</a:t>
            </a:r>
            <a:endParaRPr lang="en-US" sz="2700" dirty="0"/>
          </a:p>
        </p:txBody>
      </p:sp>
      <p:sp>
        <p:nvSpPr>
          <p:cNvPr id="5" name="Text 3"/>
          <p:cNvSpPr/>
          <p:nvPr/>
        </p:nvSpPr>
        <p:spPr>
          <a:xfrm>
            <a:off x="548640" y="1280160"/>
            <a:ext cx="11091672" cy="384048"/>
          </a:xfrm>
          <a:prstGeom prst="rect">
            <a:avLst/>
          </a:prstGeom>
          <a:noFill/>
          <a:ln/>
        </p:spPr>
        <p:txBody>
          <a:bodyPr wrap="square" lIns="0" tIns="0" rIns="0" bIns="0" rtlCol="0" anchor="ctr"/>
          <a:lstStyle/>
          <a:p>
            <a:pPr indent="0" marL="0">
              <a:lnSpc>
                <a:spcPct val="130000"/>
              </a:lnSpc>
              <a:buNone/>
            </a:pPr>
            <a:r>
              <a:rPr lang="en-US" sz="1200" dirty="0">
                <a:solidFill>
                  <a:srgbClr val="212F38"/>
                </a:solidFill>
                <a:latin typeface="Montserrat" pitchFamily="34" charset="0"/>
                <a:ea typeface="Montserrat" pitchFamily="34" charset="-122"/>
                <a:cs typeface="Montserrat" pitchFamily="34" charset="-120"/>
              </a:rPr>
              <a:t>Applications run inside the agent workspace and receive call context automatically, so the agent never retypes what the platform already knows.</a:t>
            </a:r>
            <a:endParaRPr lang="en-US" sz="1200" dirty="0"/>
          </a:p>
        </p:txBody>
      </p:sp>
      <p:sp>
        <p:nvSpPr>
          <p:cNvPr id="6" name="Shape 4"/>
          <p:cNvSpPr/>
          <p:nvPr/>
        </p:nvSpPr>
        <p:spPr>
          <a:xfrm>
            <a:off x="548640" y="1874520"/>
            <a:ext cx="3566160" cy="1965960"/>
          </a:xfrm>
          <a:prstGeom prst="roundRect">
            <a:avLst>
              <a:gd name="adj" fmla="val 46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7" name="Shape 5"/>
          <p:cNvSpPr/>
          <p:nvPr/>
        </p:nvSpPr>
        <p:spPr>
          <a:xfrm>
            <a:off x="822960" y="2130552"/>
            <a:ext cx="566928" cy="566928"/>
          </a:xfrm>
          <a:prstGeom prst="ellipse">
            <a:avLst/>
          </a:prstGeom>
          <a:solidFill>
            <a:srgbClr val="FDF9D6"/>
          </a:solidFill>
          <a:ln/>
        </p:spPr>
        <p:txBody>
          <a:bodyPr/>
          <a:p/>
        </p:txBody>
      </p:sp>
      <p:pic>
        <p:nvPicPr>
          <p:cNvPr id="8" name="Image 0" descr="icons/clock_212F38.png">    </p:cNvPr>
          <p:cNvPicPr>
            <a:picLocks noChangeAspect="1"/>
          </p:cNvPicPr>
          <p:nvPr/>
        </p:nvPicPr>
        <p:blipFill>
          <a:blip r:embed="rId1"/>
          <a:stretch>
            <a:fillRect/>
          </a:stretch>
        </p:blipFill>
        <p:spPr>
          <a:xfrm>
            <a:off x="959023" y="2266615"/>
            <a:ext cx="294803" cy="294803"/>
          </a:xfrm>
          <a:prstGeom prst="rect">
            <a:avLst/>
          </a:prstGeom>
        </p:spPr>
      </p:pic>
      <p:sp>
        <p:nvSpPr>
          <p:cNvPr id="9" name="Text 6"/>
          <p:cNvSpPr/>
          <p:nvPr/>
        </p:nvSpPr>
        <p:spPr>
          <a:xfrm>
            <a:off x="1517904" y="2130552"/>
            <a:ext cx="2322576" cy="566928"/>
          </a:xfrm>
          <a:prstGeom prst="rect">
            <a:avLst/>
          </a:prstGeom>
          <a:noFill/>
          <a:ln/>
        </p:spPr>
        <p:txBody>
          <a:bodyPr wrap="square" lIns="0" tIns="0" rIns="0" bIns="0" rtlCol="0" anchor="ctr"/>
          <a:lstStyle/>
          <a:p>
            <a:pPr indent="0" marL="0">
              <a:buNone/>
            </a:pPr>
            <a:r>
              <a:rPr lang="en-US" sz="1300" b="1" dirty="0">
                <a:solidFill>
                  <a:srgbClr val="212F38"/>
                </a:solidFill>
                <a:latin typeface="Montserrat" pitchFamily="34" charset="0"/>
                <a:ea typeface="Montserrat" pitchFamily="34" charset="-122"/>
                <a:cs typeface="Montserrat" pitchFamily="34" charset="-120"/>
              </a:rPr>
              <a:t>Scheduler</a:t>
            </a:r>
            <a:endParaRPr lang="en-US" sz="1300" dirty="0"/>
          </a:p>
        </p:txBody>
      </p:sp>
      <p:sp>
        <p:nvSpPr>
          <p:cNvPr id="10" name="Text 7"/>
          <p:cNvSpPr/>
          <p:nvPr/>
        </p:nvSpPr>
        <p:spPr>
          <a:xfrm>
            <a:off x="822960" y="2834640"/>
            <a:ext cx="3017520" cy="841248"/>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Book video appointments and issue time-limited secure links to customers and agents.</a:t>
            </a:r>
            <a:endParaRPr lang="en-US" sz="980" dirty="0"/>
          </a:p>
        </p:txBody>
      </p:sp>
      <p:sp>
        <p:nvSpPr>
          <p:cNvPr id="11" name="Shape 8"/>
          <p:cNvSpPr/>
          <p:nvPr/>
        </p:nvSpPr>
        <p:spPr>
          <a:xfrm>
            <a:off x="4306824" y="1874520"/>
            <a:ext cx="3566160" cy="1965960"/>
          </a:xfrm>
          <a:prstGeom prst="roundRect">
            <a:avLst>
              <a:gd name="adj" fmla="val 46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2" name="Shape 9"/>
          <p:cNvSpPr/>
          <p:nvPr/>
        </p:nvSpPr>
        <p:spPr>
          <a:xfrm>
            <a:off x="4581144" y="2130552"/>
            <a:ext cx="566928" cy="566928"/>
          </a:xfrm>
          <a:prstGeom prst="ellipse">
            <a:avLst/>
          </a:prstGeom>
          <a:solidFill>
            <a:srgbClr val="FDF9D6"/>
          </a:solidFill>
          <a:ln/>
        </p:spPr>
        <p:txBody>
          <a:bodyPr/>
          <a:p/>
        </p:txBody>
      </p:sp>
      <p:pic>
        <p:nvPicPr>
          <p:cNvPr id="13" name="Image 1" descr="icons/recordB_212F38.png">    </p:cNvPr>
          <p:cNvPicPr>
            <a:picLocks noChangeAspect="1"/>
          </p:cNvPicPr>
          <p:nvPr/>
        </p:nvPicPr>
        <p:blipFill>
          <a:blip r:embed="rId2"/>
          <a:stretch>
            <a:fillRect/>
          </a:stretch>
        </p:blipFill>
        <p:spPr>
          <a:xfrm>
            <a:off x="4717207" y="2266615"/>
            <a:ext cx="294803" cy="294803"/>
          </a:xfrm>
          <a:prstGeom prst="rect">
            <a:avLst/>
          </a:prstGeom>
        </p:spPr>
      </p:pic>
      <p:sp>
        <p:nvSpPr>
          <p:cNvPr id="14" name="Text 10"/>
          <p:cNvSpPr/>
          <p:nvPr/>
        </p:nvSpPr>
        <p:spPr>
          <a:xfrm>
            <a:off x="5276088" y="2130552"/>
            <a:ext cx="2322576" cy="566928"/>
          </a:xfrm>
          <a:prstGeom prst="rect">
            <a:avLst/>
          </a:prstGeom>
          <a:noFill/>
          <a:ln/>
        </p:spPr>
        <p:txBody>
          <a:bodyPr wrap="square" lIns="0" tIns="0" rIns="0" bIns="0" rtlCol="0" anchor="ctr"/>
          <a:lstStyle/>
          <a:p>
            <a:pPr indent="0" marL="0">
              <a:buNone/>
            </a:pPr>
            <a:r>
              <a:rPr lang="en-US" sz="1300" b="1" dirty="0">
                <a:solidFill>
                  <a:srgbClr val="212F38"/>
                </a:solidFill>
                <a:latin typeface="Montserrat" pitchFamily="34" charset="0"/>
                <a:ea typeface="Montserrat" pitchFamily="34" charset="-122"/>
                <a:cs typeface="Montserrat" pitchFamily="34" charset="-120"/>
              </a:rPr>
              <a:t>Recorder</a:t>
            </a:r>
            <a:endParaRPr lang="en-US" sz="1300" dirty="0"/>
          </a:p>
        </p:txBody>
      </p:sp>
      <p:sp>
        <p:nvSpPr>
          <p:cNvPr id="15" name="Text 11"/>
          <p:cNvSpPr/>
          <p:nvPr/>
        </p:nvSpPr>
        <p:spPr>
          <a:xfrm>
            <a:off x="4581144" y="2834640"/>
            <a:ext cx="3017520" cy="841248"/>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List, filter, play and download call recordings by call ID or date range from a secure panel.</a:t>
            </a:r>
            <a:endParaRPr lang="en-US" sz="980" dirty="0"/>
          </a:p>
        </p:txBody>
      </p:sp>
      <p:sp>
        <p:nvSpPr>
          <p:cNvPr id="16" name="Shape 12"/>
          <p:cNvSpPr/>
          <p:nvPr/>
        </p:nvSpPr>
        <p:spPr>
          <a:xfrm>
            <a:off x="8065008" y="1874520"/>
            <a:ext cx="3566160" cy="1965960"/>
          </a:xfrm>
          <a:prstGeom prst="roundRect">
            <a:avLst>
              <a:gd name="adj" fmla="val 46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7" name="Shape 13"/>
          <p:cNvSpPr/>
          <p:nvPr/>
        </p:nvSpPr>
        <p:spPr>
          <a:xfrm>
            <a:off x="8339328" y="2130552"/>
            <a:ext cx="566928" cy="566928"/>
          </a:xfrm>
          <a:prstGeom prst="ellipse">
            <a:avLst/>
          </a:prstGeom>
          <a:solidFill>
            <a:srgbClr val="FDF9D6"/>
          </a:solidFill>
          <a:ln/>
        </p:spPr>
        <p:txBody>
          <a:bodyPr/>
          <a:p/>
        </p:txBody>
      </p:sp>
      <p:pic>
        <p:nvPicPr>
          <p:cNvPr id="18" name="Image 2" descr="icons/livechat_212F38.png">    </p:cNvPr>
          <p:cNvPicPr>
            <a:picLocks noChangeAspect="1"/>
          </p:cNvPicPr>
          <p:nvPr/>
        </p:nvPicPr>
        <p:blipFill>
          <a:blip r:embed="rId3"/>
          <a:stretch>
            <a:fillRect/>
          </a:stretch>
        </p:blipFill>
        <p:spPr>
          <a:xfrm>
            <a:off x="8475391" y="2266615"/>
            <a:ext cx="294803" cy="294803"/>
          </a:xfrm>
          <a:prstGeom prst="rect">
            <a:avLst/>
          </a:prstGeom>
        </p:spPr>
      </p:pic>
      <p:sp>
        <p:nvSpPr>
          <p:cNvPr id="19" name="Text 14"/>
          <p:cNvSpPr/>
          <p:nvPr/>
        </p:nvSpPr>
        <p:spPr>
          <a:xfrm>
            <a:off x="9034272" y="2130552"/>
            <a:ext cx="2322576" cy="566928"/>
          </a:xfrm>
          <a:prstGeom prst="rect">
            <a:avLst/>
          </a:prstGeom>
          <a:noFill/>
          <a:ln/>
        </p:spPr>
        <p:txBody>
          <a:bodyPr wrap="square" lIns="0" tIns="0" rIns="0" bIns="0" rtlCol="0" anchor="ctr"/>
          <a:lstStyle/>
          <a:p>
            <a:pPr indent="0" marL="0">
              <a:buNone/>
            </a:pPr>
            <a:r>
              <a:rPr lang="en-US" sz="1300" b="1" dirty="0">
                <a:solidFill>
                  <a:srgbClr val="212F38"/>
                </a:solidFill>
                <a:latin typeface="Montserrat" pitchFamily="34" charset="0"/>
                <a:ea typeface="Montserrat" pitchFamily="34" charset="-122"/>
                <a:cs typeface="Montserrat" pitchFamily="34" charset="-120"/>
              </a:rPr>
              <a:t>Messenger</a:t>
            </a:r>
            <a:endParaRPr lang="en-US" sz="1300" dirty="0"/>
          </a:p>
        </p:txBody>
      </p:sp>
      <p:sp>
        <p:nvSpPr>
          <p:cNvPr id="20" name="Text 15"/>
          <p:cNvSpPr/>
          <p:nvPr/>
        </p:nvSpPr>
        <p:spPr>
          <a:xfrm>
            <a:off x="8339328" y="2834640"/>
            <a:ext cx="3017520" cy="841248"/>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Private XMPP chat between agents and supervisors, alongside the live conversation.</a:t>
            </a:r>
            <a:endParaRPr lang="en-US" sz="980" dirty="0"/>
          </a:p>
        </p:txBody>
      </p:sp>
      <p:sp>
        <p:nvSpPr>
          <p:cNvPr id="21" name="Shape 16"/>
          <p:cNvSpPr/>
          <p:nvPr/>
        </p:nvSpPr>
        <p:spPr>
          <a:xfrm>
            <a:off x="548640" y="4023360"/>
            <a:ext cx="3566160" cy="1965960"/>
          </a:xfrm>
          <a:prstGeom prst="roundRect">
            <a:avLst>
              <a:gd name="adj" fmla="val 46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2" name="Shape 17"/>
          <p:cNvSpPr/>
          <p:nvPr/>
        </p:nvSpPr>
        <p:spPr>
          <a:xfrm>
            <a:off x="822960" y="4279392"/>
            <a:ext cx="566928" cy="566928"/>
          </a:xfrm>
          <a:prstGeom prst="ellipse">
            <a:avLst/>
          </a:prstGeom>
          <a:solidFill>
            <a:srgbClr val="FDF9D6"/>
          </a:solidFill>
          <a:ln/>
        </p:spPr>
        <p:txBody>
          <a:bodyPr/>
          <a:p/>
        </p:txBody>
      </p:sp>
      <p:pic>
        <p:nvPicPr>
          <p:cNvPr id="23" name="Image 3" descr="icons/doc_212F38.png">    </p:cNvPr>
          <p:cNvPicPr>
            <a:picLocks noChangeAspect="1"/>
          </p:cNvPicPr>
          <p:nvPr/>
        </p:nvPicPr>
        <p:blipFill>
          <a:blip r:embed="rId4"/>
          <a:stretch>
            <a:fillRect/>
          </a:stretch>
        </p:blipFill>
        <p:spPr>
          <a:xfrm>
            <a:off x="959023" y="4415455"/>
            <a:ext cx="294803" cy="294803"/>
          </a:xfrm>
          <a:prstGeom prst="rect">
            <a:avLst/>
          </a:prstGeom>
        </p:spPr>
      </p:pic>
      <p:sp>
        <p:nvSpPr>
          <p:cNvPr id="24" name="Text 18"/>
          <p:cNvSpPr/>
          <p:nvPr/>
        </p:nvSpPr>
        <p:spPr>
          <a:xfrm>
            <a:off x="1517904" y="4279392"/>
            <a:ext cx="2322576" cy="566928"/>
          </a:xfrm>
          <a:prstGeom prst="rect">
            <a:avLst/>
          </a:prstGeom>
          <a:noFill/>
          <a:ln/>
        </p:spPr>
        <p:txBody>
          <a:bodyPr wrap="square" lIns="0" tIns="0" rIns="0" bIns="0" rtlCol="0" anchor="ctr"/>
          <a:lstStyle/>
          <a:p>
            <a:pPr indent="0" marL="0">
              <a:buNone/>
            </a:pPr>
            <a:r>
              <a:rPr lang="en-US" sz="1300" b="1" dirty="0">
                <a:solidFill>
                  <a:srgbClr val="212F38"/>
                </a:solidFill>
                <a:latin typeface="Montserrat" pitchFamily="34" charset="0"/>
                <a:ea typeface="Montserrat" pitchFamily="34" charset="-122"/>
                <a:cs typeface="Montserrat" pitchFamily="34" charset="-120"/>
              </a:rPr>
              <a:t>Typifier</a:t>
            </a:r>
            <a:endParaRPr lang="en-US" sz="1300" dirty="0"/>
          </a:p>
        </p:txBody>
      </p:sp>
      <p:sp>
        <p:nvSpPr>
          <p:cNvPr id="25" name="Text 19"/>
          <p:cNvSpPr/>
          <p:nvPr/>
        </p:nvSpPr>
        <p:spPr>
          <a:xfrm>
            <a:off x="822960" y="4983480"/>
            <a:ext cx="3017520" cy="841248"/>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Capture structured outcome data during or after a call, written to the CDR user field.</a:t>
            </a:r>
            <a:endParaRPr lang="en-US" sz="980" dirty="0"/>
          </a:p>
        </p:txBody>
      </p:sp>
      <p:sp>
        <p:nvSpPr>
          <p:cNvPr id="26" name="Shape 20"/>
          <p:cNvSpPr/>
          <p:nvPr/>
        </p:nvSpPr>
        <p:spPr>
          <a:xfrm>
            <a:off x="4306824" y="4023360"/>
            <a:ext cx="3566160" cy="1965960"/>
          </a:xfrm>
          <a:prstGeom prst="roundRect">
            <a:avLst>
              <a:gd name="adj" fmla="val 46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7" name="Shape 21"/>
          <p:cNvSpPr/>
          <p:nvPr/>
        </p:nvSpPr>
        <p:spPr>
          <a:xfrm>
            <a:off x="4581144" y="4279392"/>
            <a:ext cx="566928" cy="566928"/>
          </a:xfrm>
          <a:prstGeom prst="ellipse">
            <a:avLst/>
          </a:prstGeom>
          <a:solidFill>
            <a:srgbClr val="FDF9D6"/>
          </a:solidFill>
          <a:ln/>
        </p:spPr>
        <p:txBody>
          <a:bodyPr/>
          <a:p/>
        </p:txBody>
      </p:sp>
      <p:pic>
        <p:nvPicPr>
          <p:cNvPr id="28" name="Image 4" descr="icons/grid_212F38.png">    </p:cNvPr>
          <p:cNvPicPr>
            <a:picLocks noChangeAspect="1"/>
          </p:cNvPicPr>
          <p:nvPr/>
        </p:nvPicPr>
        <p:blipFill>
          <a:blip r:embed="rId5"/>
          <a:stretch>
            <a:fillRect/>
          </a:stretch>
        </p:blipFill>
        <p:spPr>
          <a:xfrm>
            <a:off x="4717207" y="4415455"/>
            <a:ext cx="294803" cy="294803"/>
          </a:xfrm>
          <a:prstGeom prst="rect">
            <a:avLst/>
          </a:prstGeom>
        </p:spPr>
      </p:pic>
      <p:sp>
        <p:nvSpPr>
          <p:cNvPr id="29" name="Text 22"/>
          <p:cNvSpPr/>
          <p:nvPr/>
        </p:nvSpPr>
        <p:spPr>
          <a:xfrm>
            <a:off x="5276088" y="4279392"/>
            <a:ext cx="2322576" cy="566928"/>
          </a:xfrm>
          <a:prstGeom prst="rect">
            <a:avLst/>
          </a:prstGeom>
          <a:noFill/>
          <a:ln/>
        </p:spPr>
        <p:txBody>
          <a:bodyPr wrap="square" lIns="0" tIns="0" rIns="0" bIns="0" rtlCol="0" anchor="ctr"/>
          <a:lstStyle/>
          <a:p>
            <a:pPr indent="0" marL="0">
              <a:buNone/>
            </a:pPr>
            <a:r>
              <a:rPr lang="en-US" sz="1300" b="1" dirty="0">
                <a:solidFill>
                  <a:srgbClr val="212F38"/>
                </a:solidFill>
                <a:latin typeface="Montserrat" pitchFamily="34" charset="0"/>
                <a:ea typeface="Montserrat" pitchFamily="34" charset="-122"/>
                <a:cs typeface="Montserrat" pitchFamily="34" charset="-120"/>
              </a:rPr>
              <a:t>Home Screen</a:t>
            </a:r>
            <a:endParaRPr lang="en-US" sz="1300" dirty="0"/>
          </a:p>
        </p:txBody>
      </p:sp>
      <p:sp>
        <p:nvSpPr>
          <p:cNvPr id="30" name="Text 23"/>
          <p:cNvSpPr/>
          <p:nvPr/>
        </p:nvSpPr>
        <p:spPr>
          <a:xfrm>
            <a:off x="4581144" y="4983480"/>
            <a:ext cx="3017520" cy="841248"/>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Put your brand and key service information on the agent's landing screen.</a:t>
            </a:r>
            <a:endParaRPr lang="en-US" sz="980" dirty="0"/>
          </a:p>
        </p:txBody>
      </p:sp>
      <p:sp>
        <p:nvSpPr>
          <p:cNvPr id="31" name="Shape 24"/>
          <p:cNvSpPr/>
          <p:nvPr/>
        </p:nvSpPr>
        <p:spPr>
          <a:xfrm>
            <a:off x="8065008" y="4023360"/>
            <a:ext cx="3566160" cy="1965960"/>
          </a:xfrm>
          <a:prstGeom prst="roundRect">
            <a:avLst>
              <a:gd name="adj" fmla="val 46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32" name="Shape 25"/>
          <p:cNvSpPr/>
          <p:nvPr/>
        </p:nvSpPr>
        <p:spPr>
          <a:xfrm>
            <a:off x="8339328" y="4279392"/>
            <a:ext cx="566928" cy="566928"/>
          </a:xfrm>
          <a:prstGeom prst="ellipse">
            <a:avLst/>
          </a:prstGeom>
          <a:solidFill>
            <a:srgbClr val="FDF9D6"/>
          </a:solidFill>
          <a:ln/>
        </p:spPr>
        <p:txBody>
          <a:bodyPr/>
          <a:p/>
        </p:txBody>
      </p:sp>
      <p:pic>
        <p:nvPicPr>
          <p:cNvPr id="33" name="Image 5" descr="icons/background_212F38.png">    </p:cNvPr>
          <p:cNvPicPr>
            <a:picLocks noChangeAspect="1"/>
          </p:cNvPicPr>
          <p:nvPr/>
        </p:nvPicPr>
        <p:blipFill>
          <a:blip r:embed="rId6"/>
          <a:stretch>
            <a:fillRect/>
          </a:stretch>
        </p:blipFill>
        <p:spPr>
          <a:xfrm>
            <a:off x="8475391" y="4415455"/>
            <a:ext cx="294803" cy="294803"/>
          </a:xfrm>
          <a:prstGeom prst="rect">
            <a:avLst/>
          </a:prstGeom>
        </p:spPr>
      </p:pic>
      <p:sp>
        <p:nvSpPr>
          <p:cNvPr id="34" name="Text 26"/>
          <p:cNvSpPr/>
          <p:nvPr/>
        </p:nvSpPr>
        <p:spPr>
          <a:xfrm>
            <a:off x="9034272" y="4279392"/>
            <a:ext cx="2322576" cy="566928"/>
          </a:xfrm>
          <a:prstGeom prst="rect">
            <a:avLst/>
          </a:prstGeom>
          <a:noFill/>
          <a:ln/>
        </p:spPr>
        <p:txBody>
          <a:bodyPr wrap="square" lIns="0" tIns="0" rIns="0" bIns="0" rtlCol="0" anchor="ctr"/>
          <a:lstStyle/>
          <a:p>
            <a:pPr indent="0" marL="0">
              <a:buNone/>
            </a:pPr>
            <a:r>
              <a:rPr lang="en-US" sz="1300" b="1" dirty="0">
                <a:solidFill>
                  <a:srgbClr val="212F38"/>
                </a:solidFill>
                <a:latin typeface="Montserrat" pitchFamily="34" charset="0"/>
                <a:ea typeface="Montserrat" pitchFamily="34" charset="-122"/>
                <a:cs typeface="Montserrat" pitchFamily="34" charset="-120"/>
              </a:rPr>
              <a:t>Back+</a:t>
            </a:r>
            <a:endParaRPr lang="en-US" sz="1300" dirty="0"/>
          </a:p>
        </p:txBody>
      </p:sp>
      <p:sp>
        <p:nvSpPr>
          <p:cNvPr id="35" name="Text 27"/>
          <p:cNvSpPr/>
          <p:nvPr/>
        </p:nvSpPr>
        <p:spPr>
          <a:xfrm>
            <a:off x="8339328" y="4983480"/>
            <a:ext cx="3017520" cy="841248"/>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Immersive background effects — blur, corporate imagery or an office scene — for video calls.</a:t>
            </a:r>
            <a:endParaRPr lang="en-US" sz="980" dirty="0"/>
          </a:p>
        </p:txBody>
      </p:sp>
      <p:sp>
        <p:nvSpPr>
          <p:cNvPr id="36" name="Text 28"/>
          <p:cNvSpPr/>
          <p:nvPr/>
        </p:nvSpPr>
        <p:spPr>
          <a:xfrm>
            <a:off x="548640" y="6053328"/>
            <a:ext cx="11091672" cy="292608"/>
          </a:xfrm>
          <a:prstGeom prst="rect">
            <a:avLst/>
          </a:prstGeom>
          <a:noFill/>
          <a:ln/>
        </p:spPr>
        <p:txBody>
          <a:bodyPr wrap="square" lIns="0" tIns="0" rIns="0" bIns="0" rtlCol="0" anchor="ctr"/>
          <a:lstStyle/>
          <a:p>
            <a:pPr indent="0" marL="0">
              <a:buNone/>
            </a:pPr>
            <a:r>
              <a:rPr lang="en-US" sz="980" i="1" dirty="0">
                <a:solidFill>
                  <a:srgbClr val="4D5C6E"/>
                </a:solidFill>
                <a:latin typeface="Montserrat" pitchFamily="34" charset="0"/>
                <a:ea typeface="Montserrat" pitchFamily="34" charset="-122"/>
                <a:cs typeface="Montserrat" pitchFamily="34" charset="-120"/>
              </a:rPr>
              <a:t>Applications open embedded or in a new tab, and can receive user, name and destination variables from the queue trigger.</a:t>
            </a:r>
            <a:endParaRPr lang="en-US" sz="980" dirty="0"/>
          </a:p>
        </p:txBody>
      </p:sp>
      <p:sp>
        <p:nvSpPr>
          <p:cNvPr id="37" name="Text 29"/>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Source: wiki.ivrpowers.com/en/webacd/extensions, interactivepowers.com</a:t>
            </a:r>
            <a:endParaRPr lang="en-US" sz="800" dirty="0"/>
          </a:p>
        </p:txBody>
      </p:sp>
      <p:sp>
        <p:nvSpPr>
          <p:cNvPr id="38" name="Text 30"/>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Applications</a:t>
            </a:r>
            <a:endParaRPr lang="en-US" sz="800" dirty="0"/>
          </a:p>
        </p:txBody>
      </p:sp>
      <p:sp>
        <p:nvSpPr>
          <p:cNvPr id="39" name="Text 31"/>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10</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1">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FF6D5F"/>
                </a:solidFill>
                <a:latin typeface="Montserrat" pitchFamily="34" charset="0"/>
                <a:ea typeface="Montserrat" pitchFamily="34" charset="-122"/>
                <a:cs typeface="Montserrat" pitchFamily="34" charset="-120"/>
              </a:rPr>
              <a:t>RELEASE TRACK</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FFFFFF"/>
                </a:solidFill>
                <a:latin typeface="Montserrat" pitchFamily="34" charset="0"/>
                <a:ea typeface="Montserrat" pitchFamily="34" charset="-122"/>
                <a:cs typeface="Montserrat" pitchFamily="34" charset="-120"/>
              </a:rPr>
              <a:t>What changed in 2025 and 2026</a:t>
            </a:r>
            <a:endParaRPr lang="en-US" sz="2700" dirty="0"/>
          </a:p>
        </p:txBody>
      </p:sp>
      <p:sp>
        <p:nvSpPr>
          <p:cNvPr id="5" name="Shape 3"/>
          <p:cNvSpPr/>
          <p:nvPr/>
        </p:nvSpPr>
        <p:spPr>
          <a:xfrm>
            <a:off x="548640" y="1463040"/>
            <a:ext cx="5303520" cy="1481328"/>
          </a:xfrm>
          <a:prstGeom prst="roundRect">
            <a:avLst>
              <a:gd name="adj" fmla="val 6173"/>
            </a:avLst>
          </a:prstGeom>
          <a:solidFill>
            <a:srgbClr val="2E3D48"/>
          </a:solidFill>
          <a:ln/>
        </p:spPr>
        <p:txBody>
          <a:bodyPr/>
          <a:p/>
        </p:txBody>
      </p:sp>
      <p:sp>
        <p:nvSpPr>
          <p:cNvPr id="6" name="Shape 4"/>
          <p:cNvSpPr/>
          <p:nvPr/>
        </p:nvSpPr>
        <p:spPr>
          <a:xfrm>
            <a:off x="804672" y="1773936"/>
            <a:ext cx="585216" cy="585216"/>
          </a:xfrm>
          <a:prstGeom prst="ellipse">
            <a:avLst/>
          </a:prstGeom>
          <a:solidFill>
            <a:srgbClr val="F8EA76"/>
          </a:solidFill>
          <a:ln/>
        </p:spPr>
        <p:txBody>
          <a:bodyPr/>
          <a:p/>
        </p:txBody>
      </p:sp>
      <p:pic>
        <p:nvPicPr>
          <p:cNvPr id="7" name="Image 0" descr="icons/pwa_212F38.png">    </p:cNvPr>
          <p:cNvPicPr>
            <a:picLocks noChangeAspect="1"/>
          </p:cNvPicPr>
          <p:nvPr/>
        </p:nvPicPr>
        <p:blipFill>
          <a:blip r:embed="rId1"/>
          <a:stretch>
            <a:fillRect/>
          </a:stretch>
        </p:blipFill>
        <p:spPr>
          <a:xfrm>
            <a:off x="945124" y="1914388"/>
            <a:ext cx="304312" cy="304312"/>
          </a:xfrm>
          <a:prstGeom prst="rect">
            <a:avLst/>
          </a:prstGeom>
        </p:spPr>
      </p:pic>
      <p:sp>
        <p:nvSpPr>
          <p:cNvPr id="8" name="Text 5"/>
          <p:cNvSpPr/>
          <p:nvPr/>
        </p:nvSpPr>
        <p:spPr>
          <a:xfrm>
            <a:off x="1517904" y="1627632"/>
            <a:ext cx="4078224" cy="310896"/>
          </a:xfrm>
          <a:prstGeom prst="rect">
            <a:avLst/>
          </a:prstGeom>
          <a:noFill/>
          <a:ln/>
        </p:spPr>
        <p:txBody>
          <a:bodyPr wrap="square" lIns="0" tIns="0" rIns="0" bIns="0" rtlCol="0" anchor="ctr"/>
          <a:lstStyle/>
          <a:p>
            <a:pPr indent="0" marL="0">
              <a:lnSpc>
                <a:spcPct val="102000"/>
              </a:lnSpc>
              <a:buNone/>
            </a:pPr>
            <a:r>
              <a:rPr lang="en-US" sz="1250" b="1" dirty="0">
                <a:solidFill>
                  <a:srgbClr val="FFFFFF"/>
                </a:solidFill>
                <a:latin typeface="Montserrat" pitchFamily="34" charset="0"/>
                <a:ea typeface="Montserrat" pitchFamily="34" charset="-122"/>
                <a:cs typeface="Montserrat" pitchFamily="34" charset="-120"/>
              </a:rPr>
              <a:t>Progressive Web App</a:t>
            </a:r>
            <a:endParaRPr lang="en-US" sz="1250" dirty="0"/>
          </a:p>
        </p:txBody>
      </p:sp>
      <p:sp>
        <p:nvSpPr>
          <p:cNvPr id="9" name="Shape 6"/>
          <p:cNvSpPr/>
          <p:nvPr/>
        </p:nvSpPr>
        <p:spPr>
          <a:xfrm>
            <a:off x="1517904" y="1975104"/>
            <a:ext cx="1554480" cy="256032"/>
          </a:xfrm>
          <a:prstGeom prst="roundRect">
            <a:avLst>
              <a:gd name="adj" fmla="val 50000"/>
            </a:avLst>
          </a:prstGeom>
          <a:solidFill>
            <a:srgbClr val="FF6D5F"/>
          </a:solidFill>
          <a:ln/>
        </p:spPr>
        <p:txBody>
          <a:bodyPr/>
          <a:p/>
        </p:txBody>
      </p:sp>
      <p:sp>
        <p:nvSpPr>
          <p:cNvPr id="10" name="Text 7"/>
          <p:cNvSpPr/>
          <p:nvPr/>
        </p:nvSpPr>
        <p:spPr>
          <a:xfrm>
            <a:off x="1517904" y="1975104"/>
            <a:ext cx="1554480" cy="256032"/>
          </a:xfrm>
          <a:prstGeom prst="rect">
            <a:avLst/>
          </a:prstGeom>
          <a:noFill/>
          <a:ln/>
        </p:spPr>
        <p:txBody>
          <a:bodyPr wrap="square" lIns="0" tIns="0" rIns="0" bIns="0" rtlCol="0" anchor="ctr"/>
          <a:lstStyle/>
          <a:p>
            <a:pPr algn="ctr" indent="0" marL="0">
              <a:buNone/>
            </a:pPr>
            <a:r>
              <a:rPr lang="en-US" sz="760" b="1" dirty="0">
                <a:solidFill>
                  <a:srgbClr val="FFFFFF"/>
                </a:solidFill>
                <a:latin typeface="Montserrat" pitchFamily="34" charset="0"/>
                <a:ea typeface="Montserrat" pitchFamily="34" charset="-122"/>
                <a:cs typeface="Montserrat" pitchFamily="34" charset="-120"/>
              </a:rPr>
              <a:t>v1.25 · MAY 2026</a:t>
            </a:r>
            <a:endParaRPr lang="en-US" sz="760" dirty="0"/>
          </a:p>
        </p:txBody>
      </p:sp>
      <p:sp>
        <p:nvSpPr>
          <p:cNvPr id="11" name="Text 8"/>
          <p:cNvSpPr/>
          <p:nvPr/>
        </p:nvSpPr>
        <p:spPr>
          <a:xfrm>
            <a:off x="1517904" y="2304288"/>
            <a:ext cx="4078224" cy="512064"/>
          </a:xfrm>
          <a:prstGeom prst="rect">
            <a:avLst/>
          </a:prstGeom>
          <a:noFill/>
          <a:ln/>
        </p:spPr>
        <p:txBody>
          <a:bodyPr wrap="square" lIns="0" tIns="0" rIns="0" bIns="0" rtlCol="0" anchor="ctr"/>
          <a:lstStyle/>
          <a:p>
            <a:pPr indent="0" marL="0">
              <a:lnSpc>
                <a:spcPct val="120000"/>
              </a:lnSpc>
              <a:buNone/>
            </a:pPr>
            <a:r>
              <a:rPr lang="en-US" sz="900" dirty="0">
                <a:solidFill>
                  <a:srgbClr val="9FB0BE"/>
                </a:solidFill>
                <a:latin typeface="Montserrat" pitchFamily="34" charset="0"/>
                <a:ea typeface="Montserrat" pitchFamily="34" charset="-122"/>
                <a:cs typeface="Montserrat" pitchFamily="34" charset="-120"/>
              </a:rPr>
              <a:t>Install Web ACD as an app on the desktop or home screen, with faster start-up and no browser chrome.</a:t>
            </a:r>
            <a:endParaRPr lang="en-US" sz="900" dirty="0"/>
          </a:p>
        </p:txBody>
      </p:sp>
      <p:sp>
        <p:nvSpPr>
          <p:cNvPr id="12" name="Shape 9"/>
          <p:cNvSpPr/>
          <p:nvPr/>
        </p:nvSpPr>
        <p:spPr>
          <a:xfrm>
            <a:off x="6336792" y="1463040"/>
            <a:ext cx="5303520" cy="1481328"/>
          </a:xfrm>
          <a:prstGeom prst="roundRect">
            <a:avLst>
              <a:gd name="adj" fmla="val 6173"/>
            </a:avLst>
          </a:prstGeom>
          <a:solidFill>
            <a:srgbClr val="2E3D48"/>
          </a:solidFill>
          <a:ln/>
        </p:spPr>
        <p:txBody>
          <a:bodyPr/>
          <a:p/>
        </p:txBody>
      </p:sp>
      <p:sp>
        <p:nvSpPr>
          <p:cNvPr id="13" name="Shape 10"/>
          <p:cNvSpPr/>
          <p:nvPr/>
        </p:nvSpPr>
        <p:spPr>
          <a:xfrm>
            <a:off x="6592824" y="1773936"/>
            <a:ext cx="585216" cy="585216"/>
          </a:xfrm>
          <a:prstGeom prst="ellipse">
            <a:avLst/>
          </a:prstGeom>
          <a:solidFill>
            <a:srgbClr val="F8EA76"/>
          </a:solidFill>
          <a:ln/>
        </p:spPr>
        <p:txBody>
          <a:bodyPr/>
          <a:p/>
        </p:txBody>
      </p:sp>
      <p:pic>
        <p:nvPicPr>
          <p:cNvPr id="14" name="Image 1" descr="icons/key_212F38.png">    </p:cNvPr>
          <p:cNvPicPr>
            <a:picLocks noChangeAspect="1"/>
          </p:cNvPicPr>
          <p:nvPr/>
        </p:nvPicPr>
        <p:blipFill>
          <a:blip r:embed="rId2"/>
          <a:stretch>
            <a:fillRect/>
          </a:stretch>
        </p:blipFill>
        <p:spPr>
          <a:xfrm>
            <a:off x="6733276" y="1914388"/>
            <a:ext cx="304312" cy="304312"/>
          </a:xfrm>
          <a:prstGeom prst="rect">
            <a:avLst/>
          </a:prstGeom>
        </p:spPr>
      </p:pic>
      <p:sp>
        <p:nvSpPr>
          <p:cNvPr id="15" name="Text 11"/>
          <p:cNvSpPr/>
          <p:nvPr/>
        </p:nvSpPr>
        <p:spPr>
          <a:xfrm>
            <a:off x="7306056" y="1627632"/>
            <a:ext cx="4078224" cy="310896"/>
          </a:xfrm>
          <a:prstGeom prst="rect">
            <a:avLst/>
          </a:prstGeom>
          <a:noFill/>
          <a:ln/>
        </p:spPr>
        <p:txBody>
          <a:bodyPr wrap="square" lIns="0" tIns="0" rIns="0" bIns="0" rtlCol="0" anchor="ctr"/>
          <a:lstStyle/>
          <a:p>
            <a:pPr indent="0" marL="0">
              <a:lnSpc>
                <a:spcPct val="102000"/>
              </a:lnSpc>
              <a:buNone/>
            </a:pPr>
            <a:r>
              <a:rPr lang="en-US" sz="1250" b="1" dirty="0">
                <a:solidFill>
                  <a:srgbClr val="FFFFFF"/>
                </a:solidFill>
                <a:latin typeface="Montserrat" pitchFamily="34" charset="0"/>
                <a:ea typeface="Montserrat" pitchFamily="34" charset="-122"/>
                <a:cs typeface="Montserrat" pitchFamily="34" charset="-120"/>
              </a:rPr>
              <a:t>Two-factor authentication</a:t>
            </a:r>
            <a:endParaRPr lang="en-US" sz="1250" dirty="0"/>
          </a:p>
        </p:txBody>
      </p:sp>
      <p:sp>
        <p:nvSpPr>
          <p:cNvPr id="16" name="Shape 12"/>
          <p:cNvSpPr/>
          <p:nvPr/>
        </p:nvSpPr>
        <p:spPr>
          <a:xfrm>
            <a:off x="7306056" y="1975104"/>
            <a:ext cx="1554480" cy="256032"/>
          </a:xfrm>
          <a:prstGeom prst="roundRect">
            <a:avLst>
              <a:gd name="adj" fmla="val 50000"/>
            </a:avLst>
          </a:prstGeom>
          <a:solidFill>
            <a:srgbClr val="FF6D5F"/>
          </a:solidFill>
          <a:ln/>
        </p:spPr>
        <p:txBody>
          <a:bodyPr/>
          <a:p/>
        </p:txBody>
      </p:sp>
      <p:sp>
        <p:nvSpPr>
          <p:cNvPr id="17" name="Text 13"/>
          <p:cNvSpPr/>
          <p:nvPr/>
        </p:nvSpPr>
        <p:spPr>
          <a:xfrm>
            <a:off x="7306056" y="1975104"/>
            <a:ext cx="1554480" cy="256032"/>
          </a:xfrm>
          <a:prstGeom prst="rect">
            <a:avLst/>
          </a:prstGeom>
          <a:noFill/>
          <a:ln/>
        </p:spPr>
        <p:txBody>
          <a:bodyPr wrap="square" lIns="0" tIns="0" rIns="0" bIns="0" rtlCol="0" anchor="ctr"/>
          <a:lstStyle/>
          <a:p>
            <a:pPr algn="ctr" indent="0" marL="0">
              <a:buNone/>
            </a:pPr>
            <a:r>
              <a:rPr lang="en-US" sz="760" b="1" dirty="0">
                <a:solidFill>
                  <a:srgbClr val="FFFFFF"/>
                </a:solidFill>
                <a:latin typeface="Montserrat" pitchFamily="34" charset="0"/>
                <a:ea typeface="Montserrat" pitchFamily="34" charset="-122"/>
                <a:cs typeface="Montserrat" pitchFamily="34" charset="-120"/>
              </a:rPr>
              <a:t>v1.26 · JUL 2026</a:t>
            </a:r>
            <a:endParaRPr lang="en-US" sz="760" dirty="0"/>
          </a:p>
        </p:txBody>
      </p:sp>
      <p:sp>
        <p:nvSpPr>
          <p:cNvPr id="18" name="Text 14"/>
          <p:cNvSpPr/>
          <p:nvPr/>
        </p:nvSpPr>
        <p:spPr>
          <a:xfrm>
            <a:off x="7306056" y="2304288"/>
            <a:ext cx="4078224" cy="512064"/>
          </a:xfrm>
          <a:prstGeom prst="rect">
            <a:avLst/>
          </a:prstGeom>
          <a:noFill/>
          <a:ln/>
        </p:spPr>
        <p:txBody>
          <a:bodyPr wrap="square" lIns="0" tIns="0" rIns="0" bIns="0" rtlCol="0" anchor="ctr"/>
          <a:lstStyle/>
          <a:p>
            <a:pPr indent="0" marL="0">
              <a:lnSpc>
                <a:spcPct val="120000"/>
              </a:lnSpc>
              <a:buNone/>
            </a:pPr>
            <a:r>
              <a:rPr lang="en-US" sz="900" dirty="0">
                <a:solidFill>
                  <a:srgbClr val="9FB0BE"/>
                </a:solidFill>
                <a:latin typeface="Montserrat" pitchFamily="34" charset="0"/>
                <a:ea typeface="Montserrat" pitchFamily="34" charset="-122"/>
                <a:cs typeface="Montserrat" pitchFamily="34" charset="-120"/>
              </a:rPr>
              <a:t>Email OTP as a second factor on every login, for agents, supervisors and administrators alike.</a:t>
            </a:r>
            <a:endParaRPr lang="en-US" sz="900" dirty="0"/>
          </a:p>
        </p:txBody>
      </p:sp>
      <p:sp>
        <p:nvSpPr>
          <p:cNvPr id="19" name="Shape 15"/>
          <p:cNvSpPr/>
          <p:nvPr/>
        </p:nvSpPr>
        <p:spPr>
          <a:xfrm>
            <a:off x="548640" y="3127248"/>
            <a:ext cx="5303520" cy="1481328"/>
          </a:xfrm>
          <a:prstGeom prst="roundRect">
            <a:avLst>
              <a:gd name="adj" fmla="val 6173"/>
            </a:avLst>
          </a:prstGeom>
          <a:solidFill>
            <a:srgbClr val="2E3D48"/>
          </a:solidFill>
          <a:ln/>
        </p:spPr>
        <p:txBody>
          <a:bodyPr/>
          <a:p/>
        </p:txBody>
      </p:sp>
      <p:sp>
        <p:nvSpPr>
          <p:cNvPr id="20" name="Shape 16"/>
          <p:cNvSpPr/>
          <p:nvPr/>
        </p:nvSpPr>
        <p:spPr>
          <a:xfrm>
            <a:off x="804672" y="3438144"/>
            <a:ext cx="585216" cy="585216"/>
          </a:xfrm>
          <a:prstGeom prst="ellipse">
            <a:avLst/>
          </a:prstGeom>
          <a:solidFill>
            <a:srgbClr val="F8EA76"/>
          </a:solidFill>
          <a:ln/>
        </p:spPr>
        <p:txBody>
          <a:bodyPr/>
          <a:p/>
        </p:txBody>
      </p:sp>
      <p:pic>
        <p:nvPicPr>
          <p:cNvPr id="21" name="Image 2" descr="icons/language_212F38.png">    </p:cNvPr>
          <p:cNvPicPr>
            <a:picLocks noChangeAspect="1"/>
          </p:cNvPicPr>
          <p:nvPr/>
        </p:nvPicPr>
        <p:blipFill>
          <a:blip r:embed="rId3"/>
          <a:stretch>
            <a:fillRect/>
          </a:stretch>
        </p:blipFill>
        <p:spPr>
          <a:xfrm>
            <a:off x="945124" y="3578596"/>
            <a:ext cx="304312" cy="304312"/>
          </a:xfrm>
          <a:prstGeom prst="rect">
            <a:avLst/>
          </a:prstGeom>
        </p:spPr>
      </p:pic>
      <p:sp>
        <p:nvSpPr>
          <p:cNvPr id="22" name="Text 17"/>
          <p:cNvSpPr/>
          <p:nvPr/>
        </p:nvSpPr>
        <p:spPr>
          <a:xfrm>
            <a:off x="1517904" y="3291840"/>
            <a:ext cx="4078224" cy="310896"/>
          </a:xfrm>
          <a:prstGeom prst="rect">
            <a:avLst/>
          </a:prstGeom>
          <a:noFill/>
          <a:ln/>
        </p:spPr>
        <p:txBody>
          <a:bodyPr wrap="square" lIns="0" tIns="0" rIns="0" bIns="0" rtlCol="0" anchor="ctr"/>
          <a:lstStyle/>
          <a:p>
            <a:pPr indent="0" marL="0">
              <a:lnSpc>
                <a:spcPct val="102000"/>
              </a:lnSpc>
              <a:buNone/>
            </a:pPr>
            <a:r>
              <a:rPr lang="en-US" sz="1250" b="1" dirty="0">
                <a:solidFill>
                  <a:srgbClr val="FFFFFF"/>
                </a:solidFill>
                <a:latin typeface="Montserrat" pitchFamily="34" charset="0"/>
                <a:ea typeface="Montserrat" pitchFamily="34" charset="-122"/>
                <a:cs typeface="Montserrat" pitchFamily="34" charset="-120"/>
              </a:rPr>
              <a:t>Hungarian language</a:t>
            </a:r>
            <a:endParaRPr lang="en-US" sz="1250" dirty="0"/>
          </a:p>
        </p:txBody>
      </p:sp>
      <p:sp>
        <p:nvSpPr>
          <p:cNvPr id="23" name="Shape 18"/>
          <p:cNvSpPr/>
          <p:nvPr/>
        </p:nvSpPr>
        <p:spPr>
          <a:xfrm>
            <a:off x="1517904" y="3639312"/>
            <a:ext cx="1554480" cy="256032"/>
          </a:xfrm>
          <a:prstGeom prst="roundRect">
            <a:avLst>
              <a:gd name="adj" fmla="val 50000"/>
            </a:avLst>
          </a:prstGeom>
          <a:solidFill>
            <a:srgbClr val="FF6D5F"/>
          </a:solidFill>
          <a:ln/>
        </p:spPr>
        <p:txBody>
          <a:bodyPr/>
          <a:p/>
        </p:txBody>
      </p:sp>
      <p:sp>
        <p:nvSpPr>
          <p:cNvPr id="24" name="Text 19"/>
          <p:cNvSpPr/>
          <p:nvPr/>
        </p:nvSpPr>
        <p:spPr>
          <a:xfrm>
            <a:off x="1517904" y="3639312"/>
            <a:ext cx="1554480" cy="256032"/>
          </a:xfrm>
          <a:prstGeom prst="rect">
            <a:avLst/>
          </a:prstGeom>
          <a:noFill/>
          <a:ln/>
        </p:spPr>
        <p:txBody>
          <a:bodyPr wrap="square" lIns="0" tIns="0" rIns="0" bIns="0" rtlCol="0" anchor="ctr"/>
          <a:lstStyle/>
          <a:p>
            <a:pPr algn="ctr" indent="0" marL="0">
              <a:buNone/>
            </a:pPr>
            <a:r>
              <a:rPr lang="en-US" sz="760" b="1" dirty="0">
                <a:solidFill>
                  <a:srgbClr val="FFFFFF"/>
                </a:solidFill>
                <a:latin typeface="Montserrat" pitchFamily="34" charset="0"/>
                <a:ea typeface="Montserrat" pitchFamily="34" charset="-122"/>
                <a:cs typeface="Montserrat" pitchFamily="34" charset="-120"/>
              </a:rPr>
              <a:t>v1.23 · NOV 2025</a:t>
            </a:r>
            <a:endParaRPr lang="en-US" sz="760" dirty="0"/>
          </a:p>
        </p:txBody>
      </p:sp>
      <p:sp>
        <p:nvSpPr>
          <p:cNvPr id="25" name="Text 20"/>
          <p:cNvSpPr/>
          <p:nvPr/>
        </p:nvSpPr>
        <p:spPr>
          <a:xfrm>
            <a:off x="1517904" y="3968496"/>
            <a:ext cx="4078224" cy="512064"/>
          </a:xfrm>
          <a:prstGeom prst="rect">
            <a:avLst/>
          </a:prstGeom>
          <a:noFill/>
          <a:ln/>
        </p:spPr>
        <p:txBody>
          <a:bodyPr wrap="square" lIns="0" tIns="0" rIns="0" bIns="0" rtlCol="0" anchor="ctr"/>
          <a:lstStyle/>
          <a:p>
            <a:pPr indent="0" marL="0">
              <a:lnSpc>
                <a:spcPct val="120000"/>
              </a:lnSpc>
              <a:buNone/>
            </a:pPr>
            <a:r>
              <a:rPr lang="en-US" sz="900" dirty="0">
                <a:solidFill>
                  <a:srgbClr val="9FB0BE"/>
                </a:solidFill>
                <a:latin typeface="Montserrat" pitchFamily="34" charset="0"/>
                <a:ea typeface="Montserrat" pitchFamily="34" charset="-122"/>
                <a:cs typeface="Montserrat" pitchFamily="34" charset="-120"/>
              </a:rPr>
              <a:t>hu_HU joins the platform, bringing coverage to 19 locales across English, Spanish, Portuguese and Hungarian.</a:t>
            </a:r>
            <a:endParaRPr lang="en-US" sz="900" dirty="0"/>
          </a:p>
        </p:txBody>
      </p:sp>
      <p:sp>
        <p:nvSpPr>
          <p:cNvPr id="26" name="Shape 21"/>
          <p:cNvSpPr/>
          <p:nvPr/>
        </p:nvSpPr>
        <p:spPr>
          <a:xfrm>
            <a:off x="6336792" y="3127248"/>
            <a:ext cx="5303520" cy="1481328"/>
          </a:xfrm>
          <a:prstGeom prst="roundRect">
            <a:avLst>
              <a:gd name="adj" fmla="val 6173"/>
            </a:avLst>
          </a:prstGeom>
          <a:solidFill>
            <a:srgbClr val="2E3D48"/>
          </a:solidFill>
          <a:ln/>
        </p:spPr>
        <p:txBody>
          <a:bodyPr/>
          <a:p/>
        </p:txBody>
      </p:sp>
      <p:sp>
        <p:nvSpPr>
          <p:cNvPr id="27" name="Shape 22"/>
          <p:cNvSpPr/>
          <p:nvPr/>
        </p:nvSpPr>
        <p:spPr>
          <a:xfrm>
            <a:off x="6592824" y="3438144"/>
            <a:ext cx="585216" cy="585216"/>
          </a:xfrm>
          <a:prstGeom prst="ellipse">
            <a:avLst/>
          </a:prstGeom>
          <a:solidFill>
            <a:srgbClr val="F8EA76"/>
          </a:solidFill>
          <a:ln/>
        </p:spPr>
        <p:txBody>
          <a:bodyPr/>
          <a:p/>
        </p:txBody>
      </p:sp>
      <p:pic>
        <p:nvPicPr>
          <p:cNvPr id="28" name="Image 3" descr="icons/bolt_212F38.png">    </p:cNvPr>
          <p:cNvPicPr>
            <a:picLocks noChangeAspect="1"/>
          </p:cNvPicPr>
          <p:nvPr/>
        </p:nvPicPr>
        <p:blipFill>
          <a:blip r:embed="rId4"/>
          <a:stretch>
            <a:fillRect/>
          </a:stretch>
        </p:blipFill>
        <p:spPr>
          <a:xfrm>
            <a:off x="6733276" y="3578596"/>
            <a:ext cx="304312" cy="304312"/>
          </a:xfrm>
          <a:prstGeom prst="rect">
            <a:avLst/>
          </a:prstGeom>
        </p:spPr>
      </p:pic>
      <p:sp>
        <p:nvSpPr>
          <p:cNvPr id="29" name="Text 23"/>
          <p:cNvSpPr/>
          <p:nvPr/>
        </p:nvSpPr>
        <p:spPr>
          <a:xfrm>
            <a:off x="7306056" y="3291840"/>
            <a:ext cx="4078224" cy="310896"/>
          </a:xfrm>
          <a:prstGeom prst="rect">
            <a:avLst/>
          </a:prstGeom>
          <a:noFill/>
          <a:ln/>
        </p:spPr>
        <p:txBody>
          <a:bodyPr wrap="square" lIns="0" tIns="0" rIns="0" bIns="0" rtlCol="0" anchor="ctr"/>
          <a:lstStyle/>
          <a:p>
            <a:pPr indent="0" marL="0">
              <a:lnSpc>
                <a:spcPct val="102000"/>
              </a:lnSpc>
              <a:buNone/>
            </a:pPr>
            <a:r>
              <a:rPr lang="en-US" sz="1250" b="1" dirty="0">
                <a:solidFill>
                  <a:srgbClr val="FFFFFF"/>
                </a:solidFill>
                <a:latin typeface="Montserrat" pitchFamily="34" charset="0"/>
                <a:ea typeface="Montserrat" pitchFamily="34" charset="-122"/>
                <a:cs typeface="Montserrat" pitchFamily="34" charset="-120"/>
              </a:rPr>
              <a:t>WebRTC warm-up</a:t>
            </a:r>
            <a:endParaRPr lang="en-US" sz="1250" dirty="0"/>
          </a:p>
        </p:txBody>
      </p:sp>
      <p:sp>
        <p:nvSpPr>
          <p:cNvPr id="30" name="Shape 24"/>
          <p:cNvSpPr/>
          <p:nvPr/>
        </p:nvSpPr>
        <p:spPr>
          <a:xfrm>
            <a:off x="7306056" y="3639312"/>
            <a:ext cx="1691640" cy="256032"/>
          </a:xfrm>
          <a:prstGeom prst="roundRect">
            <a:avLst>
              <a:gd name="adj" fmla="val 50000"/>
            </a:avLst>
          </a:prstGeom>
          <a:solidFill>
            <a:srgbClr val="FF6D5F"/>
          </a:solidFill>
          <a:ln/>
        </p:spPr>
        <p:txBody>
          <a:bodyPr/>
          <a:p/>
        </p:txBody>
      </p:sp>
      <p:sp>
        <p:nvSpPr>
          <p:cNvPr id="31" name="Text 25"/>
          <p:cNvSpPr/>
          <p:nvPr/>
        </p:nvSpPr>
        <p:spPr>
          <a:xfrm>
            <a:off x="7306056" y="3639312"/>
            <a:ext cx="1691640" cy="256032"/>
          </a:xfrm>
          <a:prstGeom prst="rect">
            <a:avLst/>
          </a:prstGeom>
          <a:noFill/>
          <a:ln/>
        </p:spPr>
        <p:txBody>
          <a:bodyPr wrap="square" lIns="0" tIns="0" rIns="0" bIns="0" rtlCol="0" anchor="ctr"/>
          <a:lstStyle/>
          <a:p>
            <a:pPr algn="ctr" indent="0" marL="0">
              <a:buNone/>
            </a:pPr>
            <a:r>
              <a:rPr lang="en-US" sz="760" b="1" dirty="0">
                <a:solidFill>
                  <a:srgbClr val="FFFFFF"/>
                </a:solidFill>
                <a:latin typeface="Montserrat" pitchFamily="34" charset="0"/>
                <a:ea typeface="Montserrat" pitchFamily="34" charset="-122"/>
                <a:cs typeface="Montserrat" pitchFamily="34" charset="-120"/>
              </a:rPr>
              <a:t>v1.23.1 · DEC 2025</a:t>
            </a:r>
            <a:endParaRPr lang="en-US" sz="760" dirty="0"/>
          </a:p>
        </p:txBody>
      </p:sp>
      <p:sp>
        <p:nvSpPr>
          <p:cNvPr id="32" name="Text 26"/>
          <p:cNvSpPr/>
          <p:nvPr/>
        </p:nvSpPr>
        <p:spPr>
          <a:xfrm>
            <a:off x="7306056" y="3968496"/>
            <a:ext cx="4078224" cy="512064"/>
          </a:xfrm>
          <a:prstGeom prst="rect">
            <a:avLst/>
          </a:prstGeom>
          <a:noFill/>
          <a:ln/>
        </p:spPr>
        <p:txBody>
          <a:bodyPr wrap="square" lIns="0" tIns="0" rIns="0" bIns="0" rtlCol="0" anchor="ctr"/>
          <a:lstStyle/>
          <a:p>
            <a:pPr indent="0" marL="0">
              <a:lnSpc>
                <a:spcPct val="120000"/>
              </a:lnSpc>
              <a:buNone/>
            </a:pPr>
            <a:r>
              <a:rPr lang="en-US" sz="900" dirty="0">
                <a:solidFill>
                  <a:srgbClr val="9FB0BE"/>
                </a:solidFill>
                <a:latin typeface="Montserrat" pitchFamily="34" charset="0"/>
                <a:ea typeface="Montserrat" pitchFamily="34" charset="-122"/>
                <a:cs typeface="Montserrat" pitchFamily="34" charset="-120"/>
              </a:rPr>
              <a:t>Microphone permission is requested at connection, eliminating audio faults on an agent's first call of the day.</a:t>
            </a:r>
            <a:endParaRPr lang="en-US" sz="900" dirty="0"/>
          </a:p>
        </p:txBody>
      </p:sp>
      <p:sp>
        <p:nvSpPr>
          <p:cNvPr id="33" name="Shape 27"/>
          <p:cNvSpPr/>
          <p:nvPr/>
        </p:nvSpPr>
        <p:spPr>
          <a:xfrm>
            <a:off x="548640" y="4828032"/>
            <a:ext cx="11091672" cy="1170432"/>
          </a:xfrm>
          <a:prstGeom prst="roundRect">
            <a:avLst>
              <a:gd name="adj" fmla="val 7813"/>
            </a:avLst>
          </a:prstGeom>
          <a:solidFill>
            <a:srgbClr val="1A252C"/>
          </a:solidFill>
          <a:ln/>
        </p:spPr>
        <p:txBody>
          <a:bodyPr/>
          <a:p/>
        </p:txBody>
      </p:sp>
      <p:sp>
        <p:nvSpPr>
          <p:cNvPr id="34" name="Text 28"/>
          <p:cNvSpPr/>
          <p:nvPr/>
        </p:nvSpPr>
        <p:spPr>
          <a:xfrm>
            <a:off x="868680" y="4956048"/>
            <a:ext cx="10424160" cy="274320"/>
          </a:xfrm>
          <a:prstGeom prst="rect">
            <a:avLst/>
          </a:prstGeom>
          <a:noFill/>
          <a:ln/>
        </p:spPr>
        <p:txBody>
          <a:bodyPr wrap="square" lIns="0" tIns="0" rIns="0" bIns="0" rtlCol="0" anchor="ctr"/>
          <a:lstStyle/>
          <a:p>
            <a:pPr indent="0" marL="0">
              <a:buNone/>
            </a:pPr>
            <a:r>
              <a:rPr lang="en-US" sz="1150" b="1" dirty="0">
                <a:solidFill>
                  <a:srgbClr val="F8EA76"/>
                </a:solidFill>
                <a:latin typeface="Montserrat" pitchFamily="34" charset="0"/>
                <a:ea typeface="Montserrat" pitchFamily="34" charset="-122"/>
                <a:cs typeface="Montserrat" pitchFamily="34" charset="-120"/>
              </a:rPr>
              <a:t>Under the hood, the same period</a:t>
            </a:r>
            <a:endParaRPr lang="en-US" sz="1150" dirty="0"/>
          </a:p>
        </p:txBody>
      </p:sp>
      <p:sp>
        <p:nvSpPr>
          <p:cNvPr id="35" name="Text 29"/>
          <p:cNvSpPr/>
          <p:nvPr/>
        </p:nvSpPr>
        <p:spPr>
          <a:xfrm>
            <a:off x="868680" y="5248656"/>
            <a:ext cx="10469880" cy="621792"/>
          </a:xfrm>
          <a:prstGeom prst="rect">
            <a:avLst/>
          </a:prstGeom>
          <a:noFill/>
          <a:ln/>
        </p:spPr>
        <p:txBody>
          <a:bodyPr wrap="square" lIns="0" tIns="0" rIns="0" bIns="0" rtlCol="0" anchor="ctr"/>
          <a:lstStyle/>
          <a:p>
            <a:pPr indent="0" marL="0">
              <a:lnSpc>
                <a:spcPct val="125000"/>
              </a:lnSpc>
              <a:buNone/>
            </a:pPr>
            <a:r>
              <a:rPr lang="en-US" sz="980" dirty="0">
                <a:solidFill>
                  <a:srgbClr val="9FB0BE"/>
                </a:solidFill>
                <a:latin typeface="Montserrat" pitchFamily="34" charset="0"/>
                <a:ea typeface="Montserrat" pitchFamily="34" charset="-122"/>
                <a:cs typeface="Montserrat" pitchFamily="34" charset="-120"/>
              </a:rPr>
              <a:t>Node.js runtime moved to 18 LTS and libraries updated · a database connection bottleneck that could block the application removed · query race conditions resolved · dark-theme table styles and layout heights corrected · WSS transport templates extended with local and external IP handling.</a:t>
            </a:r>
            <a:endParaRPr lang="en-US" sz="980" dirty="0"/>
          </a:p>
        </p:txBody>
      </p:sp>
      <p:sp>
        <p:nvSpPr>
          <p:cNvPr id="36" name="Text 30"/>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6B7F8D"/>
                </a:solidFill>
                <a:latin typeface="Montserrat" pitchFamily="34" charset="0"/>
                <a:ea typeface="Montserrat" pitchFamily="34" charset="-122"/>
                <a:cs typeface="Montserrat" pitchFamily="34" charset="-120"/>
              </a:rPr>
              <a:t>Source: wiki.ivrpowers.com/en/webacd/changelog (v1.22.0 – v1.26.0)</a:t>
            </a:r>
            <a:endParaRPr lang="en-US" sz="800" dirty="0"/>
          </a:p>
        </p:txBody>
      </p:sp>
      <p:sp>
        <p:nvSpPr>
          <p:cNvPr id="37" name="Text 31"/>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6B7F8D"/>
                </a:solidFill>
                <a:latin typeface="Montserrat" pitchFamily="34" charset="0"/>
                <a:ea typeface="Montserrat" pitchFamily="34" charset="-122"/>
                <a:cs typeface="Montserrat" pitchFamily="34" charset="-120"/>
              </a:rPr>
              <a:t>Release track</a:t>
            </a:r>
            <a:endParaRPr lang="en-US" sz="800" dirty="0"/>
          </a:p>
        </p:txBody>
      </p:sp>
      <p:sp>
        <p:nvSpPr>
          <p:cNvPr id="38" name="Text 32"/>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9FB0BE"/>
                </a:solidFill>
                <a:latin typeface="Montserrat" pitchFamily="34" charset="0"/>
                <a:ea typeface="Montserrat" pitchFamily="34" charset="-122"/>
                <a:cs typeface="Montserrat" pitchFamily="34" charset="-120"/>
              </a:rPr>
              <a:t>11</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2">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SECURITY</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Protection at the session, the account and the perimeter</a:t>
            </a:r>
            <a:endParaRPr lang="en-US" sz="2700" dirty="0"/>
          </a:p>
        </p:txBody>
      </p:sp>
      <p:sp>
        <p:nvSpPr>
          <p:cNvPr id="5" name="Shape 3"/>
          <p:cNvSpPr/>
          <p:nvPr/>
        </p:nvSpPr>
        <p:spPr>
          <a:xfrm>
            <a:off x="548640" y="1371600"/>
            <a:ext cx="3566160" cy="2084832"/>
          </a:xfrm>
          <a:prstGeom prst="roundRect">
            <a:avLst>
              <a:gd name="adj" fmla="val 438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6" name="Shape 4"/>
          <p:cNvSpPr/>
          <p:nvPr/>
        </p:nvSpPr>
        <p:spPr>
          <a:xfrm>
            <a:off x="822960" y="1645920"/>
            <a:ext cx="566928" cy="566928"/>
          </a:xfrm>
          <a:prstGeom prst="ellipse">
            <a:avLst/>
          </a:prstGeom>
          <a:solidFill>
            <a:srgbClr val="FDF9D6"/>
          </a:solidFill>
          <a:ln/>
        </p:spPr>
        <p:txBody>
          <a:bodyPr/>
          <a:p/>
        </p:txBody>
      </p:sp>
      <p:pic>
        <p:nvPicPr>
          <p:cNvPr id="7" name="Image 0" descr="icons/lockB_212F38.png">    </p:cNvPr>
          <p:cNvPicPr>
            <a:picLocks noChangeAspect="1"/>
          </p:cNvPicPr>
          <p:nvPr/>
        </p:nvPicPr>
        <p:blipFill>
          <a:blip r:embed="rId1"/>
          <a:stretch>
            <a:fillRect/>
          </a:stretch>
        </p:blipFill>
        <p:spPr>
          <a:xfrm>
            <a:off x="959023" y="1781983"/>
            <a:ext cx="294803" cy="294803"/>
          </a:xfrm>
          <a:prstGeom prst="rect">
            <a:avLst/>
          </a:prstGeom>
        </p:spPr>
      </p:pic>
      <p:sp>
        <p:nvSpPr>
          <p:cNvPr id="8" name="Text 5"/>
          <p:cNvSpPr/>
          <p:nvPr/>
        </p:nvSpPr>
        <p:spPr>
          <a:xfrm>
            <a:off x="1517904" y="1645920"/>
            <a:ext cx="2322576" cy="566928"/>
          </a:xfrm>
          <a:prstGeom prst="rect">
            <a:avLst/>
          </a:prstGeom>
          <a:noFill/>
          <a:ln/>
        </p:spPr>
        <p:txBody>
          <a:bodyPr wrap="square" lIns="0" tIns="0" rIns="0" bIns="0" rtlCol="0" anchor="ctr"/>
          <a:lstStyle/>
          <a:p>
            <a:pPr indent="0" marL="0">
              <a:lnSpc>
                <a:spcPct val="105000"/>
              </a:lnSpc>
              <a:buNone/>
            </a:pPr>
            <a:r>
              <a:rPr lang="en-US" sz="1250" b="1" dirty="0">
                <a:solidFill>
                  <a:srgbClr val="212F38"/>
                </a:solidFill>
                <a:latin typeface="Montserrat" pitchFamily="34" charset="0"/>
                <a:ea typeface="Montserrat" pitchFamily="34" charset="-122"/>
                <a:cs typeface="Montserrat" pitchFamily="34" charset="-120"/>
              </a:rPr>
              <a:t>Encrypted in transit</a:t>
            </a:r>
            <a:endParaRPr lang="en-US" sz="1250" dirty="0"/>
          </a:p>
        </p:txBody>
      </p:sp>
      <p:sp>
        <p:nvSpPr>
          <p:cNvPr id="9" name="Text 6"/>
          <p:cNvSpPr/>
          <p:nvPr/>
        </p:nvSpPr>
        <p:spPr>
          <a:xfrm>
            <a:off x="822960" y="2340864"/>
            <a:ext cx="3017520" cy="914400"/>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256-bit AES encryption over SSL-certified transport for signalling and media alike.</a:t>
            </a:r>
            <a:endParaRPr lang="en-US" sz="980" dirty="0"/>
          </a:p>
        </p:txBody>
      </p:sp>
      <p:sp>
        <p:nvSpPr>
          <p:cNvPr id="10" name="Shape 7"/>
          <p:cNvSpPr/>
          <p:nvPr/>
        </p:nvSpPr>
        <p:spPr>
          <a:xfrm>
            <a:off x="4306824" y="1371600"/>
            <a:ext cx="3566160" cy="2084832"/>
          </a:xfrm>
          <a:prstGeom prst="roundRect">
            <a:avLst>
              <a:gd name="adj" fmla="val 438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1" name="Shape 8"/>
          <p:cNvSpPr/>
          <p:nvPr/>
        </p:nvSpPr>
        <p:spPr>
          <a:xfrm>
            <a:off x="4581144" y="1645920"/>
            <a:ext cx="566928" cy="566928"/>
          </a:xfrm>
          <a:prstGeom prst="ellipse">
            <a:avLst/>
          </a:prstGeom>
          <a:solidFill>
            <a:srgbClr val="FDF9D6"/>
          </a:solidFill>
          <a:ln/>
        </p:spPr>
        <p:txBody>
          <a:bodyPr/>
          <a:p/>
        </p:txBody>
      </p:sp>
      <p:pic>
        <p:nvPicPr>
          <p:cNvPr id="12" name="Image 1" descr="icons/key_212F38.png">    </p:cNvPr>
          <p:cNvPicPr>
            <a:picLocks noChangeAspect="1"/>
          </p:cNvPicPr>
          <p:nvPr/>
        </p:nvPicPr>
        <p:blipFill>
          <a:blip r:embed="rId2"/>
          <a:stretch>
            <a:fillRect/>
          </a:stretch>
        </p:blipFill>
        <p:spPr>
          <a:xfrm>
            <a:off x="4717207" y="1781983"/>
            <a:ext cx="294803" cy="294803"/>
          </a:xfrm>
          <a:prstGeom prst="rect">
            <a:avLst/>
          </a:prstGeom>
        </p:spPr>
      </p:pic>
      <p:sp>
        <p:nvSpPr>
          <p:cNvPr id="13" name="Text 9"/>
          <p:cNvSpPr/>
          <p:nvPr/>
        </p:nvSpPr>
        <p:spPr>
          <a:xfrm>
            <a:off x="5276088" y="1645920"/>
            <a:ext cx="2322576" cy="566928"/>
          </a:xfrm>
          <a:prstGeom prst="rect">
            <a:avLst/>
          </a:prstGeom>
          <a:noFill/>
          <a:ln/>
        </p:spPr>
        <p:txBody>
          <a:bodyPr wrap="square" lIns="0" tIns="0" rIns="0" bIns="0" rtlCol="0" anchor="ctr"/>
          <a:lstStyle/>
          <a:p>
            <a:pPr indent="0" marL="0">
              <a:lnSpc>
                <a:spcPct val="105000"/>
              </a:lnSpc>
              <a:buNone/>
            </a:pPr>
            <a:r>
              <a:rPr lang="en-US" sz="1250" b="1" dirty="0">
                <a:solidFill>
                  <a:srgbClr val="212F38"/>
                </a:solidFill>
                <a:latin typeface="Montserrat" pitchFamily="34" charset="0"/>
                <a:ea typeface="Montserrat" pitchFamily="34" charset="-122"/>
                <a:cs typeface="Montserrat" pitchFamily="34" charset="-120"/>
              </a:rPr>
              <a:t>Two-factor authentication</a:t>
            </a:r>
            <a:endParaRPr lang="en-US" sz="1250" dirty="0"/>
          </a:p>
        </p:txBody>
      </p:sp>
      <p:sp>
        <p:nvSpPr>
          <p:cNvPr id="14" name="Text 10"/>
          <p:cNvSpPr/>
          <p:nvPr/>
        </p:nvSpPr>
        <p:spPr>
          <a:xfrm>
            <a:off x="4581144" y="2340864"/>
            <a:ext cx="3017520" cy="914400"/>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Email OTP verification on login, applied uniformly across all three user roles.</a:t>
            </a:r>
            <a:endParaRPr lang="en-US" sz="980" dirty="0"/>
          </a:p>
        </p:txBody>
      </p:sp>
      <p:sp>
        <p:nvSpPr>
          <p:cNvPr id="15" name="Shape 11"/>
          <p:cNvSpPr/>
          <p:nvPr/>
        </p:nvSpPr>
        <p:spPr>
          <a:xfrm>
            <a:off x="8065008" y="1371600"/>
            <a:ext cx="3566160" cy="2084832"/>
          </a:xfrm>
          <a:prstGeom prst="roundRect">
            <a:avLst>
              <a:gd name="adj" fmla="val 438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6" name="Shape 12"/>
          <p:cNvSpPr/>
          <p:nvPr/>
        </p:nvSpPr>
        <p:spPr>
          <a:xfrm>
            <a:off x="8339328" y="1645920"/>
            <a:ext cx="566928" cy="566928"/>
          </a:xfrm>
          <a:prstGeom prst="ellipse">
            <a:avLst/>
          </a:prstGeom>
          <a:solidFill>
            <a:srgbClr val="FDF9D6"/>
          </a:solidFill>
          <a:ln/>
        </p:spPr>
        <p:txBody>
          <a:bodyPr/>
          <a:p/>
        </p:txBody>
      </p:sp>
      <p:pic>
        <p:nvPicPr>
          <p:cNvPr id="17" name="Image 2" descr="icons/shield_212F38.png">    </p:cNvPr>
          <p:cNvPicPr>
            <a:picLocks noChangeAspect="1"/>
          </p:cNvPicPr>
          <p:nvPr/>
        </p:nvPicPr>
        <p:blipFill>
          <a:blip r:embed="rId3"/>
          <a:stretch>
            <a:fillRect/>
          </a:stretch>
        </p:blipFill>
        <p:spPr>
          <a:xfrm>
            <a:off x="8475391" y="1781983"/>
            <a:ext cx="294803" cy="294803"/>
          </a:xfrm>
          <a:prstGeom prst="rect">
            <a:avLst/>
          </a:prstGeom>
        </p:spPr>
      </p:pic>
      <p:sp>
        <p:nvSpPr>
          <p:cNvPr id="18" name="Text 13"/>
          <p:cNvSpPr/>
          <p:nvPr/>
        </p:nvSpPr>
        <p:spPr>
          <a:xfrm>
            <a:off x="9034272" y="1645920"/>
            <a:ext cx="2322576" cy="566928"/>
          </a:xfrm>
          <a:prstGeom prst="rect">
            <a:avLst/>
          </a:prstGeom>
          <a:noFill/>
          <a:ln/>
        </p:spPr>
        <p:txBody>
          <a:bodyPr wrap="square" lIns="0" tIns="0" rIns="0" bIns="0" rtlCol="0" anchor="ctr"/>
          <a:lstStyle/>
          <a:p>
            <a:pPr indent="0" marL="0">
              <a:lnSpc>
                <a:spcPct val="105000"/>
              </a:lnSpc>
              <a:buNone/>
            </a:pPr>
            <a:r>
              <a:rPr lang="en-US" sz="1250" b="1" dirty="0">
                <a:solidFill>
                  <a:srgbClr val="212F38"/>
                </a:solidFill>
                <a:latin typeface="Montserrat" pitchFamily="34" charset="0"/>
                <a:ea typeface="Montserrat" pitchFamily="34" charset="-122"/>
                <a:cs typeface="Montserrat" pitchFamily="34" charset="-120"/>
              </a:rPr>
              <a:t>Role-based access control</a:t>
            </a:r>
            <a:endParaRPr lang="en-US" sz="1250" dirty="0"/>
          </a:p>
        </p:txBody>
      </p:sp>
      <p:sp>
        <p:nvSpPr>
          <p:cNvPr id="19" name="Text 14"/>
          <p:cNvSpPr/>
          <p:nvPr/>
        </p:nvSpPr>
        <p:spPr>
          <a:xfrm>
            <a:off x="8339328" y="2340864"/>
            <a:ext cx="3017520" cy="914400"/>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Administrator, supervisor and agent roles, with supervisor scope narrowed permission by permission.</a:t>
            </a:r>
            <a:endParaRPr lang="en-US" sz="980" dirty="0"/>
          </a:p>
        </p:txBody>
      </p:sp>
      <p:sp>
        <p:nvSpPr>
          <p:cNvPr id="20" name="Shape 15"/>
          <p:cNvSpPr/>
          <p:nvPr/>
        </p:nvSpPr>
        <p:spPr>
          <a:xfrm>
            <a:off x="548640" y="3657600"/>
            <a:ext cx="3566160" cy="2084832"/>
          </a:xfrm>
          <a:prstGeom prst="roundRect">
            <a:avLst>
              <a:gd name="adj" fmla="val 438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1" name="Shape 16"/>
          <p:cNvSpPr/>
          <p:nvPr/>
        </p:nvSpPr>
        <p:spPr>
          <a:xfrm>
            <a:off x="822960" y="3931920"/>
            <a:ext cx="566928" cy="566928"/>
          </a:xfrm>
          <a:prstGeom prst="ellipse">
            <a:avLst/>
          </a:prstGeom>
          <a:solidFill>
            <a:srgbClr val="FDF9D6"/>
          </a:solidFill>
          <a:ln/>
        </p:spPr>
        <p:txBody>
          <a:bodyPr/>
          <a:p/>
        </p:txBody>
      </p:sp>
      <p:pic>
        <p:nvPicPr>
          <p:cNvPr id="22" name="Image 3" descr="icons/privacy_212F38.png">    </p:cNvPr>
          <p:cNvPicPr>
            <a:picLocks noChangeAspect="1"/>
          </p:cNvPicPr>
          <p:nvPr/>
        </p:nvPicPr>
        <p:blipFill>
          <a:blip r:embed="rId9"/>
          <a:stretch>
            <a:fillRect/>
          </a:stretch>
        </p:blipFill>
        <p:spPr>
          <a:xfrm>
            <a:off x="959023" y="4067983"/>
            <a:ext cx="294803" cy="294803"/>
          </a:xfrm>
          <a:prstGeom prst="rect">
            <a:avLst/>
          </a:prstGeom>
        </p:spPr>
      </p:pic>
      <p:sp>
        <p:nvSpPr>
          <p:cNvPr id="23" name="Text 17"/>
          <p:cNvSpPr/>
          <p:nvPr/>
        </p:nvSpPr>
        <p:spPr>
          <a:xfrm>
            <a:off x="1517904" y="3931920"/>
            <a:ext cx="2322576" cy="566928"/>
          </a:xfrm>
          <a:prstGeom prst="rect">
            <a:avLst/>
          </a:prstGeom>
          <a:noFill/>
          <a:ln/>
        </p:spPr>
        <p:txBody>
          <a:bodyPr wrap="square" lIns="0" tIns="0" rIns="0" bIns="0" rtlCol="0" anchor="ctr"/>
          <a:lstStyle/>
          <a:p>
            <a:pPr indent="0" marL="0">
              <a:lnSpc>
                <a:spcPct val="105000"/>
              </a:lnSpc>
              <a:buNone/>
            </a:pPr>
            <a:r>
              <a:rPr lang="en-US" sz="1250" b="1" dirty="0">
                <a:solidFill>
                  <a:srgbClr val="212F38"/>
                </a:solidFill>
                <a:latin typeface="Montserrat" pitchFamily="34" charset="0"/>
                <a:ea typeface="Montserrat" pitchFamily="34" charset="-122"/>
                <a:cs typeface="Montserrat" pitchFamily="34" charset="-120"/>
              </a:rPr>
              <a:t>Recording under your control</a:t>
            </a:r>
            <a:endParaRPr lang="en-US" sz="1250" dirty="0"/>
          </a:p>
        </p:txBody>
      </p:sp>
      <p:sp>
        <p:nvSpPr>
          <p:cNvPr id="24" name="Text 18"/>
          <p:cNvSpPr/>
          <p:nvPr/>
        </p:nvSpPr>
        <p:spPr>
          <a:xfrm>
            <a:off x="822960" y="4626864"/>
            <a:ext cx="3017520" cy="914400"/>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Recordings are held by your Video REC instance, in the environment and jurisdiction you chose.</a:t>
            </a:r>
            <a:endParaRPr lang="en-US" sz="980" dirty="0"/>
          </a:p>
        </p:txBody>
      </p:sp>
      <p:sp>
        <p:nvSpPr>
          <p:cNvPr id="25" name="Shape 19"/>
          <p:cNvSpPr/>
          <p:nvPr/>
        </p:nvSpPr>
        <p:spPr>
          <a:xfrm>
            <a:off x="4306824" y="3657600"/>
            <a:ext cx="3566160" cy="2084832"/>
          </a:xfrm>
          <a:prstGeom prst="roundRect">
            <a:avLst>
              <a:gd name="adj" fmla="val 438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6" name="Shape 20"/>
          <p:cNvSpPr/>
          <p:nvPr/>
        </p:nvSpPr>
        <p:spPr>
          <a:xfrm>
            <a:off x="4581144" y="3931920"/>
            <a:ext cx="566928" cy="566928"/>
          </a:xfrm>
          <a:prstGeom prst="ellipse">
            <a:avLst/>
          </a:prstGeom>
          <a:solidFill>
            <a:srgbClr val="FDF9D6"/>
          </a:solidFill>
          <a:ln/>
        </p:spPr>
        <p:txBody>
          <a:bodyPr/>
          <a:p/>
        </p:txBody>
      </p:sp>
      <p:pic>
        <p:nvPicPr>
          <p:cNvPr id="27" name="Image 4" descr="icons/eye_212F38.png">    </p:cNvPr>
          <p:cNvPicPr>
            <a:picLocks noChangeAspect="1"/>
          </p:cNvPicPr>
          <p:nvPr/>
        </p:nvPicPr>
        <p:blipFill>
          <a:blip r:embed="rId5"/>
          <a:stretch>
            <a:fillRect/>
          </a:stretch>
        </p:blipFill>
        <p:spPr>
          <a:xfrm>
            <a:off x="4717207" y="4067983"/>
            <a:ext cx="294803" cy="294803"/>
          </a:xfrm>
          <a:prstGeom prst="rect">
            <a:avLst/>
          </a:prstGeom>
        </p:spPr>
      </p:pic>
      <p:sp>
        <p:nvSpPr>
          <p:cNvPr id="28" name="Text 21"/>
          <p:cNvSpPr/>
          <p:nvPr/>
        </p:nvSpPr>
        <p:spPr>
          <a:xfrm>
            <a:off x="5276088" y="3931920"/>
            <a:ext cx="2322576" cy="566928"/>
          </a:xfrm>
          <a:prstGeom prst="rect">
            <a:avLst/>
          </a:prstGeom>
          <a:noFill/>
          <a:ln/>
        </p:spPr>
        <p:txBody>
          <a:bodyPr wrap="square" lIns="0" tIns="0" rIns="0" bIns="0" rtlCol="0" anchor="ctr"/>
          <a:lstStyle/>
          <a:p>
            <a:pPr indent="0" marL="0">
              <a:lnSpc>
                <a:spcPct val="105000"/>
              </a:lnSpc>
              <a:buNone/>
            </a:pPr>
            <a:r>
              <a:rPr lang="en-US" sz="1250" b="1" dirty="0">
                <a:solidFill>
                  <a:srgbClr val="212F38"/>
                </a:solidFill>
                <a:latin typeface="Montserrat" pitchFamily="34" charset="0"/>
                <a:ea typeface="Montserrat" pitchFamily="34" charset="-122"/>
                <a:cs typeface="Montserrat" pitchFamily="34" charset="-120"/>
              </a:rPr>
              <a:t>Auditable operations</a:t>
            </a:r>
            <a:endParaRPr lang="en-US" sz="1250" dirty="0"/>
          </a:p>
        </p:txBody>
      </p:sp>
      <p:sp>
        <p:nvSpPr>
          <p:cNvPr id="29" name="Text 22"/>
          <p:cNvSpPr/>
          <p:nvPr/>
        </p:nvSpPr>
        <p:spPr>
          <a:xfrm>
            <a:off x="4581144" y="4626864"/>
            <a:ext cx="3017520" cy="914400"/>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CDR, agent and pause records give a reconstructable history of who handled what, and when.</a:t>
            </a:r>
            <a:endParaRPr lang="en-US" sz="980" dirty="0"/>
          </a:p>
        </p:txBody>
      </p:sp>
      <p:sp>
        <p:nvSpPr>
          <p:cNvPr id="30" name="Shape 23"/>
          <p:cNvSpPr/>
          <p:nvPr/>
        </p:nvSpPr>
        <p:spPr>
          <a:xfrm>
            <a:off x="8065008" y="3657600"/>
            <a:ext cx="3566160" cy="2084832"/>
          </a:xfrm>
          <a:prstGeom prst="roundRect">
            <a:avLst>
              <a:gd name="adj" fmla="val 438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31" name="Shape 24"/>
          <p:cNvSpPr/>
          <p:nvPr/>
        </p:nvSpPr>
        <p:spPr>
          <a:xfrm>
            <a:off x="8339328" y="3931920"/>
            <a:ext cx="566928" cy="566928"/>
          </a:xfrm>
          <a:prstGeom prst="ellipse">
            <a:avLst/>
          </a:prstGeom>
          <a:solidFill>
            <a:srgbClr val="FDF9D6"/>
          </a:solidFill>
          <a:ln/>
        </p:spPr>
        <p:txBody>
          <a:bodyPr/>
          <a:p/>
        </p:txBody>
      </p:sp>
      <p:pic>
        <p:nvPicPr>
          <p:cNvPr id="32" name="Image 5" descr="icons/onprem_212F38.png">    </p:cNvPr>
          <p:cNvPicPr>
            <a:picLocks noChangeAspect="1"/>
          </p:cNvPicPr>
          <p:nvPr/>
        </p:nvPicPr>
        <p:blipFill>
          <a:blip r:embed="rId10"/>
          <a:stretch>
            <a:fillRect/>
          </a:stretch>
        </p:blipFill>
        <p:spPr>
          <a:xfrm>
            <a:off x="8475391" y="4067983"/>
            <a:ext cx="294803" cy="294803"/>
          </a:xfrm>
          <a:prstGeom prst="rect">
            <a:avLst/>
          </a:prstGeom>
        </p:spPr>
      </p:pic>
      <p:sp>
        <p:nvSpPr>
          <p:cNvPr id="33" name="Text 25"/>
          <p:cNvSpPr/>
          <p:nvPr/>
        </p:nvSpPr>
        <p:spPr>
          <a:xfrm>
            <a:off x="9034272" y="3931920"/>
            <a:ext cx="2322576" cy="566928"/>
          </a:xfrm>
          <a:prstGeom prst="rect">
            <a:avLst/>
          </a:prstGeom>
          <a:noFill/>
          <a:ln/>
        </p:spPr>
        <p:txBody>
          <a:bodyPr wrap="square" lIns="0" tIns="0" rIns="0" bIns="0" rtlCol="0" anchor="ctr"/>
          <a:lstStyle/>
          <a:p>
            <a:pPr indent="0" marL="0">
              <a:lnSpc>
                <a:spcPct val="105000"/>
              </a:lnSpc>
              <a:buNone/>
            </a:pPr>
            <a:r>
              <a:rPr lang="en-US" sz="1250" b="1" dirty="0">
                <a:solidFill>
                  <a:srgbClr val="212F38"/>
                </a:solidFill>
                <a:latin typeface="Montserrat" pitchFamily="34" charset="0"/>
                <a:ea typeface="Montserrat" pitchFamily="34" charset="-122"/>
                <a:cs typeface="Montserrat" pitchFamily="34" charset="-120"/>
              </a:rPr>
              <a:t>Perimeter of your choosing</a:t>
            </a:r>
            <a:endParaRPr lang="en-US" sz="1250" dirty="0"/>
          </a:p>
        </p:txBody>
      </p:sp>
      <p:sp>
        <p:nvSpPr>
          <p:cNvPr id="34" name="Text 26"/>
          <p:cNvSpPr/>
          <p:nvPr/>
        </p:nvSpPr>
        <p:spPr>
          <a:xfrm>
            <a:off x="8339328" y="4626864"/>
            <a:ext cx="3017520" cy="914400"/>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Run it inside your own network, and no interaction data has to cross an external boundary at all.</a:t>
            </a:r>
            <a:endParaRPr lang="en-US" sz="980" dirty="0"/>
          </a:p>
        </p:txBody>
      </p:sp>
      <p:sp>
        <p:nvSpPr>
          <p:cNvPr id="35" name="Shape 27"/>
          <p:cNvSpPr/>
          <p:nvPr/>
        </p:nvSpPr>
        <p:spPr>
          <a:xfrm>
            <a:off x="548640" y="5779008"/>
            <a:ext cx="11091672" cy="566928"/>
          </a:xfrm>
          <a:prstGeom prst="roundRect">
            <a:avLst>
              <a:gd name="adj" fmla="val 16129"/>
            </a:avLst>
          </a:prstGeom>
          <a:solidFill>
            <a:srgbClr val="EDEFF1"/>
          </a:solidFill>
          <a:ln/>
        </p:spPr>
        <p:txBody>
          <a:bodyPr/>
          <a:p/>
        </p:txBody>
      </p:sp>
      <p:sp>
        <p:nvSpPr>
          <p:cNvPr id="36" name="Text 28"/>
          <p:cNvSpPr/>
          <p:nvPr/>
        </p:nvSpPr>
        <p:spPr>
          <a:xfrm>
            <a:off x="868680" y="5779008"/>
            <a:ext cx="10469880" cy="566928"/>
          </a:xfrm>
          <a:prstGeom prst="rect">
            <a:avLst/>
          </a:prstGeom>
          <a:noFill/>
          <a:ln/>
        </p:spPr>
        <p:txBody>
          <a:bodyPr wrap="square" lIns="0" tIns="0" rIns="0" bIns="0" rtlCol="0" anchor="ctr"/>
          <a:lstStyle/>
          <a:p>
            <a:pPr indent="0" marL="0">
              <a:buNone/>
            </a:pPr>
            <a:r>
              <a:rPr lang="en-US" sz="1000" dirty="0">
                <a:solidFill>
                  <a:srgbClr val="212F38"/>
                </a:solidFill>
                <a:latin typeface="Montserrat" pitchFamily="34" charset="0"/>
                <a:ea typeface="Montserrat" pitchFamily="34" charset="-122"/>
                <a:cs typeface="Montserrat" pitchFamily="34" charset="-120"/>
              </a:rPr>
              <a:t>Deployment choice is a privacy control: on-premises and virtualized installations keep conversation content, recordings and reporting data inside your own infrastructure.</a:t>
            </a:r>
            <a:endParaRPr lang="en-US" sz="1000" dirty="0"/>
          </a:p>
        </p:txBody>
      </p:sp>
      <p:sp>
        <p:nvSpPr>
          <p:cNvPr id="37" name="Text 29"/>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Source: interactivepowers.com/en/platforms/webacd, /webacd/changelog</a:t>
            </a:r>
            <a:endParaRPr lang="en-US" sz="800" dirty="0"/>
          </a:p>
        </p:txBody>
      </p:sp>
      <p:sp>
        <p:nvSpPr>
          <p:cNvPr id="38" name="Text 30"/>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Security</a:t>
            </a:r>
            <a:endParaRPr lang="en-US" sz="800" dirty="0"/>
          </a:p>
        </p:txBody>
      </p:sp>
      <p:sp>
        <p:nvSpPr>
          <p:cNvPr id="39" name="Text 31"/>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12</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3">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FF6D5F"/>
                </a:solidFill>
                <a:latin typeface="Montserrat" pitchFamily="34" charset="0"/>
                <a:ea typeface="Montserrat" pitchFamily="34" charset="-122"/>
                <a:cs typeface="Montserrat" pitchFamily="34" charset="-120"/>
              </a:rPr>
              <a:t>DEPLOYMENT</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FFFFFF"/>
                </a:solidFill>
                <a:latin typeface="Montserrat" pitchFamily="34" charset="0"/>
                <a:ea typeface="Montserrat" pitchFamily="34" charset="-122"/>
                <a:cs typeface="Montserrat" pitchFamily="34" charset="-120"/>
              </a:rPr>
              <a:t>The same platform, wherever it has to run</a:t>
            </a:r>
            <a:endParaRPr lang="en-US" sz="2700" dirty="0"/>
          </a:p>
        </p:txBody>
      </p:sp>
      <p:sp>
        <p:nvSpPr>
          <p:cNvPr id="5" name="Text 3"/>
          <p:cNvSpPr/>
          <p:nvPr/>
        </p:nvSpPr>
        <p:spPr>
          <a:xfrm>
            <a:off x="548640" y="1298448"/>
            <a:ext cx="11091672" cy="347472"/>
          </a:xfrm>
          <a:prstGeom prst="rect">
            <a:avLst/>
          </a:prstGeom>
          <a:noFill/>
          <a:ln/>
        </p:spPr>
        <p:txBody>
          <a:bodyPr wrap="square" lIns="0" tIns="0" rIns="0" bIns="0" rtlCol="0" anchor="ctr"/>
          <a:lstStyle/>
          <a:p>
            <a:pPr indent="0" marL="0">
              <a:buNone/>
            </a:pPr>
            <a:r>
              <a:rPr lang="en-US" sz="1250" dirty="0">
                <a:solidFill>
                  <a:srgbClr val="9FB0BE"/>
                </a:solidFill>
                <a:latin typeface="Montserrat" pitchFamily="34" charset="0"/>
                <a:ea typeface="Montserrat" pitchFamily="34" charset="-122"/>
                <a:cs typeface="Montserrat" pitchFamily="34" charset="-120"/>
              </a:rPr>
              <a:t>Most contact center platforms sold today exist in exactly one place: the vendor's cloud. Web ACD does not force that choice.</a:t>
            </a:r>
            <a:endParaRPr lang="en-US" sz="1250" dirty="0"/>
          </a:p>
        </p:txBody>
      </p:sp>
      <p:sp>
        <p:nvSpPr>
          <p:cNvPr id="6" name="Shape 4"/>
          <p:cNvSpPr/>
          <p:nvPr/>
        </p:nvSpPr>
        <p:spPr>
          <a:xfrm>
            <a:off x="548640" y="1874520"/>
            <a:ext cx="2670048" cy="2212848"/>
          </a:xfrm>
          <a:prstGeom prst="roundRect">
            <a:avLst>
              <a:gd name="adj" fmla="val 4132"/>
            </a:avLst>
          </a:prstGeom>
          <a:solidFill>
            <a:srgbClr val="2E3D48"/>
          </a:solidFill>
          <a:ln/>
        </p:spPr>
        <p:txBody>
          <a:bodyPr/>
          <a:p/>
        </p:txBody>
      </p:sp>
      <p:sp>
        <p:nvSpPr>
          <p:cNvPr id="7" name="Shape 5"/>
          <p:cNvSpPr/>
          <p:nvPr/>
        </p:nvSpPr>
        <p:spPr>
          <a:xfrm>
            <a:off x="804672" y="2148840"/>
            <a:ext cx="640080" cy="640080"/>
          </a:xfrm>
          <a:prstGeom prst="ellipse">
            <a:avLst/>
          </a:prstGeom>
          <a:solidFill>
            <a:srgbClr val="F8EA76"/>
          </a:solidFill>
          <a:ln/>
        </p:spPr>
        <p:txBody>
          <a:bodyPr/>
          <a:p/>
        </p:txBody>
      </p:sp>
      <p:pic>
        <p:nvPicPr>
          <p:cNvPr id="8" name="Image 0" descr="icons/cloud_212F38.png">    </p:cNvPr>
          <p:cNvPicPr>
            <a:picLocks noChangeAspect="1"/>
          </p:cNvPicPr>
          <p:nvPr/>
        </p:nvPicPr>
        <p:blipFill>
          <a:blip r:embed="rId7"/>
          <a:stretch>
            <a:fillRect/>
          </a:stretch>
        </p:blipFill>
        <p:spPr>
          <a:xfrm>
            <a:off x="964692" y="2308860"/>
            <a:ext cx="320040" cy="320040"/>
          </a:xfrm>
          <a:prstGeom prst="rect">
            <a:avLst/>
          </a:prstGeom>
        </p:spPr>
      </p:pic>
      <p:sp>
        <p:nvSpPr>
          <p:cNvPr id="9" name="Text 6"/>
          <p:cNvSpPr/>
          <p:nvPr/>
        </p:nvSpPr>
        <p:spPr>
          <a:xfrm>
            <a:off x="804672" y="2898648"/>
            <a:ext cx="2157984" cy="347472"/>
          </a:xfrm>
          <a:prstGeom prst="rect">
            <a:avLst/>
          </a:prstGeom>
          <a:noFill/>
          <a:ln/>
        </p:spPr>
        <p:txBody>
          <a:bodyPr wrap="square" lIns="0" tIns="0" rIns="0" bIns="0" rtlCol="0" anchor="ctr"/>
          <a:lstStyle/>
          <a:p>
            <a:pPr indent="0" marL="0">
              <a:buNone/>
            </a:pPr>
            <a:r>
              <a:rPr lang="en-US" sz="1400" b="1" dirty="0">
                <a:solidFill>
                  <a:srgbClr val="FFFFFF"/>
                </a:solidFill>
                <a:latin typeface="Montserrat" pitchFamily="34" charset="0"/>
                <a:ea typeface="Montserrat" pitchFamily="34" charset="-122"/>
                <a:cs typeface="Montserrat" pitchFamily="34" charset="-120"/>
              </a:rPr>
              <a:t>Cloud</a:t>
            </a:r>
            <a:endParaRPr lang="en-US" sz="1400" dirty="0"/>
          </a:p>
        </p:txBody>
      </p:sp>
      <p:sp>
        <p:nvSpPr>
          <p:cNvPr id="10" name="Text 7"/>
          <p:cNvSpPr/>
          <p:nvPr/>
        </p:nvSpPr>
        <p:spPr>
          <a:xfrm>
            <a:off x="804672" y="3264408"/>
            <a:ext cx="2157984" cy="713232"/>
          </a:xfrm>
          <a:prstGeom prst="rect">
            <a:avLst/>
          </a:prstGeom>
          <a:noFill/>
          <a:ln/>
        </p:spPr>
        <p:txBody>
          <a:bodyPr wrap="square" lIns="0" tIns="0" rIns="0" bIns="0" rtlCol="0" anchor="ctr"/>
          <a:lstStyle/>
          <a:p>
            <a:pPr indent="0" marL="0">
              <a:lnSpc>
                <a:spcPct val="125000"/>
              </a:lnSpc>
              <a:buNone/>
            </a:pPr>
            <a:r>
              <a:rPr lang="en-US" sz="980" dirty="0">
                <a:solidFill>
                  <a:srgbClr val="9FB0BE"/>
                </a:solidFill>
                <a:latin typeface="Montserrat" pitchFamily="34" charset="0"/>
                <a:ea typeface="Montserrat" pitchFamily="34" charset="-122"/>
                <a:cs typeface="Montserrat" pitchFamily="34" charset="-120"/>
              </a:rPr>
              <a:t>Hosted and managed on AWS, with the operational model of a service and no infrastructure of your own to run.</a:t>
            </a:r>
            <a:endParaRPr lang="en-US" sz="980" dirty="0"/>
          </a:p>
        </p:txBody>
      </p:sp>
      <p:sp>
        <p:nvSpPr>
          <p:cNvPr id="11" name="Shape 8"/>
          <p:cNvSpPr/>
          <p:nvPr/>
        </p:nvSpPr>
        <p:spPr>
          <a:xfrm>
            <a:off x="3392424" y="1874520"/>
            <a:ext cx="2670048" cy="2212848"/>
          </a:xfrm>
          <a:prstGeom prst="roundRect">
            <a:avLst>
              <a:gd name="adj" fmla="val 4132"/>
            </a:avLst>
          </a:prstGeom>
          <a:solidFill>
            <a:srgbClr val="2E3D48"/>
          </a:solidFill>
          <a:ln/>
        </p:spPr>
        <p:txBody>
          <a:bodyPr/>
          <a:p/>
        </p:txBody>
      </p:sp>
      <p:sp>
        <p:nvSpPr>
          <p:cNvPr id="12" name="Shape 9"/>
          <p:cNvSpPr/>
          <p:nvPr/>
        </p:nvSpPr>
        <p:spPr>
          <a:xfrm>
            <a:off x="3648456" y="2148840"/>
            <a:ext cx="640080" cy="640080"/>
          </a:xfrm>
          <a:prstGeom prst="ellipse">
            <a:avLst/>
          </a:prstGeom>
          <a:solidFill>
            <a:srgbClr val="F8EA76"/>
          </a:solidFill>
          <a:ln/>
        </p:spPr>
        <p:txBody>
          <a:bodyPr/>
          <a:p/>
        </p:txBody>
      </p:sp>
      <p:pic>
        <p:nvPicPr>
          <p:cNvPr id="13" name="Image 1" descr="icons/onprem_212F38.png">    </p:cNvPr>
          <p:cNvPicPr>
            <a:picLocks noChangeAspect="1"/>
          </p:cNvPicPr>
          <p:nvPr/>
        </p:nvPicPr>
        <p:blipFill>
          <a:blip r:embed="rId2"/>
          <a:stretch>
            <a:fillRect/>
          </a:stretch>
        </p:blipFill>
        <p:spPr>
          <a:xfrm>
            <a:off x="3808476" y="2308860"/>
            <a:ext cx="320040" cy="320040"/>
          </a:xfrm>
          <a:prstGeom prst="rect">
            <a:avLst/>
          </a:prstGeom>
        </p:spPr>
      </p:pic>
      <p:sp>
        <p:nvSpPr>
          <p:cNvPr id="14" name="Text 10"/>
          <p:cNvSpPr/>
          <p:nvPr/>
        </p:nvSpPr>
        <p:spPr>
          <a:xfrm>
            <a:off x="3648456" y="2898648"/>
            <a:ext cx="2157984" cy="347472"/>
          </a:xfrm>
          <a:prstGeom prst="rect">
            <a:avLst/>
          </a:prstGeom>
          <a:noFill/>
          <a:ln/>
        </p:spPr>
        <p:txBody>
          <a:bodyPr wrap="square" lIns="0" tIns="0" rIns="0" bIns="0" rtlCol="0" anchor="ctr"/>
          <a:lstStyle/>
          <a:p>
            <a:pPr indent="0" marL="0">
              <a:buNone/>
            </a:pPr>
            <a:r>
              <a:rPr lang="en-US" sz="1400" b="1" dirty="0">
                <a:solidFill>
                  <a:srgbClr val="FFFFFF"/>
                </a:solidFill>
                <a:latin typeface="Montserrat" pitchFamily="34" charset="0"/>
                <a:ea typeface="Montserrat" pitchFamily="34" charset="-122"/>
                <a:cs typeface="Montserrat" pitchFamily="34" charset="-120"/>
              </a:rPr>
              <a:t>On-premises</a:t>
            </a:r>
            <a:endParaRPr lang="en-US" sz="1400" dirty="0"/>
          </a:p>
        </p:txBody>
      </p:sp>
      <p:sp>
        <p:nvSpPr>
          <p:cNvPr id="15" name="Text 11"/>
          <p:cNvSpPr/>
          <p:nvPr/>
        </p:nvSpPr>
        <p:spPr>
          <a:xfrm>
            <a:off x="3648456" y="3264408"/>
            <a:ext cx="2157984" cy="713232"/>
          </a:xfrm>
          <a:prstGeom prst="rect">
            <a:avLst/>
          </a:prstGeom>
          <a:noFill/>
          <a:ln/>
        </p:spPr>
        <p:txBody>
          <a:bodyPr wrap="square" lIns="0" tIns="0" rIns="0" bIns="0" rtlCol="0" anchor="ctr"/>
          <a:lstStyle/>
          <a:p>
            <a:pPr indent="0" marL="0">
              <a:lnSpc>
                <a:spcPct val="125000"/>
              </a:lnSpc>
              <a:buNone/>
            </a:pPr>
            <a:r>
              <a:rPr lang="en-US" sz="980" dirty="0">
                <a:solidFill>
                  <a:srgbClr val="9FB0BE"/>
                </a:solidFill>
                <a:latin typeface="Montserrat" pitchFamily="34" charset="0"/>
                <a:ea typeface="Montserrat" pitchFamily="34" charset="-122"/>
                <a:cs typeface="Montserrat" pitchFamily="34" charset="-120"/>
              </a:rPr>
              <a:t>Packaged for Linux Debian 64-bit on your own hardware, inside your own network perimeter.</a:t>
            </a:r>
            <a:endParaRPr lang="en-US" sz="980" dirty="0"/>
          </a:p>
        </p:txBody>
      </p:sp>
      <p:sp>
        <p:nvSpPr>
          <p:cNvPr id="16" name="Shape 12"/>
          <p:cNvSpPr/>
          <p:nvPr/>
        </p:nvSpPr>
        <p:spPr>
          <a:xfrm>
            <a:off x="6236208" y="1874520"/>
            <a:ext cx="2670048" cy="2212848"/>
          </a:xfrm>
          <a:prstGeom prst="roundRect">
            <a:avLst>
              <a:gd name="adj" fmla="val 4132"/>
            </a:avLst>
          </a:prstGeom>
          <a:solidFill>
            <a:srgbClr val="2E3D48"/>
          </a:solidFill>
          <a:ln/>
        </p:spPr>
        <p:txBody>
          <a:bodyPr/>
          <a:p/>
        </p:txBody>
      </p:sp>
      <p:sp>
        <p:nvSpPr>
          <p:cNvPr id="17" name="Shape 13"/>
          <p:cNvSpPr/>
          <p:nvPr/>
        </p:nvSpPr>
        <p:spPr>
          <a:xfrm>
            <a:off x="6492240" y="2148840"/>
            <a:ext cx="640080" cy="640080"/>
          </a:xfrm>
          <a:prstGeom prst="ellipse">
            <a:avLst/>
          </a:prstGeom>
          <a:solidFill>
            <a:srgbClr val="F8EA76"/>
          </a:solidFill>
          <a:ln/>
        </p:spPr>
        <p:txBody>
          <a:bodyPr/>
          <a:p/>
        </p:txBody>
      </p:sp>
      <p:pic>
        <p:nvPicPr>
          <p:cNvPr id="18" name="Image 2" descr="icons/server_212F38.png">    </p:cNvPr>
          <p:cNvPicPr>
            <a:picLocks noChangeAspect="1"/>
          </p:cNvPicPr>
          <p:nvPr/>
        </p:nvPicPr>
        <p:blipFill>
          <a:blip r:embed="rId3"/>
          <a:stretch>
            <a:fillRect/>
          </a:stretch>
        </p:blipFill>
        <p:spPr>
          <a:xfrm>
            <a:off x="6652260" y="2308860"/>
            <a:ext cx="320040" cy="320040"/>
          </a:xfrm>
          <a:prstGeom prst="rect">
            <a:avLst/>
          </a:prstGeom>
        </p:spPr>
      </p:pic>
      <p:sp>
        <p:nvSpPr>
          <p:cNvPr id="19" name="Text 14"/>
          <p:cNvSpPr/>
          <p:nvPr/>
        </p:nvSpPr>
        <p:spPr>
          <a:xfrm>
            <a:off x="6492240" y="2898648"/>
            <a:ext cx="2157984" cy="347472"/>
          </a:xfrm>
          <a:prstGeom prst="rect">
            <a:avLst/>
          </a:prstGeom>
          <a:noFill/>
          <a:ln/>
        </p:spPr>
        <p:txBody>
          <a:bodyPr wrap="square" lIns="0" tIns="0" rIns="0" bIns="0" rtlCol="0" anchor="ctr"/>
          <a:lstStyle/>
          <a:p>
            <a:pPr indent="0" marL="0">
              <a:buNone/>
            </a:pPr>
            <a:r>
              <a:rPr lang="en-US" sz="1400" b="1" dirty="0">
                <a:solidFill>
                  <a:srgbClr val="FFFFFF"/>
                </a:solidFill>
                <a:latin typeface="Montserrat" pitchFamily="34" charset="0"/>
                <a:ea typeface="Montserrat" pitchFamily="34" charset="-122"/>
                <a:cs typeface="Montserrat" pitchFamily="34" charset="-120"/>
              </a:rPr>
              <a:t>Virtualized</a:t>
            </a:r>
            <a:endParaRPr lang="en-US" sz="1400" dirty="0"/>
          </a:p>
        </p:txBody>
      </p:sp>
      <p:sp>
        <p:nvSpPr>
          <p:cNvPr id="20" name="Text 15"/>
          <p:cNvSpPr/>
          <p:nvPr/>
        </p:nvSpPr>
        <p:spPr>
          <a:xfrm>
            <a:off x="6492240" y="3264408"/>
            <a:ext cx="2157984" cy="713232"/>
          </a:xfrm>
          <a:prstGeom prst="rect">
            <a:avLst/>
          </a:prstGeom>
          <a:noFill/>
          <a:ln/>
        </p:spPr>
        <p:txBody>
          <a:bodyPr wrap="square" lIns="0" tIns="0" rIns="0" bIns="0" rtlCol="0" anchor="ctr"/>
          <a:lstStyle/>
          <a:p>
            <a:pPr indent="0" marL="0">
              <a:lnSpc>
                <a:spcPct val="125000"/>
              </a:lnSpc>
              <a:buNone/>
            </a:pPr>
            <a:r>
              <a:rPr lang="en-US" sz="980" dirty="0">
                <a:solidFill>
                  <a:srgbClr val="9FB0BE"/>
                </a:solidFill>
                <a:latin typeface="Montserrat" pitchFamily="34" charset="0"/>
                <a:ea typeface="Montserrat" pitchFamily="34" charset="-122"/>
                <a:cs typeface="Montserrat" pitchFamily="34" charset="-120"/>
              </a:rPr>
              <a:t>Licensed for Amazon EC2, VMware, Proxmox and Xen, so it fits the virtualization estate you already operate.</a:t>
            </a:r>
            <a:endParaRPr lang="en-US" sz="980" dirty="0"/>
          </a:p>
        </p:txBody>
      </p:sp>
      <p:sp>
        <p:nvSpPr>
          <p:cNvPr id="21" name="Shape 16"/>
          <p:cNvSpPr/>
          <p:nvPr/>
        </p:nvSpPr>
        <p:spPr>
          <a:xfrm>
            <a:off x="9079992" y="1874520"/>
            <a:ext cx="2670048" cy="2212848"/>
          </a:xfrm>
          <a:prstGeom prst="roundRect">
            <a:avLst>
              <a:gd name="adj" fmla="val 4132"/>
            </a:avLst>
          </a:prstGeom>
          <a:solidFill>
            <a:srgbClr val="2E3D48"/>
          </a:solidFill>
          <a:ln/>
        </p:spPr>
        <p:txBody>
          <a:bodyPr/>
          <a:p/>
        </p:txBody>
      </p:sp>
      <p:sp>
        <p:nvSpPr>
          <p:cNvPr id="22" name="Shape 17"/>
          <p:cNvSpPr/>
          <p:nvPr/>
        </p:nvSpPr>
        <p:spPr>
          <a:xfrm>
            <a:off x="9336024" y="2148840"/>
            <a:ext cx="640080" cy="640080"/>
          </a:xfrm>
          <a:prstGeom prst="ellipse">
            <a:avLst/>
          </a:prstGeom>
          <a:solidFill>
            <a:srgbClr val="F8EA76"/>
          </a:solidFill>
          <a:ln/>
        </p:spPr>
        <p:txBody>
          <a:bodyPr/>
          <a:p/>
        </p:txBody>
      </p:sp>
      <p:pic>
        <p:nvPicPr>
          <p:cNvPr id="23" name="Image 3" descr="icons/swap_212F38.png">    </p:cNvPr>
          <p:cNvPicPr>
            <a:picLocks noChangeAspect="1"/>
          </p:cNvPicPr>
          <p:nvPr/>
        </p:nvPicPr>
        <p:blipFill>
          <a:blip r:embed="rId4"/>
          <a:stretch>
            <a:fillRect/>
          </a:stretch>
        </p:blipFill>
        <p:spPr>
          <a:xfrm>
            <a:off x="9496044" y="2308860"/>
            <a:ext cx="320040" cy="320040"/>
          </a:xfrm>
          <a:prstGeom prst="rect">
            <a:avLst/>
          </a:prstGeom>
        </p:spPr>
      </p:pic>
      <p:sp>
        <p:nvSpPr>
          <p:cNvPr id="24" name="Text 18"/>
          <p:cNvSpPr/>
          <p:nvPr/>
        </p:nvSpPr>
        <p:spPr>
          <a:xfrm>
            <a:off x="9336024" y="2898648"/>
            <a:ext cx="2157984" cy="347472"/>
          </a:xfrm>
          <a:prstGeom prst="rect">
            <a:avLst/>
          </a:prstGeom>
          <a:noFill/>
          <a:ln/>
        </p:spPr>
        <p:txBody>
          <a:bodyPr wrap="square" lIns="0" tIns="0" rIns="0" bIns="0" rtlCol="0" anchor="ctr"/>
          <a:lstStyle/>
          <a:p>
            <a:pPr indent="0" marL="0">
              <a:buNone/>
            </a:pPr>
            <a:r>
              <a:rPr lang="en-US" sz="1400" b="1" dirty="0">
                <a:solidFill>
                  <a:srgbClr val="FFFFFF"/>
                </a:solidFill>
                <a:latin typeface="Montserrat" pitchFamily="34" charset="0"/>
                <a:ea typeface="Montserrat" pitchFamily="34" charset="-122"/>
                <a:cs typeface="Montserrat" pitchFamily="34" charset="-120"/>
              </a:rPr>
              <a:t>Hybrid</a:t>
            </a:r>
            <a:endParaRPr lang="en-US" sz="1400" dirty="0"/>
          </a:p>
        </p:txBody>
      </p:sp>
      <p:sp>
        <p:nvSpPr>
          <p:cNvPr id="25" name="Text 19"/>
          <p:cNvSpPr/>
          <p:nvPr/>
        </p:nvSpPr>
        <p:spPr>
          <a:xfrm>
            <a:off x="9336024" y="3264408"/>
            <a:ext cx="2157984" cy="713232"/>
          </a:xfrm>
          <a:prstGeom prst="rect">
            <a:avLst/>
          </a:prstGeom>
          <a:noFill/>
          <a:ln/>
        </p:spPr>
        <p:txBody>
          <a:bodyPr wrap="square" lIns="0" tIns="0" rIns="0" bIns="0" rtlCol="0" anchor="ctr"/>
          <a:lstStyle/>
          <a:p>
            <a:pPr indent="0" marL="0">
              <a:lnSpc>
                <a:spcPct val="125000"/>
              </a:lnSpc>
              <a:buNone/>
            </a:pPr>
            <a:r>
              <a:rPr lang="en-US" sz="980" dirty="0">
                <a:solidFill>
                  <a:srgbClr val="9FB0BE"/>
                </a:solidFill>
                <a:latin typeface="Montserrat" pitchFamily="34" charset="0"/>
                <a:ea typeface="Montserrat" pitchFamily="34" charset="-122"/>
                <a:cs typeface="Montserrat" pitchFamily="34" charset="-120"/>
              </a:rPr>
              <a:t>Combine them — for instance, agents in the cloud with recording and archive retained on your premises.</a:t>
            </a:r>
            <a:endParaRPr lang="en-US" sz="980" dirty="0"/>
          </a:p>
        </p:txBody>
      </p:sp>
      <p:sp>
        <p:nvSpPr>
          <p:cNvPr id="26" name="Shape 20"/>
          <p:cNvSpPr/>
          <p:nvPr/>
        </p:nvSpPr>
        <p:spPr>
          <a:xfrm>
            <a:off x="548640" y="4407408"/>
            <a:ext cx="11091672" cy="1463040"/>
          </a:xfrm>
          <a:prstGeom prst="roundRect">
            <a:avLst>
              <a:gd name="adj" fmla="val 6250"/>
            </a:avLst>
          </a:prstGeom>
          <a:solidFill>
            <a:srgbClr val="1A252C"/>
          </a:solidFill>
          <a:ln/>
        </p:spPr>
        <p:txBody>
          <a:bodyPr/>
          <a:p/>
        </p:txBody>
      </p:sp>
      <p:sp>
        <p:nvSpPr>
          <p:cNvPr id="27" name="Text 21"/>
          <p:cNvSpPr/>
          <p:nvPr/>
        </p:nvSpPr>
        <p:spPr>
          <a:xfrm>
            <a:off x="868680" y="4553712"/>
            <a:ext cx="10424160" cy="292608"/>
          </a:xfrm>
          <a:prstGeom prst="rect">
            <a:avLst/>
          </a:prstGeom>
          <a:noFill/>
          <a:ln/>
        </p:spPr>
        <p:txBody>
          <a:bodyPr wrap="square" lIns="0" tIns="0" rIns="0" bIns="0" rtlCol="0" anchor="ctr"/>
          <a:lstStyle/>
          <a:p>
            <a:pPr indent="0" marL="0">
              <a:buNone/>
            </a:pPr>
            <a:r>
              <a:rPr lang="en-US" sz="1250" b="1" dirty="0">
                <a:solidFill>
                  <a:srgbClr val="F8EA76"/>
                </a:solidFill>
                <a:latin typeface="Montserrat" pitchFamily="34" charset="0"/>
                <a:ea typeface="Montserrat" pitchFamily="34" charset="-122"/>
                <a:cs typeface="Montserrat" pitchFamily="34" charset="-120"/>
              </a:rPr>
              <a:t>Why it matters for video specifically</a:t>
            </a:r>
            <a:endParaRPr lang="en-US" sz="1250" dirty="0"/>
          </a:p>
        </p:txBody>
      </p:sp>
      <p:sp>
        <p:nvSpPr>
          <p:cNvPr id="28" name="Text 22"/>
          <p:cNvSpPr/>
          <p:nvPr/>
        </p:nvSpPr>
        <p:spPr>
          <a:xfrm>
            <a:off x="868680" y="4864608"/>
            <a:ext cx="10469880" cy="877824"/>
          </a:xfrm>
          <a:prstGeom prst="rect">
            <a:avLst/>
          </a:prstGeom>
          <a:noFill/>
          <a:ln/>
        </p:spPr>
        <p:txBody>
          <a:bodyPr wrap="square" lIns="0" tIns="0" rIns="0" bIns="0" rtlCol="0" anchor="ctr"/>
          <a:lstStyle/>
          <a:p>
            <a:pPr indent="0" marL="0">
              <a:lnSpc>
                <a:spcPct val="128000"/>
              </a:lnSpc>
              <a:buNone/>
            </a:pPr>
            <a:r>
              <a:rPr lang="en-US" sz="1020" dirty="0">
                <a:solidFill>
                  <a:srgbClr val="9FB0BE"/>
                </a:solidFill>
                <a:latin typeface="Montserrat" pitchFamily="34" charset="0"/>
                <a:ea typeface="Montserrat" pitchFamily="34" charset="-122"/>
                <a:cs typeface="Montserrat" pitchFamily="34" charset="-120"/>
              </a:rPr>
              <a:t>Video is the heaviest, most personal and most regulated payload a contact center handles — a recorded face is biometric-adjacent personal data in most jurisdictions. Being able to keep video capture, storage and archive inside your own perimeter turns the hardest objection in a banking, healthcare, insurance or public-sector procurement into a configuration decision.</a:t>
            </a:r>
            <a:endParaRPr lang="en-US" sz="1020" dirty="0"/>
          </a:p>
        </p:txBody>
      </p:sp>
      <p:sp>
        <p:nvSpPr>
          <p:cNvPr id="29" name="Text 23"/>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6B7F8D"/>
                </a:solidFill>
                <a:latin typeface="Montserrat" pitchFamily="34" charset="0"/>
                <a:ea typeface="Montserrat" pitchFamily="34" charset="-122"/>
                <a:cs typeface="Montserrat" pitchFamily="34" charset="-120"/>
              </a:rPr>
              <a:t>Source: wiki.ivrpowers.com/en/webacd/faq (installation, hosting and licensing sections)</a:t>
            </a:r>
            <a:endParaRPr lang="en-US" sz="800" dirty="0"/>
          </a:p>
        </p:txBody>
      </p:sp>
      <p:sp>
        <p:nvSpPr>
          <p:cNvPr id="30" name="Text 24"/>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6B7F8D"/>
                </a:solidFill>
                <a:latin typeface="Montserrat" pitchFamily="34" charset="0"/>
                <a:ea typeface="Montserrat" pitchFamily="34" charset="-122"/>
                <a:cs typeface="Montserrat" pitchFamily="34" charset="-120"/>
              </a:rPr>
              <a:t>Deployment</a:t>
            </a:r>
            <a:endParaRPr lang="en-US" sz="800" dirty="0"/>
          </a:p>
        </p:txBody>
      </p:sp>
      <p:sp>
        <p:nvSpPr>
          <p:cNvPr id="31" name="Text 25"/>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9FB0BE"/>
                </a:solidFill>
                <a:latin typeface="Montserrat" pitchFamily="34" charset="0"/>
                <a:ea typeface="Montserrat" pitchFamily="34" charset="-122"/>
                <a:cs typeface="Montserrat" pitchFamily="34" charset="-120"/>
              </a:rPr>
              <a:t>13</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4">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SCALE</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Engineered to grow without re-platforming</a:t>
            </a:r>
            <a:endParaRPr lang="en-US" sz="2700" dirty="0"/>
          </a:p>
        </p:txBody>
      </p:sp>
      <p:sp>
        <p:nvSpPr>
          <p:cNvPr id="5" name="Shape 3"/>
          <p:cNvSpPr/>
          <p:nvPr/>
        </p:nvSpPr>
        <p:spPr>
          <a:xfrm>
            <a:off x="548640" y="1463040"/>
            <a:ext cx="5303520" cy="1316736"/>
          </a:xfrm>
          <a:prstGeom prst="roundRect">
            <a:avLst>
              <a:gd name="adj" fmla="val 6944"/>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6" name="Shape 4"/>
          <p:cNvSpPr/>
          <p:nvPr/>
        </p:nvSpPr>
        <p:spPr>
          <a:xfrm>
            <a:off x="804672" y="1792224"/>
            <a:ext cx="640080" cy="640080"/>
          </a:xfrm>
          <a:prstGeom prst="ellipse">
            <a:avLst/>
          </a:prstGeom>
          <a:solidFill>
            <a:srgbClr val="FDF9D6"/>
          </a:solidFill>
          <a:ln/>
        </p:spPr>
        <p:txBody>
          <a:bodyPr/>
          <a:p/>
        </p:txBody>
      </p:sp>
      <p:pic>
        <p:nvPicPr>
          <p:cNvPr id="7" name="Image 0" descr="icons/scalable_212F38.png">    </p:cNvPr>
          <p:cNvPicPr>
            <a:picLocks noChangeAspect="1"/>
          </p:cNvPicPr>
          <p:nvPr/>
        </p:nvPicPr>
        <p:blipFill>
          <a:blip r:embed="rId9"/>
          <a:stretch>
            <a:fillRect/>
          </a:stretch>
        </p:blipFill>
        <p:spPr>
          <a:xfrm>
            <a:off x="964692" y="1952244"/>
            <a:ext cx="320040" cy="320040"/>
          </a:xfrm>
          <a:prstGeom prst="rect">
            <a:avLst/>
          </a:prstGeom>
        </p:spPr>
      </p:pic>
      <p:sp>
        <p:nvSpPr>
          <p:cNvPr id="8" name="Text 5"/>
          <p:cNvSpPr/>
          <p:nvPr/>
        </p:nvSpPr>
        <p:spPr>
          <a:xfrm>
            <a:off x="1591056" y="1682496"/>
            <a:ext cx="4005072" cy="365760"/>
          </a:xfrm>
          <a:prstGeom prst="rect">
            <a:avLst/>
          </a:prstGeom>
          <a:noFill/>
          <a:ln/>
        </p:spPr>
        <p:txBody>
          <a:bodyPr wrap="square" lIns="0" tIns="0" rIns="0" bIns="0" rtlCol="0" anchor="ctr"/>
          <a:lstStyle/>
          <a:p>
            <a:pPr indent="0" marL="0">
              <a:buNone/>
            </a:pPr>
            <a:r>
              <a:rPr lang="en-US" sz="1200" b="1" dirty="0">
                <a:solidFill>
                  <a:srgbClr val="212F38"/>
                </a:solidFill>
                <a:latin typeface="Montserrat" pitchFamily="34" charset="0"/>
                <a:ea typeface="Montserrat" pitchFamily="34" charset="-122"/>
                <a:cs typeface="Montserrat" pitchFamily="34" charset="-120"/>
              </a:rPr>
              <a:t>Hundreds of agents per instance</a:t>
            </a:r>
            <a:endParaRPr lang="en-US" sz="1200" dirty="0"/>
          </a:p>
        </p:txBody>
      </p:sp>
      <p:sp>
        <p:nvSpPr>
          <p:cNvPr id="9" name="Text 6"/>
          <p:cNvSpPr/>
          <p:nvPr/>
        </p:nvSpPr>
        <p:spPr>
          <a:xfrm>
            <a:off x="1591056" y="2048256"/>
            <a:ext cx="4005072" cy="566928"/>
          </a:xfrm>
          <a:prstGeom prst="rect">
            <a:avLst/>
          </a:prstGeom>
          <a:noFill/>
          <a:ln/>
        </p:spPr>
        <p:txBody>
          <a:bodyPr wrap="square" lIns="0" tIns="0" rIns="0" bIns="0" rtlCol="0" anchor="ctr"/>
          <a:lstStyle/>
          <a:p>
            <a:pPr indent="0" marL="0">
              <a:lnSpc>
                <a:spcPct val="125000"/>
              </a:lnSpc>
              <a:buNone/>
            </a:pPr>
            <a:r>
              <a:rPr lang="en-US" sz="960" dirty="0">
                <a:solidFill>
                  <a:srgbClr val="4D5C6E"/>
                </a:solidFill>
                <a:latin typeface="Montserrat" pitchFamily="34" charset="0"/>
                <a:ea typeface="Montserrat" pitchFamily="34" charset="-122"/>
                <a:cs typeface="Montserrat" pitchFamily="34" charset="-120"/>
              </a:rPr>
              <a:t>Concurrency depends on the codecs and processes enabled, and scales with the resources you give it.</a:t>
            </a:r>
            <a:endParaRPr lang="en-US" sz="960" dirty="0"/>
          </a:p>
        </p:txBody>
      </p:sp>
      <p:sp>
        <p:nvSpPr>
          <p:cNvPr id="10" name="Shape 7"/>
          <p:cNvSpPr/>
          <p:nvPr/>
        </p:nvSpPr>
        <p:spPr>
          <a:xfrm>
            <a:off x="548640" y="2944368"/>
            <a:ext cx="5303520" cy="1316736"/>
          </a:xfrm>
          <a:prstGeom prst="roundRect">
            <a:avLst>
              <a:gd name="adj" fmla="val 6944"/>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1" name="Shape 8"/>
          <p:cNvSpPr/>
          <p:nvPr/>
        </p:nvSpPr>
        <p:spPr>
          <a:xfrm>
            <a:off x="804672" y="3273552"/>
            <a:ext cx="640080" cy="640080"/>
          </a:xfrm>
          <a:prstGeom prst="ellipse">
            <a:avLst/>
          </a:prstGeom>
          <a:solidFill>
            <a:srgbClr val="FDF9D6"/>
          </a:solidFill>
          <a:ln/>
        </p:spPr>
        <p:txBody>
          <a:bodyPr/>
          <a:p/>
        </p:txBody>
      </p:sp>
      <p:pic>
        <p:nvPicPr>
          <p:cNvPr id="12" name="Image 1" descr="icons/partners_212F38.png">    </p:cNvPr>
          <p:cNvPicPr>
            <a:picLocks noChangeAspect="1"/>
          </p:cNvPicPr>
          <p:nvPr/>
        </p:nvPicPr>
        <p:blipFill>
          <a:blip r:embed="rId10"/>
          <a:stretch>
            <a:fillRect/>
          </a:stretch>
        </p:blipFill>
        <p:spPr>
          <a:xfrm>
            <a:off x="964692" y="3433572"/>
            <a:ext cx="320040" cy="320040"/>
          </a:xfrm>
          <a:prstGeom prst="rect">
            <a:avLst/>
          </a:prstGeom>
        </p:spPr>
      </p:pic>
      <p:sp>
        <p:nvSpPr>
          <p:cNvPr id="13" name="Text 9"/>
          <p:cNvSpPr/>
          <p:nvPr/>
        </p:nvSpPr>
        <p:spPr>
          <a:xfrm>
            <a:off x="1591056" y="3163824"/>
            <a:ext cx="4005072" cy="365760"/>
          </a:xfrm>
          <a:prstGeom prst="rect">
            <a:avLst/>
          </a:prstGeom>
          <a:noFill/>
          <a:ln/>
        </p:spPr>
        <p:txBody>
          <a:bodyPr wrap="square" lIns="0" tIns="0" rIns="0" bIns="0" rtlCol="0" anchor="ctr"/>
          <a:lstStyle/>
          <a:p>
            <a:pPr indent="0" marL="0">
              <a:buNone/>
            </a:pPr>
            <a:r>
              <a:rPr lang="en-US" sz="1200" b="1" dirty="0">
                <a:solidFill>
                  <a:srgbClr val="212F38"/>
                </a:solidFill>
                <a:latin typeface="Montserrat" pitchFamily="34" charset="0"/>
                <a:ea typeface="Montserrat" pitchFamily="34" charset="-122"/>
                <a:cs typeface="Montserrat" pitchFamily="34" charset="-120"/>
              </a:rPr>
              <a:t>Load-balanced video</a:t>
            </a:r>
            <a:endParaRPr lang="en-US" sz="1200" dirty="0"/>
          </a:p>
        </p:txBody>
      </p:sp>
      <p:sp>
        <p:nvSpPr>
          <p:cNvPr id="14" name="Text 10"/>
          <p:cNvSpPr/>
          <p:nvPr/>
        </p:nvSpPr>
        <p:spPr>
          <a:xfrm>
            <a:off x="1591056" y="3529584"/>
            <a:ext cx="4005072" cy="566928"/>
          </a:xfrm>
          <a:prstGeom prst="rect">
            <a:avLst/>
          </a:prstGeom>
          <a:noFill/>
          <a:ln/>
        </p:spPr>
        <p:txBody>
          <a:bodyPr wrap="square" lIns="0" tIns="0" rIns="0" bIns="0" rtlCol="0" anchor="ctr"/>
          <a:lstStyle/>
          <a:p>
            <a:pPr indent="0" marL="0">
              <a:lnSpc>
                <a:spcPct val="125000"/>
              </a:lnSpc>
              <a:buNone/>
            </a:pPr>
            <a:r>
              <a:rPr lang="en-US" sz="960" dirty="0">
                <a:solidFill>
                  <a:srgbClr val="4D5C6E"/>
                </a:solidFill>
                <a:latin typeface="Montserrat" pitchFamily="34" charset="0"/>
                <a:ea typeface="Montserrat" pitchFamily="34" charset="-122"/>
                <a:cs typeface="Montserrat" pitchFamily="34" charset="-120"/>
              </a:rPr>
              <a:t>Video services distribute across Video RTC gateways, so media capacity grows independently of the ACD.</a:t>
            </a:r>
            <a:endParaRPr lang="en-US" sz="960" dirty="0"/>
          </a:p>
        </p:txBody>
      </p:sp>
      <p:sp>
        <p:nvSpPr>
          <p:cNvPr id="15" name="Shape 11"/>
          <p:cNvSpPr/>
          <p:nvPr/>
        </p:nvSpPr>
        <p:spPr>
          <a:xfrm>
            <a:off x="548640" y="4425696"/>
            <a:ext cx="5303520" cy="1316736"/>
          </a:xfrm>
          <a:prstGeom prst="roundRect">
            <a:avLst>
              <a:gd name="adj" fmla="val 6944"/>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6" name="Shape 12"/>
          <p:cNvSpPr/>
          <p:nvPr/>
        </p:nvSpPr>
        <p:spPr>
          <a:xfrm>
            <a:off x="804672" y="4754880"/>
            <a:ext cx="640080" cy="640080"/>
          </a:xfrm>
          <a:prstGeom prst="ellipse">
            <a:avLst/>
          </a:prstGeom>
          <a:solidFill>
            <a:srgbClr val="FDF9D6"/>
          </a:solidFill>
          <a:ln/>
        </p:spPr>
        <p:txBody>
          <a:bodyPr/>
          <a:p/>
        </p:txBody>
      </p:sp>
      <p:pic>
        <p:nvPicPr>
          <p:cNvPr id="17" name="Image 2" descr="icons/cloud_212F38.png">    </p:cNvPr>
          <p:cNvPicPr>
            <a:picLocks noChangeAspect="1"/>
          </p:cNvPicPr>
          <p:nvPr/>
        </p:nvPicPr>
        <p:blipFill>
          <a:blip r:embed="rId11"/>
          <a:stretch>
            <a:fillRect/>
          </a:stretch>
        </p:blipFill>
        <p:spPr>
          <a:xfrm>
            <a:off x="964692" y="4914900"/>
            <a:ext cx="320040" cy="320040"/>
          </a:xfrm>
          <a:prstGeom prst="rect">
            <a:avLst/>
          </a:prstGeom>
        </p:spPr>
      </p:pic>
      <p:sp>
        <p:nvSpPr>
          <p:cNvPr id="18" name="Text 13"/>
          <p:cNvSpPr/>
          <p:nvPr/>
        </p:nvSpPr>
        <p:spPr>
          <a:xfrm>
            <a:off x="1591056" y="4645152"/>
            <a:ext cx="4005072" cy="365760"/>
          </a:xfrm>
          <a:prstGeom prst="rect">
            <a:avLst/>
          </a:prstGeom>
          <a:noFill/>
          <a:ln/>
        </p:spPr>
        <p:txBody>
          <a:bodyPr wrap="square" lIns="0" tIns="0" rIns="0" bIns="0" rtlCol="0" anchor="ctr"/>
          <a:lstStyle/>
          <a:p>
            <a:pPr indent="0" marL="0">
              <a:buNone/>
            </a:pPr>
            <a:r>
              <a:rPr lang="en-US" sz="1200" b="1" dirty="0">
                <a:solidFill>
                  <a:srgbClr val="212F38"/>
                </a:solidFill>
                <a:latin typeface="Montserrat" pitchFamily="34" charset="0"/>
                <a:ea typeface="Montserrat" pitchFamily="34" charset="-122"/>
                <a:cs typeface="Montserrat" pitchFamily="34" charset="-120"/>
              </a:rPr>
              <a:t>Built for AWS scale-out</a:t>
            </a:r>
            <a:endParaRPr lang="en-US" sz="1200" dirty="0"/>
          </a:p>
        </p:txBody>
      </p:sp>
      <p:sp>
        <p:nvSpPr>
          <p:cNvPr id="19" name="Text 14"/>
          <p:cNvSpPr/>
          <p:nvPr/>
        </p:nvSpPr>
        <p:spPr>
          <a:xfrm>
            <a:off x="1591056" y="5010912"/>
            <a:ext cx="4005072" cy="566928"/>
          </a:xfrm>
          <a:prstGeom prst="rect">
            <a:avLst/>
          </a:prstGeom>
          <a:noFill/>
          <a:ln/>
        </p:spPr>
        <p:txBody>
          <a:bodyPr wrap="square" lIns="0" tIns="0" rIns="0" bIns="0" rtlCol="0" anchor="ctr"/>
          <a:lstStyle/>
          <a:p>
            <a:pPr indent="0" marL="0">
              <a:lnSpc>
                <a:spcPct val="125000"/>
              </a:lnSpc>
              <a:buNone/>
            </a:pPr>
            <a:r>
              <a:rPr lang="en-US" sz="960" dirty="0">
                <a:solidFill>
                  <a:srgbClr val="4D5C6E"/>
                </a:solidFill>
                <a:latin typeface="Montserrat" pitchFamily="34" charset="0"/>
                <a:ea typeface="Montserrat" pitchFamily="34" charset="-122"/>
                <a:cs typeface="Montserrat" pitchFamily="34" charset="-120"/>
              </a:rPr>
              <a:t>Designed, built and packaged for deployment in AWS cloud environments as well as private infrastructure.</a:t>
            </a:r>
            <a:endParaRPr lang="en-US" sz="960" dirty="0"/>
          </a:p>
        </p:txBody>
      </p:sp>
      <p:sp>
        <p:nvSpPr>
          <p:cNvPr id="20" name="Shape 15"/>
          <p:cNvSpPr/>
          <p:nvPr/>
        </p:nvSpPr>
        <p:spPr>
          <a:xfrm>
            <a:off x="6336792" y="1463040"/>
            <a:ext cx="5303520" cy="1316736"/>
          </a:xfrm>
          <a:prstGeom prst="roundRect">
            <a:avLst>
              <a:gd name="adj" fmla="val 6944"/>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1" name="Shape 16"/>
          <p:cNvSpPr/>
          <p:nvPr/>
        </p:nvSpPr>
        <p:spPr>
          <a:xfrm>
            <a:off x="6592824" y="1792224"/>
            <a:ext cx="640080" cy="640080"/>
          </a:xfrm>
          <a:prstGeom prst="ellipse">
            <a:avLst/>
          </a:prstGeom>
          <a:solidFill>
            <a:srgbClr val="FDF9D6"/>
          </a:solidFill>
          <a:ln/>
        </p:spPr>
        <p:txBody>
          <a:bodyPr/>
          <a:p/>
        </p:txBody>
      </p:sp>
      <p:pic>
        <p:nvPicPr>
          <p:cNvPr id="22" name="Image 3" descr="icons/refresh_212F38.png">    </p:cNvPr>
          <p:cNvPicPr>
            <a:picLocks noChangeAspect="1"/>
          </p:cNvPicPr>
          <p:nvPr/>
        </p:nvPicPr>
        <p:blipFill>
          <a:blip r:embed="rId4"/>
          <a:stretch>
            <a:fillRect/>
          </a:stretch>
        </p:blipFill>
        <p:spPr>
          <a:xfrm>
            <a:off x="6752844" y="1952244"/>
            <a:ext cx="320040" cy="320040"/>
          </a:xfrm>
          <a:prstGeom prst="rect">
            <a:avLst/>
          </a:prstGeom>
        </p:spPr>
      </p:pic>
      <p:sp>
        <p:nvSpPr>
          <p:cNvPr id="23" name="Text 17"/>
          <p:cNvSpPr/>
          <p:nvPr/>
        </p:nvSpPr>
        <p:spPr>
          <a:xfrm>
            <a:off x="7379208" y="1682496"/>
            <a:ext cx="4005072" cy="365760"/>
          </a:xfrm>
          <a:prstGeom prst="rect">
            <a:avLst/>
          </a:prstGeom>
          <a:noFill/>
          <a:ln/>
        </p:spPr>
        <p:txBody>
          <a:bodyPr wrap="square" lIns="0" tIns="0" rIns="0" bIns="0" rtlCol="0" anchor="ctr"/>
          <a:lstStyle/>
          <a:p>
            <a:pPr indent="0" marL="0">
              <a:buNone/>
            </a:pPr>
            <a:r>
              <a:rPr lang="en-US" sz="1200" b="1" dirty="0">
                <a:solidFill>
                  <a:srgbClr val="212F38"/>
                </a:solidFill>
                <a:latin typeface="Montserrat" pitchFamily="34" charset="0"/>
                <a:ea typeface="Montserrat" pitchFamily="34" charset="-122"/>
                <a:cs typeface="Montserrat" pitchFamily="34" charset="-120"/>
              </a:rPr>
              <a:t>Resilient sessions</a:t>
            </a:r>
            <a:endParaRPr lang="en-US" sz="1200" dirty="0"/>
          </a:p>
        </p:txBody>
      </p:sp>
      <p:sp>
        <p:nvSpPr>
          <p:cNvPr id="24" name="Text 18"/>
          <p:cNvSpPr/>
          <p:nvPr/>
        </p:nvSpPr>
        <p:spPr>
          <a:xfrm>
            <a:off x="7379208" y="2048256"/>
            <a:ext cx="4005072" cy="566928"/>
          </a:xfrm>
          <a:prstGeom prst="rect">
            <a:avLst/>
          </a:prstGeom>
          <a:noFill/>
          <a:ln/>
        </p:spPr>
        <p:txBody>
          <a:bodyPr wrap="square" lIns="0" tIns="0" rIns="0" bIns="0" rtlCol="0" anchor="ctr"/>
          <a:lstStyle/>
          <a:p>
            <a:pPr indent="0" marL="0">
              <a:lnSpc>
                <a:spcPct val="125000"/>
              </a:lnSpc>
              <a:buNone/>
            </a:pPr>
            <a:r>
              <a:rPr lang="en-US" sz="960" dirty="0">
                <a:solidFill>
                  <a:srgbClr val="4D5C6E"/>
                </a:solidFill>
                <a:latin typeface="Montserrat" pitchFamily="34" charset="0"/>
                <a:ea typeface="Montserrat" pitchFamily="34" charset="-122"/>
                <a:cs typeface="Montserrat" pitchFamily="34" charset="-120"/>
              </a:rPr>
              <a:t>A five-minute reconnection grace period preserves agent state, and disconnect dialogs surface socket loss immediately.</a:t>
            </a:r>
            <a:endParaRPr lang="en-US" sz="960" dirty="0"/>
          </a:p>
        </p:txBody>
      </p:sp>
      <p:sp>
        <p:nvSpPr>
          <p:cNvPr id="25" name="Shape 19"/>
          <p:cNvSpPr/>
          <p:nvPr/>
        </p:nvSpPr>
        <p:spPr>
          <a:xfrm>
            <a:off x="6336792" y="2944368"/>
            <a:ext cx="5303520" cy="1316736"/>
          </a:xfrm>
          <a:prstGeom prst="roundRect">
            <a:avLst>
              <a:gd name="adj" fmla="val 6944"/>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6" name="Shape 20"/>
          <p:cNvSpPr/>
          <p:nvPr/>
        </p:nvSpPr>
        <p:spPr>
          <a:xfrm>
            <a:off x="6592824" y="3273552"/>
            <a:ext cx="640080" cy="640080"/>
          </a:xfrm>
          <a:prstGeom prst="ellipse">
            <a:avLst/>
          </a:prstGeom>
          <a:solidFill>
            <a:srgbClr val="FDF9D6"/>
          </a:solidFill>
          <a:ln/>
        </p:spPr>
        <p:txBody>
          <a:bodyPr/>
          <a:p/>
        </p:txBody>
      </p:sp>
      <p:pic>
        <p:nvPicPr>
          <p:cNvPr id="27" name="Image 4" descr="icons/server_212F38.png">    </p:cNvPr>
          <p:cNvPicPr>
            <a:picLocks noChangeAspect="1"/>
          </p:cNvPicPr>
          <p:nvPr/>
        </p:nvPicPr>
        <p:blipFill>
          <a:blip r:embed="rId5"/>
          <a:stretch>
            <a:fillRect/>
          </a:stretch>
        </p:blipFill>
        <p:spPr>
          <a:xfrm>
            <a:off x="6752844" y="3433572"/>
            <a:ext cx="320040" cy="320040"/>
          </a:xfrm>
          <a:prstGeom prst="rect">
            <a:avLst/>
          </a:prstGeom>
        </p:spPr>
      </p:pic>
      <p:sp>
        <p:nvSpPr>
          <p:cNvPr id="28" name="Text 21"/>
          <p:cNvSpPr/>
          <p:nvPr/>
        </p:nvSpPr>
        <p:spPr>
          <a:xfrm>
            <a:off x="7379208" y="3163824"/>
            <a:ext cx="4005072" cy="365760"/>
          </a:xfrm>
          <a:prstGeom prst="rect">
            <a:avLst/>
          </a:prstGeom>
          <a:noFill/>
          <a:ln/>
        </p:spPr>
        <p:txBody>
          <a:bodyPr wrap="square" lIns="0" tIns="0" rIns="0" bIns="0" rtlCol="0" anchor="ctr"/>
          <a:lstStyle/>
          <a:p>
            <a:pPr indent="0" marL="0">
              <a:buNone/>
            </a:pPr>
            <a:r>
              <a:rPr lang="en-US" sz="1200" b="1" dirty="0">
                <a:solidFill>
                  <a:srgbClr val="212F38"/>
                </a:solidFill>
                <a:latin typeface="Montserrat" pitchFamily="34" charset="0"/>
                <a:ea typeface="Montserrat" pitchFamily="34" charset="-122"/>
                <a:cs typeface="Montserrat" pitchFamily="34" charset="-120"/>
              </a:rPr>
              <a:t>Separated workloads</a:t>
            </a:r>
            <a:endParaRPr lang="en-US" sz="1200" dirty="0"/>
          </a:p>
        </p:txBody>
      </p:sp>
      <p:sp>
        <p:nvSpPr>
          <p:cNvPr id="29" name="Text 22"/>
          <p:cNvSpPr/>
          <p:nvPr/>
        </p:nvSpPr>
        <p:spPr>
          <a:xfrm>
            <a:off x="7379208" y="3529584"/>
            <a:ext cx="4005072" cy="566928"/>
          </a:xfrm>
          <a:prstGeom prst="rect">
            <a:avLst/>
          </a:prstGeom>
          <a:noFill/>
          <a:ln/>
        </p:spPr>
        <p:txBody>
          <a:bodyPr wrap="square" lIns="0" tIns="0" rIns="0" bIns="0" rtlCol="0" anchor="ctr"/>
          <a:lstStyle/>
          <a:p>
            <a:pPr indent="0" marL="0">
              <a:lnSpc>
                <a:spcPct val="125000"/>
              </a:lnSpc>
              <a:buNone/>
            </a:pPr>
            <a:r>
              <a:rPr lang="en-US" sz="960" dirty="0">
                <a:solidFill>
                  <a:srgbClr val="4D5C6E"/>
                </a:solidFill>
                <a:latin typeface="Montserrat" pitchFamily="34" charset="0"/>
                <a:ea typeface="Montserrat" pitchFamily="34" charset="-122"/>
                <a:cs typeface="Montserrat" pitchFamily="34" charset="-120"/>
              </a:rPr>
              <a:t>Report generation runs on its own worker and can target a remote database, isolating analytics from live traffic.</a:t>
            </a:r>
            <a:endParaRPr lang="en-US" sz="960" dirty="0"/>
          </a:p>
        </p:txBody>
      </p:sp>
      <p:sp>
        <p:nvSpPr>
          <p:cNvPr id="30" name="Shape 23"/>
          <p:cNvSpPr/>
          <p:nvPr/>
        </p:nvSpPr>
        <p:spPr>
          <a:xfrm>
            <a:off x="6336792" y="4425696"/>
            <a:ext cx="5303520" cy="1316736"/>
          </a:xfrm>
          <a:prstGeom prst="roundRect">
            <a:avLst>
              <a:gd name="adj" fmla="val 6944"/>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31" name="Shape 24"/>
          <p:cNvSpPr/>
          <p:nvPr/>
        </p:nvSpPr>
        <p:spPr>
          <a:xfrm>
            <a:off x="6592824" y="4754880"/>
            <a:ext cx="640080" cy="640080"/>
          </a:xfrm>
          <a:prstGeom prst="ellipse">
            <a:avLst/>
          </a:prstGeom>
          <a:solidFill>
            <a:srgbClr val="FDF9D6"/>
          </a:solidFill>
          <a:ln/>
        </p:spPr>
        <p:txBody>
          <a:bodyPr/>
          <a:p/>
        </p:txBody>
      </p:sp>
      <p:pic>
        <p:nvPicPr>
          <p:cNvPr id="32" name="Image 5" descr="icons/bolt_212F38.png">    </p:cNvPr>
          <p:cNvPicPr>
            <a:picLocks noChangeAspect="1"/>
          </p:cNvPicPr>
          <p:nvPr/>
        </p:nvPicPr>
        <p:blipFill>
          <a:blip r:embed="rId6"/>
          <a:stretch>
            <a:fillRect/>
          </a:stretch>
        </p:blipFill>
        <p:spPr>
          <a:xfrm>
            <a:off x="6752844" y="4914900"/>
            <a:ext cx="320040" cy="320040"/>
          </a:xfrm>
          <a:prstGeom prst="rect">
            <a:avLst/>
          </a:prstGeom>
        </p:spPr>
      </p:pic>
      <p:sp>
        <p:nvSpPr>
          <p:cNvPr id="33" name="Text 25"/>
          <p:cNvSpPr/>
          <p:nvPr/>
        </p:nvSpPr>
        <p:spPr>
          <a:xfrm>
            <a:off x="7379208" y="4645152"/>
            <a:ext cx="4005072" cy="365760"/>
          </a:xfrm>
          <a:prstGeom prst="rect">
            <a:avLst/>
          </a:prstGeom>
          <a:noFill/>
          <a:ln/>
        </p:spPr>
        <p:txBody>
          <a:bodyPr wrap="square" lIns="0" tIns="0" rIns="0" bIns="0" rtlCol="0" anchor="ctr"/>
          <a:lstStyle/>
          <a:p>
            <a:pPr indent="0" marL="0">
              <a:buNone/>
            </a:pPr>
            <a:r>
              <a:rPr lang="en-US" sz="1200" b="1" dirty="0">
                <a:solidFill>
                  <a:srgbClr val="212F38"/>
                </a:solidFill>
                <a:latin typeface="Montserrat" pitchFamily="34" charset="0"/>
                <a:ea typeface="Montserrat" pitchFamily="34" charset="-122"/>
                <a:cs typeface="Montserrat" pitchFamily="34" charset="-120"/>
              </a:rPr>
              <a:t>Pooled database access</a:t>
            </a:r>
            <a:endParaRPr lang="en-US" sz="1200" dirty="0"/>
          </a:p>
        </p:txBody>
      </p:sp>
      <p:sp>
        <p:nvSpPr>
          <p:cNvPr id="34" name="Text 26"/>
          <p:cNvSpPr/>
          <p:nvPr/>
        </p:nvSpPr>
        <p:spPr>
          <a:xfrm>
            <a:off x="7379208" y="5010912"/>
            <a:ext cx="4005072" cy="566928"/>
          </a:xfrm>
          <a:prstGeom prst="rect">
            <a:avLst/>
          </a:prstGeom>
          <a:noFill/>
          <a:ln/>
        </p:spPr>
        <p:txBody>
          <a:bodyPr wrap="square" lIns="0" tIns="0" rIns="0" bIns="0" rtlCol="0" anchor="ctr"/>
          <a:lstStyle/>
          <a:p>
            <a:pPr indent="0" marL="0">
              <a:lnSpc>
                <a:spcPct val="125000"/>
              </a:lnSpc>
              <a:buNone/>
            </a:pPr>
            <a:r>
              <a:rPr lang="en-US" sz="960" dirty="0">
                <a:solidFill>
                  <a:srgbClr val="4D5C6E"/>
                </a:solidFill>
                <a:latin typeface="Montserrat" pitchFamily="34" charset="0"/>
                <a:ea typeface="Montserrat" pitchFamily="34" charset="-122"/>
                <a:cs typeface="Montserrat" pitchFamily="34" charset="-120"/>
              </a:rPr>
              <a:t>Connection pooling replaced single-connection access, removing a bottleneck under sustained concurrency.</a:t>
            </a:r>
            <a:endParaRPr lang="en-US" sz="960" dirty="0"/>
          </a:p>
        </p:txBody>
      </p:sp>
      <p:sp>
        <p:nvSpPr>
          <p:cNvPr id="35" name="Shape 27"/>
          <p:cNvSpPr/>
          <p:nvPr/>
        </p:nvSpPr>
        <p:spPr>
          <a:xfrm>
            <a:off x="548640" y="5806440"/>
            <a:ext cx="11091672" cy="548640"/>
          </a:xfrm>
          <a:prstGeom prst="roundRect">
            <a:avLst>
              <a:gd name="adj" fmla="val 16667"/>
            </a:avLst>
          </a:prstGeom>
          <a:solidFill>
            <a:srgbClr val="EDEFF1"/>
          </a:solidFill>
          <a:ln/>
        </p:spPr>
        <p:txBody>
          <a:bodyPr/>
          <a:p/>
        </p:txBody>
      </p:sp>
      <p:sp>
        <p:nvSpPr>
          <p:cNvPr id="36" name="Text 28"/>
          <p:cNvSpPr/>
          <p:nvPr/>
        </p:nvSpPr>
        <p:spPr>
          <a:xfrm>
            <a:off x="868680" y="5806440"/>
            <a:ext cx="10469880" cy="548640"/>
          </a:xfrm>
          <a:prstGeom prst="rect">
            <a:avLst/>
          </a:prstGeom>
          <a:noFill/>
          <a:ln/>
        </p:spPr>
        <p:txBody>
          <a:bodyPr wrap="square" lIns="0" tIns="0" rIns="0" bIns="0" rtlCol="0" anchor="ctr"/>
          <a:lstStyle/>
          <a:p>
            <a:pPr indent="0" marL="0">
              <a:buNone/>
            </a:pPr>
            <a:r>
              <a:rPr lang="en-US" sz="1000" dirty="0">
                <a:solidFill>
                  <a:srgbClr val="212F38"/>
                </a:solidFill>
                <a:latin typeface="Montserrat" pitchFamily="34" charset="0"/>
                <a:ea typeface="Montserrat" pitchFamily="34" charset="-122"/>
                <a:cs typeface="Montserrat" pitchFamily="34" charset="-120"/>
              </a:rPr>
              <a:t>Video quality adapts per session — LD, SD, HD or Ultra HD — according to the IP bandwidth actually available to each participant.</a:t>
            </a:r>
            <a:endParaRPr lang="en-US" sz="1000" dirty="0"/>
          </a:p>
        </p:txBody>
      </p:sp>
      <p:sp>
        <p:nvSpPr>
          <p:cNvPr id="37" name="Text 29"/>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Source: wiki.ivrpowers.com/en/webacd/faq, /webacd/changelog</a:t>
            </a:r>
            <a:endParaRPr lang="en-US" sz="800" dirty="0"/>
          </a:p>
        </p:txBody>
      </p:sp>
      <p:sp>
        <p:nvSpPr>
          <p:cNvPr id="38" name="Text 30"/>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Scale</a:t>
            </a:r>
            <a:endParaRPr lang="en-US" sz="800" dirty="0"/>
          </a:p>
        </p:txBody>
      </p:sp>
      <p:sp>
        <p:nvSpPr>
          <p:cNvPr id="39" name="Text 31"/>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14</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5">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FF6D5F"/>
                </a:solidFill>
                <a:latin typeface="Montserrat" pitchFamily="34" charset="0"/>
                <a:ea typeface="Montserrat" pitchFamily="34" charset="-122"/>
                <a:cs typeface="Montserrat" pitchFamily="34" charset="-120"/>
              </a:rPr>
              <a:t>THE SUITE</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FFFFFF"/>
                </a:solidFill>
                <a:latin typeface="Montserrat" pitchFamily="34" charset="0"/>
                <a:ea typeface="Montserrat" pitchFamily="34" charset="-122"/>
                <a:cs typeface="Montserrat" pitchFamily="34" charset="-120"/>
              </a:rPr>
              <a:t>Web ACD is one layer of a complete stack</a:t>
            </a:r>
            <a:endParaRPr lang="en-US" sz="2700" dirty="0"/>
          </a:p>
        </p:txBody>
      </p:sp>
      <p:sp>
        <p:nvSpPr>
          <p:cNvPr id="5" name="Text 3"/>
          <p:cNvSpPr/>
          <p:nvPr/>
        </p:nvSpPr>
        <p:spPr>
          <a:xfrm>
            <a:off x="548640" y="1298448"/>
            <a:ext cx="11091672" cy="365760"/>
          </a:xfrm>
          <a:prstGeom prst="rect">
            <a:avLst/>
          </a:prstGeom>
          <a:noFill/>
          <a:ln/>
        </p:spPr>
        <p:txBody>
          <a:bodyPr wrap="square" lIns="0" tIns="0" rIns="0" bIns="0" rtlCol="0" anchor="ctr"/>
          <a:lstStyle/>
          <a:p>
            <a:pPr indent="0" marL="0">
              <a:buNone/>
            </a:pPr>
            <a:r>
              <a:rPr lang="en-US" sz="1250" dirty="0">
                <a:solidFill>
                  <a:srgbClr val="9FB0BE"/>
                </a:solidFill>
                <a:latin typeface="Montserrat" pitchFamily="34" charset="0"/>
                <a:ea typeface="Montserrat" pitchFamily="34" charset="-122"/>
                <a:cs typeface="Montserrat" pitchFamily="34" charset="-120"/>
              </a:rPr>
              <a:t>Each platform stands alone and speaks standard protocols — but bought together they behave as one system, with no integration project in between.</a:t>
            </a:r>
            <a:endParaRPr lang="en-US" sz="1250" dirty="0"/>
          </a:p>
        </p:txBody>
      </p:sp>
      <p:sp>
        <p:nvSpPr>
          <p:cNvPr id="6" name="Shape 4"/>
          <p:cNvSpPr/>
          <p:nvPr/>
        </p:nvSpPr>
        <p:spPr>
          <a:xfrm>
            <a:off x="548640" y="1920240"/>
            <a:ext cx="2670048" cy="2834640"/>
          </a:xfrm>
          <a:prstGeom prst="roundRect">
            <a:avLst>
              <a:gd name="adj" fmla="val 3425"/>
            </a:avLst>
          </a:prstGeom>
          <a:solidFill>
            <a:srgbClr val="2E3D48"/>
          </a:solidFill>
          <a:ln/>
        </p:spPr>
        <p:txBody>
          <a:bodyPr/>
          <a:p/>
        </p:txBody>
      </p:sp>
      <p:pic>
        <p:nvPicPr>
          <p:cNvPr id="7" name="Image 0" descr="assets/marks/hero_smartivr.png">    </p:cNvPr>
          <p:cNvPicPr>
            <a:picLocks noChangeAspect="1"/>
          </p:cNvPicPr>
          <p:nvPr/>
        </p:nvPicPr>
        <p:blipFill>
          <a:blip r:embed="rId1"/>
          <a:stretch>
            <a:fillRect/>
          </a:stretch>
        </p:blipFill>
        <p:spPr>
          <a:xfrm>
            <a:off x="1426464" y="2194560"/>
            <a:ext cx="914400" cy="914400"/>
          </a:xfrm>
          <a:prstGeom prst="rect">
            <a:avLst/>
          </a:prstGeom>
        </p:spPr>
      </p:pic>
      <p:sp>
        <p:nvSpPr>
          <p:cNvPr id="8" name="Text 5"/>
          <p:cNvSpPr/>
          <p:nvPr/>
        </p:nvSpPr>
        <p:spPr>
          <a:xfrm>
            <a:off x="731520" y="3218688"/>
            <a:ext cx="2304288" cy="310896"/>
          </a:xfrm>
          <a:prstGeom prst="rect">
            <a:avLst/>
          </a:prstGeom>
          <a:noFill/>
          <a:ln/>
        </p:spPr>
        <p:txBody>
          <a:bodyPr wrap="square" lIns="0" tIns="0" rIns="0" bIns="0" rtlCol="0" anchor="ctr"/>
          <a:lstStyle/>
          <a:p>
            <a:pPr algn="ctr" indent="0" marL="0">
              <a:buNone/>
            </a:pPr>
            <a:r>
              <a:rPr lang="en-US" sz="1400" b="1" dirty="0">
                <a:solidFill>
                  <a:srgbClr val="FFFFFF"/>
                </a:solidFill>
                <a:latin typeface="Montserrat" pitchFamily="34" charset="0"/>
                <a:ea typeface="Montserrat" pitchFamily="34" charset="-122"/>
                <a:cs typeface="Montserrat" pitchFamily="34" charset="-120"/>
              </a:rPr>
              <a:t>Smart IVR</a:t>
            </a:r>
            <a:endParaRPr lang="en-US" sz="1400" dirty="0"/>
          </a:p>
        </p:txBody>
      </p:sp>
      <p:sp>
        <p:nvSpPr>
          <p:cNvPr id="9" name="Text 6"/>
          <p:cNvSpPr/>
          <p:nvPr/>
        </p:nvSpPr>
        <p:spPr>
          <a:xfrm>
            <a:off x="731520" y="3529584"/>
            <a:ext cx="2304288" cy="256032"/>
          </a:xfrm>
          <a:prstGeom prst="rect">
            <a:avLst/>
          </a:prstGeom>
          <a:noFill/>
          <a:ln/>
        </p:spPr>
        <p:txBody>
          <a:bodyPr wrap="square" lIns="0" tIns="0" rIns="0" bIns="0" rtlCol="0" anchor="ctr"/>
          <a:lstStyle/>
          <a:p>
            <a:pPr algn="ctr" indent="0" marL="0">
              <a:buNone/>
            </a:pPr>
            <a:r>
              <a:rPr lang="en-US" sz="850" b="1" spc="100" kern="0" dirty="0">
                <a:solidFill>
                  <a:srgbClr val="F8EA76"/>
                </a:solidFill>
                <a:latin typeface="Montserrat" pitchFamily="34" charset="0"/>
                <a:ea typeface="Montserrat" pitchFamily="34" charset="-122"/>
                <a:cs typeface="Montserrat" pitchFamily="34" charset="-120"/>
              </a:rPr>
              <a:t>AUTOMATION LAYER</a:t>
            </a:r>
            <a:endParaRPr lang="en-US" sz="850" dirty="0"/>
          </a:p>
        </p:txBody>
      </p:sp>
      <p:sp>
        <p:nvSpPr>
          <p:cNvPr id="10" name="Text 7"/>
          <p:cNvSpPr/>
          <p:nvPr/>
        </p:nvSpPr>
        <p:spPr>
          <a:xfrm>
            <a:off x="768096" y="3858768"/>
            <a:ext cx="2231136" cy="777240"/>
          </a:xfrm>
          <a:prstGeom prst="rect">
            <a:avLst/>
          </a:prstGeom>
          <a:noFill/>
          <a:ln/>
        </p:spPr>
        <p:txBody>
          <a:bodyPr wrap="square" lIns="0" tIns="0" rIns="0" bIns="0" rtlCol="0" anchor="ctr"/>
          <a:lstStyle/>
          <a:p>
            <a:pPr algn="ctr" indent="0" marL="0">
              <a:lnSpc>
                <a:spcPct val="125000"/>
              </a:lnSpc>
              <a:buNone/>
            </a:pPr>
            <a:r>
              <a:rPr lang="en-US" sz="950" dirty="0">
                <a:solidFill>
                  <a:srgbClr val="9FB0BE"/>
                </a:solidFill>
                <a:latin typeface="Montserrat" pitchFamily="34" charset="0"/>
                <a:ea typeface="Montserrat" pitchFamily="34" charset="-122"/>
                <a:cs typeface="Montserrat" pitchFamily="34" charset="-120"/>
              </a:rPr>
              <a:t>Carrier-grade VoiceXML IVR with speech engines, handling the call before a human is needed.</a:t>
            </a:r>
            <a:endParaRPr lang="en-US" sz="950" dirty="0"/>
          </a:p>
        </p:txBody>
      </p:sp>
      <p:sp>
        <p:nvSpPr>
          <p:cNvPr id="11" name="Shape 8"/>
          <p:cNvSpPr/>
          <p:nvPr/>
        </p:nvSpPr>
        <p:spPr>
          <a:xfrm>
            <a:off x="3392424" y="1920240"/>
            <a:ext cx="2670048" cy="2834640"/>
          </a:xfrm>
          <a:prstGeom prst="roundRect">
            <a:avLst>
              <a:gd name="adj" fmla="val 3425"/>
            </a:avLst>
          </a:prstGeom>
          <a:solidFill>
            <a:srgbClr val="3A4A55"/>
          </a:solidFill>
          <a:ln w="19050">
            <a:solidFill>
              <a:srgbClr val="F8EA76"/>
            </a:solidFill>
            <a:prstDash val="solid"/>
          </a:ln>
        </p:spPr>
        <p:txBody>
          <a:bodyPr/>
          <a:p/>
        </p:txBody>
      </p:sp>
      <p:pic>
        <p:nvPicPr>
          <p:cNvPr id="12" name="Image 1" descr="assets/marks/hero_webacd.png">    </p:cNvPr>
          <p:cNvPicPr>
            <a:picLocks noChangeAspect="1"/>
          </p:cNvPicPr>
          <p:nvPr/>
        </p:nvPicPr>
        <p:blipFill>
          <a:blip r:embed="rId2"/>
          <a:stretch>
            <a:fillRect/>
          </a:stretch>
        </p:blipFill>
        <p:spPr>
          <a:xfrm>
            <a:off x="4270248" y="2194560"/>
            <a:ext cx="914400" cy="914400"/>
          </a:xfrm>
          <a:prstGeom prst="rect">
            <a:avLst/>
          </a:prstGeom>
        </p:spPr>
      </p:pic>
      <p:sp>
        <p:nvSpPr>
          <p:cNvPr id="13" name="Text 9"/>
          <p:cNvSpPr/>
          <p:nvPr/>
        </p:nvSpPr>
        <p:spPr>
          <a:xfrm>
            <a:off x="3575304" y="3218688"/>
            <a:ext cx="2304288" cy="310896"/>
          </a:xfrm>
          <a:prstGeom prst="rect">
            <a:avLst/>
          </a:prstGeom>
          <a:noFill/>
          <a:ln/>
        </p:spPr>
        <p:txBody>
          <a:bodyPr wrap="square" lIns="0" tIns="0" rIns="0" bIns="0" rtlCol="0" anchor="ctr"/>
          <a:lstStyle/>
          <a:p>
            <a:pPr algn="ctr" indent="0" marL="0">
              <a:buNone/>
            </a:pPr>
            <a:r>
              <a:rPr lang="en-US" sz="1400" b="1" dirty="0">
                <a:solidFill>
                  <a:srgbClr val="FFFFFF"/>
                </a:solidFill>
                <a:latin typeface="Montserrat" pitchFamily="34" charset="0"/>
                <a:ea typeface="Montserrat" pitchFamily="34" charset="-122"/>
                <a:cs typeface="Montserrat" pitchFamily="34" charset="-120"/>
              </a:rPr>
              <a:t>Web ACD</a:t>
            </a:r>
            <a:endParaRPr lang="en-US" sz="1400" dirty="0"/>
          </a:p>
        </p:txBody>
      </p:sp>
      <p:sp>
        <p:nvSpPr>
          <p:cNvPr id="14" name="Text 10"/>
          <p:cNvSpPr/>
          <p:nvPr/>
        </p:nvSpPr>
        <p:spPr>
          <a:xfrm>
            <a:off x="3575304" y="3529584"/>
            <a:ext cx="2304288" cy="256032"/>
          </a:xfrm>
          <a:prstGeom prst="rect">
            <a:avLst/>
          </a:prstGeom>
          <a:noFill/>
          <a:ln/>
        </p:spPr>
        <p:txBody>
          <a:bodyPr wrap="square" lIns="0" tIns="0" rIns="0" bIns="0" rtlCol="0" anchor="ctr"/>
          <a:lstStyle/>
          <a:p>
            <a:pPr algn="ctr" indent="0" marL="0">
              <a:buNone/>
            </a:pPr>
            <a:r>
              <a:rPr lang="en-US" sz="850" b="1" spc="100" kern="0" dirty="0">
                <a:solidFill>
                  <a:srgbClr val="F8EA76"/>
                </a:solidFill>
                <a:latin typeface="Montserrat" pitchFamily="34" charset="0"/>
                <a:ea typeface="Montserrat" pitchFamily="34" charset="-122"/>
                <a:cs typeface="Montserrat" pitchFamily="34" charset="-120"/>
              </a:rPr>
              <a:t>DISTRIBUTION LAYER</a:t>
            </a:r>
            <a:endParaRPr lang="en-US" sz="850" dirty="0"/>
          </a:p>
        </p:txBody>
      </p:sp>
      <p:sp>
        <p:nvSpPr>
          <p:cNvPr id="15" name="Text 11"/>
          <p:cNvSpPr/>
          <p:nvPr/>
        </p:nvSpPr>
        <p:spPr>
          <a:xfrm>
            <a:off x="3611880" y="3858768"/>
            <a:ext cx="2231136" cy="777240"/>
          </a:xfrm>
          <a:prstGeom prst="rect">
            <a:avLst/>
          </a:prstGeom>
          <a:noFill/>
          <a:ln/>
        </p:spPr>
        <p:txBody>
          <a:bodyPr wrap="square" lIns="0" tIns="0" rIns="0" bIns="0" rtlCol="0" anchor="ctr"/>
          <a:lstStyle/>
          <a:p>
            <a:pPr algn="ctr" indent="0" marL="0">
              <a:lnSpc>
                <a:spcPct val="125000"/>
              </a:lnSpc>
              <a:buNone/>
            </a:pPr>
            <a:r>
              <a:rPr lang="en-US" sz="950" dirty="0">
                <a:solidFill>
                  <a:srgbClr val="9FB0BE"/>
                </a:solidFill>
                <a:latin typeface="Montserrat" pitchFamily="34" charset="0"/>
                <a:ea typeface="Montserrat" pitchFamily="34" charset="-122"/>
                <a:cs typeface="Montserrat" pitchFamily="34" charset="-120"/>
              </a:rPr>
              <a:t>Queues, routes and distributes voice and video to the right agent, and runs their desktop.</a:t>
            </a:r>
            <a:endParaRPr lang="en-US" sz="950" dirty="0"/>
          </a:p>
        </p:txBody>
      </p:sp>
      <p:sp>
        <p:nvSpPr>
          <p:cNvPr id="16" name="Shape 12"/>
          <p:cNvSpPr/>
          <p:nvPr/>
        </p:nvSpPr>
        <p:spPr>
          <a:xfrm>
            <a:off x="6236208" y="1920240"/>
            <a:ext cx="2670048" cy="2834640"/>
          </a:xfrm>
          <a:prstGeom prst="roundRect">
            <a:avLst>
              <a:gd name="adj" fmla="val 3425"/>
            </a:avLst>
          </a:prstGeom>
          <a:solidFill>
            <a:srgbClr val="2E3D48"/>
          </a:solidFill>
          <a:ln/>
        </p:spPr>
        <p:txBody>
          <a:bodyPr/>
          <a:p/>
        </p:txBody>
      </p:sp>
      <p:pic>
        <p:nvPicPr>
          <p:cNvPr id="17" name="Image 2" descr="assets/marks/hero_videortc.png">    </p:cNvPr>
          <p:cNvPicPr>
            <a:picLocks noChangeAspect="1"/>
          </p:cNvPicPr>
          <p:nvPr/>
        </p:nvPicPr>
        <p:blipFill>
          <a:blip r:embed="rId3"/>
          <a:stretch>
            <a:fillRect/>
          </a:stretch>
        </p:blipFill>
        <p:spPr>
          <a:xfrm>
            <a:off x="7114032" y="2194560"/>
            <a:ext cx="914400" cy="914400"/>
          </a:xfrm>
          <a:prstGeom prst="rect">
            <a:avLst/>
          </a:prstGeom>
        </p:spPr>
      </p:pic>
      <p:sp>
        <p:nvSpPr>
          <p:cNvPr id="18" name="Text 13"/>
          <p:cNvSpPr/>
          <p:nvPr/>
        </p:nvSpPr>
        <p:spPr>
          <a:xfrm>
            <a:off x="6419088" y="3218688"/>
            <a:ext cx="2304288" cy="310896"/>
          </a:xfrm>
          <a:prstGeom prst="rect">
            <a:avLst/>
          </a:prstGeom>
          <a:noFill/>
          <a:ln/>
        </p:spPr>
        <p:txBody>
          <a:bodyPr wrap="square" lIns="0" tIns="0" rIns="0" bIns="0" rtlCol="0" anchor="ctr"/>
          <a:lstStyle/>
          <a:p>
            <a:pPr algn="ctr" indent="0" marL="0">
              <a:buNone/>
            </a:pPr>
            <a:r>
              <a:rPr lang="en-US" sz="1400" b="1" dirty="0">
                <a:solidFill>
                  <a:srgbClr val="FFFFFF"/>
                </a:solidFill>
                <a:latin typeface="Montserrat" pitchFamily="34" charset="0"/>
                <a:ea typeface="Montserrat" pitchFamily="34" charset="-122"/>
                <a:cs typeface="Montserrat" pitchFamily="34" charset="-120"/>
              </a:rPr>
              <a:t>Video RTC</a:t>
            </a:r>
            <a:endParaRPr lang="en-US" sz="1400" dirty="0"/>
          </a:p>
        </p:txBody>
      </p:sp>
      <p:sp>
        <p:nvSpPr>
          <p:cNvPr id="19" name="Text 14"/>
          <p:cNvSpPr/>
          <p:nvPr/>
        </p:nvSpPr>
        <p:spPr>
          <a:xfrm>
            <a:off x="6419088" y="3529584"/>
            <a:ext cx="2304288" cy="256032"/>
          </a:xfrm>
          <a:prstGeom prst="rect">
            <a:avLst/>
          </a:prstGeom>
          <a:noFill/>
          <a:ln/>
        </p:spPr>
        <p:txBody>
          <a:bodyPr wrap="square" lIns="0" tIns="0" rIns="0" bIns="0" rtlCol="0" anchor="ctr"/>
          <a:lstStyle/>
          <a:p>
            <a:pPr algn="ctr" indent="0" marL="0">
              <a:buNone/>
            </a:pPr>
            <a:r>
              <a:rPr lang="en-US" sz="850" b="1" spc="100" kern="0" dirty="0">
                <a:solidFill>
                  <a:srgbClr val="F8EA76"/>
                </a:solidFill>
                <a:latin typeface="Montserrat" pitchFamily="34" charset="0"/>
                <a:ea typeface="Montserrat" pitchFamily="34" charset="-122"/>
                <a:cs typeface="Montserrat" pitchFamily="34" charset="-120"/>
              </a:rPr>
              <a:t>MEDIA GATEWAY</a:t>
            </a:r>
            <a:endParaRPr lang="en-US" sz="850" dirty="0"/>
          </a:p>
        </p:txBody>
      </p:sp>
      <p:sp>
        <p:nvSpPr>
          <p:cNvPr id="20" name="Text 15"/>
          <p:cNvSpPr/>
          <p:nvPr/>
        </p:nvSpPr>
        <p:spPr>
          <a:xfrm>
            <a:off x="6455664" y="3858768"/>
            <a:ext cx="2231136" cy="777240"/>
          </a:xfrm>
          <a:prstGeom prst="rect">
            <a:avLst/>
          </a:prstGeom>
          <a:noFill/>
          <a:ln/>
        </p:spPr>
        <p:txBody>
          <a:bodyPr wrap="square" lIns="0" tIns="0" rIns="0" bIns="0" rtlCol="0" anchor="ctr"/>
          <a:lstStyle/>
          <a:p>
            <a:pPr algn="ctr" indent="0" marL="0">
              <a:lnSpc>
                <a:spcPct val="125000"/>
              </a:lnSpc>
              <a:buNone/>
            </a:pPr>
            <a:r>
              <a:rPr lang="en-US" sz="950" dirty="0">
                <a:solidFill>
                  <a:srgbClr val="9FB0BE"/>
                </a:solidFill>
                <a:latin typeface="Montserrat" pitchFamily="34" charset="0"/>
                <a:ea typeface="Montserrat" pitchFamily="34" charset="-122"/>
                <a:cs typeface="Montserrat" pitchFamily="34" charset="-120"/>
              </a:rPr>
              <a:t>Hybrid SIP + WebRTC gateway for browsers, mobile devices and kiosks, built for high availability.</a:t>
            </a:r>
            <a:endParaRPr lang="en-US" sz="950" dirty="0"/>
          </a:p>
        </p:txBody>
      </p:sp>
      <p:sp>
        <p:nvSpPr>
          <p:cNvPr id="21" name="Shape 16"/>
          <p:cNvSpPr/>
          <p:nvPr/>
        </p:nvSpPr>
        <p:spPr>
          <a:xfrm>
            <a:off x="9079992" y="1920240"/>
            <a:ext cx="2670048" cy="2834640"/>
          </a:xfrm>
          <a:prstGeom prst="roundRect">
            <a:avLst>
              <a:gd name="adj" fmla="val 3425"/>
            </a:avLst>
          </a:prstGeom>
          <a:solidFill>
            <a:srgbClr val="2E3D48"/>
          </a:solidFill>
          <a:ln/>
        </p:spPr>
        <p:txBody>
          <a:bodyPr/>
          <a:p/>
        </p:txBody>
      </p:sp>
      <p:pic>
        <p:nvPicPr>
          <p:cNvPr id="22" name="Image 3" descr="assets/marks/hero_videorec.png">    </p:cNvPr>
          <p:cNvPicPr>
            <a:picLocks noChangeAspect="1"/>
          </p:cNvPicPr>
          <p:nvPr/>
        </p:nvPicPr>
        <p:blipFill>
          <a:blip r:embed="rId4"/>
          <a:stretch>
            <a:fillRect/>
          </a:stretch>
        </p:blipFill>
        <p:spPr>
          <a:xfrm>
            <a:off x="9957816" y="2194560"/>
            <a:ext cx="914400" cy="914400"/>
          </a:xfrm>
          <a:prstGeom prst="rect">
            <a:avLst/>
          </a:prstGeom>
        </p:spPr>
      </p:pic>
      <p:sp>
        <p:nvSpPr>
          <p:cNvPr id="23" name="Text 17"/>
          <p:cNvSpPr/>
          <p:nvPr/>
        </p:nvSpPr>
        <p:spPr>
          <a:xfrm>
            <a:off x="9262872" y="3218688"/>
            <a:ext cx="2304288" cy="310896"/>
          </a:xfrm>
          <a:prstGeom prst="rect">
            <a:avLst/>
          </a:prstGeom>
          <a:noFill/>
          <a:ln/>
        </p:spPr>
        <p:txBody>
          <a:bodyPr wrap="square" lIns="0" tIns="0" rIns="0" bIns="0" rtlCol="0" anchor="ctr"/>
          <a:lstStyle/>
          <a:p>
            <a:pPr algn="ctr" indent="0" marL="0">
              <a:buNone/>
            </a:pPr>
            <a:r>
              <a:rPr lang="en-US" sz="1400" b="1" dirty="0">
                <a:solidFill>
                  <a:srgbClr val="FFFFFF"/>
                </a:solidFill>
                <a:latin typeface="Montserrat" pitchFamily="34" charset="0"/>
                <a:ea typeface="Montserrat" pitchFamily="34" charset="-122"/>
                <a:cs typeface="Montserrat" pitchFamily="34" charset="-120"/>
              </a:rPr>
              <a:t>Video REC</a:t>
            </a:r>
            <a:endParaRPr lang="en-US" sz="1400" dirty="0"/>
          </a:p>
        </p:txBody>
      </p:sp>
      <p:sp>
        <p:nvSpPr>
          <p:cNvPr id="24" name="Text 18"/>
          <p:cNvSpPr/>
          <p:nvPr/>
        </p:nvSpPr>
        <p:spPr>
          <a:xfrm>
            <a:off x="9262872" y="3529584"/>
            <a:ext cx="2304288" cy="256032"/>
          </a:xfrm>
          <a:prstGeom prst="rect">
            <a:avLst/>
          </a:prstGeom>
          <a:noFill/>
          <a:ln/>
        </p:spPr>
        <p:txBody>
          <a:bodyPr wrap="square" lIns="0" tIns="0" rIns="0" bIns="0" rtlCol="0" anchor="ctr"/>
          <a:lstStyle/>
          <a:p>
            <a:pPr algn="ctr" indent="0" marL="0">
              <a:buNone/>
            </a:pPr>
            <a:r>
              <a:rPr lang="en-US" sz="850" b="1" spc="100" kern="0" dirty="0">
                <a:solidFill>
                  <a:srgbClr val="F8EA76"/>
                </a:solidFill>
                <a:latin typeface="Montserrat" pitchFamily="34" charset="0"/>
                <a:ea typeface="Montserrat" pitchFamily="34" charset="-122"/>
                <a:cs typeface="Montserrat" pitchFamily="34" charset="-120"/>
              </a:rPr>
              <a:t>RECORDING LAYER</a:t>
            </a:r>
            <a:endParaRPr lang="en-US" sz="850" dirty="0"/>
          </a:p>
        </p:txBody>
      </p:sp>
      <p:sp>
        <p:nvSpPr>
          <p:cNvPr id="25" name="Text 19"/>
          <p:cNvSpPr/>
          <p:nvPr/>
        </p:nvSpPr>
        <p:spPr>
          <a:xfrm>
            <a:off x="9299448" y="3858768"/>
            <a:ext cx="2231136" cy="777240"/>
          </a:xfrm>
          <a:prstGeom prst="rect">
            <a:avLst/>
          </a:prstGeom>
          <a:noFill/>
          <a:ln/>
        </p:spPr>
        <p:txBody>
          <a:bodyPr wrap="square" lIns="0" tIns="0" rIns="0" bIns="0" rtlCol="0" anchor="ctr"/>
          <a:lstStyle/>
          <a:p>
            <a:pPr algn="ctr" indent="0" marL="0">
              <a:lnSpc>
                <a:spcPct val="125000"/>
              </a:lnSpc>
              <a:buNone/>
            </a:pPr>
            <a:r>
              <a:rPr lang="en-US" sz="950" dirty="0">
                <a:solidFill>
                  <a:srgbClr val="9FB0BE"/>
                </a:solidFill>
                <a:latin typeface="Montserrat" pitchFamily="34" charset="0"/>
                <a:ea typeface="Montserrat" pitchFamily="34" charset="-122"/>
                <a:cs typeface="Montserrat" pitchFamily="34" charset="-120"/>
              </a:rPr>
              <a:t>HD video recording, storage and archive, with export for analytics and compliance.</a:t>
            </a:r>
            <a:endParaRPr lang="en-US" sz="950" dirty="0"/>
          </a:p>
        </p:txBody>
      </p:sp>
      <p:sp>
        <p:nvSpPr>
          <p:cNvPr id="26" name="Text 20"/>
          <p:cNvSpPr/>
          <p:nvPr/>
        </p:nvSpPr>
        <p:spPr>
          <a:xfrm>
            <a:off x="548640" y="5074920"/>
            <a:ext cx="11091672" cy="548640"/>
          </a:xfrm>
          <a:prstGeom prst="rect">
            <a:avLst/>
          </a:prstGeom>
          <a:noFill/>
          <a:ln/>
        </p:spPr>
        <p:txBody>
          <a:bodyPr wrap="square" lIns="0" tIns="0" rIns="0" bIns="0" rtlCol="0" anchor="ctr"/>
          <a:lstStyle/>
          <a:p>
            <a:pPr indent="0" marL="0">
              <a:lnSpc>
                <a:spcPct val="130000"/>
              </a:lnSpc>
              <a:buNone/>
            </a:pPr>
            <a:r>
              <a:rPr lang="en-US" sz="1050" dirty="0">
                <a:solidFill>
                  <a:srgbClr val="9FB0BE"/>
                </a:solidFill>
                <a:latin typeface="Montserrat" pitchFamily="34" charset="0"/>
                <a:ea typeface="Montserrat" pitchFamily="34" charset="-122"/>
                <a:cs typeface="Montserrat" pitchFamily="34" charset="-120"/>
              </a:rPr>
              <a:t>Video RTC is designed to interoperate with existing contact center and CCaaS platforms as well — which is how many organisations add video to a suite they have already standardised on.</a:t>
            </a:r>
            <a:endParaRPr lang="en-US" sz="1050" dirty="0"/>
          </a:p>
        </p:txBody>
      </p:sp>
      <p:sp>
        <p:nvSpPr>
          <p:cNvPr id="27" name="Text 21"/>
          <p:cNvSpPr/>
          <p:nvPr/>
        </p:nvSpPr>
        <p:spPr>
          <a:xfrm>
            <a:off x="548640" y="5760720"/>
            <a:ext cx="11091672" cy="329184"/>
          </a:xfrm>
          <a:prstGeom prst="rect">
            <a:avLst/>
          </a:prstGeom>
          <a:noFill/>
          <a:ln/>
        </p:spPr>
        <p:txBody>
          <a:bodyPr wrap="square" lIns="0" tIns="0" rIns="0" bIns="0" rtlCol="0" anchor="ctr"/>
          <a:lstStyle/>
          <a:p>
            <a:pPr indent="0" marL="0">
              <a:buNone/>
            </a:pPr>
            <a:r>
              <a:rPr lang="en-US" sz="1050" b="1" dirty="0">
                <a:solidFill>
                  <a:srgbClr val="F8EA76"/>
                </a:solidFill>
                <a:latin typeface="Montserrat" pitchFamily="34" charset="0"/>
                <a:ea typeface="Montserrat" pitchFamily="34" charset="-122"/>
                <a:cs typeface="Montserrat" pitchFamily="34" charset="-120"/>
              </a:rPr>
              <a:t>Cloud Services · hosting, monitoring and managed operation across all four platforms</a:t>
            </a:r>
            <a:endParaRPr lang="en-US" sz="1050" dirty="0"/>
          </a:p>
        </p:txBody>
      </p:sp>
      <p:sp>
        <p:nvSpPr>
          <p:cNvPr id="28" name="Text 22"/>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6B7F8D"/>
                </a:solidFill>
                <a:latin typeface="Montserrat" pitchFamily="34" charset="0"/>
                <a:ea typeface="Montserrat" pitchFamily="34" charset="-122"/>
                <a:cs typeface="Montserrat" pitchFamily="34" charset="-120"/>
              </a:rPr>
              <a:t>Source: wiki.ivrpowers.com/en (platform documentation)</a:t>
            </a:r>
            <a:endParaRPr lang="en-US" sz="800" dirty="0"/>
          </a:p>
        </p:txBody>
      </p:sp>
      <p:sp>
        <p:nvSpPr>
          <p:cNvPr id="29" name="Text 23"/>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6B7F8D"/>
                </a:solidFill>
                <a:latin typeface="Montserrat" pitchFamily="34" charset="0"/>
                <a:ea typeface="Montserrat" pitchFamily="34" charset="-122"/>
                <a:cs typeface="Montserrat" pitchFamily="34" charset="-120"/>
              </a:rPr>
              <a:t>The suite</a:t>
            </a:r>
            <a:endParaRPr lang="en-US" sz="800" dirty="0"/>
          </a:p>
        </p:txBody>
      </p:sp>
      <p:sp>
        <p:nvSpPr>
          <p:cNvPr id="30" name="Text 24"/>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9FB0BE"/>
                </a:solidFill>
                <a:latin typeface="Montserrat" pitchFamily="34" charset="0"/>
                <a:ea typeface="Montserrat" pitchFamily="34" charset="-122"/>
                <a:cs typeface="Montserrat" pitchFamily="34" charset="-120"/>
              </a:rPr>
              <a:t>15</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6">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AUTOMATION</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Self-service and speech AI, from the same stack</a:t>
            </a:r>
            <a:endParaRPr lang="en-US" sz="2700" dirty="0"/>
          </a:p>
        </p:txBody>
      </p:sp>
      <p:sp>
        <p:nvSpPr>
          <p:cNvPr id="5" name="Text 3"/>
          <p:cNvSpPr/>
          <p:nvPr/>
        </p:nvSpPr>
        <p:spPr>
          <a:xfrm>
            <a:off x="548640" y="1280160"/>
            <a:ext cx="11091672" cy="566928"/>
          </a:xfrm>
          <a:prstGeom prst="rect">
            <a:avLst/>
          </a:prstGeom>
          <a:noFill/>
          <a:ln/>
        </p:spPr>
        <p:txBody>
          <a:bodyPr wrap="square" lIns="0" tIns="0" rIns="0" bIns="0" rtlCol="0" anchor="ctr"/>
          <a:lstStyle/>
          <a:p>
            <a:pPr indent="0" marL="0">
              <a:lnSpc>
                <a:spcPct val="130000"/>
              </a:lnSpc>
              <a:buNone/>
            </a:pPr>
            <a:r>
              <a:rPr lang="en-US" sz="1200" dirty="0">
                <a:solidFill>
                  <a:srgbClr val="212F38"/>
                </a:solidFill>
                <a:latin typeface="Montserrat" pitchFamily="34" charset="0"/>
                <a:ea typeface="Montserrat" pitchFamily="34" charset="-122"/>
                <a:cs typeface="Montserrat" pitchFamily="34" charset="-120"/>
              </a:rPr>
              <a:t>Automation in a Web ACD deployment is delivered by Smart IVR, the suite's carrier-grade IVR platform — so the bot and the agent share one telephony layer, one set of trunks and one reporting trail.</a:t>
            </a:r>
            <a:endParaRPr lang="en-US" sz="1200" dirty="0"/>
          </a:p>
        </p:txBody>
      </p:sp>
      <p:sp>
        <p:nvSpPr>
          <p:cNvPr id="6" name="Shape 4"/>
          <p:cNvSpPr/>
          <p:nvPr/>
        </p:nvSpPr>
        <p:spPr>
          <a:xfrm>
            <a:off x="548640" y="2084832"/>
            <a:ext cx="2670048" cy="2240280"/>
          </a:xfrm>
          <a:prstGeom prst="roundRect">
            <a:avLst>
              <a:gd name="adj" fmla="val 4082"/>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7" name="Shape 5"/>
          <p:cNvSpPr/>
          <p:nvPr/>
        </p:nvSpPr>
        <p:spPr>
          <a:xfrm>
            <a:off x="804672" y="2340864"/>
            <a:ext cx="585216" cy="585216"/>
          </a:xfrm>
          <a:prstGeom prst="ellipse">
            <a:avLst/>
          </a:prstGeom>
          <a:solidFill>
            <a:srgbClr val="FDF9D6"/>
          </a:solidFill>
          <a:ln/>
        </p:spPr>
        <p:txBody>
          <a:bodyPr/>
          <a:p/>
        </p:txBody>
      </p:sp>
      <p:pic>
        <p:nvPicPr>
          <p:cNvPr id="8" name="Image 0" descr="icons/ai_212F38.png">    </p:cNvPr>
          <p:cNvPicPr>
            <a:picLocks noChangeAspect="1"/>
          </p:cNvPicPr>
          <p:nvPr/>
        </p:nvPicPr>
        <p:blipFill>
          <a:blip r:embed="rId1"/>
          <a:stretch>
            <a:fillRect/>
          </a:stretch>
        </p:blipFill>
        <p:spPr>
          <a:xfrm>
            <a:off x="945124" y="2481316"/>
            <a:ext cx="304312" cy="304312"/>
          </a:xfrm>
          <a:prstGeom prst="rect">
            <a:avLst/>
          </a:prstGeom>
        </p:spPr>
      </p:pic>
      <p:sp>
        <p:nvSpPr>
          <p:cNvPr id="9" name="Text 6"/>
          <p:cNvSpPr/>
          <p:nvPr/>
        </p:nvSpPr>
        <p:spPr>
          <a:xfrm>
            <a:off x="804672" y="2962656"/>
            <a:ext cx="2157984" cy="475488"/>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Speech engines</a:t>
            </a:r>
            <a:endParaRPr lang="en-US" sz="1250" dirty="0"/>
          </a:p>
        </p:txBody>
      </p:sp>
      <p:sp>
        <p:nvSpPr>
          <p:cNvPr id="10" name="Text 7"/>
          <p:cNvSpPr/>
          <p:nvPr/>
        </p:nvSpPr>
        <p:spPr>
          <a:xfrm>
            <a:off x="804672" y="3493008"/>
            <a:ext cx="2157984" cy="731520"/>
          </a:xfrm>
          <a:prstGeom prst="rect">
            <a:avLst/>
          </a:prstGeom>
          <a:noFill/>
          <a:ln/>
        </p:spPr>
        <p:txBody>
          <a:bodyPr wrap="square" lIns="0" tIns="0" rIns="0" bIns="0" rtlCol="0" anchor="ctr"/>
          <a:lstStyle/>
          <a:p>
            <a:pPr indent="0" marL="0">
              <a:lnSpc>
                <a:spcPct val="125000"/>
              </a:lnSpc>
              <a:buNone/>
            </a:pPr>
            <a:r>
              <a:rPr lang="en-US" sz="960" dirty="0">
                <a:solidFill>
                  <a:srgbClr val="4D5C6E"/>
                </a:solidFill>
                <a:latin typeface="Montserrat" pitchFamily="34" charset="0"/>
                <a:ea typeface="Montserrat" pitchFamily="34" charset="-122"/>
                <a:cs typeface="Montserrat" pitchFamily="34" charset="-120"/>
              </a:rPr>
              <a:t>Support for advanced TTS, STT, ASR and NLU engines, so you choose the vendor that fits your language and budget.</a:t>
            </a:r>
            <a:endParaRPr lang="en-US" sz="960" dirty="0"/>
          </a:p>
        </p:txBody>
      </p:sp>
      <p:sp>
        <p:nvSpPr>
          <p:cNvPr id="11" name="Shape 8"/>
          <p:cNvSpPr/>
          <p:nvPr/>
        </p:nvSpPr>
        <p:spPr>
          <a:xfrm>
            <a:off x="3392424" y="2084832"/>
            <a:ext cx="2670048" cy="2240280"/>
          </a:xfrm>
          <a:prstGeom prst="roundRect">
            <a:avLst>
              <a:gd name="adj" fmla="val 4082"/>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2" name="Shape 9"/>
          <p:cNvSpPr/>
          <p:nvPr/>
        </p:nvSpPr>
        <p:spPr>
          <a:xfrm>
            <a:off x="3648456" y="2340864"/>
            <a:ext cx="585216" cy="585216"/>
          </a:xfrm>
          <a:prstGeom prst="ellipse">
            <a:avLst/>
          </a:prstGeom>
          <a:solidFill>
            <a:srgbClr val="FDF9D6"/>
          </a:solidFill>
          <a:ln/>
        </p:spPr>
        <p:txBody>
          <a:bodyPr/>
          <a:p/>
        </p:txBody>
      </p:sp>
      <p:pic>
        <p:nvPicPr>
          <p:cNvPr id="13" name="Image 1" descr="icons/sparkles_212F38.png">    </p:cNvPr>
          <p:cNvPicPr>
            <a:picLocks noChangeAspect="1"/>
          </p:cNvPicPr>
          <p:nvPr/>
        </p:nvPicPr>
        <p:blipFill>
          <a:blip r:embed="rId2"/>
          <a:stretch>
            <a:fillRect/>
          </a:stretch>
        </p:blipFill>
        <p:spPr>
          <a:xfrm>
            <a:off x="3788908" y="2481316"/>
            <a:ext cx="304312" cy="304312"/>
          </a:xfrm>
          <a:prstGeom prst="rect">
            <a:avLst/>
          </a:prstGeom>
        </p:spPr>
      </p:pic>
      <p:sp>
        <p:nvSpPr>
          <p:cNvPr id="14" name="Text 10"/>
          <p:cNvSpPr/>
          <p:nvPr/>
        </p:nvSpPr>
        <p:spPr>
          <a:xfrm>
            <a:off x="3648456" y="2962656"/>
            <a:ext cx="2157984" cy="475488"/>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Conversational mode</a:t>
            </a:r>
            <a:endParaRPr lang="en-US" sz="1250" dirty="0"/>
          </a:p>
        </p:txBody>
      </p:sp>
      <p:sp>
        <p:nvSpPr>
          <p:cNvPr id="15" name="Text 11"/>
          <p:cNvSpPr/>
          <p:nvPr/>
        </p:nvSpPr>
        <p:spPr>
          <a:xfrm>
            <a:off x="3648456" y="3493008"/>
            <a:ext cx="2157984" cy="731520"/>
          </a:xfrm>
          <a:prstGeom prst="rect">
            <a:avLst/>
          </a:prstGeom>
          <a:noFill/>
          <a:ln/>
        </p:spPr>
        <p:txBody>
          <a:bodyPr wrap="square" lIns="0" tIns="0" rIns="0" bIns="0" rtlCol="0" anchor="ctr"/>
          <a:lstStyle/>
          <a:p>
            <a:pPr indent="0" marL="0">
              <a:lnSpc>
                <a:spcPct val="125000"/>
              </a:lnSpc>
              <a:buNone/>
            </a:pPr>
            <a:r>
              <a:rPr lang="en-US" sz="960" dirty="0">
                <a:solidFill>
                  <a:srgbClr val="4D5C6E"/>
                </a:solidFill>
                <a:latin typeface="Montserrat" pitchFamily="34" charset="0"/>
                <a:ea typeface="Montserrat" pitchFamily="34" charset="-122"/>
                <a:cs typeface="Montserrat" pitchFamily="34" charset="-120"/>
              </a:rPr>
              <a:t>Run touch-tone prompts and speech-recognition scripting, then switch to natural-language conversation.</a:t>
            </a:r>
            <a:endParaRPr lang="en-US" sz="960" dirty="0"/>
          </a:p>
        </p:txBody>
      </p:sp>
      <p:sp>
        <p:nvSpPr>
          <p:cNvPr id="16" name="Shape 12"/>
          <p:cNvSpPr/>
          <p:nvPr/>
        </p:nvSpPr>
        <p:spPr>
          <a:xfrm>
            <a:off x="6236208" y="2084832"/>
            <a:ext cx="2670048" cy="2240280"/>
          </a:xfrm>
          <a:prstGeom prst="roundRect">
            <a:avLst>
              <a:gd name="adj" fmla="val 4082"/>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7" name="Shape 13"/>
          <p:cNvSpPr/>
          <p:nvPr/>
        </p:nvSpPr>
        <p:spPr>
          <a:xfrm>
            <a:off x="6492240" y="2340864"/>
            <a:ext cx="585216" cy="585216"/>
          </a:xfrm>
          <a:prstGeom prst="ellipse">
            <a:avLst/>
          </a:prstGeom>
          <a:solidFill>
            <a:srgbClr val="FDF9D6"/>
          </a:solidFill>
          <a:ln/>
        </p:spPr>
        <p:txBody>
          <a:bodyPr/>
          <a:p/>
        </p:txBody>
      </p:sp>
      <p:pic>
        <p:nvPicPr>
          <p:cNvPr id="18" name="Image 2" descr="icons/standard_212F38.png">    </p:cNvPr>
          <p:cNvPicPr>
            <a:picLocks noChangeAspect="1"/>
          </p:cNvPicPr>
          <p:nvPr/>
        </p:nvPicPr>
        <p:blipFill>
          <a:blip r:embed="rId3"/>
          <a:stretch>
            <a:fillRect/>
          </a:stretch>
        </p:blipFill>
        <p:spPr>
          <a:xfrm>
            <a:off x="6632692" y="2481316"/>
            <a:ext cx="304312" cy="304312"/>
          </a:xfrm>
          <a:prstGeom prst="rect">
            <a:avLst/>
          </a:prstGeom>
        </p:spPr>
      </p:pic>
      <p:sp>
        <p:nvSpPr>
          <p:cNvPr id="19" name="Text 14"/>
          <p:cNvSpPr/>
          <p:nvPr/>
        </p:nvSpPr>
        <p:spPr>
          <a:xfrm>
            <a:off x="6492240" y="2962656"/>
            <a:ext cx="2157984" cy="475488"/>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VoiceXML 2.x</a:t>
            </a:r>
            <a:endParaRPr lang="en-US" sz="1250" dirty="0"/>
          </a:p>
        </p:txBody>
      </p:sp>
      <p:sp>
        <p:nvSpPr>
          <p:cNvPr id="20" name="Text 15"/>
          <p:cNvSpPr/>
          <p:nvPr/>
        </p:nvSpPr>
        <p:spPr>
          <a:xfrm>
            <a:off x="6492240" y="3493008"/>
            <a:ext cx="2157984" cy="731520"/>
          </a:xfrm>
          <a:prstGeom prst="rect">
            <a:avLst/>
          </a:prstGeom>
          <a:noFill/>
          <a:ln/>
        </p:spPr>
        <p:txBody>
          <a:bodyPr wrap="square" lIns="0" tIns="0" rIns="0" bIns="0" rtlCol="0" anchor="ctr"/>
          <a:lstStyle/>
          <a:p>
            <a:pPr indent="0" marL="0">
              <a:lnSpc>
                <a:spcPct val="125000"/>
              </a:lnSpc>
              <a:buNone/>
            </a:pPr>
            <a:r>
              <a:rPr lang="en-US" sz="960" dirty="0">
                <a:solidFill>
                  <a:srgbClr val="4D5C6E"/>
                </a:solidFill>
                <a:latin typeface="Montserrat" pitchFamily="34" charset="0"/>
                <a:ea typeface="Montserrat" pitchFamily="34" charset="-122"/>
                <a:cs typeface="Montserrat" pitchFamily="34" charset="-120"/>
              </a:rPr>
              <a:t>Built on an open W3C standard with extended tags, keeping applications portable rather than vendor-locked.</a:t>
            </a:r>
            <a:endParaRPr lang="en-US" sz="960" dirty="0"/>
          </a:p>
        </p:txBody>
      </p:sp>
      <p:sp>
        <p:nvSpPr>
          <p:cNvPr id="21" name="Shape 16"/>
          <p:cNvSpPr/>
          <p:nvPr/>
        </p:nvSpPr>
        <p:spPr>
          <a:xfrm>
            <a:off x="9079992" y="2084832"/>
            <a:ext cx="2670048" cy="2240280"/>
          </a:xfrm>
          <a:prstGeom prst="roundRect">
            <a:avLst>
              <a:gd name="adj" fmla="val 4082"/>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2" name="Shape 17"/>
          <p:cNvSpPr/>
          <p:nvPr/>
        </p:nvSpPr>
        <p:spPr>
          <a:xfrm>
            <a:off x="9336024" y="2340864"/>
            <a:ext cx="585216" cy="585216"/>
          </a:xfrm>
          <a:prstGeom prst="ellipse">
            <a:avLst/>
          </a:prstGeom>
          <a:solidFill>
            <a:srgbClr val="FDF9D6"/>
          </a:solidFill>
          <a:ln/>
        </p:spPr>
        <p:txBody>
          <a:bodyPr/>
          <a:p/>
        </p:txBody>
      </p:sp>
      <p:pic>
        <p:nvPicPr>
          <p:cNvPr id="23" name="Image 3" descr="icons/scalable_212F38.png">    </p:cNvPr>
          <p:cNvPicPr>
            <a:picLocks noChangeAspect="1"/>
          </p:cNvPicPr>
          <p:nvPr/>
        </p:nvPicPr>
        <p:blipFill>
          <a:blip r:embed="rId8"/>
          <a:stretch>
            <a:fillRect/>
          </a:stretch>
        </p:blipFill>
        <p:spPr>
          <a:xfrm>
            <a:off x="9476476" y="2481316"/>
            <a:ext cx="304312" cy="304312"/>
          </a:xfrm>
          <a:prstGeom prst="rect">
            <a:avLst/>
          </a:prstGeom>
        </p:spPr>
      </p:pic>
      <p:sp>
        <p:nvSpPr>
          <p:cNvPr id="24" name="Text 18"/>
          <p:cNvSpPr/>
          <p:nvPr/>
        </p:nvSpPr>
        <p:spPr>
          <a:xfrm>
            <a:off x="9336024" y="2962656"/>
            <a:ext cx="2157984" cy="475488"/>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Carrier-grade concurrency</a:t>
            </a:r>
            <a:endParaRPr lang="en-US" sz="1250" dirty="0"/>
          </a:p>
        </p:txBody>
      </p:sp>
      <p:sp>
        <p:nvSpPr>
          <p:cNvPr id="25" name="Text 19"/>
          <p:cNvSpPr/>
          <p:nvPr/>
        </p:nvSpPr>
        <p:spPr>
          <a:xfrm>
            <a:off x="9336024" y="3493008"/>
            <a:ext cx="2157984" cy="731520"/>
          </a:xfrm>
          <a:prstGeom prst="rect">
            <a:avLst/>
          </a:prstGeom>
          <a:noFill/>
          <a:ln/>
        </p:spPr>
        <p:txBody>
          <a:bodyPr wrap="square" lIns="0" tIns="0" rIns="0" bIns="0" rtlCol="0" anchor="ctr"/>
          <a:lstStyle/>
          <a:p>
            <a:pPr indent="0" marL="0">
              <a:lnSpc>
                <a:spcPct val="125000"/>
              </a:lnSpc>
              <a:buNone/>
            </a:pPr>
            <a:r>
              <a:rPr lang="en-US" sz="960" dirty="0">
                <a:solidFill>
                  <a:srgbClr val="4D5C6E"/>
                </a:solidFill>
                <a:latin typeface="Montserrat" pitchFamily="34" charset="0"/>
                <a:ea typeface="Montserrat" pitchFamily="34" charset="-122"/>
                <a:cs typeface="Montserrat" pitchFamily="34" charset="-120"/>
              </a:rPr>
              <a:t>Multi-tenancy with hundreds of simultaneous calls per server for automated phone applications.</a:t>
            </a:r>
            <a:endParaRPr lang="en-US" sz="960" dirty="0"/>
          </a:p>
        </p:txBody>
      </p:sp>
      <p:sp>
        <p:nvSpPr>
          <p:cNvPr id="26" name="Shape 20"/>
          <p:cNvSpPr/>
          <p:nvPr/>
        </p:nvSpPr>
        <p:spPr>
          <a:xfrm>
            <a:off x="548640" y="4498848"/>
            <a:ext cx="11091672" cy="1371600"/>
          </a:xfrm>
          <a:prstGeom prst="roundRect">
            <a:avLst>
              <a:gd name="adj" fmla="val 6667"/>
            </a:avLst>
          </a:prstGeom>
          <a:solidFill>
            <a:srgbClr val="212F38"/>
          </a:solidFill>
          <a:ln/>
        </p:spPr>
        <p:txBody>
          <a:bodyPr/>
          <a:p/>
        </p:txBody>
      </p:sp>
      <p:pic>
        <p:nvPicPr>
          <p:cNvPr id="27" name="Image 4" descr="assets/marks/hero_smartivr.png">    </p:cNvPr>
          <p:cNvPicPr>
            <a:picLocks noChangeAspect="1"/>
          </p:cNvPicPr>
          <p:nvPr/>
        </p:nvPicPr>
        <p:blipFill>
          <a:blip r:embed="rId5"/>
          <a:stretch>
            <a:fillRect/>
          </a:stretch>
        </p:blipFill>
        <p:spPr>
          <a:xfrm>
            <a:off x="914400" y="4773168"/>
            <a:ext cx="822960" cy="822960"/>
          </a:xfrm>
          <a:prstGeom prst="rect">
            <a:avLst/>
          </a:prstGeom>
        </p:spPr>
      </p:pic>
      <p:sp>
        <p:nvSpPr>
          <p:cNvPr id="28" name="Text 21"/>
          <p:cNvSpPr/>
          <p:nvPr/>
        </p:nvSpPr>
        <p:spPr>
          <a:xfrm>
            <a:off x="1965960" y="4718304"/>
            <a:ext cx="9326880" cy="329184"/>
          </a:xfrm>
          <a:prstGeom prst="rect">
            <a:avLst/>
          </a:prstGeom>
          <a:noFill/>
          <a:ln/>
        </p:spPr>
        <p:txBody>
          <a:bodyPr wrap="square" lIns="0" tIns="0" rIns="0" bIns="0" rtlCol="0" anchor="ctr"/>
          <a:lstStyle/>
          <a:p>
            <a:pPr indent="0" marL="0">
              <a:buNone/>
            </a:pPr>
            <a:r>
              <a:rPr lang="en-US" sz="1300" b="1" dirty="0">
                <a:solidFill>
                  <a:srgbClr val="FFFFFF"/>
                </a:solidFill>
                <a:latin typeface="Montserrat" pitchFamily="34" charset="0"/>
                <a:ea typeface="Montserrat" pitchFamily="34" charset="-122"/>
                <a:cs typeface="Montserrat" pitchFamily="34" charset="-120"/>
              </a:rPr>
              <a:t>Automation and live agents on one continuum</a:t>
            </a:r>
            <a:endParaRPr lang="en-US" sz="1300" dirty="0"/>
          </a:p>
        </p:txBody>
      </p:sp>
      <p:sp>
        <p:nvSpPr>
          <p:cNvPr id="29" name="Text 22"/>
          <p:cNvSpPr/>
          <p:nvPr/>
        </p:nvSpPr>
        <p:spPr>
          <a:xfrm>
            <a:off x="1965960" y="5084064"/>
            <a:ext cx="9326880" cy="658368"/>
          </a:xfrm>
          <a:prstGeom prst="rect">
            <a:avLst/>
          </a:prstGeom>
          <a:noFill/>
          <a:ln/>
        </p:spPr>
        <p:txBody>
          <a:bodyPr wrap="square" lIns="0" tIns="0" rIns="0" bIns="0" rtlCol="0" anchor="ctr"/>
          <a:lstStyle/>
          <a:p>
            <a:pPr indent="0" marL="0">
              <a:lnSpc>
                <a:spcPct val="128000"/>
              </a:lnSpc>
              <a:buNone/>
            </a:pPr>
            <a:r>
              <a:rPr lang="en-US" sz="1020" dirty="0">
                <a:solidFill>
                  <a:srgbClr val="9FB0BE"/>
                </a:solidFill>
                <a:latin typeface="Montserrat" pitchFamily="34" charset="0"/>
                <a:ea typeface="Montserrat" pitchFamily="34" charset="-122"/>
                <a:cs typeface="Montserrat" pitchFamily="34" charset="-120"/>
              </a:rPr>
              <a:t>A caller can be identified and served by a voicebot, then escalated to a queued video call with a named agent — without changing platform, losing context or crossing a vendor boundary mid-conversation.</a:t>
            </a:r>
            <a:endParaRPr lang="en-US" sz="1020" dirty="0"/>
          </a:p>
        </p:txBody>
      </p:sp>
      <p:sp>
        <p:nvSpPr>
          <p:cNvPr id="30" name="Text 23"/>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Source: wiki.ivrpowers.com/en/smartivr</a:t>
            </a:r>
            <a:endParaRPr lang="en-US" sz="800" dirty="0"/>
          </a:p>
        </p:txBody>
      </p:sp>
      <p:sp>
        <p:nvSpPr>
          <p:cNvPr id="31" name="Text 24"/>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Automation</a:t>
            </a:r>
            <a:endParaRPr lang="en-US" sz="800" dirty="0"/>
          </a:p>
        </p:txBody>
      </p:sp>
      <p:sp>
        <p:nvSpPr>
          <p:cNvPr id="32" name="Text 25"/>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16</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7">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SOLUTIONS</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Purpose-built engagement tools on top of the platform</a:t>
            </a:r>
            <a:endParaRPr lang="en-US" sz="2700" dirty="0"/>
          </a:p>
        </p:txBody>
      </p:sp>
      <p:sp>
        <p:nvSpPr>
          <p:cNvPr id="5" name="Shape 3"/>
          <p:cNvSpPr/>
          <p:nvPr/>
        </p:nvSpPr>
        <p:spPr>
          <a:xfrm>
            <a:off x="548640" y="1371600"/>
            <a:ext cx="2121408" cy="2487168"/>
          </a:xfrm>
          <a:prstGeom prst="roundRect">
            <a:avLst>
              <a:gd name="adj" fmla="val 4310"/>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6" name="Shape 4"/>
          <p:cNvSpPr/>
          <p:nvPr/>
        </p:nvSpPr>
        <p:spPr>
          <a:xfrm>
            <a:off x="1280160" y="1645920"/>
            <a:ext cx="658368" cy="658368"/>
          </a:xfrm>
          <a:prstGeom prst="ellipse">
            <a:avLst/>
          </a:prstGeom>
          <a:solidFill>
            <a:srgbClr val="212F38"/>
          </a:solidFill>
          <a:ln/>
        </p:spPr>
        <p:txBody>
          <a:bodyPr/>
          <a:p/>
        </p:txBody>
      </p:sp>
      <p:pic>
        <p:nvPicPr>
          <p:cNvPr id="7" name="Image 0" descr="icons/eye_FFFFFF.png">    </p:cNvPr>
          <p:cNvPicPr>
            <a:picLocks noChangeAspect="1"/>
          </p:cNvPicPr>
          <p:nvPr/>
        </p:nvPicPr>
        <p:blipFill>
          <a:blip r:embed="rId1"/>
          <a:stretch>
            <a:fillRect/>
          </a:stretch>
        </p:blipFill>
        <p:spPr>
          <a:xfrm>
            <a:off x="1444752" y="1810512"/>
            <a:ext cx="329184" cy="329184"/>
          </a:xfrm>
          <a:prstGeom prst="rect">
            <a:avLst/>
          </a:prstGeom>
        </p:spPr>
      </p:pic>
      <p:sp>
        <p:nvSpPr>
          <p:cNvPr id="8" name="Text 5"/>
          <p:cNvSpPr/>
          <p:nvPr/>
        </p:nvSpPr>
        <p:spPr>
          <a:xfrm>
            <a:off x="694944" y="2432304"/>
            <a:ext cx="1828800" cy="457200"/>
          </a:xfrm>
          <a:prstGeom prst="rect">
            <a:avLst/>
          </a:prstGeom>
          <a:noFill/>
          <a:ln/>
        </p:spPr>
        <p:txBody>
          <a:bodyPr wrap="square" lIns="0" tIns="0" rIns="0" bIns="0" rtlCol="0" anchor="ctr"/>
          <a:lstStyle/>
          <a:p>
            <a:pPr algn="ctr" indent="0" marL="0">
              <a:lnSpc>
                <a:spcPct val="105000"/>
              </a:lnSpc>
              <a:buNone/>
            </a:pPr>
            <a:r>
              <a:rPr lang="en-US" sz="1200" b="1" dirty="0">
                <a:solidFill>
                  <a:srgbClr val="212F38"/>
                </a:solidFill>
                <a:latin typeface="Montserrat" pitchFamily="34" charset="0"/>
                <a:ea typeface="Montserrat" pitchFamily="34" charset="-122"/>
                <a:cs typeface="Montserrat" pitchFamily="34" charset="-120"/>
              </a:rPr>
              <a:t>Remote Viewer</a:t>
            </a:r>
            <a:endParaRPr lang="en-US" sz="1200" dirty="0"/>
          </a:p>
        </p:txBody>
      </p:sp>
      <p:sp>
        <p:nvSpPr>
          <p:cNvPr id="9" name="Text 6"/>
          <p:cNvSpPr/>
          <p:nvPr/>
        </p:nvSpPr>
        <p:spPr>
          <a:xfrm>
            <a:off x="713232" y="2907792"/>
            <a:ext cx="1792224" cy="841248"/>
          </a:xfrm>
          <a:prstGeom prst="rect">
            <a:avLst/>
          </a:prstGeom>
          <a:noFill/>
          <a:ln/>
        </p:spPr>
        <p:txBody>
          <a:bodyPr wrap="square" lIns="0" tIns="0" rIns="0" bIns="0" rtlCol="0" anchor="ctr"/>
          <a:lstStyle/>
          <a:p>
            <a:pPr algn="ctr" indent="0" marL="0">
              <a:lnSpc>
                <a:spcPct val="125000"/>
              </a:lnSpc>
              <a:buNone/>
            </a:pPr>
            <a:r>
              <a:rPr lang="en-US" sz="920" dirty="0">
                <a:solidFill>
                  <a:srgbClr val="4D5C6E"/>
                </a:solidFill>
                <a:latin typeface="Montserrat" pitchFamily="34" charset="0"/>
                <a:ea typeface="Montserrat" pitchFamily="34" charset="-122"/>
                <a:cs typeface="Montserrat" pitchFamily="34" charset="-120"/>
              </a:rPr>
              <a:t>Collaboration on conventional telephone calls, adding a visual layer to a voice conversation already in progress.</a:t>
            </a:r>
            <a:endParaRPr lang="en-US" sz="920" dirty="0"/>
          </a:p>
        </p:txBody>
      </p:sp>
      <p:sp>
        <p:nvSpPr>
          <p:cNvPr id="10" name="Shape 7"/>
          <p:cNvSpPr/>
          <p:nvPr/>
        </p:nvSpPr>
        <p:spPr>
          <a:xfrm>
            <a:off x="2798064" y="1371600"/>
            <a:ext cx="2121408" cy="2487168"/>
          </a:xfrm>
          <a:prstGeom prst="roundRect">
            <a:avLst>
              <a:gd name="adj" fmla="val 4310"/>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1" name="Shape 8"/>
          <p:cNvSpPr/>
          <p:nvPr/>
        </p:nvSpPr>
        <p:spPr>
          <a:xfrm>
            <a:off x="3529584" y="1645920"/>
            <a:ext cx="658368" cy="658368"/>
          </a:xfrm>
          <a:prstGeom prst="ellipse">
            <a:avLst/>
          </a:prstGeom>
          <a:solidFill>
            <a:srgbClr val="212F38"/>
          </a:solidFill>
          <a:ln/>
        </p:spPr>
        <p:txBody>
          <a:bodyPr/>
          <a:p/>
        </p:txBody>
      </p:sp>
      <p:pic>
        <p:nvPicPr>
          <p:cNvPr id="12" name="Image 1" descr="icons/cobrowsing_FFFFFF.png">    </p:cNvPr>
          <p:cNvPicPr>
            <a:picLocks noChangeAspect="1"/>
          </p:cNvPicPr>
          <p:nvPr/>
        </p:nvPicPr>
        <p:blipFill>
          <a:blip r:embed="rId2"/>
          <a:stretch>
            <a:fillRect/>
          </a:stretch>
        </p:blipFill>
        <p:spPr>
          <a:xfrm>
            <a:off x="3694176" y="1810512"/>
            <a:ext cx="329184" cy="329184"/>
          </a:xfrm>
          <a:prstGeom prst="rect">
            <a:avLst/>
          </a:prstGeom>
        </p:spPr>
      </p:pic>
      <p:sp>
        <p:nvSpPr>
          <p:cNvPr id="13" name="Text 9"/>
          <p:cNvSpPr/>
          <p:nvPr/>
        </p:nvSpPr>
        <p:spPr>
          <a:xfrm>
            <a:off x="2944368" y="2432304"/>
            <a:ext cx="1828800" cy="457200"/>
          </a:xfrm>
          <a:prstGeom prst="rect">
            <a:avLst/>
          </a:prstGeom>
          <a:noFill/>
          <a:ln/>
        </p:spPr>
        <p:txBody>
          <a:bodyPr wrap="square" lIns="0" tIns="0" rIns="0" bIns="0" rtlCol="0" anchor="ctr"/>
          <a:lstStyle/>
          <a:p>
            <a:pPr algn="ctr" indent="0" marL="0">
              <a:lnSpc>
                <a:spcPct val="105000"/>
              </a:lnSpc>
              <a:buNone/>
            </a:pPr>
            <a:r>
              <a:rPr lang="en-US" sz="1200" b="1" dirty="0">
                <a:solidFill>
                  <a:srgbClr val="212F38"/>
                </a:solidFill>
                <a:latin typeface="Montserrat" pitchFamily="34" charset="0"/>
                <a:ea typeface="Montserrat" pitchFamily="34" charset="-122"/>
                <a:cs typeface="Montserrat" pitchFamily="34" charset="-120"/>
              </a:rPr>
              <a:t>CoBrowsing</a:t>
            </a:r>
            <a:endParaRPr lang="en-US" sz="1200" dirty="0"/>
          </a:p>
        </p:txBody>
      </p:sp>
      <p:sp>
        <p:nvSpPr>
          <p:cNvPr id="14" name="Text 10"/>
          <p:cNvSpPr/>
          <p:nvPr/>
        </p:nvSpPr>
        <p:spPr>
          <a:xfrm>
            <a:off x="2962656" y="2907792"/>
            <a:ext cx="1792224" cy="841248"/>
          </a:xfrm>
          <a:prstGeom prst="rect">
            <a:avLst/>
          </a:prstGeom>
          <a:noFill/>
          <a:ln/>
        </p:spPr>
        <p:txBody>
          <a:bodyPr wrap="square" lIns="0" tIns="0" rIns="0" bIns="0" rtlCol="0" anchor="ctr"/>
          <a:lstStyle/>
          <a:p>
            <a:pPr algn="ctr" indent="0" marL="0">
              <a:lnSpc>
                <a:spcPct val="125000"/>
              </a:lnSpc>
              <a:buNone/>
            </a:pPr>
            <a:r>
              <a:rPr lang="en-US" sz="920" dirty="0">
                <a:solidFill>
                  <a:srgbClr val="4D5C6E"/>
                </a:solidFill>
                <a:latin typeface="Montserrat" pitchFamily="34" charset="0"/>
                <a:ea typeface="Montserrat" pitchFamily="34" charset="-122"/>
                <a:cs typeface="Montserrat" pitchFamily="34" charset="-120"/>
              </a:rPr>
              <a:t>Browse a website alongside the visitor during a chat, phone or video call, guiding rather than describing.</a:t>
            </a:r>
            <a:endParaRPr lang="en-US" sz="920" dirty="0"/>
          </a:p>
        </p:txBody>
      </p:sp>
      <p:sp>
        <p:nvSpPr>
          <p:cNvPr id="15" name="Shape 11"/>
          <p:cNvSpPr/>
          <p:nvPr/>
        </p:nvSpPr>
        <p:spPr>
          <a:xfrm>
            <a:off x="5047488" y="1371600"/>
            <a:ext cx="2121408" cy="2487168"/>
          </a:xfrm>
          <a:prstGeom prst="roundRect">
            <a:avLst>
              <a:gd name="adj" fmla="val 4310"/>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6" name="Shape 12"/>
          <p:cNvSpPr/>
          <p:nvPr/>
        </p:nvSpPr>
        <p:spPr>
          <a:xfrm>
            <a:off x="5779008" y="1645920"/>
            <a:ext cx="658368" cy="658368"/>
          </a:xfrm>
          <a:prstGeom prst="ellipse">
            <a:avLst/>
          </a:prstGeom>
          <a:solidFill>
            <a:srgbClr val="212F38"/>
          </a:solidFill>
          <a:ln/>
        </p:spPr>
        <p:txBody>
          <a:bodyPr/>
          <a:p/>
        </p:txBody>
      </p:sp>
      <p:pic>
        <p:nvPicPr>
          <p:cNvPr id="17" name="Image 2" descr="icons/window_FFFFFF.png">    </p:cNvPr>
          <p:cNvPicPr>
            <a:picLocks noChangeAspect="1"/>
          </p:cNvPicPr>
          <p:nvPr/>
        </p:nvPicPr>
        <p:blipFill>
          <a:blip r:embed="rId3"/>
          <a:stretch>
            <a:fillRect/>
          </a:stretch>
        </p:blipFill>
        <p:spPr>
          <a:xfrm>
            <a:off x="5943600" y="1810512"/>
            <a:ext cx="329184" cy="329184"/>
          </a:xfrm>
          <a:prstGeom prst="rect">
            <a:avLst/>
          </a:prstGeom>
        </p:spPr>
      </p:pic>
      <p:sp>
        <p:nvSpPr>
          <p:cNvPr id="18" name="Text 13"/>
          <p:cNvSpPr/>
          <p:nvPr/>
        </p:nvSpPr>
        <p:spPr>
          <a:xfrm>
            <a:off x="5193792" y="2432304"/>
            <a:ext cx="1828800" cy="457200"/>
          </a:xfrm>
          <a:prstGeom prst="rect">
            <a:avLst/>
          </a:prstGeom>
          <a:noFill/>
          <a:ln/>
        </p:spPr>
        <p:txBody>
          <a:bodyPr wrap="square" lIns="0" tIns="0" rIns="0" bIns="0" rtlCol="0" anchor="ctr"/>
          <a:lstStyle/>
          <a:p>
            <a:pPr algn="ctr" indent="0" marL="0">
              <a:lnSpc>
                <a:spcPct val="105000"/>
              </a:lnSpc>
              <a:buNone/>
            </a:pPr>
            <a:r>
              <a:rPr lang="en-US" sz="1200" b="1" dirty="0">
                <a:solidFill>
                  <a:srgbClr val="212F38"/>
                </a:solidFill>
                <a:latin typeface="Montserrat" pitchFamily="34" charset="0"/>
                <a:ea typeface="Montserrat" pitchFamily="34" charset="-122"/>
                <a:cs typeface="Montserrat" pitchFamily="34" charset="-120"/>
              </a:rPr>
              <a:t>Web Caller</a:t>
            </a:r>
            <a:endParaRPr lang="en-US" sz="1200" dirty="0"/>
          </a:p>
        </p:txBody>
      </p:sp>
      <p:sp>
        <p:nvSpPr>
          <p:cNvPr id="19" name="Text 14"/>
          <p:cNvSpPr/>
          <p:nvPr/>
        </p:nvSpPr>
        <p:spPr>
          <a:xfrm>
            <a:off x="5212080" y="2907792"/>
            <a:ext cx="1792224" cy="841248"/>
          </a:xfrm>
          <a:prstGeom prst="rect">
            <a:avLst/>
          </a:prstGeom>
          <a:noFill/>
          <a:ln/>
        </p:spPr>
        <p:txBody>
          <a:bodyPr wrap="square" lIns="0" tIns="0" rIns="0" bIns="0" rtlCol="0" anchor="ctr"/>
          <a:lstStyle/>
          <a:p>
            <a:pPr algn="ctr" indent="0" marL="0">
              <a:lnSpc>
                <a:spcPct val="125000"/>
              </a:lnSpc>
              <a:buNone/>
            </a:pPr>
            <a:r>
              <a:rPr lang="en-US" sz="920" dirty="0">
                <a:solidFill>
                  <a:srgbClr val="4D5C6E"/>
                </a:solidFill>
                <a:latin typeface="Montserrat" pitchFamily="34" charset="0"/>
                <a:ea typeface="Montserrat" pitchFamily="34" charset="-122"/>
                <a:cs typeface="Montserrat" pitchFamily="34" charset="-120"/>
              </a:rPr>
              <a:t>A browser-powered virtual phone embedded in any website, connected to your own telephony systems.</a:t>
            </a:r>
            <a:endParaRPr lang="en-US" sz="920" dirty="0"/>
          </a:p>
        </p:txBody>
      </p:sp>
      <p:sp>
        <p:nvSpPr>
          <p:cNvPr id="20" name="Shape 15"/>
          <p:cNvSpPr/>
          <p:nvPr/>
        </p:nvSpPr>
        <p:spPr>
          <a:xfrm>
            <a:off x="7296912" y="1371600"/>
            <a:ext cx="2121408" cy="2487168"/>
          </a:xfrm>
          <a:prstGeom prst="roundRect">
            <a:avLst>
              <a:gd name="adj" fmla="val 4310"/>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1" name="Shape 16"/>
          <p:cNvSpPr/>
          <p:nvPr/>
        </p:nvSpPr>
        <p:spPr>
          <a:xfrm>
            <a:off x="8028432" y="1645920"/>
            <a:ext cx="658368" cy="658368"/>
          </a:xfrm>
          <a:prstGeom prst="ellipse">
            <a:avLst/>
          </a:prstGeom>
          <a:solidFill>
            <a:srgbClr val="212F38"/>
          </a:solidFill>
          <a:ln/>
        </p:spPr>
        <p:txBody>
          <a:bodyPr/>
          <a:p/>
        </p:txBody>
      </p:sp>
      <p:pic>
        <p:nvPicPr>
          <p:cNvPr id="22" name="Image 3" descr="icons/wrench_FFFFFF.png">    </p:cNvPr>
          <p:cNvPicPr>
            <a:picLocks noChangeAspect="1"/>
          </p:cNvPicPr>
          <p:nvPr/>
        </p:nvPicPr>
        <p:blipFill>
          <a:blip r:embed="rId4"/>
          <a:stretch>
            <a:fillRect/>
          </a:stretch>
        </p:blipFill>
        <p:spPr>
          <a:xfrm>
            <a:off x="8193024" y="1810512"/>
            <a:ext cx="329184" cy="329184"/>
          </a:xfrm>
          <a:prstGeom prst="rect">
            <a:avLst/>
          </a:prstGeom>
        </p:spPr>
      </p:pic>
      <p:sp>
        <p:nvSpPr>
          <p:cNvPr id="23" name="Text 17"/>
          <p:cNvSpPr/>
          <p:nvPr/>
        </p:nvSpPr>
        <p:spPr>
          <a:xfrm>
            <a:off x="7443216" y="2432304"/>
            <a:ext cx="1828800" cy="457200"/>
          </a:xfrm>
          <a:prstGeom prst="rect">
            <a:avLst/>
          </a:prstGeom>
          <a:noFill/>
          <a:ln/>
        </p:spPr>
        <p:txBody>
          <a:bodyPr wrap="square" lIns="0" tIns="0" rIns="0" bIns="0" rtlCol="0" anchor="ctr"/>
          <a:lstStyle/>
          <a:p>
            <a:pPr algn="ctr" indent="0" marL="0">
              <a:lnSpc>
                <a:spcPct val="105000"/>
              </a:lnSpc>
              <a:buNone/>
            </a:pPr>
            <a:r>
              <a:rPr lang="en-US" sz="1200" b="1" dirty="0">
                <a:solidFill>
                  <a:srgbClr val="212F38"/>
                </a:solidFill>
                <a:latin typeface="Montserrat" pitchFamily="34" charset="0"/>
                <a:ea typeface="Montserrat" pitchFamily="34" charset="-122"/>
                <a:cs typeface="Montserrat" pitchFamily="34" charset="-120"/>
              </a:rPr>
              <a:t>Field Service</a:t>
            </a:r>
            <a:endParaRPr lang="en-US" sz="1200" dirty="0"/>
          </a:p>
        </p:txBody>
      </p:sp>
      <p:sp>
        <p:nvSpPr>
          <p:cNvPr id="24" name="Text 18"/>
          <p:cNvSpPr/>
          <p:nvPr/>
        </p:nvSpPr>
        <p:spPr>
          <a:xfrm>
            <a:off x="7461504" y="2907792"/>
            <a:ext cx="1792224" cy="841248"/>
          </a:xfrm>
          <a:prstGeom prst="rect">
            <a:avLst/>
          </a:prstGeom>
          <a:noFill/>
          <a:ln/>
        </p:spPr>
        <p:txBody>
          <a:bodyPr wrap="square" lIns="0" tIns="0" rIns="0" bIns="0" rtlCol="0" anchor="ctr"/>
          <a:lstStyle/>
          <a:p>
            <a:pPr algn="ctr" indent="0" marL="0">
              <a:lnSpc>
                <a:spcPct val="125000"/>
              </a:lnSpc>
              <a:buNone/>
            </a:pPr>
            <a:r>
              <a:rPr lang="en-US" sz="920" dirty="0">
                <a:solidFill>
                  <a:srgbClr val="4D5C6E"/>
                </a:solidFill>
                <a:latin typeface="Montserrat" pitchFamily="34" charset="0"/>
                <a:ea typeface="Montserrat" pitchFamily="34" charset="-122"/>
                <a:cs typeface="Montserrat" pitchFamily="34" charset="-120"/>
              </a:rPr>
              <a:t>Fast video calling for professionals in the field who need to collaborate and get connected with users.</a:t>
            </a:r>
            <a:endParaRPr lang="en-US" sz="920" dirty="0"/>
          </a:p>
        </p:txBody>
      </p:sp>
      <p:sp>
        <p:nvSpPr>
          <p:cNvPr id="25" name="Shape 19"/>
          <p:cNvSpPr/>
          <p:nvPr/>
        </p:nvSpPr>
        <p:spPr>
          <a:xfrm>
            <a:off x="9546336" y="1371600"/>
            <a:ext cx="2121408" cy="2487168"/>
          </a:xfrm>
          <a:prstGeom prst="roundRect">
            <a:avLst>
              <a:gd name="adj" fmla="val 4310"/>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6" name="Shape 20"/>
          <p:cNvSpPr/>
          <p:nvPr/>
        </p:nvSpPr>
        <p:spPr>
          <a:xfrm>
            <a:off x="10277856" y="1645920"/>
            <a:ext cx="658368" cy="658368"/>
          </a:xfrm>
          <a:prstGeom prst="ellipse">
            <a:avLst/>
          </a:prstGeom>
          <a:solidFill>
            <a:srgbClr val="212F38"/>
          </a:solidFill>
          <a:ln/>
        </p:spPr>
        <p:txBody>
          <a:bodyPr/>
          <a:p/>
        </p:txBody>
      </p:sp>
      <p:pic>
        <p:nvPicPr>
          <p:cNvPr id="27" name="Image 4" descr="icons/qrcode_FFFFFF.png">    </p:cNvPr>
          <p:cNvPicPr>
            <a:picLocks noChangeAspect="1"/>
          </p:cNvPicPr>
          <p:nvPr/>
        </p:nvPicPr>
        <p:blipFill>
          <a:blip r:embed="rId5"/>
          <a:stretch>
            <a:fillRect/>
          </a:stretch>
        </p:blipFill>
        <p:spPr>
          <a:xfrm>
            <a:off x="10442448" y="1810512"/>
            <a:ext cx="329184" cy="329184"/>
          </a:xfrm>
          <a:prstGeom prst="rect">
            <a:avLst/>
          </a:prstGeom>
        </p:spPr>
      </p:pic>
      <p:sp>
        <p:nvSpPr>
          <p:cNvPr id="28" name="Text 21"/>
          <p:cNvSpPr/>
          <p:nvPr/>
        </p:nvSpPr>
        <p:spPr>
          <a:xfrm>
            <a:off x="9692640" y="2432304"/>
            <a:ext cx="1828800" cy="457200"/>
          </a:xfrm>
          <a:prstGeom prst="rect">
            <a:avLst/>
          </a:prstGeom>
          <a:noFill/>
          <a:ln/>
        </p:spPr>
        <p:txBody>
          <a:bodyPr wrap="square" lIns="0" tIns="0" rIns="0" bIns="0" rtlCol="0" anchor="ctr"/>
          <a:lstStyle/>
          <a:p>
            <a:pPr algn="ctr" indent="0" marL="0">
              <a:lnSpc>
                <a:spcPct val="105000"/>
              </a:lnSpc>
              <a:buNone/>
            </a:pPr>
            <a:r>
              <a:rPr lang="en-US" sz="1200" b="1" dirty="0">
                <a:solidFill>
                  <a:srgbClr val="212F38"/>
                </a:solidFill>
                <a:latin typeface="Montserrat" pitchFamily="34" charset="0"/>
                <a:ea typeface="Montserrat" pitchFamily="34" charset="-122"/>
                <a:cs typeface="Montserrat" pitchFamily="34" charset="-120"/>
              </a:rPr>
              <a:t>Kiosk Manager</a:t>
            </a:r>
            <a:endParaRPr lang="en-US" sz="1200" dirty="0"/>
          </a:p>
        </p:txBody>
      </p:sp>
      <p:sp>
        <p:nvSpPr>
          <p:cNvPr id="29" name="Text 22"/>
          <p:cNvSpPr/>
          <p:nvPr/>
        </p:nvSpPr>
        <p:spPr>
          <a:xfrm>
            <a:off x="9710928" y="2907792"/>
            <a:ext cx="1792224" cy="841248"/>
          </a:xfrm>
          <a:prstGeom prst="rect">
            <a:avLst/>
          </a:prstGeom>
          <a:noFill/>
          <a:ln/>
        </p:spPr>
        <p:txBody>
          <a:bodyPr wrap="square" lIns="0" tIns="0" rIns="0" bIns="0" rtlCol="0" anchor="ctr"/>
          <a:lstStyle/>
          <a:p>
            <a:pPr algn="ctr" indent="0" marL="0">
              <a:lnSpc>
                <a:spcPct val="125000"/>
              </a:lnSpc>
              <a:buNone/>
            </a:pPr>
            <a:r>
              <a:rPr lang="en-US" sz="920" dirty="0">
                <a:solidFill>
                  <a:srgbClr val="4D5C6E"/>
                </a:solidFill>
                <a:latin typeface="Montserrat" pitchFamily="34" charset="0"/>
                <a:ea typeface="Montserrat" pitchFamily="34" charset="-122"/>
                <a:cs typeface="Montserrat" pitchFamily="34" charset="-120"/>
              </a:rPr>
              <a:t>Self-service kiosks as a video entry point, with QR pairing, dynamic PIN and fleet management.</a:t>
            </a:r>
            <a:endParaRPr lang="en-US" sz="920" dirty="0"/>
          </a:p>
        </p:txBody>
      </p:sp>
      <p:sp>
        <p:nvSpPr>
          <p:cNvPr id="30" name="Shape 23"/>
          <p:cNvSpPr/>
          <p:nvPr/>
        </p:nvSpPr>
        <p:spPr>
          <a:xfrm>
            <a:off x="548640" y="4160520"/>
            <a:ext cx="11091672" cy="1691640"/>
          </a:xfrm>
          <a:prstGeom prst="roundRect">
            <a:avLst>
              <a:gd name="adj" fmla="val 5405"/>
            </a:avLst>
          </a:prstGeom>
          <a:solidFill>
            <a:srgbClr val="FFFFFF"/>
          </a:solidFill>
          <a:ln/>
        </p:spPr>
        <p:txBody>
          <a:bodyPr/>
          <a:p/>
        </p:txBody>
      </p:sp>
      <p:sp>
        <p:nvSpPr>
          <p:cNvPr id="31" name="Text 24"/>
          <p:cNvSpPr/>
          <p:nvPr/>
        </p:nvSpPr>
        <p:spPr>
          <a:xfrm>
            <a:off x="868680" y="4343400"/>
            <a:ext cx="10424160" cy="310896"/>
          </a:xfrm>
          <a:prstGeom prst="rect">
            <a:avLst/>
          </a:prstGeom>
          <a:noFill/>
          <a:ln/>
        </p:spPr>
        <p:txBody>
          <a:bodyPr wrap="square" lIns="0" tIns="0" rIns="0" bIns="0" rtlCol="0" anchor="ctr"/>
          <a:lstStyle/>
          <a:p>
            <a:pPr indent="0" marL="0">
              <a:buNone/>
            </a:pPr>
            <a:r>
              <a:rPr lang="en-US" sz="1300" b="1" dirty="0">
                <a:solidFill>
                  <a:srgbClr val="212F38"/>
                </a:solidFill>
                <a:latin typeface="Montserrat" pitchFamily="34" charset="0"/>
                <a:ea typeface="Montserrat" pitchFamily="34" charset="-122"/>
                <a:cs typeface="Montserrat" pitchFamily="34" charset="-120"/>
              </a:rPr>
              <a:t>Every one of them is a way into the same queue</a:t>
            </a:r>
            <a:endParaRPr lang="en-US" sz="1300" dirty="0"/>
          </a:p>
        </p:txBody>
      </p:sp>
      <p:sp>
        <p:nvSpPr>
          <p:cNvPr id="32" name="Text 25"/>
          <p:cNvSpPr/>
          <p:nvPr/>
        </p:nvSpPr>
        <p:spPr>
          <a:xfrm>
            <a:off x="868680" y="4700016"/>
            <a:ext cx="10469880" cy="914400"/>
          </a:xfrm>
          <a:prstGeom prst="rect">
            <a:avLst/>
          </a:prstGeom>
          <a:noFill/>
          <a:ln/>
        </p:spPr>
        <p:txBody>
          <a:bodyPr wrap="square" lIns="0" tIns="0" rIns="0" bIns="0" rtlCol="0" anchor="ctr"/>
          <a:lstStyle/>
          <a:p>
            <a:pPr indent="0" marL="0">
              <a:lnSpc>
                <a:spcPct val="130000"/>
              </a:lnSpc>
              <a:buNone/>
            </a:pPr>
            <a:r>
              <a:rPr lang="en-US" sz="1050" dirty="0">
                <a:solidFill>
                  <a:srgbClr val="4D5C6E"/>
                </a:solidFill>
                <a:latin typeface="Montserrat" pitchFamily="34" charset="0"/>
                <a:ea typeface="Montserrat" pitchFamily="34" charset="-122"/>
                <a:cs typeface="Montserrat" pitchFamily="34" charset="-120"/>
              </a:rPr>
              <a:t>A customer who starts on a website, in a mobile app, on a branch kiosk or from a field technician's phone arrives in the same Web ACD queue, is distributed by the same strategy, is supervised in the same panel and appears in the same report. The entry point changes; the operating model does not.</a:t>
            </a:r>
            <a:endParaRPr lang="en-US" sz="1050" dirty="0"/>
          </a:p>
        </p:txBody>
      </p:sp>
      <p:sp>
        <p:nvSpPr>
          <p:cNvPr id="33" name="Text 26"/>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Source: interactivepowers.com/en (Solutions), wiki.ivrpowers.com/en</a:t>
            </a:r>
            <a:endParaRPr lang="en-US" sz="800" dirty="0"/>
          </a:p>
        </p:txBody>
      </p:sp>
      <p:sp>
        <p:nvSpPr>
          <p:cNvPr id="34" name="Text 27"/>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Solutions</a:t>
            </a:r>
            <a:endParaRPr lang="en-US" sz="800" dirty="0"/>
          </a:p>
        </p:txBody>
      </p:sp>
      <p:sp>
        <p:nvSpPr>
          <p:cNvPr id="35" name="Text 28"/>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17</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8">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FF6D5F"/>
                </a:solidFill>
                <a:latin typeface="Montserrat" pitchFamily="34" charset="0"/>
                <a:ea typeface="Montserrat" pitchFamily="34" charset="-122"/>
                <a:cs typeface="Montserrat" pitchFamily="34" charset="-120"/>
              </a:rPr>
              <a:t>INTEROPERABILITY</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FFFFFF"/>
                </a:solidFill>
                <a:latin typeface="Montserrat" pitchFamily="34" charset="0"/>
                <a:ea typeface="Montserrat" pitchFamily="34" charset="-122"/>
                <a:cs typeface="Montserrat" pitchFamily="34" charset="-120"/>
              </a:rPr>
              <a:t>Standards first, so it fits what you already run</a:t>
            </a:r>
            <a:endParaRPr lang="en-US" sz="2700" dirty="0"/>
          </a:p>
        </p:txBody>
      </p:sp>
      <p:sp>
        <p:nvSpPr>
          <p:cNvPr id="5" name="Shape 3"/>
          <p:cNvSpPr/>
          <p:nvPr/>
        </p:nvSpPr>
        <p:spPr>
          <a:xfrm>
            <a:off x="548640" y="1417320"/>
            <a:ext cx="3566160" cy="3977640"/>
          </a:xfrm>
          <a:prstGeom prst="roundRect">
            <a:avLst>
              <a:gd name="adj" fmla="val 2564"/>
            </a:avLst>
          </a:prstGeom>
          <a:solidFill>
            <a:srgbClr val="2E3D48"/>
          </a:solidFill>
          <a:ln/>
        </p:spPr>
        <p:txBody>
          <a:bodyPr/>
          <a:p/>
        </p:txBody>
      </p:sp>
      <p:sp>
        <p:nvSpPr>
          <p:cNvPr id="6" name="Shape 4"/>
          <p:cNvSpPr/>
          <p:nvPr/>
        </p:nvSpPr>
        <p:spPr>
          <a:xfrm>
            <a:off x="822960" y="1691640"/>
            <a:ext cx="585216" cy="585216"/>
          </a:xfrm>
          <a:prstGeom prst="ellipse">
            <a:avLst/>
          </a:prstGeom>
          <a:solidFill>
            <a:srgbClr val="F8EA76"/>
          </a:solidFill>
          <a:ln/>
        </p:spPr>
        <p:txBody>
          <a:bodyPr/>
          <a:p/>
        </p:txBody>
      </p:sp>
      <p:pic>
        <p:nvPicPr>
          <p:cNvPr id="7" name="Image 0" descr="icons/call_212F38.png">    </p:cNvPr>
          <p:cNvPicPr>
            <a:picLocks noChangeAspect="1"/>
          </p:cNvPicPr>
          <p:nvPr/>
        </p:nvPicPr>
        <p:blipFill>
          <a:blip r:embed="rId1"/>
          <a:stretch>
            <a:fillRect/>
          </a:stretch>
        </p:blipFill>
        <p:spPr>
          <a:xfrm>
            <a:off x="963412" y="1832092"/>
            <a:ext cx="304312" cy="304312"/>
          </a:xfrm>
          <a:prstGeom prst="rect">
            <a:avLst/>
          </a:prstGeom>
        </p:spPr>
      </p:pic>
      <p:sp>
        <p:nvSpPr>
          <p:cNvPr id="8" name="Text 5"/>
          <p:cNvSpPr/>
          <p:nvPr/>
        </p:nvSpPr>
        <p:spPr>
          <a:xfrm>
            <a:off x="1536192" y="1691640"/>
            <a:ext cx="2304288" cy="585216"/>
          </a:xfrm>
          <a:prstGeom prst="rect">
            <a:avLst/>
          </a:prstGeom>
          <a:noFill/>
          <a:ln/>
        </p:spPr>
        <p:txBody>
          <a:bodyPr wrap="square" lIns="0" tIns="0" rIns="0" bIns="0" rtlCol="0" anchor="ctr"/>
          <a:lstStyle/>
          <a:p>
            <a:pPr indent="0" marL="0">
              <a:buNone/>
            </a:pPr>
            <a:r>
              <a:rPr lang="en-US" sz="1400" b="1" dirty="0">
                <a:solidFill>
                  <a:srgbClr val="FFFFFF"/>
                </a:solidFill>
                <a:latin typeface="Montserrat" pitchFamily="34" charset="0"/>
                <a:ea typeface="Montserrat" pitchFamily="34" charset="-122"/>
                <a:cs typeface="Montserrat" pitchFamily="34" charset="-120"/>
              </a:rPr>
              <a:t>Telephony</a:t>
            </a:r>
            <a:endParaRPr lang="en-US" sz="1400" dirty="0"/>
          </a:p>
        </p:txBody>
      </p:sp>
      <p:sp>
        <p:nvSpPr>
          <p:cNvPr id="9" name="Shape 6"/>
          <p:cNvSpPr/>
          <p:nvPr/>
        </p:nvSpPr>
        <p:spPr>
          <a:xfrm>
            <a:off x="841248" y="2542032"/>
            <a:ext cx="82296" cy="82296"/>
          </a:xfrm>
          <a:prstGeom prst="roundRect">
            <a:avLst>
              <a:gd name="adj" fmla="val 22222"/>
            </a:avLst>
          </a:prstGeom>
          <a:solidFill>
            <a:srgbClr val="F8EA76"/>
          </a:solidFill>
          <a:ln/>
        </p:spPr>
        <p:txBody>
          <a:bodyPr/>
          <a:p/>
        </p:txBody>
      </p:sp>
      <p:sp>
        <p:nvSpPr>
          <p:cNvPr id="10" name="Text 7"/>
          <p:cNvSpPr/>
          <p:nvPr/>
        </p:nvSpPr>
        <p:spPr>
          <a:xfrm>
            <a:off x="1051560" y="2459736"/>
            <a:ext cx="2770632" cy="640080"/>
          </a:xfrm>
          <a:prstGeom prst="rect">
            <a:avLst/>
          </a:prstGeom>
          <a:noFill/>
          <a:ln/>
        </p:spPr>
        <p:txBody>
          <a:bodyPr wrap="square" lIns="0" tIns="0" rIns="0" bIns="0" rtlCol="0" anchor="ctr"/>
          <a:lstStyle/>
          <a:p>
            <a:pPr indent="0" marL="0">
              <a:lnSpc>
                <a:spcPct val="125000"/>
              </a:lnSpc>
              <a:buNone/>
            </a:pPr>
            <a:r>
              <a:rPr lang="en-US" sz="960" dirty="0">
                <a:solidFill>
                  <a:srgbClr val="9FB0BE"/>
                </a:solidFill>
                <a:latin typeface="Montserrat" pitchFamily="34" charset="0"/>
                <a:ea typeface="Montserrat" pitchFamily="34" charset="-122"/>
                <a:cs typeface="Montserrat" pitchFamily="34" charset="-120"/>
              </a:rPr>
              <a:t>Standard SIP trunking to any carrier or VoIP system</a:t>
            </a:r>
            <a:endParaRPr lang="en-US" sz="960" dirty="0"/>
          </a:p>
        </p:txBody>
      </p:sp>
      <p:sp>
        <p:nvSpPr>
          <p:cNvPr id="11" name="Shape 8"/>
          <p:cNvSpPr/>
          <p:nvPr/>
        </p:nvSpPr>
        <p:spPr>
          <a:xfrm>
            <a:off x="841248" y="3255264"/>
            <a:ext cx="82296" cy="82296"/>
          </a:xfrm>
          <a:prstGeom prst="roundRect">
            <a:avLst>
              <a:gd name="adj" fmla="val 22222"/>
            </a:avLst>
          </a:prstGeom>
          <a:solidFill>
            <a:srgbClr val="F8EA76"/>
          </a:solidFill>
          <a:ln/>
        </p:spPr>
        <p:txBody>
          <a:bodyPr/>
          <a:p/>
        </p:txBody>
      </p:sp>
      <p:sp>
        <p:nvSpPr>
          <p:cNvPr id="12" name="Text 9"/>
          <p:cNvSpPr/>
          <p:nvPr/>
        </p:nvSpPr>
        <p:spPr>
          <a:xfrm>
            <a:off x="1051560" y="3172968"/>
            <a:ext cx="2770632" cy="640080"/>
          </a:xfrm>
          <a:prstGeom prst="rect">
            <a:avLst/>
          </a:prstGeom>
          <a:noFill/>
          <a:ln/>
        </p:spPr>
        <p:txBody>
          <a:bodyPr wrap="square" lIns="0" tIns="0" rIns="0" bIns="0" rtlCol="0" anchor="ctr"/>
          <a:lstStyle/>
          <a:p>
            <a:pPr indent="0" marL="0">
              <a:lnSpc>
                <a:spcPct val="125000"/>
              </a:lnSpc>
              <a:buNone/>
            </a:pPr>
            <a:r>
              <a:rPr lang="en-US" sz="960" dirty="0">
                <a:solidFill>
                  <a:srgbClr val="9FB0BE"/>
                </a:solidFill>
                <a:latin typeface="Montserrat" pitchFamily="34" charset="0"/>
                <a:ea typeface="Montserrat" pitchFamily="34" charset="-122"/>
                <a:cs typeface="Montserrat" pitchFamily="34" charset="-120"/>
              </a:rPr>
              <a:t>SPLIT — hybrid SIP + WebRTC protocol for RTC trunking</a:t>
            </a:r>
            <a:endParaRPr lang="en-US" sz="960" dirty="0"/>
          </a:p>
        </p:txBody>
      </p:sp>
      <p:sp>
        <p:nvSpPr>
          <p:cNvPr id="13" name="Shape 10"/>
          <p:cNvSpPr/>
          <p:nvPr/>
        </p:nvSpPr>
        <p:spPr>
          <a:xfrm>
            <a:off x="841248" y="3968496"/>
            <a:ext cx="82296" cy="82296"/>
          </a:xfrm>
          <a:prstGeom prst="roundRect">
            <a:avLst>
              <a:gd name="adj" fmla="val 22222"/>
            </a:avLst>
          </a:prstGeom>
          <a:solidFill>
            <a:srgbClr val="F8EA76"/>
          </a:solidFill>
          <a:ln/>
        </p:spPr>
        <p:txBody>
          <a:bodyPr/>
          <a:p/>
        </p:txBody>
      </p:sp>
      <p:sp>
        <p:nvSpPr>
          <p:cNvPr id="14" name="Text 11"/>
          <p:cNvSpPr/>
          <p:nvPr/>
        </p:nvSpPr>
        <p:spPr>
          <a:xfrm>
            <a:off x="1051560" y="3886200"/>
            <a:ext cx="2770632" cy="640080"/>
          </a:xfrm>
          <a:prstGeom prst="rect">
            <a:avLst/>
          </a:prstGeom>
          <a:noFill/>
          <a:ln/>
        </p:spPr>
        <p:txBody>
          <a:bodyPr wrap="square" lIns="0" tIns="0" rIns="0" bIns="0" rtlCol="0" anchor="ctr"/>
          <a:lstStyle/>
          <a:p>
            <a:pPr indent="0" marL="0">
              <a:lnSpc>
                <a:spcPct val="125000"/>
              </a:lnSpc>
              <a:buNone/>
            </a:pPr>
            <a:r>
              <a:rPr lang="en-US" sz="960" dirty="0">
                <a:solidFill>
                  <a:srgbClr val="9FB0BE"/>
                </a:solidFill>
                <a:latin typeface="Montserrat" pitchFamily="34" charset="0"/>
                <a:ea typeface="Montserrat" pitchFamily="34" charset="-122"/>
                <a:cs typeface="Montserrat" pitchFamily="34" charset="-120"/>
              </a:rPr>
              <a:t>Connects to existing contact centers rather than replacing them</a:t>
            </a:r>
            <a:endParaRPr lang="en-US" sz="960" dirty="0"/>
          </a:p>
        </p:txBody>
      </p:sp>
      <p:sp>
        <p:nvSpPr>
          <p:cNvPr id="15" name="Shape 12"/>
          <p:cNvSpPr/>
          <p:nvPr/>
        </p:nvSpPr>
        <p:spPr>
          <a:xfrm>
            <a:off x="841248" y="4681728"/>
            <a:ext cx="82296" cy="82296"/>
          </a:xfrm>
          <a:prstGeom prst="roundRect">
            <a:avLst>
              <a:gd name="adj" fmla="val 22222"/>
            </a:avLst>
          </a:prstGeom>
          <a:solidFill>
            <a:srgbClr val="F8EA76"/>
          </a:solidFill>
          <a:ln/>
        </p:spPr>
        <p:txBody>
          <a:bodyPr/>
          <a:p/>
        </p:txBody>
      </p:sp>
      <p:sp>
        <p:nvSpPr>
          <p:cNvPr id="16" name="Text 13"/>
          <p:cNvSpPr/>
          <p:nvPr/>
        </p:nvSpPr>
        <p:spPr>
          <a:xfrm>
            <a:off x="1051560" y="4599432"/>
            <a:ext cx="2770632" cy="640080"/>
          </a:xfrm>
          <a:prstGeom prst="rect">
            <a:avLst/>
          </a:prstGeom>
          <a:noFill/>
          <a:ln/>
        </p:spPr>
        <p:txBody>
          <a:bodyPr wrap="square" lIns="0" tIns="0" rIns="0" bIns="0" rtlCol="0" anchor="ctr"/>
          <a:lstStyle/>
          <a:p>
            <a:pPr indent="0" marL="0">
              <a:lnSpc>
                <a:spcPct val="125000"/>
              </a:lnSpc>
              <a:buNone/>
            </a:pPr>
            <a:r>
              <a:rPr lang="en-US" sz="960" dirty="0">
                <a:solidFill>
                  <a:srgbClr val="9FB0BE"/>
                </a:solidFill>
                <a:latin typeface="Montserrat" pitchFamily="34" charset="0"/>
                <a:ea typeface="Montserrat" pitchFamily="34" charset="-122"/>
                <a:cs typeface="Montserrat" pitchFamily="34" charset="-120"/>
              </a:rPr>
              <a:t>Trunk configuration and live trunk status in the console</a:t>
            </a:r>
            <a:endParaRPr lang="en-US" sz="960" dirty="0"/>
          </a:p>
        </p:txBody>
      </p:sp>
      <p:sp>
        <p:nvSpPr>
          <p:cNvPr id="17" name="Shape 14"/>
          <p:cNvSpPr/>
          <p:nvPr/>
        </p:nvSpPr>
        <p:spPr>
          <a:xfrm>
            <a:off x="4306824" y="1417320"/>
            <a:ext cx="3566160" cy="3977640"/>
          </a:xfrm>
          <a:prstGeom prst="roundRect">
            <a:avLst>
              <a:gd name="adj" fmla="val 2564"/>
            </a:avLst>
          </a:prstGeom>
          <a:solidFill>
            <a:srgbClr val="2E3D48"/>
          </a:solidFill>
          <a:ln/>
        </p:spPr>
        <p:txBody>
          <a:bodyPr/>
          <a:p/>
        </p:txBody>
      </p:sp>
      <p:sp>
        <p:nvSpPr>
          <p:cNvPr id="18" name="Shape 15"/>
          <p:cNvSpPr/>
          <p:nvPr/>
        </p:nvSpPr>
        <p:spPr>
          <a:xfrm>
            <a:off x="4581144" y="1691640"/>
            <a:ext cx="585216" cy="585216"/>
          </a:xfrm>
          <a:prstGeom prst="ellipse">
            <a:avLst/>
          </a:prstGeom>
          <a:solidFill>
            <a:srgbClr val="F8EA76"/>
          </a:solidFill>
          <a:ln/>
        </p:spPr>
        <p:txBody>
          <a:bodyPr/>
          <a:p/>
        </p:txBody>
      </p:sp>
      <p:pic>
        <p:nvPicPr>
          <p:cNvPr id="19" name="Image 1" descr="icons/window_212F38.png">    </p:cNvPr>
          <p:cNvPicPr>
            <a:picLocks noChangeAspect="1"/>
          </p:cNvPicPr>
          <p:nvPr/>
        </p:nvPicPr>
        <p:blipFill>
          <a:blip r:embed="rId2"/>
          <a:stretch>
            <a:fillRect/>
          </a:stretch>
        </p:blipFill>
        <p:spPr>
          <a:xfrm>
            <a:off x="4721596" y="1832092"/>
            <a:ext cx="304312" cy="304312"/>
          </a:xfrm>
          <a:prstGeom prst="rect">
            <a:avLst/>
          </a:prstGeom>
        </p:spPr>
      </p:pic>
      <p:sp>
        <p:nvSpPr>
          <p:cNvPr id="20" name="Text 16"/>
          <p:cNvSpPr/>
          <p:nvPr/>
        </p:nvSpPr>
        <p:spPr>
          <a:xfrm>
            <a:off x="5294376" y="1691640"/>
            <a:ext cx="2304288" cy="585216"/>
          </a:xfrm>
          <a:prstGeom prst="rect">
            <a:avLst/>
          </a:prstGeom>
          <a:noFill/>
          <a:ln/>
        </p:spPr>
        <p:txBody>
          <a:bodyPr wrap="square" lIns="0" tIns="0" rIns="0" bIns="0" rtlCol="0" anchor="ctr"/>
          <a:lstStyle/>
          <a:p>
            <a:pPr indent="0" marL="0">
              <a:buNone/>
            </a:pPr>
            <a:r>
              <a:rPr lang="en-US" sz="1400" b="1" dirty="0">
                <a:solidFill>
                  <a:srgbClr val="FFFFFF"/>
                </a:solidFill>
                <a:latin typeface="Montserrat" pitchFamily="34" charset="0"/>
                <a:ea typeface="Montserrat" pitchFamily="34" charset="-122"/>
                <a:cs typeface="Montserrat" pitchFamily="34" charset="-120"/>
              </a:rPr>
              <a:t>Applications</a:t>
            </a:r>
            <a:endParaRPr lang="en-US" sz="1400" dirty="0"/>
          </a:p>
        </p:txBody>
      </p:sp>
      <p:sp>
        <p:nvSpPr>
          <p:cNvPr id="21" name="Shape 17"/>
          <p:cNvSpPr/>
          <p:nvPr/>
        </p:nvSpPr>
        <p:spPr>
          <a:xfrm>
            <a:off x="4599432" y="2542032"/>
            <a:ext cx="82296" cy="82296"/>
          </a:xfrm>
          <a:prstGeom prst="roundRect">
            <a:avLst>
              <a:gd name="adj" fmla="val 22222"/>
            </a:avLst>
          </a:prstGeom>
          <a:solidFill>
            <a:srgbClr val="F8EA76"/>
          </a:solidFill>
          <a:ln/>
        </p:spPr>
        <p:txBody>
          <a:bodyPr/>
          <a:p/>
        </p:txBody>
      </p:sp>
      <p:sp>
        <p:nvSpPr>
          <p:cNvPr id="22" name="Text 18"/>
          <p:cNvSpPr/>
          <p:nvPr/>
        </p:nvSpPr>
        <p:spPr>
          <a:xfrm>
            <a:off x="4809744" y="2459736"/>
            <a:ext cx="2770632" cy="640080"/>
          </a:xfrm>
          <a:prstGeom prst="rect">
            <a:avLst/>
          </a:prstGeom>
          <a:noFill/>
          <a:ln/>
        </p:spPr>
        <p:txBody>
          <a:bodyPr wrap="square" lIns="0" tIns="0" rIns="0" bIns="0" rtlCol="0" anchor="ctr"/>
          <a:lstStyle/>
          <a:p>
            <a:pPr indent="0" marL="0">
              <a:lnSpc>
                <a:spcPct val="125000"/>
              </a:lnSpc>
              <a:buNone/>
            </a:pPr>
            <a:r>
              <a:rPr lang="en-US" sz="960" dirty="0">
                <a:solidFill>
                  <a:srgbClr val="9FB0BE"/>
                </a:solidFill>
                <a:latin typeface="Montserrat" pitchFamily="34" charset="0"/>
                <a:ea typeface="Montserrat" pitchFamily="34" charset="-122"/>
                <a:cs typeface="Montserrat" pitchFamily="34" charset="-120"/>
              </a:rPr>
              <a:t>Business apps embedded in the desktop or opened in a tab</a:t>
            </a:r>
            <a:endParaRPr lang="en-US" sz="960" dirty="0"/>
          </a:p>
        </p:txBody>
      </p:sp>
      <p:sp>
        <p:nvSpPr>
          <p:cNvPr id="23" name="Shape 19"/>
          <p:cNvSpPr/>
          <p:nvPr/>
        </p:nvSpPr>
        <p:spPr>
          <a:xfrm>
            <a:off x="4599432" y="3255264"/>
            <a:ext cx="82296" cy="82296"/>
          </a:xfrm>
          <a:prstGeom prst="roundRect">
            <a:avLst>
              <a:gd name="adj" fmla="val 22222"/>
            </a:avLst>
          </a:prstGeom>
          <a:solidFill>
            <a:srgbClr val="F8EA76"/>
          </a:solidFill>
          <a:ln/>
        </p:spPr>
        <p:txBody>
          <a:bodyPr/>
          <a:p/>
        </p:txBody>
      </p:sp>
      <p:sp>
        <p:nvSpPr>
          <p:cNvPr id="24" name="Text 20"/>
          <p:cNvSpPr/>
          <p:nvPr/>
        </p:nvSpPr>
        <p:spPr>
          <a:xfrm>
            <a:off x="4809744" y="3172968"/>
            <a:ext cx="2770632" cy="640080"/>
          </a:xfrm>
          <a:prstGeom prst="rect">
            <a:avLst/>
          </a:prstGeom>
          <a:noFill/>
          <a:ln/>
        </p:spPr>
        <p:txBody>
          <a:bodyPr wrap="square" lIns="0" tIns="0" rIns="0" bIns="0" rtlCol="0" anchor="ctr"/>
          <a:lstStyle/>
          <a:p>
            <a:pPr indent="0" marL="0">
              <a:lnSpc>
                <a:spcPct val="125000"/>
              </a:lnSpc>
              <a:buNone/>
            </a:pPr>
            <a:r>
              <a:rPr lang="en-US" sz="960" dirty="0">
                <a:solidFill>
                  <a:srgbClr val="9FB0BE"/>
                </a:solidFill>
                <a:latin typeface="Montserrat" pitchFamily="34" charset="0"/>
                <a:ea typeface="Montserrat" pitchFamily="34" charset="-122"/>
                <a:cs typeface="Montserrat" pitchFamily="34" charset="-120"/>
              </a:rPr>
              <a:t>Call data passed by destination into custom applications</a:t>
            </a:r>
            <a:endParaRPr lang="en-US" sz="960" dirty="0"/>
          </a:p>
        </p:txBody>
      </p:sp>
      <p:sp>
        <p:nvSpPr>
          <p:cNvPr id="25" name="Shape 21"/>
          <p:cNvSpPr/>
          <p:nvPr/>
        </p:nvSpPr>
        <p:spPr>
          <a:xfrm>
            <a:off x="4599432" y="3968496"/>
            <a:ext cx="82296" cy="82296"/>
          </a:xfrm>
          <a:prstGeom prst="roundRect">
            <a:avLst>
              <a:gd name="adj" fmla="val 22222"/>
            </a:avLst>
          </a:prstGeom>
          <a:solidFill>
            <a:srgbClr val="F8EA76"/>
          </a:solidFill>
          <a:ln/>
        </p:spPr>
        <p:txBody>
          <a:bodyPr/>
          <a:p/>
        </p:txBody>
      </p:sp>
      <p:sp>
        <p:nvSpPr>
          <p:cNvPr id="26" name="Text 22"/>
          <p:cNvSpPr/>
          <p:nvPr/>
        </p:nvSpPr>
        <p:spPr>
          <a:xfrm>
            <a:off x="4809744" y="3886200"/>
            <a:ext cx="2770632" cy="640080"/>
          </a:xfrm>
          <a:prstGeom prst="rect">
            <a:avLst/>
          </a:prstGeom>
          <a:noFill/>
          <a:ln/>
        </p:spPr>
        <p:txBody>
          <a:bodyPr wrap="square" lIns="0" tIns="0" rIns="0" bIns="0" rtlCol="0" anchor="ctr"/>
          <a:lstStyle/>
          <a:p>
            <a:pPr indent="0" marL="0">
              <a:lnSpc>
                <a:spcPct val="125000"/>
              </a:lnSpc>
              <a:buNone/>
            </a:pPr>
            <a:r>
              <a:rPr lang="en-US" sz="960" dirty="0">
                <a:solidFill>
                  <a:srgbClr val="9FB0BE"/>
                </a:solidFill>
                <a:latin typeface="Montserrat" pitchFamily="34" charset="0"/>
                <a:ea typeface="Montserrat" pitchFamily="34" charset="-122"/>
                <a:cs typeface="Montserrat" pitchFamily="34" charset="-120"/>
              </a:rPr>
              <a:t>User and name variables available to apps and queue triggers</a:t>
            </a:r>
            <a:endParaRPr lang="en-US" sz="960" dirty="0"/>
          </a:p>
        </p:txBody>
      </p:sp>
      <p:sp>
        <p:nvSpPr>
          <p:cNvPr id="27" name="Shape 23"/>
          <p:cNvSpPr/>
          <p:nvPr/>
        </p:nvSpPr>
        <p:spPr>
          <a:xfrm>
            <a:off x="4599432" y="4681728"/>
            <a:ext cx="82296" cy="82296"/>
          </a:xfrm>
          <a:prstGeom prst="roundRect">
            <a:avLst>
              <a:gd name="adj" fmla="val 22222"/>
            </a:avLst>
          </a:prstGeom>
          <a:solidFill>
            <a:srgbClr val="F8EA76"/>
          </a:solidFill>
          <a:ln/>
        </p:spPr>
        <p:txBody>
          <a:bodyPr/>
          <a:p/>
        </p:txBody>
      </p:sp>
      <p:sp>
        <p:nvSpPr>
          <p:cNvPr id="28" name="Text 24"/>
          <p:cNvSpPr/>
          <p:nvPr/>
        </p:nvSpPr>
        <p:spPr>
          <a:xfrm>
            <a:off x="4809744" y="4599432"/>
            <a:ext cx="2770632" cy="640080"/>
          </a:xfrm>
          <a:prstGeom prst="rect">
            <a:avLst/>
          </a:prstGeom>
          <a:noFill/>
          <a:ln/>
        </p:spPr>
        <p:txBody>
          <a:bodyPr wrap="square" lIns="0" tIns="0" rIns="0" bIns="0" rtlCol="0" anchor="ctr"/>
          <a:lstStyle/>
          <a:p>
            <a:pPr indent="0" marL="0">
              <a:lnSpc>
                <a:spcPct val="125000"/>
              </a:lnSpc>
              <a:buNone/>
            </a:pPr>
            <a:r>
              <a:rPr lang="en-US" sz="960" dirty="0">
                <a:solidFill>
                  <a:srgbClr val="9FB0BE"/>
                </a:solidFill>
                <a:latin typeface="Montserrat" pitchFamily="34" charset="0"/>
                <a:ea typeface="Montserrat" pitchFamily="34" charset="-122"/>
                <a:cs typeface="Montserrat" pitchFamily="34" charset="-120"/>
              </a:rPr>
              <a:t>Queue triggers with copy and QR-code actions</a:t>
            </a:r>
            <a:endParaRPr lang="en-US" sz="960" dirty="0"/>
          </a:p>
        </p:txBody>
      </p:sp>
      <p:sp>
        <p:nvSpPr>
          <p:cNvPr id="29" name="Shape 25"/>
          <p:cNvSpPr/>
          <p:nvPr/>
        </p:nvSpPr>
        <p:spPr>
          <a:xfrm>
            <a:off x="8065008" y="1417320"/>
            <a:ext cx="3566160" cy="3977640"/>
          </a:xfrm>
          <a:prstGeom prst="roundRect">
            <a:avLst>
              <a:gd name="adj" fmla="val 2564"/>
            </a:avLst>
          </a:prstGeom>
          <a:solidFill>
            <a:srgbClr val="2E3D48"/>
          </a:solidFill>
          <a:ln/>
        </p:spPr>
        <p:txBody>
          <a:bodyPr/>
          <a:p/>
        </p:txBody>
      </p:sp>
      <p:sp>
        <p:nvSpPr>
          <p:cNvPr id="30" name="Shape 26"/>
          <p:cNvSpPr/>
          <p:nvPr/>
        </p:nvSpPr>
        <p:spPr>
          <a:xfrm>
            <a:off x="8339328" y="1691640"/>
            <a:ext cx="585216" cy="585216"/>
          </a:xfrm>
          <a:prstGeom prst="ellipse">
            <a:avLst/>
          </a:prstGeom>
          <a:solidFill>
            <a:srgbClr val="F8EA76"/>
          </a:solidFill>
          <a:ln/>
        </p:spPr>
        <p:txBody>
          <a:bodyPr/>
          <a:p/>
        </p:txBody>
      </p:sp>
      <p:pic>
        <p:nvPicPr>
          <p:cNvPr id="31" name="Image 2" descr="icons/standard_212F38.png">    </p:cNvPr>
          <p:cNvPicPr>
            <a:picLocks noChangeAspect="1"/>
          </p:cNvPicPr>
          <p:nvPr/>
        </p:nvPicPr>
        <p:blipFill>
          <a:blip r:embed="rId6"/>
          <a:stretch>
            <a:fillRect/>
          </a:stretch>
        </p:blipFill>
        <p:spPr>
          <a:xfrm>
            <a:off x="8479780" y="1832092"/>
            <a:ext cx="304312" cy="304312"/>
          </a:xfrm>
          <a:prstGeom prst="rect">
            <a:avLst/>
          </a:prstGeom>
        </p:spPr>
      </p:pic>
      <p:sp>
        <p:nvSpPr>
          <p:cNvPr id="32" name="Text 27"/>
          <p:cNvSpPr/>
          <p:nvPr/>
        </p:nvSpPr>
        <p:spPr>
          <a:xfrm>
            <a:off x="9052560" y="1691640"/>
            <a:ext cx="2304288" cy="585216"/>
          </a:xfrm>
          <a:prstGeom prst="rect">
            <a:avLst/>
          </a:prstGeom>
          <a:noFill/>
          <a:ln/>
        </p:spPr>
        <p:txBody>
          <a:bodyPr wrap="square" lIns="0" tIns="0" rIns="0" bIns="0" rtlCol="0" anchor="ctr"/>
          <a:lstStyle/>
          <a:p>
            <a:pPr indent="0" marL="0">
              <a:buNone/>
            </a:pPr>
            <a:r>
              <a:rPr lang="en-US" sz="1400" b="1" dirty="0">
                <a:solidFill>
                  <a:srgbClr val="FFFFFF"/>
                </a:solidFill>
                <a:latin typeface="Montserrat" pitchFamily="34" charset="0"/>
                <a:ea typeface="Montserrat" pitchFamily="34" charset="-122"/>
                <a:cs typeface="Montserrat" pitchFamily="34" charset="-120"/>
              </a:rPr>
              <a:t>Platform APIs</a:t>
            </a:r>
            <a:endParaRPr lang="en-US" sz="1400" dirty="0"/>
          </a:p>
        </p:txBody>
      </p:sp>
      <p:sp>
        <p:nvSpPr>
          <p:cNvPr id="33" name="Shape 28"/>
          <p:cNvSpPr/>
          <p:nvPr/>
        </p:nvSpPr>
        <p:spPr>
          <a:xfrm>
            <a:off x="8357616" y="2542032"/>
            <a:ext cx="82296" cy="82296"/>
          </a:xfrm>
          <a:prstGeom prst="roundRect">
            <a:avLst>
              <a:gd name="adj" fmla="val 22222"/>
            </a:avLst>
          </a:prstGeom>
          <a:solidFill>
            <a:srgbClr val="F8EA76"/>
          </a:solidFill>
          <a:ln/>
        </p:spPr>
        <p:txBody>
          <a:bodyPr/>
          <a:p/>
        </p:txBody>
      </p:sp>
      <p:sp>
        <p:nvSpPr>
          <p:cNvPr id="34" name="Text 29"/>
          <p:cNvSpPr/>
          <p:nvPr/>
        </p:nvSpPr>
        <p:spPr>
          <a:xfrm>
            <a:off x="8567928" y="2459736"/>
            <a:ext cx="2770632" cy="640080"/>
          </a:xfrm>
          <a:prstGeom prst="rect">
            <a:avLst/>
          </a:prstGeom>
          <a:noFill/>
          <a:ln/>
        </p:spPr>
        <p:txBody>
          <a:bodyPr wrap="square" lIns="0" tIns="0" rIns="0" bIns="0" rtlCol="0" anchor="ctr"/>
          <a:lstStyle/>
          <a:p>
            <a:pPr indent="0" marL="0">
              <a:lnSpc>
                <a:spcPct val="125000"/>
              </a:lnSpc>
              <a:buNone/>
            </a:pPr>
            <a:r>
              <a:rPr lang="en-US" sz="960" dirty="0">
                <a:solidFill>
                  <a:srgbClr val="9FB0BE"/>
                </a:solidFill>
                <a:latin typeface="Montserrat" pitchFamily="34" charset="0"/>
                <a:ea typeface="Montserrat" pitchFamily="34" charset="-122"/>
                <a:cs typeface="Montserrat" pitchFamily="34" charset="-120"/>
              </a:rPr>
              <a:t>Custom PHP modules to extend platform functionality</a:t>
            </a:r>
            <a:endParaRPr lang="en-US" sz="960" dirty="0"/>
          </a:p>
        </p:txBody>
      </p:sp>
      <p:sp>
        <p:nvSpPr>
          <p:cNvPr id="35" name="Shape 30"/>
          <p:cNvSpPr/>
          <p:nvPr/>
        </p:nvSpPr>
        <p:spPr>
          <a:xfrm>
            <a:off x="8357616" y="3255264"/>
            <a:ext cx="82296" cy="82296"/>
          </a:xfrm>
          <a:prstGeom prst="roundRect">
            <a:avLst>
              <a:gd name="adj" fmla="val 22222"/>
            </a:avLst>
          </a:prstGeom>
          <a:solidFill>
            <a:srgbClr val="F8EA76"/>
          </a:solidFill>
          <a:ln/>
        </p:spPr>
        <p:txBody>
          <a:bodyPr/>
          <a:p/>
        </p:txBody>
      </p:sp>
      <p:sp>
        <p:nvSpPr>
          <p:cNvPr id="36" name="Text 31"/>
          <p:cNvSpPr/>
          <p:nvPr/>
        </p:nvSpPr>
        <p:spPr>
          <a:xfrm>
            <a:off x="8567928" y="3172968"/>
            <a:ext cx="2770632" cy="640080"/>
          </a:xfrm>
          <a:prstGeom prst="rect">
            <a:avLst/>
          </a:prstGeom>
          <a:noFill/>
          <a:ln/>
        </p:spPr>
        <p:txBody>
          <a:bodyPr wrap="square" lIns="0" tIns="0" rIns="0" bIns="0" rtlCol="0" anchor="ctr"/>
          <a:lstStyle/>
          <a:p>
            <a:pPr indent="0" marL="0">
              <a:lnSpc>
                <a:spcPct val="125000"/>
              </a:lnSpc>
              <a:buNone/>
            </a:pPr>
            <a:r>
              <a:rPr lang="en-US" sz="960" dirty="0">
                <a:solidFill>
                  <a:srgbClr val="9FB0BE"/>
                </a:solidFill>
                <a:latin typeface="Montserrat" pitchFamily="34" charset="0"/>
                <a:ea typeface="Montserrat" pitchFamily="34" charset="-122"/>
                <a:cs typeface="Montserrat" pitchFamily="34" charset="-120"/>
              </a:rPr>
              <a:t>WebSocket actions for real-time roster and messaging</a:t>
            </a:r>
            <a:endParaRPr lang="en-US" sz="960" dirty="0"/>
          </a:p>
        </p:txBody>
      </p:sp>
      <p:sp>
        <p:nvSpPr>
          <p:cNvPr id="37" name="Shape 32"/>
          <p:cNvSpPr/>
          <p:nvPr/>
        </p:nvSpPr>
        <p:spPr>
          <a:xfrm>
            <a:off x="8357616" y="3968496"/>
            <a:ext cx="82296" cy="82296"/>
          </a:xfrm>
          <a:prstGeom prst="roundRect">
            <a:avLst>
              <a:gd name="adj" fmla="val 22222"/>
            </a:avLst>
          </a:prstGeom>
          <a:solidFill>
            <a:srgbClr val="F8EA76"/>
          </a:solidFill>
          <a:ln/>
        </p:spPr>
        <p:txBody>
          <a:bodyPr/>
          <a:p/>
        </p:txBody>
      </p:sp>
      <p:sp>
        <p:nvSpPr>
          <p:cNvPr id="38" name="Text 33"/>
          <p:cNvSpPr/>
          <p:nvPr/>
        </p:nvSpPr>
        <p:spPr>
          <a:xfrm>
            <a:off x="8567928" y="3886200"/>
            <a:ext cx="2770632" cy="640080"/>
          </a:xfrm>
          <a:prstGeom prst="rect">
            <a:avLst/>
          </a:prstGeom>
          <a:noFill/>
          <a:ln/>
        </p:spPr>
        <p:txBody>
          <a:bodyPr wrap="square" lIns="0" tIns="0" rIns="0" bIns="0" rtlCol="0" anchor="ctr"/>
          <a:lstStyle/>
          <a:p>
            <a:pPr indent="0" marL="0">
              <a:lnSpc>
                <a:spcPct val="125000"/>
              </a:lnSpc>
              <a:buNone/>
            </a:pPr>
            <a:r>
              <a:rPr lang="en-US" sz="960" dirty="0">
                <a:solidFill>
                  <a:srgbClr val="9FB0BE"/>
                </a:solidFill>
                <a:latin typeface="Montserrat" pitchFamily="34" charset="0"/>
                <a:ea typeface="Montserrat" pitchFamily="34" charset="-122"/>
                <a:cs typeface="Montserrat" pitchFamily="34" charset="-120"/>
              </a:rPr>
              <a:t>Database custom modules for mid-call business lookups</a:t>
            </a:r>
            <a:endParaRPr lang="en-US" sz="960" dirty="0"/>
          </a:p>
        </p:txBody>
      </p:sp>
      <p:sp>
        <p:nvSpPr>
          <p:cNvPr id="39" name="Shape 34"/>
          <p:cNvSpPr/>
          <p:nvPr/>
        </p:nvSpPr>
        <p:spPr>
          <a:xfrm>
            <a:off x="8357616" y="4681728"/>
            <a:ext cx="82296" cy="82296"/>
          </a:xfrm>
          <a:prstGeom prst="roundRect">
            <a:avLst>
              <a:gd name="adj" fmla="val 22222"/>
            </a:avLst>
          </a:prstGeom>
          <a:solidFill>
            <a:srgbClr val="F8EA76"/>
          </a:solidFill>
          <a:ln/>
        </p:spPr>
        <p:txBody>
          <a:bodyPr/>
          <a:p/>
        </p:txBody>
      </p:sp>
      <p:sp>
        <p:nvSpPr>
          <p:cNvPr id="40" name="Text 35"/>
          <p:cNvSpPr/>
          <p:nvPr/>
        </p:nvSpPr>
        <p:spPr>
          <a:xfrm>
            <a:off x="8567928" y="4599432"/>
            <a:ext cx="2770632" cy="640080"/>
          </a:xfrm>
          <a:prstGeom prst="rect">
            <a:avLst/>
          </a:prstGeom>
          <a:noFill/>
          <a:ln/>
        </p:spPr>
        <p:txBody>
          <a:bodyPr wrap="square" lIns="0" tIns="0" rIns="0" bIns="0" rtlCol="0" anchor="ctr"/>
          <a:lstStyle/>
          <a:p>
            <a:pPr indent="0" marL="0">
              <a:lnSpc>
                <a:spcPct val="125000"/>
              </a:lnSpc>
              <a:buNone/>
            </a:pPr>
            <a:r>
              <a:rPr lang="en-US" sz="960" dirty="0">
                <a:solidFill>
                  <a:srgbClr val="9FB0BE"/>
                </a:solidFill>
                <a:latin typeface="Montserrat" pitchFamily="34" charset="0"/>
                <a:ea typeface="Montserrat" pitchFamily="34" charset="-122"/>
                <a:cs typeface="Montserrat" pitchFamily="34" charset="-120"/>
              </a:rPr>
              <a:t>Reporting worker able to target a remote database</a:t>
            </a:r>
            <a:endParaRPr lang="en-US" sz="960" dirty="0"/>
          </a:p>
        </p:txBody>
      </p:sp>
      <p:sp>
        <p:nvSpPr>
          <p:cNvPr id="41" name="Text 36"/>
          <p:cNvSpPr/>
          <p:nvPr/>
        </p:nvSpPr>
        <p:spPr>
          <a:xfrm>
            <a:off x="548640" y="5669280"/>
            <a:ext cx="11091672" cy="329184"/>
          </a:xfrm>
          <a:prstGeom prst="rect">
            <a:avLst/>
          </a:prstGeom>
          <a:noFill/>
          <a:ln/>
        </p:spPr>
        <p:txBody>
          <a:bodyPr wrap="square" lIns="0" tIns="0" rIns="0" bIns="0" rtlCol="0" anchor="ctr"/>
          <a:lstStyle/>
          <a:p>
            <a:pPr indent="0" marL="0">
              <a:buNone/>
            </a:pPr>
            <a:r>
              <a:rPr lang="en-US" sz="1050" b="1" dirty="0">
                <a:solidFill>
                  <a:srgbClr val="F8EA76"/>
                </a:solidFill>
                <a:latin typeface="Montserrat" pitchFamily="34" charset="0"/>
                <a:ea typeface="Montserrat" pitchFamily="34" charset="-122"/>
                <a:cs typeface="Montserrat" pitchFamily="34" charset="-120"/>
              </a:rPr>
              <a:t>Because the platform speaks standard SIP and WebRTC, Web ACD can be introduced next to an incumbent contact center and take on the video traffic first.</a:t>
            </a:r>
            <a:endParaRPr lang="en-US" sz="1050" dirty="0"/>
          </a:p>
        </p:txBody>
      </p:sp>
      <p:sp>
        <p:nvSpPr>
          <p:cNvPr id="42" name="Text 37"/>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6B7F8D"/>
                </a:solidFill>
                <a:latin typeface="Montserrat" pitchFamily="34" charset="0"/>
                <a:ea typeface="Montserrat" pitchFamily="34" charset="-122"/>
                <a:cs typeface="Montserrat" pitchFamily="34" charset="-120"/>
              </a:rPr>
              <a:t>Source: wiki.ivrpowers.com/en/webacd/faq, /webacd/changelog, /webacd/configuration</a:t>
            </a:r>
            <a:endParaRPr lang="en-US" sz="800" dirty="0"/>
          </a:p>
        </p:txBody>
      </p:sp>
      <p:sp>
        <p:nvSpPr>
          <p:cNvPr id="43" name="Text 38"/>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6B7F8D"/>
                </a:solidFill>
                <a:latin typeface="Montserrat" pitchFamily="34" charset="0"/>
                <a:ea typeface="Montserrat" pitchFamily="34" charset="-122"/>
                <a:cs typeface="Montserrat" pitchFamily="34" charset="-120"/>
              </a:rPr>
              <a:t>Interoperability</a:t>
            </a:r>
            <a:endParaRPr lang="en-US" sz="800" dirty="0"/>
          </a:p>
        </p:txBody>
      </p:sp>
      <p:sp>
        <p:nvSpPr>
          <p:cNvPr id="44" name="Text 39"/>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9FB0BE"/>
                </a:solidFill>
                <a:latin typeface="Montserrat" pitchFamily="34" charset="0"/>
                <a:ea typeface="Montserrat" pitchFamily="34" charset="-122"/>
                <a:cs typeface="Montserrat" pitchFamily="34" charset="-120"/>
              </a:rPr>
              <a:t>18</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9">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COMPARISON</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Where Web ACD parts company with the suites</a:t>
            </a:r>
            <a:endParaRPr lang="en-US" sz="2700" dirty="0"/>
          </a:p>
        </p:txBody>
      </p:sp>
      <p:sp>
        <p:nvSpPr>
          <p:cNvPr id="5" name="Shape 3"/>
          <p:cNvSpPr/>
          <p:nvPr/>
        </p:nvSpPr>
        <p:spPr>
          <a:xfrm>
            <a:off x="4946904" y="1280160"/>
            <a:ext cx="3456432" cy="4343400"/>
          </a:xfrm>
          <a:prstGeom prst="roundRect">
            <a:avLst>
              <a:gd name="adj" fmla="val 2646"/>
            </a:avLst>
          </a:prstGeom>
          <a:solidFill>
            <a:srgbClr val="EDEFF1"/>
          </a:solidFill>
          <a:ln/>
        </p:spPr>
        <p:txBody>
          <a:bodyPr/>
          <a:p/>
        </p:txBody>
      </p:sp>
      <p:sp>
        <p:nvSpPr>
          <p:cNvPr id="6" name="Shape 4"/>
          <p:cNvSpPr/>
          <p:nvPr/>
        </p:nvSpPr>
        <p:spPr>
          <a:xfrm>
            <a:off x="8220456" y="1280160"/>
            <a:ext cx="3547872" cy="4343400"/>
          </a:xfrm>
          <a:prstGeom prst="roundRect">
            <a:avLst>
              <a:gd name="adj" fmla="val 2577"/>
            </a:avLst>
          </a:prstGeom>
          <a:solidFill>
            <a:srgbClr val="212F38"/>
          </a:solidFill>
          <a:ln/>
        </p:spPr>
        <p:txBody>
          <a:bodyPr/>
          <a:p/>
        </p:txBody>
      </p:sp>
      <p:sp>
        <p:nvSpPr>
          <p:cNvPr id="7" name="Text 5"/>
          <p:cNvSpPr/>
          <p:nvPr/>
        </p:nvSpPr>
        <p:spPr>
          <a:xfrm>
            <a:off x="548640" y="1371600"/>
            <a:ext cx="4434840" cy="594360"/>
          </a:xfrm>
          <a:prstGeom prst="rect">
            <a:avLst/>
          </a:prstGeom>
          <a:noFill/>
          <a:ln/>
        </p:spPr>
        <p:txBody>
          <a:bodyPr wrap="square" rtlCol="0" anchor="ctr"/>
          <a:lstStyle/>
          <a:p>
            <a:pPr indent="0" marL="0">
              <a:buNone/>
            </a:pPr>
            <a:endParaRPr lang="en-US" dirty="0"/>
          </a:p>
        </p:txBody>
      </p:sp>
      <p:sp>
        <p:nvSpPr>
          <p:cNvPr id="8" name="Text 6"/>
          <p:cNvSpPr/>
          <p:nvPr/>
        </p:nvSpPr>
        <p:spPr>
          <a:xfrm>
            <a:off x="5074920" y="1371600"/>
            <a:ext cx="3200400" cy="594360"/>
          </a:xfrm>
          <a:prstGeom prst="rect">
            <a:avLst/>
          </a:prstGeom>
          <a:noFill/>
          <a:ln/>
        </p:spPr>
        <p:txBody>
          <a:bodyPr wrap="square" lIns="0" tIns="0" rIns="0" bIns="0" rtlCol="0" anchor="ctr"/>
          <a:lstStyle/>
          <a:p>
            <a:pPr indent="0" marL="0">
              <a:buNone/>
            </a:pPr>
            <a:r>
              <a:rPr lang="en-US" sz="1150" b="1" dirty="0">
                <a:solidFill>
                  <a:srgbClr val="4D5C6E"/>
                </a:solidFill>
                <a:latin typeface="Montserrat" pitchFamily="34" charset="0"/>
                <a:ea typeface="Montserrat" pitchFamily="34" charset="-122"/>
                <a:cs typeface="Montserrat" pitchFamily="34" charset="-120"/>
              </a:rPr>
              <a:t>A typical CCaaS suite</a:t>
            </a:r>
            <a:endParaRPr lang="en-US" sz="1150" dirty="0"/>
          </a:p>
        </p:txBody>
      </p:sp>
      <p:sp>
        <p:nvSpPr>
          <p:cNvPr id="9" name="Text 7"/>
          <p:cNvSpPr/>
          <p:nvPr/>
        </p:nvSpPr>
        <p:spPr>
          <a:xfrm>
            <a:off x="8366760" y="1371600"/>
            <a:ext cx="3273552" cy="594360"/>
          </a:xfrm>
          <a:prstGeom prst="rect">
            <a:avLst/>
          </a:prstGeom>
          <a:noFill/>
          <a:ln/>
        </p:spPr>
        <p:txBody>
          <a:bodyPr wrap="square" lIns="0" tIns="0" rIns="0" bIns="0" rtlCol="0" anchor="ctr"/>
          <a:lstStyle/>
          <a:p>
            <a:pPr indent="0" marL="0">
              <a:buNone/>
            </a:pPr>
            <a:r>
              <a:rPr lang="en-US" sz="1250" b="1" dirty="0">
                <a:solidFill>
                  <a:srgbClr val="F8EA76"/>
                </a:solidFill>
                <a:latin typeface="Montserrat" pitchFamily="34" charset="0"/>
                <a:ea typeface="Montserrat" pitchFamily="34" charset="-122"/>
                <a:cs typeface="Montserrat" pitchFamily="34" charset="-120"/>
              </a:rPr>
              <a:t>Web ACD</a:t>
            </a:r>
            <a:endParaRPr lang="en-US" sz="1250" dirty="0"/>
          </a:p>
        </p:txBody>
      </p:sp>
      <p:sp>
        <p:nvSpPr>
          <p:cNvPr id="10" name="Shape 8"/>
          <p:cNvSpPr/>
          <p:nvPr/>
        </p:nvSpPr>
        <p:spPr>
          <a:xfrm>
            <a:off x="548640" y="1965960"/>
            <a:ext cx="4617720" cy="594360"/>
          </a:xfrm>
          <a:prstGeom prst="rect">
            <a:avLst/>
          </a:prstGeom>
          <a:solidFill>
            <a:srgbClr val="EDEFF1"/>
          </a:solidFill>
          <a:ln/>
        </p:spPr>
        <p:txBody>
          <a:bodyPr/>
          <a:p/>
        </p:txBody>
      </p:sp>
      <p:sp>
        <p:nvSpPr>
          <p:cNvPr id="11" name="Text 9"/>
          <p:cNvSpPr/>
          <p:nvPr/>
        </p:nvSpPr>
        <p:spPr>
          <a:xfrm>
            <a:off x="713232" y="1965960"/>
            <a:ext cx="4160520" cy="594360"/>
          </a:xfrm>
          <a:prstGeom prst="rect">
            <a:avLst/>
          </a:prstGeom>
          <a:noFill/>
          <a:ln/>
        </p:spPr>
        <p:txBody>
          <a:bodyPr wrap="square" lIns="0" tIns="0" rIns="0" bIns="0" rtlCol="0" anchor="ctr"/>
          <a:lstStyle/>
          <a:p>
            <a:pPr indent="0" marL="0">
              <a:buNone/>
            </a:pPr>
            <a:r>
              <a:rPr lang="en-US" sz="1100" b="1" dirty="0">
                <a:solidFill>
                  <a:srgbClr val="212F38"/>
                </a:solidFill>
                <a:latin typeface="Montserrat" pitchFamily="34" charset="0"/>
                <a:ea typeface="Montserrat" pitchFamily="34" charset="-122"/>
                <a:cs typeface="Montserrat" pitchFamily="34" charset="-120"/>
              </a:rPr>
              <a:t>Video as a channel</a:t>
            </a:r>
            <a:endParaRPr lang="en-US" sz="1100" dirty="0"/>
          </a:p>
        </p:txBody>
      </p:sp>
      <p:sp>
        <p:nvSpPr>
          <p:cNvPr id="12" name="Text 10"/>
          <p:cNvSpPr/>
          <p:nvPr/>
        </p:nvSpPr>
        <p:spPr>
          <a:xfrm>
            <a:off x="5074920" y="1965960"/>
            <a:ext cx="3200400" cy="594360"/>
          </a:xfrm>
          <a:prstGeom prst="rect">
            <a:avLst/>
          </a:prstGeom>
          <a:noFill/>
          <a:ln/>
        </p:spPr>
        <p:txBody>
          <a:bodyPr wrap="square" lIns="0" tIns="0" rIns="0" bIns="0" rtlCol="0" anchor="ctr"/>
          <a:lstStyle/>
          <a:p>
            <a:pPr indent="0" marL="0">
              <a:lnSpc>
                <a:spcPct val="120000"/>
              </a:lnSpc>
              <a:buNone/>
            </a:pPr>
            <a:r>
              <a:rPr lang="en-US" sz="960" dirty="0">
                <a:solidFill>
                  <a:srgbClr val="4D5C6E"/>
                </a:solidFill>
                <a:latin typeface="Montserrat" pitchFamily="34" charset="0"/>
                <a:ea typeface="Montserrat" pitchFamily="34" charset="-122"/>
                <a:cs typeface="Montserrat" pitchFamily="34" charset="-120"/>
              </a:rPr>
              <a:t>Absent, add-on priced, or a marketplace plug-in</a:t>
            </a:r>
            <a:endParaRPr lang="en-US" sz="960" dirty="0"/>
          </a:p>
        </p:txBody>
      </p:sp>
      <p:sp>
        <p:nvSpPr>
          <p:cNvPr id="13" name="Text 11"/>
          <p:cNvSpPr/>
          <p:nvPr/>
        </p:nvSpPr>
        <p:spPr>
          <a:xfrm>
            <a:off x="8366760" y="1965960"/>
            <a:ext cx="3273552" cy="594360"/>
          </a:xfrm>
          <a:prstGeom prst="rect">
            <a:avLst/>
          </a:prstGeom>
          <a:noFill/>
          <a:ln/>
        </p:spPr>
        <p:txBody>
          <a:bodyPr wrap="square" lIns="0" tIns="0" rIns="0" bIns="0" rtlCol="0" anchor="ctr"/>
          <a:lstStyle/>
          <a:p>
            <a:pPr indent="0" marL="0">
              <a:lnSpc>
                <a:spcPct val="120000"/>
              </a:lnSpc>
              <a:buNone/>
            </a:pPr>
            <a:r>
              <a:rPr lang="en-US" sz="980" b="1" dirty="0">
                <a:solidFill>
                  <a:srgbClr val="FFFFFF"/>
                </a:solidFill>
                <a:latin typeface="Montserrat" pitchFamily="34" charset="0"/>
                <a:ea typeface="Montserrat" pitchFamily="34" charset="-122"/>
                <a:cs typeface="Montserrat" pitchFamily="34" charset="-120"/>
              </a:rPr>
              <a:t>Native, routed by the same ACD as voice</a:t>
            </a:r>
            <a:endParaRPr lang="en-US" sz="980" dirty="0"/>
          </a:p>
        </p:txBody>
      </p:sp>
      <p:sp>
        <p:nvSpPr>
          <p:cNvPr id="14" name="Text 12"/>
          <p:cNvSpPr/>
          <p:nvPr/>
        </p:nvSpPr>
        <p:spPr>
          <a:xfrm>
            <a:off x="713232" y="2560320"/>
            <a:ext cx="4160520" cy="594360"/>
          </a:xfrm>
          <a:prstGeom prst="rect">
            <a:avLst/>
          </a:prstGeom>
          <a:noFill/>
          <a:ln/>
        </p:spPr>
        <p:txBody>
          <a:bodyPr wrap="square" lIns="0" tIns="0" rIns="0" bIns="0" rtlCol="0" anchor="ctr"/>
          <a:lstStyle/>
          <a:p>
            <a:pPr indent="0" marL="0">
              <a:buNone/>
            </a:pPr>
            <a:r>
              <a:rPr lang="en-US" sz="1100" b="1" dirty="0">
                <a:solidFill>
                  <a:srgbClr val="212F38"/>
                </a:solidFill>
                <a:latin typeface="Montserrat" pitchFamily="34" charset="0"/>
                <a:ea typeface="Montserrat" pitchFamily="34" charset="-122"/>
                <a:cs typeface="Montserrat" pitchFamily="34" charset="-120"/>
              </a:rPr>
              <a:t>Video recording</a:t>
            </a:r>
            <a:endParaRPr lang="en-US" sz="1100" dirty="0"/>
          </a:p>
        </p:txBody>
      </p:sp>
      <p:sp>
        <p:nvSpPr>
          <p:cNvPr id="15" name="Text 13"/>
          <p:cNvSpPr/>
          <p:nvPr/>
        </p:nvSpPr>
        <p:spPr>
          <a:xfrm>
            <a:off x="5074920" y="2560320"/>
            <a:ext cx="3200400" cy="594360"/>
          </a:xfrm>
          <a:prstGeom prst="rect">
            <a:avLst/>
          </a:prstGeom>
          <a:noFill/>
          <a:ln/>
        </p:spPr>
        <p:txBody>
          <a:bodyPr wrap="square" lIns="0" tIns="0" rIns="0" bIns="0" rtlCol="0" anchor="ctr"/>
          <a:lstStyle/>
          <a:p>
            <a:pPr indent="0" marL="0">
              <a:lnSpc>
                <a:spcPct val="120000"/>
              </a:lnSpc>
              <a:buNone/>
            </a:pPr>
            <a:r>
              <a:rPr lang="en-US" sz="960" dirty="0">
                <a:solidFill>
                  <a:srgbClr val="4D5C6E"/>
                </a:solidFill>
                <a:latin typeface="Montserrat" pitchFamily="34" charset="0"/>
                <a:ea typeface="Montserrat" pitchFamily="34" charset="-122"/>
                <a:cs typeface="Montserrat" pitchFamily="34" charset="-120"/>
              </a:rPr>
              <a:t>Usually a separate product or partner</a:t>
            </a:r>
            <a:endParaRPr lang="en-US" sz="960" dirty="0"/>
          </a:p>
        </p:txBody>
      </p:sp>
      <p:sp>
        <p:nvSpPr>
          <p:cNvPr id="16" name="Text 14"/>
          <p:cNvSpPr/>
          <p:nvPr/>
        </p:nvSpPr>
        <p:spPr>
          <a:xfrm>
            <a:off x="8366760" y="2560320"/>
            <a:ext cx="3273552" cy="594360"/>
          </a:xfrm>
          <a:prstGeom prst="rect">
            <a:avLst/>
          </a:prstGeom>
          <a:noFill/>
          <a:ln/>
        </p:spPr>
        <p:txBody>
          <a:bodyPr wrap="square" lIns="0" tIns="0" rIns="0" bIns="0" rtlCol="0" anchor="ctr"/>
          <a:lstStyle/>
          <a:p>
            <a:pPr indent="0" marL="0">
              <a:lnSpc>
                <a:spcPct val="120000"/>
              </a:lnSpc>
              <a:buNone/>
            </a:pPr>
            <a:r>
              <a:rPr lang="en-US" sz="980" b="1" dirty="0">
                <a:solidFill>
                  <a:srgbClr val="FFFFFF"/>
                </a:solidFill>
                <a:latin typeface="Montserrat" pitchFamily="34" charset="0"/>
                <a:ea typeface="Montserrat" pitchFamily="34" charset="-122"/>
                <a:cs typeface="Montserrat" pitchFamily="34" charset="-120"/>
              </a:rPr>
              <a:t>Video REC, integrated in the same suite</a:t>
            </a:r>
            <a:endParaRPr lang="en-US" sz="980" dirty="0"/>
          </a:p>
        </p:txBody>
      </p:sp>
      <p:sp>
        <p:nvSpPr>
          <p:cNvPr id="17" name="Shape 15"/>
          <p:cNvSpPr/>
          <p:nvPr/>
        </p:nvSpPr>
        <p:spPr>
          <a:xfrm>
            <a:off x="548640" y="3154680"/>
            <a:ext cx="4617720" cy="594360"/>
          </a:xfrm>
          <a:prstGeom prst="rect">
            <a:avLst/>
          </a:prstGeom>
          <a:solidFill>
            <a:srgbClr val="EDEFF1"/>
          </a:solidFill>
          <a:ln/>
        </p:spPr>
        <p:txBody>
          <a:bodyPr/>
          <a:p/>
        </p:txBody>
      </p:sp>
      <p:sp>
        <p:nvSpPr>
          <p:cNvPr id="18" name="Text 16"/>
          <p:cNvSpPr/>
          <p:nvPr/>
        </p:nvSpPr>
        <p:spPr>
          <a:xfrm>
            <a:off x="713232" y="3154680"/>
            <a:ext cx="4160520" cy="594360"/>
          </a:xfrm>
          <a:prstGeom prst="rect">
            <a:avLst/>
          </a:prstGeom>
          <a:noFill/>
          <a:ln/>
        </p:spPr>
        <p:txBody>
          <a:bodyPr wrap="square" lIns="0" tIns="0" rIns="0" bIns="0" rtlCol="0" anchor="ctr"/>
          <a:lstStyle/>
          <a:p>
            <a:pPr indent="0" marL="0">
              <a:buNone/>
            </a:pPr>
            <a:r>
              <a:rPr lang="en-US" sz="1100" b="1" dirty="0">
                <a:solidFill>
                  <a:srgbClr val="212F38"/>
                </a:solidFill>
                <a:latin typeface="Montserrat" pitchFamily="34" charset="0"/>
                <a:ea typeface="Montserrat" pitchFamily="34" charset="-122"/>
                <a:cs typeface="Montserrat" pitchFamily="34" charset="-120"/>
              </a:rPr>
              <a:t>Deployment</a:t>
            </a:r>
            <a:endParaRPr lang="en-US" sz="1100" dirty="0"/>
          </a:p>
        </p:txBody>
      </p:sp>
      <p:sp>
        <p:nvSpPr>
          <p:cNvPr id="19" name="Text 17"/>
          <p:cNvSpPr/>
          <p:nvPr/>
        </p:nvSpPr>
        <p:spPr>
          <a:xfrm>
            <a:off x="5074920" y="3154680"/>
            <a:ext cx="3200400" cy="594360"/>
          </a:xfrm>
          <a:prstGeom prst="rect">
            <a:avLst/>
          </a:prstGeom>
          <a:noFill/>
          <a:ln/>
        </p:spPr>
        <p:txBody>
          <a:bodyPr wrap="square" lIns="0" tIns="0" rIns="0" bIns="0" rtlCol="0" anchor="ctr"/>
          <a:lstStyle/>
          <a:p>
            <a:pPr indent="0" marL="0">
              <a:lnSpc>
                <a:spcPct val="120000"/>
              </a:lnSpc>
              <a:buNone/>
            </a:pPr>
            <a:r>
              <a:rPr lang="en-US" sz="960" dirty="0">
                <a:solidFill>
                  <a:srgbClr val="4D5C6E"/>
                </a:solidFill>
                <a:latin typeface="Montserrat" pitchFamily="34" charset="0"/>
                <a:ea typeface="Montserrat" pitchFamily="34" charset="-122"/>
                <a:cs typeface="Montserrat" pitchFamily="34" charset="-120"/>
              </a:rPr>
              <a:t>Vendor cloud only, in most cases</a:t>
            </a:r>
            <a:endParaRPr lang="en-US" sz="960" dirty="0"/>
          </a:p>
        </p:txBody>
      </p:sp>
      <p:sp>
        <p:nvSpPr>
          <p:cNvPr id="20" name="Text 18"/>
          <p:cNvSpPr/>
          <p:nvPr/>
        </p:nvSpPr>
        <p:spPr>
          <a:xfrm>
            <a:off x="8366760" y="3154680"/>
            <a:ext cx="3273552" cy="594360"/>
          </a:xfrm>
          <a:prstGeom prst="rect">
            <a:avLst/>
          </a:prstGeom>
          <a:noFill/>
          <a:ln/>
        </p:spPr>
        <p:txBody>
          <a:bodyPr wrap="square" lIns="0" tIns="0" rIns="0" bIns="0" rtlCol="0" anchor="ctr"/>
          <a:lstStyle/>
          <a:p>
            <a:pPr indent="0" marL="0">
              <a:lnSpc>
                <a:spcPct val="120000"/>
              </a:lnSpc>
              <a:buNone/>
            </a:pPr>
            <a:r>
              <a:rPr lang="en-US" sz="980" b="1" dirty="0">
                <a:solidFill>
                  <a:srgbClr val="FFFFFF"/>
                </a:solidFill>
                <a:latin typeface="Montserrat" pitchFamily="34" charset="0"/>
                <a:ea typeface="Montserrat" pitchFamily="34" charset="-122"/>
                <a:cs typeface="Montserrat" pitchFamily="34" charset="-120"/>
              </a:rPr>
              <a:t>Cloud, on-premises, virtualized or hybrid</a:t>
            </a:r>
            <a:endParaRPr lang="en-US" sz="980" dirty="0"/>
          </a:p>
        </p:txBody>
      </p:sp>
      <p:sp>
        <p:nvSpPr>
          <p:cNvPr id="21" name="Text 19"/>
          <p:cNvSpPr/>
          <p:nvPr/>
        </p:nvSpPr>
        <p:spPr>
          <a:xfrm>
            <a:off x="713232" y="3749040"/>
            <a:ext cx="4160520" cy="594360"/>
          </a:xfrm>
          <a:prstGeom prst="rect">
            <a:avLst/>
          </a:prstGeom>
          <a:noFill/>
          <a:ln/>
        </p:spPr>
        <p:txBody>
          <a:bodyPr wrap="square" lIns="0" tIns="0" rIns="0" bIns="0" rtlCol="0" anchor="ctr"/>
          <a:lstStyle/>
          <a:p>
            <a:pPr indent="0" marL="0">
              <a:buNone/>
            </a:pPr>
            <a:r>
              <a:rPr lang="en-US" sz="1100" b="1" dirty="0">
                <a:solidFill>
                  <a:srgbClr val="212F38"/>
                </a:solidFill>
                <a:latin typeface="Montserrat" pitchFamily="34" charset="0"/>
                <a:ea typeface="Montserrat" pitchFamily="34" charset="-122"/>
                <a:cs typeface="Montserrat" pitchFamily="34" charset="-120"/>
              </a:rPr>
              <a:t>Where video data lives</a:t>
            </a:r>
            <a:endParaRPr lang="en-US" sz="1100" dirty="0"/>
          </a:p>
        </p:txBody>
      </p:sp>
      <p:sp>
        <p:nvSpPr>
          <p:cNvPr id="22" name="Text 20"/>
          <p:cNvSpPr/>
          <p:nvPr/>
        </p:nvSpPr>
        <p:spPr>
          <a:xfrm>
            <a:off x="5074920" y="3749040"/>
            <a:ext cx="3200400" cy="594360"/>
          </a:xfrm>
          <a:prstGeom prst="rect">
            <a:avLst/>
          </a:prstGeom>
          <a:noFill/>
          <a:ln/>
        </p:spPr>
        <p:txBody>
          <a:bodyPr wrap="square" lIns="0" tIns="0" rIns="0" bIns="0" rtlCol="0" anchor="ctr"/>
          <a:lstStyle/>
          <a:p>
            <a:pPr indent="0" marL="0">
              <a:lnSpc>
                <a:spcPct val="120000"/>
              </a:lnSpc>
              <a:buNone/>
            </a:pPr>
            <a:r>
              <a:rPr lang="en-US" sz="960" dirty="0">
                <a:solidFill>
                  <a:srgbClr val="4D5C6E"/>
                </a:solidFill>
                <a:latin typeface="Montserrat" pitchFamily="34" charset="0"/>
                <a:ea typeface="Montserrat" pitchFamily="34" charset="-122"/>
                <a:cs typeface="Montserrat" pitchFamily="34" charset="-120"/>
              </a:rPr>
              <a:t>The vendor's region, by architecture</a:t>
            </a:r>
            <a:endParaRPr lang="en-US" sz="960" dirty="0"/>
          </a:p>
        </p:txBody>
      </p:sp>
      <p:sp>
        <p:nvSpPr>
          <p:cNvPr id="23" name="Text 21"/>
          <p:cNvSpPr/>
          <p:nvPr/>
        </p:nvSpPr>
        <p:spPr>
          <a:xfrm>
            <a:off x="8366760" y="3749040"/>
            <a:ext cx="3273552" cy="594360"/>
          </a:xfrm>
          <a:prstGeom prst="rect">
            <a:avLst/>
          </a:prstGeom>
          <a:noFill/>
          <a:ln/>
        </p:spPr>
        <p:txBody>
          <a:bodyPr wrap="square" lIns="0" tIns="0" rIns="0" bIns="0" rtlCol="0" anchor="ctr"/>
          <a:lstStyle/>
          <a:p>
            <a:pPr indent="0" marL="0">
              <a:lnSpc>
                <a:spcPct val="120000"/>
              </a:lnSpc>
              <a:buNone/>
            </a:pPr>
            <a:r>
              <a:rPr lang="en-US" sz="980" b="1" dirty="0">
                <a:solidFill>
                  <a:srgbClr val="FFFFFF"/>
                </a:solidFill>
                <a:latin typeface="Montserrat" pitchFamily="34" charset="0"/>
                <a:ea typeface="Montserrat" pitchFamily="34" charset="-122"/>
                <a:cs typeface="Montserrat" pitchFamily="34" charset="-120"/>
              </a:rPr>
              <a:t>Wherever you install it</a:t>
            </a:r>
            <a:endParaRPr lang="en-US" sz="980" dirty="0"/>
          </a:p>
        </p:txBody>
      </p:sp>
      <p:sp>
        <p:nvSpPr>
          <p:cNvPr id="24" name="Shape 22"/>
          <p:cNvSpPr/>
          <p:nvPr/>
        </p:nvSpPr>
        <p:spPr>
          <a:xfrm>
            <a:off x="548640" y="4343400"/>
            <a:ext cx="4617720" cy="594360"/>
          </a:xfrm>
          <a:prstGeom prst="rect">
            <a:avLst/>
          </a:prstGeom>
          <a:solidFill>
            <a:srgbClr val="EDEFF1"/>
          </a:solidFill>
          <a:ln/>
        </p:spPr>
        <p:txBody>
          <a:bodyPr/>
          <a:p/>
        </p:txBody>
      </p:sp>
      <p:sp>
        <p:nvSpPr>
          <p:cNvPr id="25" name="Text 23"/>
          <p:cNvSpPr/>
          <p:nvPr/>
        </p:nvSpPr>
        <p:spPr>
          <a:xfrm>
            <a:off x="713232" y="4343400"/>
            <a:ext cx="4160520" cy="594360"/>
          </a:xfrm>
          <a:prstGeom prst="rect">
            <a:avLst/>
          </a:prstGeom>
          <a:noFill/>
          <a:ln/>
        </p:spPr>
        <p:txBody>
          <a:bodyPr wrap="square" lIns="0" tIns="0" rIns="0" bIns="0" rtlCol="0" anchor="ctr"/>
          <a:lstStyle/>
          <a:p>
            <a:pPr indent="0" marL="0">
              <a:buNone/>
            </a:pPr>
            <a:r>
              <a:rPr lang="en-US" sz="1100" b="1" dirty="0">
                <a:solidFill>
                  <a:srgbClr val="212F38"/>
                </a:solidFill>
                <a:latin typeface="Montserrat" pitchFamily="34" charset="0"/>
                <a:ea typeface="Montserrat" pitchFamily="34" charset="-122"/>
                <a:cs typeface="Montserrat" pitchFamily="34" charset="-120"/>
              </a:rPr>
              <a:t>Commercial model</a:t>
            </a:r>
            <a:endParaRPr lang="en-US" sz="1100" dirty="0"/>
          </a:p>
        </p:txBody>
      </p:sp>
      <p:sp>
        <p:nvSpPr>
          <p:cNvPr id="26" name="Text 24"/>
          <p:cNvSpPr/>
          <p:nvPr/>
        </p:nvSpPr>
        <p:spPr>
          <a:xfrm>
            <a:off x="5074920" y="4343400"/>
            <a:ext cx="3200400" cy="594360"/>
          </a:xfrm>
          <a:prstGeom prst="rect">
            <a:avLst/>
          </a:prstGeom>
          <a:noFill/>
          <a:ln/>
        </p:spPr>
        <p:txBody>
          <a:bodyPr wrap="square" lIns="0" tIns="0" rIns="0" bIns="0" rtlCol="0" anchor="ctr"/>
          <a:lstStyle/>
          <a:p>
            <a:pPr indent="0" marL="0">
              <a:lnSpc>
                <a:spcPct val="120000"/>
              </a:lnSpc>
              <a:buNone/>
            </a:pPr>
            <a:r>
              <a:rPr lang="en-US" sz="960" dirty="0">
                <a:solidFill>
                  <a:srgbClr val="4D5C6E"/>
                </a:solidFill>
                <a:latin typeface="Montserrat" pitchFamily="34" charset="0"/>
                <a:ea typeface="Montserrat" pitchFamily="34" charset="-122"/>
                <a:cs typeface="Montserrat" pitchFamily="34" charset="-120"/>
              </a:rPr>
              <a:t>Per agent, per month, indefinitely</a:t>
            </a:r>
            <a:endParaRPr lang="en-US" sz="960" dirty="0"/>
          </a:p>
        </p:txBody>
      </p:sp>
      <p:sp>
        <p:nvSpPr>
          <p:cNvPr id="27" name="Text 25"/>
          <p:cNvSpPr/>
          <p:nvPr/>
        </p:nvSpPr>
        <p:spPr>
          <a:xfrm>
            <a:off x="8366760" y="4343400"/>
            <a:ext cx="3273552" cy="594360"/>
          </a:xfrm>
          <a:prstGeom prst="rect">
            <a:avLst/>
          </a:prstGeom>
          <a:noFill/>
          <a:ln/>
        </p:spPr>
        <p:txBody>
          <a:bodyPr wrap="square" lIns="0" tIns="0" rIns="0" bIns="0" rtlCol="0" anchor="ctr"/>
          <a:lstStyle/>
          <a:p>
            <a:pPr indent="0" marL="0">
              <a:lnSpc>
                <a:spcPct val="120000"/>
              </a:lnSpc>
              <a:buNone/>
            </a:pPr>
            <a:r>
              <a:rPr lang="en-US" sz="980" b="1" dirty="0">
                <a:solidFill>
                  <a:srgbClr val="FFFFFF"/>
                </a:solidFill>
                <a:latin typeface="Montserrat" pitchFamily="34" charset="0"/>
                <a:ea typeface="Montserrat" pitchFamily="34" charset="-122"/>
                <a:cs typeface="Montserrat" pitchFamily="34" charset="-120"/>
              </a:rPr>
              <a:t>Subscription or licences</a:t>
            </a:r>
            <a:endParaRPr lang="en-US" sz="980" dirty="0"/>
          </a:p>
        </p:txBody>
      </p:sp>
      <p:sp>
        <p:nvSpPr>
          <p:cNvPr id="28" name="Text 26"/>
          <p:cNvSpPr/>
          <p:nvPr/>
        </p:nvSpPr>
        <p:spPr>
          <a:xfrm>
            <a:off x="713232" y="4937760"/>
            <a:ext cx="4160520" cy="594360"/>
          </a:xfrm>
          <a:prstGeom prst="rect">
            <a:avLst/>
          </a:prstGeom>
          <a:noFill/>
          <a:ln/>
        </p:spPr>
        <p:txBody>
          <a:bodyPr wrap="square" lIns="0" tIns="0" rIns="0" bIns="0" rtlCol="0" anchor="ctr"/>
          <a:lstStyle/>
          <a:p>
            <a:pPr indent="0" marL="0">
              <a:buNone/>
            </a:pPr>
            <a:r>
              <a:rPr lang="en-US" sz="1100" b="1" dirty="0">
                <a:solidFill>
                  <a:srgbClr val="212F38"/>
                </a:solidFill>
                <a:latin typeface="Montserrat" pitchFamily="34" charset="0"/>
                <a:ea typeface="Montserrat" pitchFamily="34" charset="-122"/>
                <a:cs typeface="Montserrat" pitchFamily="34" charset="-120"/>
              </a:rPr>
              <a:t>Vendors in the stack</a:t>
            </a:r>
            <a:endParaRPr lang="en-US" sz="1100" dirty="0"/>
          </a:p>
        </p:txBody>
      </p:sp>
      <p:sp>
        <p:nvSpPr>
          <p:cNvPr id="29" name="Text 27"/>
          <p:cNvSpPr/>
          <p:nvPr/>
        </p:nvSpPr>
        <p:spPr>
          <a:xfrm>
            <a:off x="5074920" y="4937760"/>
            <a:ext cx="3200400" cy="594360"/>
          </a:xfrm>
          <a:prstGeom prst="rect">
            <a:avLst/>
          </a:prstGeom>
          <a:noFill/>
          <a:ln/>
        </p:spPr>
        <p:txBody>
          <a:bodyPr wrap="square" lIns="0" tIns="0" rIns="0" bIns="0" rtlCol="0" anchor="ctr"/>
          <a:lstStyle/>
          <a:p>
            <a:pPr indent="0" marL="0">
              <a:lnSpc>
                <a:spcPct val="120000"/>
              </a:lnSpc>
              <a:buNone/>
            </a:pPr>
            <a:r>
              <a:rPr lang="en-US" sz="960" dirty="0">
                <a:solidFill>
                  <a:srgbClr val="4D5C6E"/>
                </a:solidFill>
                <a:latin typeface="Montserrat" pitchFamily="34" charset="0"/>
                <a:ea typeface="Montserrat" pitchFamily="34" charset="-122"/>
                <a:cs typeface="Montserrat" pitchFamily="34" charset="-120"/>
              </a:rPr>
              <a:t>Platform, plus video partner, plus recorder</a:t>
            </a:r>
            <a:endParaRPr lang="en-US" sz="960" dirty="0"/>
          </a:p>
        </p:txBody>
      </p:sp>
      <p:sp>
        <p:nvSpPr>
          <p:cNvPr id="30" name="Text 28"/>
          <p:cNvSpPr/>
          <p:nvPr/>
        </p:nvSpPr>
        <p:spPr>
          <a:xfrm>
            <a:off x="8366760" y="4937760"/>
            <a:ext cx="3273552" cy="594360"/>
          </a:xfrm>
          <a:prstGeom prst="rect">
            <a:avLst/>
          </a:prstGeom>
          <a:noFill/>
          <a:ln/>
        </p:spPr>
        <p:txBody>
          <a:bodyPr wrap="square" lIns="0" tIns="0" rIns="0" bIns="0" rtlCol="0" anchor="ctr"/>
          <a:lstStyle/>
          <a:p>
            <a:pPr indent="0" marL="0">
              <a:lnSpc>
                <a:spcPct val="120000"/>
              </a:lnSpc>
              <a:buNone/>
            </a:pPr>
            <a:r>
              <a:rPr lang="en-US" sz="980" b="1" dirty="0">
                <a:solidFill>
                  <a:srgbClr val="FFFFFF"/>
                </a:solidFill>
                <a:latin typeface="Montserrat" pitchFamily="34" charset="0"/>
                <a:ea typeface="Montserrat" pitchFamily="34" charset="-122"/>
                <a:cs typeface="Montserrat" pitchFamily="34" charset="-120"/>
              </a:rPr>
              <a:t>One vendor for IVR, ACD, video and recording</a:t>
            </a:r>
            <a:endParaRPr lang="en-US" sz="980" dirty="0"/>
          </a:p>
        </p:txBody>
      </p:sp>
      <p:sp>
        <p:nvSpPr>
          <p:cNvPr id="31" name="Text 29"/>
          <p:cNvSpPr/>
          <p:nvPr/>
        </p:nvSpPr>
        <p:spPr>
          <a:xfrm>
            <a:off x="548640" y="5870448"/>
            <a:ext cx="11091672" cy="384048"/>
          </a:xfrm>
          <a:prstGeom prst="rect">
            <a:avLst/>
          </a:prstGeom>
          <a:noFill/>
          <a:ln/>
        </p:spPr>
        <p:txBody>
          <a:bodyPr wrap="square" lIns="0" tIns="0" rIns="0" bIns="0" rtlCol="0" anchor="ctr"/>
          <a:lstStyle/>
          <a:p>
            <a:pPr indent="0" marL="0">
              <a:lnSpc>
                <a:spcPct val="120000"/>
              </a:lnSpc>
              <a:buNone/>
            </a:pPr>
            <a:r>
              <a:rPr lang="en-US" sz="900" i="1" dirty="0">
                <a:solidFill>
                  <a:srgbClr val="4D5C6E"/>
                </a:solidFill>
                <a:latin typeface="Montserrat" pitchFamily="34" charset="0"/>
                <a:ea typeface="Montserrat" pitchFamily="34" charset="-122"/>
                <a:cs typeface="Montserrat" pitchFamily="34" charset="-120"/>
              </a:rPr>
              <a:t>"A typical CCaaS suite" summarises patterns published on the capability and pricing pages of leading platforms as of August 2026. Specific vendor comparisons available on request.</a:t>
            </a:r>
            <a:endParaRPr lang="en-US" sz="900" dirty="0"/>
          </a:p>
        </p:txBody>
      </p:sp>
      <p:sp>
        <p:nvSpPr>
          <p:cNvPr id="32" name="Text 30"/>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Comparison</a:t>
            </a:r>
            <a:endParaRPr lang="en-US" sz="800" dirty="0"/>
          </a:p>
        </p:txBody>
      </p:sp>
      <p:sp>
        <p:nvSpPr>
          <p:cNvPr id="33" name="Text 31"/>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19</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IN PRODUCTION</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Running where the conversation actually matters</a:t>
            </a:r>
            <a:endParaRPr lang="en-US" sz="2700" dirty="0"/>
          </a:p>
        </p:txBody>
      </p:sp>
      <p:sp>
        <p:nvSpPr>
          <p:cNvPr id="5" name="Text 3"/>
          <p:cNvSpPr/>
          <p:nvPr/>
        </p:nvSpPr>
        <p:spPr>
          <a:xfrm>
            <a:off x="548640" y="1280160"/>
            <a:ext cx="11091672" cy="548640"/>
          </a:xfrm>
          <a:prstGeom prst="rect">
            <a:avLst/>
          </a:prstGeom>
          <a:noFill/>
          <a:ln/>
        </p:spPr>
        <p:txBody>
          <a:bodyPr wrap="square" lIns="0" tIns="0" rIns="0" bIns="0" rtlCol="0" anchor="ctr"/>
          <a:lstStyle/>
          <a:p>
            <a:pPr indent="0" marL="0">
              <a:lnSpc>
                <a:spcPct val="130000"/>
              </a:lnSpc>
              <a:buNone/>
            </a:pPr>
            <a:r>
              <a:rPr lang="en-US" sz="1200" dirty="0">
                <a:solidFill>
                  <a:srgbClr val="212F38"/>
                </a:solidFill>
                <a:latin typeface="Montserrat" pitchFamily="34" charset="0"/>
                <a:ea typeface="Montserrat" pitchFamily="34" charset="-122"/>
                <a:cs typeface="Montserrat" pitchFamily="34" charset="-120"/>
              </a:rPr>
              <a:t>Web ACD is deployed in public services, healthcare, insurance and financial institutions across Latin America and Europe — sectors where an interaction is a case file, not a ticket.</a:t>
            </a:r>
            <a:endParaRPr lang="en-US" sz="1200" dirty="0"/>
          </a:p>
        </p:txBody>
      </p:sp>
      <p:sp>
        <p:nvSpPr>
          <p:cNvPr id="6" name="Shape 4"/>
          <p:cNvSpPr/>
          <p:nvPr/>
        </p:nvSpPr>
        <p:spPr>
          <a:xfrm>
            <a:off x="548640" y="1920240"/>
            <a:ext cx="11091672" cy="1517904"/>
          </a:xfrm>
          <a:prstGeom prst="roundRect">
            <a:avLst>
              <a:gd name="adj" fmla="val 6024"/>
            </a:avLst>
          </a:prstGeom>
          <a:solidFill>
            <a:srgbClr val="F6F6F6"/>
          </a:solidFill>
          <a:ln/>
        </p:spPr>
        <p:txBody>
          <a:bodyPr/>
          <a:p/>
        </p:txBody>
      </p:sp>
      <p:pic>
        <p:nvPicPr>
          <p:cNvPr id="7" name="Image 0" descr="assets/client_logos_row.png">    </p:cNvPr>
          <p:cNvPicPr>
            <a:picLocks noChangeAspect="1"/>
          </p:cNvPicPr>
          <p:nvPr/>
        </p:nvPicPr>
        <p:blipFill>
          <a:blip r:embed="rId1"/>
          <a:stretch>
            <a:fillRect/>
          </a:stretch>
        </p:blipFill>
        <p:spPr>
          <a:xfrm>
            <a:off x="1248156" y="2110491"/>
            <a:ext cx="9692640" cy="1137402"/>
          </a:xfrm>
          <a:prstGeom prst="rect">
            <a:avLst/>
          </a:prstGeom>
        </p:spPr>
      </p:pic>
      <p:sp>
        <p:nvSpPr>
          <p:cNvPr id="8" name="Text 5"/>
          <p:cNvSpPr/>
          <p:nvPr/>
        </p:nvSpPr>
        <p:spPr>
          <a:xfrm>
            <a:off x="548640" y="3657600"/>
            <a:ext cx="7315200" cy="310896"/>
          </a:xfrm>
          <a:prstGeom prst="rect">
            <a:avLst/>
          </a:prstGeom>
          <a:noFill/>
          <a:ln/>
        </p:spPr>
        <p:txBody>
          <a:bodyPr wrap="square" lIns="0" tIns="0" rIns="0" bIns="0" rtlCol="0" anchor="ctr"/>
          <a:lstStyle/>
          <a:p>
            <a:pPr indent="0" marL="0">
              <a:buNone/>
            </a:pPr>
            <a:r>
              <a:rPr lang="en-US" sz="1250" b="1" dirty="0">
                <a:solidFill>
                  <a:srgbClr val="212F38"/>
                </a:solidFill>
                <a:latin typeface="Montserrat" pitchFamily="34" charset="0"/>
                <a:ea typeface="Montserrat" pitchFamily="34" charset="-122"/>
                <a:cs typeface="Montserrat" pitchFamily="34" charset="-120"/>
              </a:rPr>
              <a:t>Industries served</a:t>
            </a:r>
            <a:endParaRPr lang="en-US" sz="1250" dirty="0"/>
          </a:p>
        </p:txBody>
      </p:sp>
      <p:sp>
        <p:nvSpPr>
          <p:cNvPr id="9" name="Shape 6"/>
          <p:cNvSpPr/>
          <p:nvPr/>
        </p:nvSpPr>
        <p:spPr>
          <a:xfrm>
            <a:off x="548640" y="4096512"/>
            <a:ext cx="2121408" cy="1371600"/>
          </a:xfrm>
          <a:prstGeom prst="roundRect">
            <a:avLst>
              <a:gd name="adj" fmla="val 6667"/>
            </a:avLst>
          </a:prstGeom>
          <a:solidFill>
            <a:srgbClr val="F6F6F6"/>
          </a:solidFill>
          <a:ln/>
        </p:spPr>
        <p:txBody>
          <a:bodyPr/>
          <a:p/>
        </p:txBody>
      </p:sp>
      <p:sp>
        <p:nvSpPr>
          <p:cNvPr id="10" name="Shape 7"/>
          <p:cNvSpPr/>
          <p:nvPr/>
        </p:nvSpPr>
        <p:spPr>
          <a:xfrm>
            <a:off x="1335024" y="4315968"/>
            <a:ext cx="548640" cy="548640"/>
          </a:xfrm>
          <a:prstGeom prst="ellipse">
            <a:avLst/>
          </a:prstGeom>
          <a:solidFill>
            <a:srgbClr val="FDF9D6"/>
          </a:solidFill>
          <a:ln/>
        </p:spPr>
        <p:txBody>
          <a:bodyPr/>
          <a:p/>
        </p:txBody>
      </p:sp>
      <p:pic>
        <p:nvPicPr>
          <p:cNvPr id="11" name="Image 1" descr="icons/bank_212F38.png">    </p:cNvPr>
          <p:cNvPicPr>
            <a:picLocks noChangeAspect="1"/>
          </p:cNvPicPr>
          <p:nvPr/>
        </p:nvPicPr>
        <p:blipFill>
          <a:blip r:embed="rId2"/>
          <a:stretch>
            <a:fillRect/>
          </a:stretch>
        </p:blipFill>
        <p:spPr>
          <a:xfrm>
            <a:off x="1466698" y="4447642"/>
            <a:ext cx="285293" cy="285293"/>
          </a:xfrm>
          <a:prstGeom prst="rect">
            <a:avLst/>
          </a:prstGeom>
        </p:spPr>
      </p:pic>
      <p:sp>
        <p:nvSpPr>
          <p:cNvPr id="12" name="Text 8"/>
          <p:cNvSpPr/>
          <p:nvPr/>
        </p:nvSpPr>
        <p:spPr>
          <a:xfrm>
            <a:off x="640080" y="4956048"/>
            <a:ext cx="1938528" cy="384048"/>
          </a:xfrm>
          <a:prstGeom prst="rect">
            <a:avLst/>
          </a:prstGeom>
          <a:noFill/>
          <a:ln/>
        </p:spPr>
        <p:txBody>
          <a:bodyPr wrap="square" lIns="0" tIns="0" rIns="0" bIns="0" rtlCol="0" anchor="ctr"/>
          <a:lstStyle/>
          <a:p>
            <a:pPr algn="ctr" indent="0" marL="0">
              <a:lnSpc>
                <a:spcPct val="110000"/>
              </a:lnSpc>
              <a:buNone/>
            </a:pPr>
            <a:r>
              <a:rPr lang="en-US" sz="1020" b="1" dirty="0">
                <a:solidFill>
                  <a:srgbClr val="212F38"/>
                </a:solidFill>
                <a:latin typeface="Montserrat" pitchFamily="34" charset="0"/>
                <a:ea typeface="Montserrat" pitchFamily="34" charset="-122"/>
                <a:cs typeface="Montserrat" pitchFamily="34" charset="-120"/>
              </a:rPr>
              <a:t>Financial Services</a:t>
            </a:r>
            <a:endParaRPr lang="en-US" sz="1020" dirty="0"/>
          </a:p>
        </p:txBody>
      </p:sp>
      <p:sp>
        <p:nvSpPr>
          <p:cNvPr id="13" name="Shape 9"/>
          <p:cNvSpPr/>
          <p:nvPr/>
        </p:nvSpPr>
        <p:spPr>
          <a:xfrm>
            <a:off x="2798064" y="4096512"/>
            <a:ext cx="2121408" cy="1371600"/>
          </a:xfrm>
          <a:prstGeom prst="roundRect">
            <a:avLst>
              <a:gd name="adj" fmla="val 6667"/>
            </a:avLst>
          </a:prstGeom>
          <a:solidFill>
            <a:srgbClr val="F6F6F6"/>
          </a:solidFill>
          <a:ln/>
        </p:spPr>
        <p:txBody>
          <a:bodyPr/>
          <a:p/>
        </p:txBody>
      </p:sp>
      <p:sp>
        <p:nvSpPr>
          <p:cNvPr id="14" name="Shape 10"/>
          <p:cNvSpPr/>
          <p:nvPr/>
        </p:nvSpPr>
        <p:spPr>
          <a:xfrm>
            <a:off x="3584448" y="4315968"/>
            <a:ext cx="548640" cy="548640"/>
          </a:xfrm>
          <a:prstGeom prst="ellipse">
            <a:avLst/>
          </a:prstGeom>
          <a:solidFill>
            <a:srgbClr val="FDF9D6"/>
          </a:solidFill>
          <a:ln/>
        </p:spPr>
        <p:txBody>
          <a:bodyPr/>
          <a:p/>
        </p:txBody>
      </p:sp>
      <p:pic>
        <p:nvPicPr>
          <p:cNvPr id="15" name="Image 2" descr="icons/building_212F38.png">    </p:cNvPr>
          <p:cNvPicPr>
            <a:picLocks noChangeAspect="1"/>
          </p:cNvPicPr>
          <p:nvPr/>
        </p:nvPicPr>
        <p:blipFill>
          <a:blip r:embed="rId3"/>
          <a:stretch>
            <a:fillRect/>
          </a:stretch>
        </p:blipFill>
        <p:spPr>
          <a:xfrm>
            <a:off x="3716122" y="4447642"/>
            <a:ext cx="285293" cy="285293"/>
          </a:xfrm>
          <a:prstGeom prst="rect">
            <a:avLst/>
          </a:prstGeom>
        </p:spPr>
      </p:pic>
      <p:sp>
        <p:nvSpPr>
          <p:cNvPr id="16" name="Text 11"/>
          <p:cNvSpPr/>
          <p:nvPr/>
        </p:nvSpPr>
        <p:spPr>
          <a:xfrm>
            <a:off x="2889504" y="4956048"/>
            <a:ext cx="1938528" cy="384048"/>
          </a:xfrm>
          <a:prstGeom prst="rect">
            <a:avLst/>
          </a:prstGeom>
          <a:noFill/>
          <a:ln/>
        </p:spPr>
        <p:txBody>
          <a:bodyPr wrap="square" lIns="0" tIns="0" rIns="0" bIns="0" rtlCol="0" anchor="ctr"/>
          <a:lstStyle/>
          <a:p>
            <a:pPr algn="ctr" indent="0" marL="0">
              <a:lnSpc>
                <a:spcPct val="110000"/>
              </a:lnSpc>
              <a:buNone/>
            </a:pPr>
            <a:r>
              <a:rPr lang="en-US" sz="1020" b="1" dirty="0">
                <a:solidFill>
                  <a:srgbClr val="212F38"/>
                </a:solidFill>
                <a:latin typeface="Montserrat" pitchFamily="34" charset="0"/>
                <a:ea typeface="Montserrat" pitchFamily="34" charset="-122"/>
                <a:cs typeface="Montserrat" pitchFamily="34" charset="-120"/>
              </a:rPr>
              <a:t>Public Sector</a:t>
            </a:r>
            <a:endParaRPr lang="en-US" sz="1020" dirty="0"/>
          </a:p>
        </p:txBody>
      </p:sp>
      <p:sp>
        <p:nvSpPr>
          <p:cNvPr id="17" name="Shape 12"/>
          <p:cNvSpPr/>
          <p:nvPr/>
        </p:nvSpPr>
        <p:spPr>
          <a:xfrm>
            <a:off x="5047488" y="4096512"/>
            <a:ext cx="2121408" cy="1371600"/>
          </a:xfrm>
          <a:prstGeom prst="roundRect">
            <a:avLst>
              <a:gd name="adj" fmla="val 6667"/>
            </a:avLst>
          </a:prstGeom>
          <a:solidFill>
            <a:srgbClr val="F6F6F6"/>
          </a:solidFill>
          <a:ln/>
        </p:spPr>
        <p:txBody>
          <a:bodyPr/>
          <a:p/>
        </p:txBody>
      </p:sp>
      <p:sp>
        <p:nvSpPr>
          <p:cNvPr id="18" name="Shape 13"/>
          <p:cNvSpPr/>
          <p:nvPr/>
        </p:nvSpPr>
        <p:spPr>
          <a:xfrm>
            <a:off x="5833872" y="4315968"/>
            <a:ext cx="548640" cy="548640"/>
          </a:xfrm>
          <a:prstGeom prst="ellipse">
            <a:avLst/>
          </a:prstGeom>
          <a:solidFill>
            <a:srgbClr val="FDF9D6"/>
          </a:solidFill>
          <a:ln/>
        </p:spPr>
        <p:txBody>
          <a:bodyPr/>
          <a:p/>
        </p:txBody>
      </p:sp>
      <p:pic>
        <p:nvPicPr>
          <p:cNvPr id="19" name="Image 3" descr="icons/health_212F38.png">    </p:cNvPr>
          <p:cNvPicPr>
            <a:picLocks noChangeAspect="1"/>
          </p:cNvPicPr>
          <p:nvPr/>
        </p:nvPicPr>
        <p:blipFill>
          <a:blip r:embed="rId4"/>
          <a:stretch>
            <a:fillRect/>
          </a:stretch>
        </p:blipFill>
        <p:spPr>
          <a:xfrm>
            <a:off x="5965546" y="4447642"/>
            <a:ext cx="285293" cy="285293"/>
          </a:xfrm>
          <a:prstGeom prst="rect">
            <a:avLst/>
          </a:prstGeom>
        </p:spPr>
      </p:pic>
      <p:sp>
        <p:nvSpPr>
          <p:cNvPr id="20" name="Text 14"/>
          <p:cNvSpPr/>
          <p:nvPr/>
        </p:nvSpPr>
        <p:spPr>
          <a:xfrm>
            <a:off x="5138928" y="4956048"/>
            <a:ext cx="1938528" cy="384048"/>
          </a:xfrm>
          <a:prstGeom prst="rect">
            <a:avLst/>
          </a:prstGeom>
          <a:noFill/>
          <a:ln/>
        </p:spPr>
        <p:txBody>
          <a:bodyPr wrap="square" lIns="0" tIns="0" rIns="0" bIns="0" rtlCol="0" anchor="ctr"/>
          <a:lstStyle/>
          <a:p>
            <a:pPr algn="ctr" indent="0" marL="0">
              <a:lnSpc>
                <a:spcPct val="110000"/>
              </a:lnSpc>
              <a:buNone/>
            </a:pPr>
            <a:r>
              <a:rPr lang="en-US" sz="1020" b="1" dirty="0">
                <a:solidFill>
                  <a:srgbClr val="212F38"/>
                </a:solidFill>
                <a:latin typeface="Montserrat" pitchFamily="34" charset="0"/>
                <a:ea typeface="Montserrat" pitchFamily="34" charset="-122"/>
                <a:cs typeface="Montserrat" pitchFamily="34" charset="-120"/>
              </a:rPr>
              <a:t>Healthcare</a:t>
            </a:r>
            <a:endParaRPr lang="en-US" sz="1020" dirty="0"/>
          </a:p>
        </p:txBody>
      </p:sp>
      <p:sp>
        <p:nvSpPr>
          <p:cNvPr id="21" name="Shape 15"/>
          <p:cNvSpPr/>
          <p:nvPr/>
        </p:nvSpPr>
        <p:spPr>
          <a:xfrm>
            <a:off x="7296912" y="4096512"/>
            <a:ext cx="2121408" cy="1371600"/>
          </a:xfrm>
          <a:prstGeom prst="roundRect">
            <a:avLst>
              <a:gd name="adj" fmla="val 6667"/>
            </a:avLst>
          </a:prstGeom>
          <a:solidFill>
            <a:srgbClr val="F6F6F6"/>
          </a:solidFill>
          <a:ln/>
        </p:spPr>
        <p:txBody>
          <a:bodyPr/>
          <a:p/>
        </p:txBody>
      </p:sp>
      <p:sp>
        <p:nvSpPr>
          <p:cNvPr id="22" name="Shape 16"/>
          <p:cNvSpPr/>
          <p:nvPr/>
        </p:nvSpPr>
        <p:spPr>
          <a:xfrm>
            <a:off x="8083296" y="4315968"/>
            <a:ext cx="548640" cy="548640"/>
          </a:xfrm>
          <a:prstGeom prst="ellipse">
            <a:avLst/>
          </a:prstGeom>
          <a:solidFill>
            <a:srgbClr val="FDF9D6"/>
          </a:solidFill>
          <a:ln/>
        </p:spPr>
        <p:txBody>
          <a:bodyPr/>
          <a:p/>
        </p:txBody>
      </p:sp>
      <p:pic>
        <p:nvPicPr>
          <p:cNvPr id="23" name="Image 4" descr="icons/signal_212F38.png">    </p:cNvPr>
          <p:cNvPicPr>
            <a:picLocks noChangeAspect="1"/>
          </p:cNvPicPr>
          <p:nvPr/>
        </p:nvPicPr>
        <p:blipFill>
          <a:blip r:embed="rId5"/>
          <a:stretch>
            <a:fillRect/>
          </a:stretch>
        </p:blipFill>
        <p:spPr>
          <a:xfrm>
            <a:off x="8214970" y="4447642"/>
            <a:ext cx="285293" cy="285293"/>
          </a:xfrm>
          <a:prstGeom prst="rect">
            <a:avLst/>
          </a:prstGeom>
        </p:spPr>
      </p:pic>
      <p:sp>
        <p:nvSpPr>
          <p:cNvPr id="24" name="Text 17"/>
          <p:cNvSpPr/>
          <p:nvPr/>
        </p:nvSpPr>
        <p:spPr>
          <a:xfrm>
            <a:off x="7388352" y="4956048"/>
            <a:ext cx="1938528" cy="384048"/>
          </a:xfrm>
          <a:prstGeom prst="rect">
            <a:avLst/>
          </a:prstGeom>
          <a:noFill/>
          <a:ln/>
        </p:spPr>
        <p:txBody>
          <a:bodyPr wrap="square" lIns="0" tIns="0" rIns="0" bIns="0" rtlCol="0" anchor="ctr"/>
          <a:lstStyle/>
          <a:p>
            <a:pPr algn="ctr" indent="0" marL="0">
              <a:lnSpc>
                <a:spcPct val="110000"/>
              </a:lnSpc>
              <a:buNone/>
            </a:pPr>
            <a:r>
              <a:rPr lang="en-US" sz="1020" b="1" dirty="0">
                <a:solidFill>
                  <a:srgbClr val="212F38"/>
                </a:solidFill>
                <a:latin typeface="Montserrat" pitchFamily="34" charset="0"/>
                <a:ea typeface="Montserrat" pitchFamily="34" charset="-122"/>
                <a:cs typeface="Montserrat" pitchFamily="34" charset="-120"/>
              </a:rPr>
              <a:t>Telecom &amp; Utilities</a:t>
            </a:r>
            <a:endParaRPr lang="en-US" sz="1020" dirty="0"/>
          </a:p>
        </p:txBody>
      </p:sp>
      <p:sp>
        <p:nvSpPr>
          <p:cNvPr id="25" name="Shape 18"/>
          <p:cNvSpPr/>
          <p:nvPr/>
        </p:nvSpPr>
        <p:spPr>
          <a:xfrm>
            <a:off x="9546336" y="4096512"/>
            <a:ext cx="2121408" cy="1371600"/>
          </a:xfrm>
          <a:prstGeom prst="roundRect">
            <a:avLst>
              <a:gd name="adj" fmla="val 6667"/>
            </a:avLst>
          </a:prstGeom>
          <a:solidFill>
            <a:srgbClr val="F6F6F6"/>
          </a:solidFill>
          <a:ln/>
        </p:spPr>
        <p:txBody>
          <a:bodyPr/>
          <a:p/>
        </p:txBody>
      </p:sp>
      <p:sp>
        <p:nvSpPr>
          <p:cNvPr id="26" name="Shape 19"/>
          <p:cNvSpPr/>
          <p:nvPr/>
        </p:nvSpPr>
        <p:spPr>
          <a:xfrm>
            <a:off x="10332720" y="4315968"/>
            <a:ext cx="548640" cy="548640"/>
          </a:xfrm>
          <a:prstGeom prst="ellipse">
            <a:avLst/>
          </a:prstGeom>
          <a:solidFill>
            <a:srgbClr val="FDF9D6"/>
          </a:solidFill>
          <a:ln/>
        </p:spPr>
        <p:txBody>
          <a:bodyPr/>
          <a:p/>
        </p:txBody>
      </p:sp>
      <p:pic>
        <p:nvPicPr>
          <p:cNvPr id="27" name="Image 5" descr="icons/bpo_212F38.png">    </p:cNvPr>
          <p:cNvPicPr>
            <a:picLocks noChangeAspect="1"/>
          </p:cNvPicPr>
          <p:nvPr/>
        </p:nvPicPr>
        <p:blipFill>
          <a:blip r:embed="rId6"/>
          <a:stretch>
            <a:fillRect/>
          </a:stretch>
        </p:blipFill>
        <p:spPr>
          <a:xfrm>
            <a:off x="10464394" y="4447642"/>
            <a:ext cx="285293" cy="285293"/>
          </a:xfrm>
          <a:prstGeom prst="rect">
            <a:avLst/>
          </a:prstGeom>
        </p:spPr>
      </p:pic>
      <p:sp>
        <p:nvSpPr>
          <p:cNvPr id="28" name="Text 20"/>
          <p:cNvSpPr/>
          <p:nvPr/>
        </p:nvSpPr>
        <p:spPr>
          <a:xfrm>
            <a:off x="9637776" y="4956048"/>
            <a:ext cx="1938528" cy="384048"/>
          </a:xfrm>
          <a:prstGeom prst="rect">
            <a:avLst/>
          </a:prstGeom>
          <a:noFill/>
          <a:ln/>
        </p:spPr>
        <p:txBody>
          <a:bodyPr wrap="square" lIns="0" tIns="0" rIns="0" bIns="0" rtlCol="0" anchor="ctr"/>
          <a:lstStyle/>
          <a:p>
            <a:pPr algn="ctr" indent="0" marL="0">
              <a:lnSpc>
                <a:spcPct val="110000"/>
              </a:lnSpc>
              <a:buNone/>
            </a:pPr>
            <a:r>
              <a:rPr lang="en-US" sz="1020" b="1" dirty="0">
                <a:solidFill>
                  <a:srgbClr val="212F38"/>
                </a:solidFill>
                <a:latin typeface="Montserrat" pitchFamily="34" charset="0"/>
                <a:ea typeface="Montserrat" pitchFamily="34" charset="-122"/>
                <a:cs typeface="Montserrat" pitchFamily="34" charset="-120"/>
              </a:rPr>
              <a:t>BPO &amp; Services</a:t>
            </a:r>
            <a:endParaRPr lang="en-US" sz="1020" dirty="0"/>
          </a:p>
        </p:txBody>
      </p:sp>
      <p:sp>
        <p:nvSpPr>
          <p:cNvPr id="29" name="Text 21"/>
          <p:cNvSpPr/>
          <p:nvPr/>
        </p:nvSpPr>
        <p:spPr>
          <a:xfrm>
            <a:off x="548640" y="5669280"/>
            <a:ext cx="11091672" cy="310896"/>
          </a:xfrm>
          <a:prstGeom prst="rect">
            <a:avLst/>
          </a:prstGeom>
          <a:noFill/>
          <a:ln/>
        </p:spPr>
        <p:txBody>
          <a:bodyPr wrap="square" lIns="0" tIns="0" rIns="0" bIns="0" rtlCol="0" anchor="ctr"/>
          <a:lstStyle/>
          <a:p>
            <a:pPr indent="0" marL="0">
              <a:buNone/>
            </a:pPr>
            <a:r>
              <a:rPr lang="en-US" sz="980" i="1" dirty="0">
                <a:solidFill>
                  <a:srgbClr val="4D5C6E"/>
                </a:solidFill>
                <a:latin typeface="Montserrat" pitchFamily="34" charset="0"/>
                <a:ea typeface="Montserrat" pitchFamily="34" charset="-122"/>
                <a:cs typeface="Montserrat" pitchFamily="34" charset="-120"/>
              </a:rPr>
              <a:t>Named customer references, with deployment size and outcome detail, are available under NDA through your account team.</a:t>
            </a:r>
            <a:endParaRPr lang="en-US" sz="980" dirty="0"/>
          </a:p>
        </p:txBody>
      </p:sp>
      <p:sp>
        <p:nvSpPr>
          <p:cNvPr id="30" name="Text 22"/>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Source: interactivepowers.com/en/platforms/webacd (customer logos)</a:t>
            </a:r>
            <a:endParaRPr lang="en-US" sz="800" dirty="0"/>
          </a:p>
        </p:txBody>
      </p:sp>
      <p:sp>
        <p:nvSpPr>
          <p:cNvPr id="31" name="Text 23"/>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In production</a:t>
            </a:r>
            <a:endParaRPr lang="en-US" sz="800" dirty="0"/>
          </a:p>
        </p:txBody>
      </p:sp>
      <p:sp>
        <p:nvSpPr>
          <p:cNvPr id="32" name="Text 24"/>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20</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1">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COMMERCIALS</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Seat-based subscription, with a licence available</a:t>
            </a:r>
            <a:endParaRPr lang="en-US" sz="2700" dirty="0"/>
          </a:p>
        </p:txBody>
      </p:sp>
      <p:sp>
        <p:nvSpPr>
          <p:cNvPr id="5" name="Text 3"/>
          <p:cNvSpPr/>
          <p:nvPr/>
        </p:nvSpPr>
        <p:spPr>
          <a:xfrm>
            <a:off x="548640" y="1280160"/>
            <a:ext cx="11091672" cy="603504"/>
          </a:xfrm>
          <a:prstGeom prst="rect">
            <a:avLst/>
          </a:prstGeom>
          <a:noFill/>
          <a:ln/>
        </p:spPr>
        <p:txBody>
          <a:bodyPr wrap="square" lIns="0" tIns="0" rIns="0" bIns="0" rtlCol="0" anchor="ctr"/>
          <a:lstStyle/>
          <a:p>
            <a:pPr indent="0" marL="0">
              <a:lnSpc>
                <a:spcPct val="130000"/>
              </a:lnSpc>
              <a:buNone/>
            </a:pPr>
            <a:r>
              <a:rPr lang="en-US" sz="1200" dirty="0">
                <a:solidFill>
                  <a:srgbClr val="212F38"/>
                </a:solidFill>
                <a:latin typeface="Montserrat" pitchFamily="34" charset="0"/>
                <a:ea typeface="Montserrat" pitchFamily="34" charset="-122"/>
                <a:cs typeface="Montserrat" pitchFamily="34" charset="-120"/>
              </a:rPr>
              <a:t>Web ACD is contracted by subscription, by seat — a seat being one agent, supervisor or administrator — on any deployment model. For the public sector and regulated environments that need to own the licence, we still offer a perpetual per-seat purchase, with an annual maintenance that covers new versions, updates and online support.</a:t>
            </a:r>
            <a:endParaRPr lang="en-US" sz="1200" dirty="0"/>
          </a:p>
        </p:txBody>
      </p:sp>
      <p:sp>
        <p:nvSpPr>
          <p:cNvPr id="6" name="Shape 4"/>
          <p:cNvSpPr/>
          <p:nvPr/>
        </p:nvSpPr>
        <p:spPr>
          <a:xfrm>
            <a:off x="548640" y="2084832"/>
            <a:ext cx="2670048" cy="2377440"/>
          </a:xfrm>
          <a:prstGeom prst="roundRect">
            <a:avLst>
              <a:gd name="adj" fmla="val 384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7" name="Shape 5"/>
          <p:cNvSpPr/>
          <p:nvPr/>
        </p:nvSpPr>
        <p:spPr>
          <a:xfrm>
            <a:off x="804672" y="2340864"/>
            <a:ext cx="621792" cy="621792"/>
          </a:xfrm>
          <a:prstGeom prst="ellipse">
            <a:avLst/>
          </a:prstGeom>
          <a:solidFill>
            <a:srgbClr val="FDF9D6"/>
          </a:solidFill>
          <a:ln/>
        </p:spPr>
        <p:txBody>
          <a:bodyPr/>
          <a:p/>
        </p:txBody>
      </p:sp>
      <p:pic>
        <p:nvPicPr>
          <p:cNvPr id="8" name="Image 0" descr="icons/affordable_212F38.png">    </p:cNvPr>
          <p:cNvPicPr>
            <a:picLocks noChangeAspect="1"/>
          </p:cNvPicPr>
          <p:nvPr/>
        </p:nvPicPr>
        <p:blipFill>
          <a:blip r:embed="rId8"/>
          <a:stretch>
            <a:fillRect/>
          </a:stretch>
        </p:blipFill>
        <p:spPr>
          <a:xfrm>
            <a:off x="960120" y="2496312"/>
            <a:ext cx="310896" cy="310896"/>
          </a:xfrm>
          <a:prstGeom prst="rect">
            <a:avLst/>
          </a:prstGeom>
        </p:spPr>
      </p:pic>
      <p:sp>
        <p:nvSpPr>
          <p:cNvPr id="9" name="Text 6"/>
          <p:cNvSpPr/>
          <p:nvPr/>
        </p:nvSpPr>
        <p:spPr>
          <a:xfrm>
            <a:off x="804672" y="2999232"/>
            <a:ext cx="2157984" cy="493776"/>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Seat-based subscription</a:t>
            </a:r>
            <a:endParaRPr lang="en-US" sz="1250" dirty="0"/>
          </a:p>
        </p:txBody>
      </p:sp>
      <p:sp>
        <p:nvSpPr>
          <p:cNvPr id="10" name="Text 7"/>
          <p:cNvSpPr/>
          <p:nvPr/>
        </p:nvSpPr>
        <p:spPr>
          <a:xfrm>
            <a:off x="804672" y="3547872"/>
            <a:ext cx="2157984" cy="804672"/>
          </a:xfrm>
          <a:prstGeom prst="rect">
            <a:avLst/>
          </a:prstGeom>
          <a:noFill/>
          <a:ln/>
        </p:spPr>
        <p:txBody>
          <a:bodyPr wrap="square" lIns="0" tIns="0" rIns="0" bIns="0" rtlCol="0" anchor="ctr"/>
          <a:lstStyle/>
          <a:p>
            <a:pPr indent="0" marL="0">
              <a:lnSpc>
                <a:spcPct val="125000"/>
              </a:lnSpc>
              <a:buNone/>
            </a:pPr>
            <a:r>
              <a:rPr lang="en-US" sz="960" dirty="0">
                <a:solidFill>
                  <a:srgbClr val="4D5C6E"/>
                </a:solidFill>
                <a:latin typeface="Montserrat" pitchFamily="34" charset="0"/>
                <a:ea typeface="Montserrat" pitchFamily="34" charset="-122"/>
                <a:cs typeface="Montserrat" pitchFamily="34" charset="-120"/>
              </a:rPr>
              <a:t>Units are seats by role, so the commercial model matches the way the contact center is actually staffed.</a:t>
            </a:r>
            <a:endParaRPr lang="en-US" sz="960" dirty="0"/>
          </a:p>
        </p:txBody>
      </p:sp>
      <p:sp>
        <p:nvSpPr>
          <p:cNvPr id="11" name="Shape 8"/>
          <p:cNvSpPr/>
          <p:nvPr/>
        </p:nvSpPr>
        <p:spPr>
          <a:xfrm>
            <a:off x="3392424" y="2084832"/>
            <a:ext cx="2670048" cy="2377440"/>
          </a:xfrm>
          <a:prstGeom prst="roundRect">
            <a:avLst>
              <a:gd name="adj" fmla="val 384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2" name="Shape 9"/>
          <p:cNvSpPr/>
          <p:nvPr/>
        </p:nvSpPr>
        <p:spPr>
          <a:xfrm>
            <a:off x="3648456" y="2340864"/>
            <a:ext cx="621792" cy="621792"/>
          </a:xfrm>
          <a:prstGeom prst="ellipse">
            <a:avLst/>
          </a:prstGeom>
          <a:solidFill>
            <a:srgbClr val="FDF9D6"/>
          </a:solidFill>
          <a:ln/>
        </p:spPr>
        <p:txBody>
          <a:bodyPr/>
          <a:p/>
        </p:txBody>
      </p:sp>
      <p:pic>
        <p:nvPicPr>
          <p:cNvPr id="13" name="Image 1" descr="icons/refresh_212F38.png">    </p:cNvPr>
          <p:cNvPicPr>
            <a:picLocks noChangeAspect="1"/>
          </p:cNvPicPr>
          <p:nvPr/>
        </p:nvPicPr>
        <p:blipFill>
          <a:blip r:embed="rId2"/>
          <a:stretch>
            <a:fillRect/>
          </a:stretch>
        </p:blipFill>
        <p:spPr>
          <a:xfrm>
            <a:off x="3803904" y="2496312"/>
            <a:ext cx="310896" cy="310896"/>
          </a:xfrm>
          <a:prstGeom prst="rect">
            <a:avLst/>
          </a:prstGeom>
        </p:spPr>
      </p:pic>
      <p:sp>
        <p:nvSpPr>
          <p:cNvPr id="14" name="Text 10"/>
          <p:cNvSpPr/>
          <p:nvPr/>
        </p:nvSpPr>
        <p:spPr>
          <a:xfrm>
            <a:off x="3648456" y="2999232"/>
            <a:ext cx="2157984" cy="493776"/>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Annual maintenance</a:t>
            </a:r>
            <a:endParaRPr lang="en-US" sz="1250" dirty="0"/>
          </a:p>
        </p:txBody>
      </p:sp>
      <p:sp>
        <p:nvSpPr>
          <p:cNvPr id="15" name="Text 11"/>
          <p:cNvSpPr/>
          <p:nvPr/>
        </p:nvSpPr>
        <p:spPr>
          <a:xfrm>
            <a:off x="3648456" y="3547872"/>
            <a:ext cx="2157984" cy="804672"/>
          </a:xfrm>
          <a:prstGeom prst="rect">
            <a:avLst/>
          </a:prstGeom>
          <a:noFill/>
          <a:ln/>
        </p:spPr>
        <p:txBody>
          <a:bodyPr wrap="square" lIns="0" tIns="0" rIns="0" bIns="0" rtlCol="0" anchor="ctr"/>
          <a:lstStyle/>
          <a:p>
            <a:pPr indent="0" marL="0">
              <a:lnSpc>
                <a:spcPct val="125000"/>
              </a:lnSpc>
              <a:buNone/>
            </a:pPr>
            <a:r>
              <a:rPr lang="en-US" sz="960" dirty="0">
                <a:solidFill>
                  <a:srgbClr val="4D5C6E"/>
                </a:solidFill>
                <a:latin typeface="Montserrat" pitchFamily="34" charset="0"/>
                <a:ea typeface="Montserrat" pitchFamily="34" charset="-122"/>
                <a:cs typeface="Montserrat" pitchFamily="34" charset="-120"/>
              </a:rPr>
              <a:t>Covers new versions, updates and online support — the upgrade path is included, not re-sold.</a:t>
            </a:r>
            <a:endParaRPr lang="en-US" sz="960" dirty="0"/>
          </a:p>
        </p:txBody>
      </p:sp>
      <p:sp>
        <p:nvSpPr>
          <p:cNvPr id="16" name="Shape 12"/>
          <p:cNvSpPr/>
          <p:nvPr/>
        </p:nvSpPr>
        <p:spPr>
          <a:xfrm>
            <a:off x="6236208" y="2084832"/>
            <a:ext cx="2670048" cy="2377440"/>
          </a:xfrm>
          <a:prstGeom prst="roundRect">
            <a:avLst>
              <a:gd name="adj" fmla="val 384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7" name="Shape 13"/>
          <p:cNvSpPr/>
          <p:nvPr/>
        </p:nvSpPr>
        <p:spPr>
          <a:xfrm>
            <a:off x="6492240" y="2340864"/>
            <a:ext cx="621792" cy="621792"/>
          </a:xfrm>
          <a:prstGeom prst="ellipse">
            <a:avLst/>
          </a:prstGeom>
          <a:solidFill>
            <a:srgbClr val="FDF9D6"/>
          </a:solidFill>
          <a:ln/>
        </p:spPr>
        <p:txBody>
          <a:bodyPr/>
          <a:p/>
        </p:txBody>
      </p:sp>
      <p:pic>
        <p:nvPicPr>
          <p:cNvPr id="18" name="Image 2" descr="icons/tester_212F38.png">    </p:cNvPr>
          <p:cNvPicPr>
            <a:picLocks noChangeAspect="1"/>
          </p:cNvPicPr>
          <p:nvPr/>
        </p:nvPicPr>
        <p:blipFill>
          <a:blip r:embed="rId7"/>
          <a:stretch>
            <a:fillRect/>
          </a:stretch>
        </p:blipFill>
        <p:spPr>
          <a:xfrm>
            <a:off x="6647688" y="2496312"/>
            <a:ext cx="310896" cy="310896"/>
          </a:xfrm>
          <a:prstGeom prst="rect">
            <a:avLst/>
          </a:prstGeom>
        </p:spPr>
      </p:pic>
      <p:sp>
        <p:nvSpPr>
          <p:cNvPr id="19" name="Text 14"/>
          <p:cNvSpPr/>
          <p:nvPr/>
        </p:nvSpPr>
        <p:spPr>
          <a:xfrm>
            <a:off x="6492240" y="2999232"/>
            <a:ext cx="2157984" cy="493776"/>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Full-function evaluation</a:t>
            </a:r>
            <a:endParaRPr lang="en-US" sz="1250" dirty="0"/>
          </a:p>
        </p:txBody>
      </p:sp>
      <p:sp>
        <p:nvSpPr>
          <p:cNvPr id="20" name="Text 15"/>
          <p:cNvSpPr/>
          <p:nvPr/>
        </p:nvSpPr>
        <p:spPr>
          <a:xfrm>
            <a:off x="6492240" y="3547872"/>
            <a:ext cx="2157984" cy="804672"/>
          </a:xfrm>
          <a:prstGeom prst="rect">
            <a:avLst/>
          </a:prstGeom>
          <a:noFill/>
          <a:ln/>
        </p:spPr>
        <p:txBody>
          <a:bodyPr wrap="square" lIns="0" tIns="0" rIns="0" bIns="0" rtlCol="0" anchor="ctr"/>
          <a:lstStyle/>
          <a:p>
            <a:pPr indent="0" marL="0">
              <a:lnSpc>
                <a:spcPct val="125000"/>
              </a:lnSpc>
              <a:buNone/>
            </a:pPr>
            <a:r>
              <a:rPr lang="en-US" sz="960" dirty="0">
                <a:solidFill>
                  <a:srgbClr val="4D5C6E"/>
                </a:solidFill>
                <a:latin typeface="Montserrat" pitchFamily="34" charset="0"/>
                <a:ea typeface="Montserrat" pitchFamily="34" charset="-122"/>
                <a:cs typeface="Montserrat" pitchFamily="34" charset="-120"/>
              </a:rPr>
              <a:t>Complete, unrestricted functionality, with limited capacity and duration, for a proof of concept.</a:t>
            </a:r>
            <a:endParaRPr lang="en-US" sz="960" dirty="0"/>
          </a:p>
        </p:txBody>
      </p:sp>
      <p:sp>
        <p:nvSpPr>
          <p:cNvPr id="21" name="Shape 16"/>
          <p:cNvSpPr/>
          <p:nvPr/>
        </p:nvSpPr>
        <p:spPr>
          <a:xfrm>
            <a:off x="9079992" y="2084832"/>
            <a:ext cx="2670048" cy="2377440"/>
          </a:xfrm>
          <a:prstGeom prst="roundRect">
            <a:avLst>
              <a:gd name="adj" fmla="val 384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2" name="Shape 17"/>
          <p:cNvSpPr/>
          <p:nvPr/>
        </p:nvSpPr>
        <p:spPr>
          <a:xfrm>
            <a:off x="9336024" y="2340864"/>
            <a:ext cx="621792" cy="621792"/>
          </a:xfrm>
          <a:prstGeom prst="ellipse">
            <a:avLst/>
          </a:prstGeom>
          <a:solidFill>
            <a:srgbClr val="FDF9D6"/>
          </a:solidFill>
          <a:ln/>
        </p:spPr>
        <p:txBody>
          <a:bodyPr/>
          <a:p/>
        </p:txBody>
      </p:sp>
      <p:pic>
        <p:nvPicPr>
          <p:cNvPr id="23" name="Image 3" descr="icons/support_212F38.png">    </p:cNvPr>
          <p:cNvPicPr>
            <a:picLocks noChangeAspect="1"/>
          </p:cNvPicPr>
          <p:nvPr/>
        </p:nvPicPr>
        <p:blipFill>
          <a:blip r:embed="rId9"/>
          <a:stretch>
            <a:fillRect/>
          </a:stretch>
        </p:blipFill>
        <p:spPr>
          <a:xfrm>
            <a:off x="9491472" y="2496312"/>
            <a:ext cx="310896" cy="310896"/>
          </a:xfrm>
          <a:prstGeom prst="rect">
            <a:avLst/>
          </a:prstGeom>
        </p:spPr>
      </p:pic>
      <p:sp>
        <p:nvSpPr>
          <p:cNvPr id="24" name="Text 18"/>
          <p:cNvSpPr/>
          <p:nvPr/>
        </p:nvSpPr>
        <p:spPr>
          <a:xfrm>
            <a:off x="9336024" y="2999232"/>
            <a:ext cx="2157984" cy="493776"/>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Email and phone support</a:t>
            </a:r>
            <a:endParaRPr lang="en-US" sz="1250" dirty="0"/>
          </a:p>
        </p:txBody>
      </p:sp>
      <p:sp>
        <p:nvSpPr>
          <p:cNvPr id="25" name="Text 19"/>
          <p:cNvSpPr/>
          <p:nvPr/>
        </p:nvSpPr>
        <p:spPr>
          <a:xfrm>
            <a:off x="9336024" y="3547872"/>
            <a:ext cx="2157984" cy="804672"/>
          </a:xfrm>
          <a:prstGeom prst="rect">
            <a:avLst/>
          </a:prstGeom>
          <a:noFill/>
          <a:ln/>
        </p:spPr>
        <p:txBody>
          <a:bodyPr wrap="square" lIns="0" tIns="0" rIns="0" bIns="0" rtlCol="0" anchor="ctr"/>
          <a:lstStyle/>
          <a:p>
            <a:pPr indent="0" marL="0">
              <a:lnSpc>
                <a:spcPct val="125000"/>
              </a:lnSpc>
              <a:buNone/>
            </a:pPr>
            <a:r>
              <a:rPr lang="en-US" sz="960" dirty="0">
                <a:solidFill>
                  <a:srgbClr val="4D5C6E"/>
                </a:solidFill>
                <a:latin typeface="Montserrat" pitchFamily="34" charset="0"/>
                <a:ea typeface="Montserrat" pitchFamily="34" charset="-122"/>
                <a:cs typeface="Montserrat" pitchFamily="34" charset="-120"/>
              </a:rPr>
              <a:t>Delivered according to your licence maintenance, from teams covering CET and EST business hours.</a:t>
            </a:r>
            <a:endParaRPr lang="en-US" sz="960" dirty="0"/>
          </a:p>
        </p:txBody>
      </p:sp>
      <p:sp>
        <p:nvSpPr>
          <p:cNvPr id="26" name="Shape 20"/>
          <p:cNvSpPr/>
          <p:nvPr/>
        </p:nvSpPr>
        <p:spPr>
          <a:xfrm>
            <a:off x="548640" y="4681728"/>
            <a:ext cx="11091672" cy="1207008"/>
          </a:xfrm>
          <a:prstGeom prst="roundRect">
            <a:avLst>
              <a:gd name="adj" fmla="val 7576"/>
            </a:avLst>
          </a:prstGeom>
          <a:solidFill>
            <a:srgbClr val="212F38"/>
          </a:solidFill>
          <a:ln/>
        </p:spPr>
        <p:txBody>
          <a:bodyPr/>
          <a:p/>
        </p:txBody>
      </p:sp>
      <p:sp>
        <p:nvSpPr>
          <p:cNvPr id="27" name="Text 21"/>
          <p:cNvSpPr/>
          <p:nvPr/>
        </p:nvSpPr>
        <p:spPr>
          <a:xfrm>
            <a:off x="868680" y="4828032"/>
            <a:ext cx="10424160" cy="292608"/>
          </a:xfrm>
          <a:prstGeom prst="rect">
            <a:avLst/>
          </a:prstGeom>
          <a:noFill/>
          <a:ln/>
        </p:spPr>
        <p:txBody>
          <a:bodyPr wrap="square" lIns="0" tIns="0" rIns="0" bIns="0" rtlCol="0" anchor="ctr"/>
          <a:lstStyle/>
          <a:p>
            <a:pPr indent="0" marL="0">
              <a:buNone/>
            </a:pPr>
            <a:r>
              <a:rPr lang="en-US" sz="1200" b="1" dirty="0">
                <a:solidFill>
                  <a:srgbClr val="F8EA76"/>
                </a:solidFill>
                <a:latin typeface="Montserrat" pitchFamily="34" charset="0"/>
                <a:ea typeface="Montserrat" pitchFamily="34" charset="-122"/>
                <a:cs typeface="Montserrat" pitchFamily="34" charset="-120"/>
              </a:rPr>
              <a:t>What this means over a five-year horizon</a:t>
            </a:r>
            <a:endParaRPr lang="en-US" sz="1200" dirty="0"/>
          </a:p>
        </p:txBody>
      </p:sp>
      <p:sp>
        <p:nvSpPr>
          <p:cNvPr id="28" name="Text 22"/>
          <p:cNvSpPr/>
          <p:nvPr/>
        </p:nvSpPr>
        <p:spPr>
          <a:xfrm>
            <a:off x="868680" y="5138928"/>
            <a:ext cx="10469880" cy="658368"/>
          </a:xfrm>
          <a:prstGeom prst="rect">
            <a:avLst/>
          </a:prstGeom>
          <a:noFill/>
          <a:ln/>
        </p:spPr>
        <p:txBody>
          <a:bodyPr wrap="square" lIns="0" tIns="0" rIns="0" bIns="0" rtlCol="0" anchor="ctr"/>
          <a:lstStyle/>
          <a:p>
            <a:pPr indent="0" marL="0">
              <a:lnSpc>
                <a:spcPct val="128000"/>
              </a:lnSpc>
              <a:buNone/>
            </a:pPr>
            <a:r>
              <a:rPr lang="en-US" sz="1000" dirty="0">
                <a:solidFill>
                  <a:srgbClr val="9FB0BE"/>
                </a:solidFill>
                <a:latin typeface="Montserrat" pitchFamily="34" charset="0"/>
                <a:ea typeface="Montserrat" pitchFamily="34" charset="-122"/>
                <a:cs typeface="Montserrat" pitchFamily="34" charset="-120"/>
              </a:rPr>
              <a:t>Seat-based subscription means you pay for contact center capacity, not a named licence tied to each person. Cost tracks how the contact center is actually staffed — and video is inside it, not metered on top. And where your organization needs to own the licence, a perpetual per-seat purchase is still available, with the same annual maintenance.</a:t>
            </a:r>
            <a:endParaRPr lang="en-US" sz="1000" dirty="0"/>
          </a:p>
        </p:txBody>
      </p:sp>
      <p:sp>
        <p:nvSpPr>
          <p:cNvPr id="29" name="Text 23"/>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Source: wiki.ivrpowers.com/en/webacd/faq (licensing and billing section)</a:t>
            </a:r>
            <a:endParaRPr lang="en-US" sz="800" dirty="0"/>
          </a:p>
        </p:txBody>
      </p:sp>
      <p:sp>
        <p:nvSpPr>
          <p:cNvPr id="30" name="Text 24"/>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Commercials</a:t>
            </a:r>
            <a:endParaRPr lang="en-US" sz="800" dirty="0"/>
          </a:p>
        </p:txBody>
      </p:sp>
      <p:sp>
        <p:nvSpPr>
          <p:cNvPr id="31" name="Text 25"/>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21</a:t>
            </a:r>
            <a:endParaRPr lang="en-US"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2">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2377440" y="3291840"/>
            <a:ext cx="6766560" cy="6766560"/>
          </a:xfrm>
          <a:prstGeom prst="ellipse">
            <a:avLst/>
          </a:prstGeom>
          <a:solidFill>
            <a:srgbClr val="2E3D48"/>
          </a:solidFill>
          <a:ln/>
        </p:spPr>
        <p:txBody>
          <a:bodyPr/>
          <a:p/>
        </p:txBody>
      </p:sp>
      <p:pic>
        <p:nvPicPr>
          <p:cNvPr id="3" name="Image 0" descr="assets/marks/hero_webacd.png">    </p:cNvPr>
          <p:cNvPicPr>
            <a:picLocks noChangeAspect="1"/>
          </p:cNvPicPr>
          <p:nvPr/>
        </p:nvPicPr>
        <p:blipFill>
          <a:blip r:embed="rId1"/>
          <a:stretch>
            <a:fillRect/>
          </a:stretch>
        </p:blipFill>
        <p:spPr>
          <a:xfrm>
            <a:off x="9281160" y="2286000"/>
            <a:ext cx="2194560" cy="2194560"/>
          </a:xfrm>
          <a:prstGeom prst="rect">
            <a:avLst/>
          </a:prstGeom>
        </p:spPr>
      </p:pic>
      <p:sp>
        <p:nvSpPr>
          <p:cNvPr id="4" name="Text 1"/>
          <p:cNvSpPr/>
          <p:nvPr/>
        </p:nvSpPr>
        <p:spPr>
          <a:xfrm>
            <a:off x="685800" y="1965960"/>
            <a:ext cx="8229600" cy="310896"/>
          </a:xfrm>
          <a:prstGeom prst="rect">
            <a:avLst/>
          </a:prstGeom>
          <a:noFill/>
          <a:ln/>
        </p:spPr>
        <p:txBody>
          <a:bodyPr wrap="square" lIns="0" tIns="0" rIns="0" bIns="0" rtlCol="0" anchor="ctr"/>
          <a:lstStyle/>
          <a:p>
            <a:pPr indent="0" marL="0">
              <a:buNone/>
            </a:pPr>
            <a:r>
              <a:rPr lang="en-US" sz="1200" b="1" spc="250" kern="0" dirty="0">
                <a:solidFill>
                  <a:srgbClr val="FF6D5F"/>
                </a:solidFill>
                <a:latin typeface="Montserrat" pitchFamily="34" charset="0"/>
                <a:ea typeface="Montserrat" pitchFamily="34" charset="-122"/>
                <a:cs typeface="Montserrat" pitchFamily="34" charset="-120"/>
              </a:rPr>
              <a:t>WEB ACD  ·  VIDEO-CENTRIC ACD</a:t>
            </a:r>
            <a:endParaRPr lang="en-US" sz="1200" dirty="0"/>
          </a:p>
        </p:txBody>
      </p:sp>
      <p:sp>
        <p:nvSpPr>
          <p:cNvPr id="5" name="Text 2"/>
          <p:cNvSpPr/>
          <p:nvPr/>
        </p:nvSpPr>
        <p:spPr>
          <a:xfrm>
            <a:off x="685800" y="2331720"/>
            <a:ext cx="8046720" cy="1600200"/>
          </a:xfrm>
          <a:prstGeom prst="rect">
            <a:avLst/>
          </a:prstGeom>
          <a:noFill/>
          <a:ln/>
        </p:spPr>
        <p:txBody>
          <a:bodyPr wrap="square" lIns="0" tIns="0" rIns="0" bIns="0" rtlCol="0" anchor="ctr"/>
          <a:lstStyle/>
          <a:p>
            <a:pPr indent="0" marL="0">
              <a:lnSpc>
                <a:spcPct val="112000"/>
              </a:lnSpc>
              <a:buNone/>
            </a:pPr>
            <a:r>
              <a:rPr lang="en-US" sz="3800" b="1" dirty="0">
                <a:solidFill>
                  <a:srgbClr val="FFFFFF"/>
                </a:solidFill>
                <a:latin typeface="Montserrat" pitchFamily="34" charset="0"/>
                <a:ea typeface="Montserrat" pitchFamily="34" charset="-122"/>
                <a:cs typeface="Montserrat" pitchFamily="34" charset="-120"/>
              </a:rPr>
              <a:t>Put a face to your</a:t>
            </a:r>
            <a:endParaRPr lang="en-US" sz="3800" dirty="0"/>
          </a:p>
          <a:p>
            <a:pPr indent="0" marL="0">
              <a:lnSpc>
                <a:spcPct val="112000"/>
              </a:lnSpc>
              <a:buNone/>
            </a:pPr>
            <a:r>
              <a:rPr lang="en-US" sz="3800" b="1" dirty="0">
                <a:solidFill>
                  <a:srgbClr val="FFFFFF"/>
                </a:solidFill>
                <a:latin typeface="Montserrat" pitchFamily="34" charset="0"/>
                <a:ea typeface="Montserrat" pitchFamily="34" charset="-122"/>
                <a:cs typeface="Montserrat" pitchFamily="34" charset="-120"/>
              </a:rPr>
              <a:t>contact center.</a:t>
            </a:r>
            <a:endParaRPr lang="en-US" sz="3800" dirty="0"/>
          </a:p>
        </p:txBody>
      </p:sp>
      <p:sp>
        <p:nvSpPr>
          <p:cNvPr id="6" name="Text 3"/>
          <p:cNvSpPr/>
          <p:nvPr/>
        </p:nvSpPr>
        <p:spPr>
          <a:xfrm>
            <a:off x="685800" y="4041648"/>
            <a:ext cx="7772400" cy="658368"/>
          </a:xfrm>
          <a:prstGeom prst="rect">
            <a:avLst/>
          </a:prstGeom>
          <a:noFill/>
          <a:ln/>
        </p:spPr>
        <p:txBody>
          <a:bodyPr wrap="square" lIns="0" tIns="0" rIns="0" bIns="0" rtlCol="0" anchor="ctr"/>
          <a:lstStyle/>
          <a:p>
            <a:pPr indent="0" marL="0">
              <a:lnSpc>
                <a:spcPct val="130000"/>
              </a:lnSpc>
              <a:buNone/>
            </a:pPr>
            <a:r>
              <a:rPr lang="en-US" sz="1250" dirty="0">
                <a:solidFill>
                  <a:srgbClr val="9FB0BE"/>
                </a:solidFill>
                <a:latin typeface="Montserrat" pitchFamily="34" charset="0"/>
                <a:ea typeface="Montserrat" pitchFamily="34" charset="-122"/>
                <a:cs typeface="Montserrat" pitchFamily="34" charset="-120"/>
              </a:rPr>
              <a:t>Let us show you a queued video call — distributed, supervised, recorded and reported — on your own use case, with an evaluation licence and no capacity games.</a:t>
            </a:r>
            <a:endParaRPr lang="en-US" sz="1250" dirty="0"/>
          </a:p>
        </p:txBody>
      </p:sp>
      <p:sp>
        <p:nvSpPr>
          <p:cNvPr id="7" name="Shape 4"/>
          <p:cNvSpPr/>
          <p:nvPr/>
        </p:nvSpPr>
        <p:spPr>
          <a:xfrm>
            <a:off x="685800" y="4892040"/>
            <a:ext cx="1965960" cy="512064"/>
          </a:xfrm>
          <a:prstGeom prst="roundRect">
            <a:avLst>
              <a:gd name="adj" fmla="val 50000"/>
            </a:avLst>
          </a:prstGeom>
          <a:solidFill>
            <a:srgbClr val="FF6D5F"/>
          </a:solidFill>
          <a:ln/>
        </p:spPr>
        <p:txBody>
          <a:bodyPr/>
          <a:p/>
        </p:txBody>
      </p:sp>
      <p:sp>
        <p:nvSpPr>
          <p:cNvPr id="8" name="Text 5"/>
          <p:cNvSpPr/>
          <p:nvPr/>
        </p:nvSpPr>
        <p:spPr>
          <a:xfrm>
            <a:off x="685800" y="4892040"/>
            <a:ext cx="1965960" cy="512064"/>
          </a:xfrm>
          <a:prstGeom prst="rect">
            <a:avLst/>
          </a:prstGeom>
          <a:noFill/>
          <a:ln/>
        </p:spPr>
        <p:txBody>
          <a:bodyPr wrap="square" lIns="0" tIns="0" rIns="0" bIns="0" rtlCol="0" anchor="ctr"/>
          <a:lstStyle/>
          <a:p>
            <a:pPr algn="ctr" indent="0" marL="0">
              <a:buNone/>
            </a:pPr>
            <a:r>
              <a:rPr lang="en-US" sz="1200" b="1" dirty="0">
                <a:solidFill>
                  <a:srgbClr val="FFFFFF"/>
                </a:solidFill>
                <a:latin typeface="Montserrat" pitchFamily="34" charset="0"/>
                <a:ea typeface="Montserrat" pitchFamily="34" charset="-122"/>
                <a:cs typeface="Montserrat" pitchFamily="34" charset="-120"/>
              </a:rPr>
              <a:t>Talk to Sales</a:t>
            </a:r>
            <a:endParaRPr lang="en-US" sz="1200" dirty="0"/>
          </a:p>
        </p:txBody>
      </p:sp>
      <p:sp>
        <p:nvSpPr>
          <p:cNvPr id="9" name="Shape 6"/>
          <p:cNvSpPr/>
          <p:nvPr/>
        </p:nvSpPr>
        <p:spPr>
          <a:xfrm>
            <a:off x="2834640" y="4892040"/>
            <a:ext cx="2148840" cy="512064"/>
          </a:xfrm>
          <a:prstGeom prst="roundRect">
            <a:avLst>
              <a:gd name="adj" fmla="val 50000"/>
            </a:avLst>
          </a:prstGeom>
          <a:solidFill>
            <a:srgbClr val="2E3D48"/>
          </a:solidFill>
          <a:ln/>
        </p:spPr>
        <p:txBody>
          <a:bodyPr/>
          <a:p/>
        </p:txBody>
      </p:sp>
      <p:sp>
        <p:nvSpPr>
          <p:cNvPr id="10" name="Text 7"/>
          <p:cNvSpPr/>
          <p:nvPr/>
        </p:nvSpPr>
        <p:spPr>
          <a:xfrm>
            <a:off x="2834640" y="4892040"/>
            <a:ext cx="2148840" cy="512064"/>
          </a:xfrm>
          <a:prstGeom prst="rect">
            <a:avLst/>
          </a:prstGeom>
          <a:noFill/>
          <a:ln/>
        </p:spPr>
        <p:txBody>
          <a:bodyPr wrap="square" lIns="0" tIns="0" rIns="0" bIns="0" rtlCol="0" anchor="ctr"/>
          <a:lstStyle/>
          <a:p>
            <a:pPr algn="ctr" indent="0" marL="0">
              <a:buNone/>
            </a:pPr>
            <a:r>
              <a:rPr lang="en-US" sz="1200" b="1" dirty="0">
                <a:solidFill>
                  <a:srgbClr val="FFFFFF"/>
                </a:solidFill>
                <a:latin typeface="Montserrat" pitchFamily="34" charset="0"/>
                <a:ea typeface="Montserrat" pitchFamily="34" charset="-122"/>
                <a:cs typeface="Montserrat" pitchFamily="34" charset="-120"/>
              </a:rPr>
              <a:t>Request a Demo</a:t>
            </a:r>
            <a:endParaRPr lang="en-US" sz="1200" dirty="0"/>
          </a:p>
        </p:txBody>
      </p:sp>
      <p:pic>
        <p:nvPicPr>
          <p:cNvPr id="11" name="Image 1" descr="assets/logo_corp_dark.png">    </p:cNvPr>
          <p:cNvPicPr>
            <a:picLocks noChangeAspect="1"/>
          </p:cNvPicPr>
          <p:nvPr/>
        </p:nvPicPr>
        <p:blipFill>
          <a:blip r:embed="rId2"/>
          <a:stretch>
            <a:fillRect/>
          </a:stretch>
        </p:blipFill>
        <p:spPr>
          <a:xfrm>
            <a:off x="685800" y="5897880"/>
            <a:ext cx="1920240" cy="630936"/>
          </a:xfrm>
          <a:prstGeom prst="rect">
            <a:avLst/>
          </a:prstGeom>
        </p:spPr>
      </p:pic>
      <p:sp>
        <p:nvSpPr>
          <p:cNvPr id="12" name="Text 8"/>
          <p:cNvSpPr/>
          <p:nvPr/>
        </p:nvSpPr>
        <p:spPr>
          <a:xfrm>
            <a:off x="2971800" y="5870448"/>
            <a:ext cx="3657600" cy="694944"/>
          </a:xfrm>
          <a:prstGeom prst="rect">
            <a:avLst/>
          </a:prstGeom>
          <a:noFill/>
          <a:ln/>
        </p:spPr>
        <p:txBody>
          <a:bodyPr wrap="square" lIns="0" tIns="0" rIns="0" bIns="0" rtlCol="0" anchor="ctr"/>
          <a:lstStyle/>
          <a:p>
            <a:pPr indent="0" marL="0">
              <a:buNone/>
            </a:pPr>
            <a:r>
              <a:rPr lang="en-US" sz="1100" dirty="0">
                <a:solidFill>
                  <a:srgbClr val="6B7F8D"/>
                </a:solidFill>
                <a:latin typeface="Montserrat" pitchFamily="34" charset="0"/>
                <a:ea typeface="Montserrat" pitchFamily="34" charset="-122"/>
                <a:cs typeface="Montserrat" pitchFamily="34" charset="-120"/>
              </a:rPr>
              <a:t>interactivepowers.com</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Interactive Powers,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 ACD 2026 — Product Brochure</dc:title>
  <dc:subject>PptxGenJS Presentation</dc:subject>
  <dc:creator>Interactive Powers</dc:creator>
  <cp:lastModifiedBy>Interactive Powers</cp:lastModifiedBy>
  <cp:revision>1</cp:revision>
  <dcterms:created xsi:type="dcterms:W3CDTF">2026-08-18T23:39:04Z</dcterms:created>
  <dcterms:modified xsi:type="dcterms:W3CDTF">2026-08-18T23:39:04Z</dcterms:modified>
</cp:coreProperties>
</file>