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16"/>
    <p:sldId id="257" r:id="rId3"/>
    <p:sldId id="258" r:id="rId4"/>
    <p:sldId id="259" r:id="rId5"/>
    <p:sldId id="266" r:id="rId17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2.xml"/><Relationship Id="rId17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  ·  ACD CENTRADO EN VIDEO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es un canal, no un add-on.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ACD convergente de voz y video para contact centers que atienden a sus clientes cara a cara — enrutado, supervisado, grabado y reportado por una sola plataforma, desplegado allí donde tus datos deban residir.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locales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roles de usuario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SD–4K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adaptativo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Folleto de producto 2026  ·  Edición corta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45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WEB ACD </a:t>
            </a:r>
          </a:p>
        </p:txBody>
      </p:sp>
      <p:sp>
        <p:nvSpPr>
          <p:cNvPr id="146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47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8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 PLATAFORMA DE ENRUTAMIENTO INTELIGENTE</a:t>
            </a:r>
          </a:p>
        </p:txBody>
      </p:sp>
      <p:sp>
        <p:nvSpPr>
          <p:cNvPr id="149" name="TextBox 5"/>
          <p:cNvSpPr txBox="1"/>
          <p:nvPr/>
        </p:nvSpPr>
        <p:spPr>
          <a:xfrm>
            <a:off x="658367" y="1353311"/>
            <a:ext cx="54406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El distribuidor en el centro de la plataforma.</a:t>
            </a:r>
          </a:p>
        </p:txBody>
      </p:sp>
      <p:sp>
        <p:nvSpPr>
          <p:cNvPr id="150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1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En cola y por habilidades</a:t>
            </a:r>
          </a:p>
        </p:txBody>
      </p:sp>
      <p:sp>
        <p:nvSpPr>
          <p:cNvPr id="152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Las videollamadas entran en las mismas colas y reglas que la voz.</a:t>
            </a:r>
          </a:p>
        </p:txBody>
      </p:sp>
      <p:sp>
        <p:nvSpPr>
          <p:cNvPr id="153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4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Supervisión en vivo</a:t>
            </a:r>
          </a:p>
        </p:txBody>
      </p:sp>
      <p:sp>
        <p:nvSpPr>
          <p:cNvPr id="155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Monitoriza las interacciones de video desde el mismo panel que la voz.</a:t>
            </a:r>
          </a:p>
        </p:txBody>
      </p:sp>
      <p:sp>
        <p:nvSpPr>
          <p:cNvPr id="156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FCE86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7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Grabado y archivado</a:t>
            </a:r>
          </a:p>
        </p:txBody>
      </p:sp>
      <p:sp>
        <p:nvSpPr>
          <p:cNvPr id="158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Integración nativa con Video REC en cada llamada.</a:t>
            </a:r>
          </a:p>
        </p:txBody>
      </p:sp>
      <p:sp>
        <p:nvSpPr>
          <p:cNvPr id="159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60" name="Picture 10" descr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51015" y="2306459"/>
            <a:ext cx="4709161" cy="2519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dicen omnicanalidad. Casi nadie enruta video.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plataformas de contact center llevan una década sumando canales — chat, correo, SMS, redes, mensajería. El video es el único canal que se sigue tratando como una excepción.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warning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4460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Ausente de la lista de canales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06824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0" name="Image 1" descr="icons/money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2856" y="24460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56632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Tarifado como add-on de pago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65008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3" name="Image 2" descr="icons/integration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4460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14816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Delegado a un tercero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48640" y="3520440"/>
            <a:ext cx="11091672" cy="2514600"/>
          </a:xfrm>
          <a:prstGeom prst="roundRect">
            <a:avLst>
              <a:gd name="adj" fmla="val 3636"/>
            </a:avLst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6" name="Image 3" descr="assets/marks/mark_webac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858768"/>
            <a:ext cx="804672" cy="80467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65960" y="37947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parte del extremo opuesto.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965960" y="4224528"/>
            <a:ext cx="9281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3E4E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construyó como un escritorio de agente centrado en video con un distribuidor automático de llamadas dentro — así una videollamada se encola, se asigna por habilidad, se transfiere, se supervisa, se graba y se reporta exactamente igual que una llamada de teléfono, en la misma plataforma, bajo la misma licencia.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965960" y="5074920"/>
            <a:ext cx="9281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i="1" dirty="0">
                <a:solidFill>
                  <a:srgbClr val="3E4E5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de video nativa, adaptativa de LD a SD, HD y Ultra HD, que entra en las mismas colas y se reporta junto a cada llamada de teléfono — no añadida desde el enlace de reuniones de un tercero.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Posicionamiento basado en las páginas públicas de capacidades y precios de las principales suites CCaaS, revisadas en agosto de 2026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teléfono de empresa en el navegador, con un ACD dentro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es una plataforma de software, 100% empaquetada, que convierte cualquier navegador moderno en un puesto completo de contact center. Soporta WebRTC de forma nativa, se conecta a contact centers existentes por SIP estándar, y corre sobre Linux Debian 64-bit — en tus propios servidores, en una máquina virtual o en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swap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18110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Convergente por arquitectura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sola interfaz, un solo motor de colas y un solo conjunto de informes, tanto para llamadas de teléfono como de video.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3" name="Image 1" descr="icons/cam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18110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Centrado en video por diseño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escritorio se diseñó primero alrededor del panel de video, no se adaptó después a partir de un softphone.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8" name="Image 2" descr="icons/clou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470" y="2618110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Despliega donde quieras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 o virtualizado — el mismo paquete, así que la residencia del dato es una elección, no una limitación.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468880"/>
            <a:ext cx="621792" cy="621792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3" name="Image 3" descr="icons/standard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5254" y="2618110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e interoperable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 estándar, navegadores WebRTC y SPLIT para conectividad RTC híbrida con las plataformas que ya operas.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 bits</a:t>
            </a:r>
            <a:endParaRPr lang="en-US" sz="20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AES / SSL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Cientos</a:t>
            </a:r>
            <a:endParaRPr lang="en-US" sz="20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agentes por instancia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 locales</a:t>
            </a:r>
            <a:endParaRPr lang="en-US" sz="20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· ES · PT · HU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puesto</a:t>
            </a:r>
            <a:endParaRPr lang="en-US" sz="20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wiki.ivrpowers.com/en/webacd, /faq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que el video sea un canal de verdad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 un enlace de reunión enviado desde una ventana de chat. Es una interacción de video que el distribuidor gobierna de principio a fin.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8" name="Image 0" descr="icons/lis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cola y por habilidad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videollamadas entran en las mismas colas, con las mismas estrategias de distribución y las mismas reglas de asignación de agente que la voz.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3" name="Image 1" descr="icons/callrevers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Transferible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videollamada se puede transferir a otro servicio, extensión o agente — incluida una extensión de teléfono normal.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18" name="Image 2" descr="icons/watc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Supervisada en vivo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supervisores monitorizan las interacciones de video en tiempo real desde el mismo panel que usan para la voz.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3" name="Image 3" descr="icons/recordB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Grabada y archivada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integración nativa con Video REC captura video en HD para calidad, cumplimiento y resolución de disputas.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Calidad adaptativa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se adapta de LD a SD, HD y Ultra HD según el ancho de banda realmente disponible.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F8EA76"/>
          </a:solidFill>
          <a:ln/>
        </p:spPr>
        <p:txBody>
          <a:bodyPr/>
          <a:p/>
        </p:txBody>
      </p:sp>
      <p:pic>
        <p:nvPicPr>
          <p:cNvPr id="33" name="Image 5" descr="icons/surv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Medida después de la llamada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eventos tras la videollamada disparan encuestas automáticas, así el video tiene sus propios datos de satisfacción — no una media mezclada.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Puntos de entrada: cualquier navegador compatible con WebRTC, dispositivos iOS y Android, y kioscos de autoservicio.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wiki.ivrpowers.com/en/webacd/faq, /videortc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74" name="Image" descr="Image"/>
          <p:cNvPicPr>
            <a:picLocks noChangeAspect="1"/>
          </p:cNvPicPr>
          <p:nvPr/>
        </p:nvPicPr>
        <p:blipFill>
          <a:blip r:embed="rId12">
            <a:extLst/>
          </a:blip>
          <a:srcRect l="0" t="6452" r="0" b="14657"/>
          <a:stretch>
            <a:fillRect/>
          </a:stretch>
        </p:blipFill>
        <p:spPr>
          <a:xfrm>
            <a:off x="4799548" y="393739"/>
            <a:ext cx="2580155" cy="2198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Layer.tiff" descr="Layer.tiff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913907" y="4265969"/>
            <a:ext cx="6351486" cy="112225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Circle"/>
          <p:cNvSpPr/>
          <p:nvPr/>
        </p:nvSpPr>
        <p:spPr>
          <a:xfrm>
            <a:off x="5448118" y="864230"/>
            <a:ext cx="1283064" cy="1283064"/>
          </a:xfrm>
          <a:prstGeom prst="ellipse">
            <a:avLst/>
          </a:prstGeom>
          <a:gradFill>
            <a:gsLst>
              <a:gs pos="0">
                <a:srgbClr val="56575B"/>
              </a:gs>
              <a:gs pos="100000">
                <a:srgbClr val="0F0F0F"/>
              </a:gs>
            </a:gsLst>
            <a:lin ang="5400000"/>
          </a:gradFill>
          <a:ln w="3175">
            <a:miter lim="400000"/>
          </a:ln>
        </p:spPr>
        <p:txBody>
          <a:bodyPr lIns="25373" tIns="25373" rIns="25373" bIns="25373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6" name="TURNKEY…"/>
          <p:cNvSpPr txBox="1"/>
          <p:nvPr/>
        </p:nvSpPr>
        <p:spPr>
          <a:xfrm>
            <a:off x="5580000" y="1242035"/>
            <a:ext cx="1019300" cy="52745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" dist="0" dir="540000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algn="ctr" defTabSz="1219169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TURNKEY</a:t>
            </a:r>
          </a:p>
          <a:p>
            <a:pPr algn="ctr" defTabSz="1219169">
              <a:defRPr sz="1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START</a:t>
            </a:r>
          </a:p>
        </p:txBody>
      </p:sp>
      <p:sp>
        <p:nvSpPr>
          <p:cNvPr id="950" name="¿Sabías que puedes transformar el trabajo en equipo…"/>
          <p:cNvSpPr txBox="1"/>
          <p:nvPr/>
        </p:nvSpPr>
        <p:spPr>
          <a:xfrm>
            <a:off x="452924" y="2946426"/>
            <a:ext cx="11286152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¿Sabías que puedes transformar el trabajo en equipo</a:t>
            </a:r>
            <a:br>
              <a:rPr sz="2600"/>
            </a:br>
            <a:r>
              <a:rPr sz="2600">
                <a:latin typeface="Montserrat"/>
              </a:rPr>
              <a:t>y tus procesos con nuevas herramientas?</a:t>
            </a:r>
          </a:p>
        </p:txBody>
      </p:sp>
      <p:sp>
        <p:nvSpPr>
          <p:cNvPr id="211" name="Interactive Powers"/>
          <p:cNvSpPr txBox="1"/>
          <p:nvPr/>
        </p:nvSpPr>
        <p:spPr>
          <a:xfrm>
            <a:off x="600044" y="5927326"/>
            <a:ext cx="10974059" cy="320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5" tIns="22835" rIns="22835" bIns="22835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100"/>
                <a:ea typeface="MuseoSansRounded-100"/>
                <a:cs typeface="MuseoSansRounded-100"/>
                <a:sym typeface="MuseoSansRounded-100"/>
              </a:defRPr>
            </a:pPr>
            <a:r>
              <a:t>Interactive</a:t>
            </a:r>
            <a:r>
              <a:rPr>
                <a:latin typeface="MuseoSansRounded-900"/>
                <a:ea typeface="MuseoSansRounded-900"/>
                <a:cs typeface="MuseoSansRounded-900"/>
                <a:sym typeface="MuseoSansRounded-900"/>
              </a:rP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Rutas, agentes, supervisión y seguridad — una sola consola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7" name="Image 0" descr="icons/lis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Colas y rutas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Construye flujos entrantes y salientes con objetos de cola y ruta dedicados, cada uno configurable de forma independiente.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2" name="Image 1" descr="icons/keyma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Softphone completo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Teclado de marcado con tonos, DTMF durante las llamadas, y tono de llamada entre extensiones.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7" name="Image 2" descr="icons/eye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Monitorización de colas en vivo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panel de Colas en tiempo real con estadísticas por cola, estado del agente e indicadores de conversación.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2" name="Image 3" descr="icons/micro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Susurro, escucha y transferencia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Guía a un agente en plena llamada, escucha para control de calidad, o mueve una interacción sin perder al cliente.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7" name="Image 4" descr="icons/doc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Biblioteca de informes predeterminados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conjunto de informes ya preparados sobre llamadas, agentes y pausas se instala junto con la plataforma.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32" name="Image 5" descr="icons/shiel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 de acceso basado en roles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Roles de administrador, supervisor y agente, con el alcance del supervisor acotado permiso a permiso.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wiki.ivrpowers.com/en/webacd/faq, /webacd/configuration, /webacd/changelog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es una capa de un stack completo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AUTOMATIZACIÓN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VoiceXML de nivel operador con motores de voz, que atiende la llamada antes de que haga falta una persona.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3A4A55"/>
          </a:solidFill>
          <a:ln w="19050">
            <a:solidFill>
              <a:srgbClr val="F8EA76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DISTRIBUCIÓN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Encola, enruta y distribuye voz y video al agente correcto, y gestiona su escritorio.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DE MEDIOS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Gateway híbrido SIP + WebRTC para navegadores, dispositivos móviles y kioscos, construido para alta disponibilidad.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GRABACIÓN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en HD, almacenamiento y archivo, con exportación para analítica y cumplimiento.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alojamiento, monitorización y operación gestionada en las cuatro plataformas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 (platform documentation)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qué se distancia Web ACD de las suites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463040"/>
            <a:ext cx="3456432" cy="4133088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463040"/>
            <a:ext cx="3547872" cy="4133088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554480"/>
            <a:ext cx="4434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5544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suite CCaaS típica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55448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212848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2212848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como canal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22128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Ausente, tarifado como add-on o plug-in de marketplace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2212848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Nativo, enrutado por el mismo ACD que la voz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87121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87121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Normalmente un producto o partner aparte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871216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REC, integrado en la misma suite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529584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529584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52958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 del proveedor, en la mayoría de casos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529584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on-premises, virtualizado o híbrido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4187952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comercial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4187952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agente, al mes, indefinidamente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4187952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8463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Proveedores en la pila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846320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Plataforma, más partner de video, más grabador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84632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proveedor para IVR, ACD, video y grabación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«Una suite CCaaS típica» resume los patrones publicados en las páginas de capacidades y precios de las principales plataformas a agosto de 2026. Hay comparativas específicas por proveedor disponibles bajo petición.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 Y COMERCIAL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Funcionando donde importa, licenciado para seguir así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Industrias atendidas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335024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8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698" y="2125066"/>
            <a:ext cx="285293" cy="28529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40080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financieros</a:t>
            </a:r>
            <a:endParaRPr lang="en-US" sz="1020" dirty="0"/>
          </a:p>
        </p:txBody>
      </p:sp>
      <p:sp>
        <p:nvSpPr>
          <p:cNvPr id="10" name="Shape 7"/>
          <p:cNvSpPr/>
          <p:nvPr/>
        </p:nvSpPr>
        <p:spPr>
          <a:xfrm>
            <a:off x="2798064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84448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2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122" y="2125066"/>
            <a:ext cx="285293" cy="2852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889504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Sector público</a:t>
            </a:r>
            <a:endParaRPr lang="en-US" sz="1020" dirty="0"/>
          </a:p>
        </p:txBody>
      </p:sp>
      <p:sp>
        <p:nvSpPr>
          <p:cNvPr id="14" name="Shape 10"/>
          <p:cNvSpPr/>
          <p:nvPr/>
        </p:nvSpPr>
        <p:spPr>
          <a:xfrm>
            <a:off x="5047488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5833872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16" name="Image 2" descr="icons/healt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5546" y="2125066"/>
            <a:ext cx="285293" cy="28529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38928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Salud</a:t>
            </a:r>
            <a:endParaRPr lang="en-US" sz="1020" dirty="0"/>
          </a:p>
        </p:txBody>
      </p:sp>
      <p:sp>
        <p:nvSpPr>
          <p:cNvPr id="18" name="Shape 13"/>
          <p:cNvSpPr/>
          <p:nvPr/>
        </p:nvSpPr>
        <p:spPr>
          <a:xfrm>
            <a:off x="7296912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8083296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0" name="Image 3" descr="icons/signa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4970" y="2125066"/>
            <a:ext cx="285293" cy="28529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388352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y utilities</a:t>
            </a:r>
            <a:endParaRPr lang="en-US" sz="1020" dirty="0"/>
          </a:p>
        </p:txBody>
      </p:sp>
      <p:sp>
        <p:nvSpPr>
          <p:cNvPr id="22" name="Shape 16"/>
          <p:cNvSpPr/>
          <p:nvPr/>
        </p:nvSpPr>
        <p:spPr>
          <a:xfrm>
            <a:off x="9546336" y="1773936"/>
            <a:ext cx="2121408" cy="1371600"/>
          </a:xfrm>
          <a:prstGeom prst="roundRect">
            <a:avLst>
              <a:gd name="adj" fmla="val 6667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3" name="Shape 17"/>
          <p:cNvSpPr/>
          <p:nvPr/>
        </p:nvSpPr>
        <p:spPr>
          <a:xfrm>
            <a:off x="10332720" y="1993392"/>
            <a:ext cx="548640" cy="548640"/>
          </a:xfrm>
          <a:prstGeom prst="ellipse">
            <a:avLst/>
          </a:prstGeom>
          <a:solidFill>
            <a:srgbClr val="FDF9D6"/>
          </a:solidFill>
          <a:ln/>
        </p:spPr>
        <p:txBody>
          <a:bodyPr/>
          <a:p/>
        </p:txBody>
      </p:sp>
      <p:pic>
        <p:nvPicPr>
          <p:cNvPr id="24" name="Image 4" descr="icons/bpo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4394" y="2125066"/>
            <a:ext cx="285293" cy="28529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637776" y="2633472"/>
            <a:ext cx="19385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02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y servicios</a:t>
            </a:r>
            <a:endParaRPr lang="en-US" sz="1020" dirty="0"/>
          </a:p>
        </p:txBody>
      </p:sp>
      <p:sp>
        <p:nvSpPr>
          <p:cNvPr id="26" name="Text 19"/>
          <p:cNvSpPr/>
          <p:nvPr/>
        </p:nvSpPr>
        <p:spPr>
          <a:xfrm>
            <a:off x="548640" y="32918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Desplegado en servicios públicos, salud, seguros e instituciones financieras en América Latina y Europa. Referencias nominales disponibles bajo NDA a través de tu equipo de cuenta.</a:t>
            </a:r>
            <a:endParaRPr lang="en-US" sz="980" dirty="0"/>
          </a:p>
        </p:txBody>
      </p:sp>
      <p:sp>
        <p:nvSpPr>
          <p:cNvPr id="27" name="Shape 20"/>
          <p:cNvSpPr/>
          <p:nvPr/>
        </p:nvSpPr>
        <p:spPr>
          <a:xfrm>
            <a:off x="548640" y="3977640"/>
            <a:ext cx="11091672" cy="1965960"/>
          </a:xfrm>
          <a:prstGeom prst="roundRect">
            <a:avLst>
              <a:gd name="adj" fmla="val 4651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8" name="Text 21"/>
          <p:cNvSpPr/>
          <p:nvPr/>
        </p:nvSpPr>
        <p:spPr>
          <a:xfrm>
            <a:off x="868680" y="416052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EA7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puesto, con licencia disponible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868680" y="4553712"/>
            <a:ext cx="10469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se contrata por suscripción, por puesto — un puesto es un agente, un supervisor o un administrador. Para sector público y entornos regulados que necesiten propiedad de la licencia, seguimos ofreciendo compra perpetua por puesto, con un mantenimiento anual que cubre nuevas versiones, actualizaciones y soporte online. Hay licencias de evaluación con funcionalidad completa disponibles para una prueba de concepto.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868680" y="5285232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puesto: pagas por capacidad de contact center, no por una licencia nominal atada a cada persona. El coste se ajusta a cómo está dotado realmente tu contact center, y el video va incluido — y la compra perpetua por puesto sigue disponible para quien necesite propiedad de la licencia.</a:t>
            </a:r>
            <a:endParaRPr lang="en-US" sz="960" dirty="0"/>
          </a:p>
        </p:txBody>
      </p:sp>
      <p:sp>
        <p:nvSpPr>
          <p:cNvPr id="31" name="Text 2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interactivepowers.com/en/platforms/webacd; Fuente: wiki.ivrpowers.com/en/webacd/faq (licensing and billing section)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Prueba y comercial</a:t>
            </a:r>
            <a:endParaRPr lang="en-US" sz="800" dirty="0"/>
          </a:p>
        </p:txBody>
      </p:sp>
      <p:sp>
        <p:nvSpPr>
          <p:cNvPr id="33" name="Text 2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webac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  ·  ACD CENTRADO EN VIDEO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Ponle cara a tu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 center.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Déjanos enseñarte una videollamada en cola — distribuida, supervisada, grabada y reportada — sobre tu propio caso de uso, con una licencia de evaluación y sin trucos de capacidad.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Hablar con Ventas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Solicitar una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ACD 2026 — Product Brochure</dc:title>
  <dc:subject>PptxGenJS Presentation</dc:subject>
  <dc:creator>Interactive Powers</dc:creator>
  <cp:lastModifiedBy>Interactive Powers</cp:lastModifiedBy>
  <cp:revision>1</cp:revision>
  <dcterms:created xsi:type="dcterms:W3CDTF">2026-08-19T02:32:20Z</dcterms:created>
  <dcterms:modified xsi:type="dcterms:W3CDTF">2026-08-19T02:32:20Z</dcterms:modified>
</cp:coreProperties>
</file>