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16"/>
    <p:sldId id="257" r:id="rId3"/>
    <p:sldId id="258" r:id="rId4"/>
    <p:sldId id="259" r:id="rId5"/>
    <p:sldId id="266" r:id="rId17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3.xml"/><Relationship Id="rId4" Type="http://schemas.openxmlformats.org/officeDocument/2006/relationships/slide" Target="slides/slide4.xml"/><Relationship Id="rId5" Type="http://schemas.openxmlformats.org/officeDocument/2006/relationships/slide" Target="slides/slide5.xml"/><Relationship Id="rId6" Type="http://schemas.openxmlformats.org/officeDocument/2006/relationships/slide" Target="slides/slide7.xml"/><Relationship Id="rId7" Type="http://schemas.openxmlformats.org/officeDocument/2006/relationships/slide" Target="slides/slide8.xml"/><Relationship Id="rId8" Type="http://schemas.openxmlformats.org/officeDocument/2006/relationships/slide" Target="slides/slide9.xml"/><Relationship Id="rId9" Type="http://schemas.openxmlformats.org/officeDocument/2006/relationships/slide" Target="slides/slide10.xml"/><Relationship Id="rId10" Type="http://schemas.openxmlformats.org/officeDocument/2006/relationships/slide" Target="slides/slide11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6" Type="http://schemas.openxmlformats.org/officeDocument/2006/relationships/slide" Target="slides/slide2.xml"/><Relationship Id="rId17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2194560"/>
            <a:ext cx="6583680" cy="658368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9966960" y="3931920"/>
            <a:ext cx="3108960" cy="3108960"/>
          </a:xfrm>
          <a:prstGeom prst="ellipse">
            <a:avLst/>
          </a:prstGeom>
          <a:solidFill>
            <a:srgbClr val="37474F"/>
          </a:solidFill>
          <a:ln/>
        </p:spPr>
        <p:txBody>
          <a:bodyPr/>
          <a:p/>
        </p:txBody>
      </p:sp>
      <p:pic>
        <p:nvPicPr>
          <p:cNvPr id="4" name="Image 0" descr="assets/logo_cor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48640"/>
            <a:ext cx="2057400" cy="676656"/>
          </a:xfrm>
          <a:prstGeom prst="rect">
            <a:avLst/>
          </a:prstGeom>
        </p:spPr>
      </p:pic>
      <p:pic>
        <p:nvPicPr>
          <p:cNvPr id="5" name="Image 1" descr="assets/marks/hero_webac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60" y="960120"/>
            <a:ext cx="2286000" cy="22860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5800" y="233172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PLATFORM  ·  VIDEO-CENTRIC ACD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685800" y="2670048"/>
            <a:ext cx="8412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</a:t>
            </a:r>
            <a:endParaRPr lang="en-US" sz="5600" dirty="0"/>
          </a:p>
        </p:txBody>
      </p:sp>
      <p:sp>
        <p:nvSpPr>
          <p:cNvPr id="8" name="Text 4"/>
          <p:cNvSpPr/>
          <p:nvPr/>
        </p:nvSpPr>
        <p:spPr>
          <a:xfrm>
            <a:off x="685800" y="3822192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is a channel, not an add-on.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685800" y="4434840"/>
            <a:ext cx="7772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convergent voice and video ACD for contact centers that meet their customers face to face — routed, supervised, recorded and reported by one platform, deployed wherever your data has to live.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685800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19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685800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locales</a:t>
            </a:r>
            <a:endParaRPr lang="en-US" sz="950" dirty="0"/>
          </a:p>
        </p:txBody>
      </p:sp>
      <p:sp>
        <p:nvSpPr>
          <p:cNvPr id="12" name="Text 8"/>
          <p:cNvSpPr/>
          <p:nvPr/>
        </p:nvSpPr>
        <p:spPr>
          <a:xfrm>
            <a:off x="2898648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2898648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user roles</a:t>
            </a:r>
            <a:endParaRPr lang="en-US" sz="950" dirty="0"/>
          </a:p>
        </p:txBody>
      </p:sp>
      <p:sp>
        <p:nvSpPr>
          <p:cNvPr id="14" name="Text 10"/>
          <p:cNvSpPr/>
          <p:nvPr/>
        </p:nvSpPr>
        <p:spPr>
          <a:xfrm>
            <a:off x="5111496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SD–4K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5111496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adaptive video</a:t>
            </a: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7324344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 / on-prem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7324344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deployment</a:t>
            </a:r>
            <a:endParaRPr lang="en-US" sz="950" dirty="0"/>
          </a:p>
        </p:txBody>
      </p:sp>
      <p:sp>
        <p:nvSpPr>
          <p:cNvPr id="18" name="Text 14"/>
          <p:cNvSpPr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2026 Product Brochure  ·  Short edition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/>
      <p:sp>
        <p:nvSpPr>
          <p:cNvPr id="145" name="TextBox 1"/>
          <p:cNvSpPr txBox="1"/>
          <p:nvPr/>
        </p:nvSpPr>
        <p:spPr>
          <a:xfrm>
            <a:off x="9265615" y="384047"/>
            <a:ext cx="233172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pc="220" sz="9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WEB ACD </a:t>
            </a:r>
          </a:p>
        </p:txBody>
      </p:sp>
      <p:sp>
        <p:nvSpPr>
          <p:cNvPr id="146" name="TextBox 2"/>
          <p:cNvSpPr txBox="1"/>
          <p:nvPr/>
        </p:nvSpPr>
        <p:spPr>
          <a:xfrm>
            <a:off x="10957255" y="6355079"/>
            <a:ext cx="54864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147" name="Rectangle 3"/>
          <p:cNvSpPr/>
          <p:nvPr/>
        </p:nvSpPr>
        <p:spPr>
          <a:xfrm>
            <a:off x="685799" y="777240"/>
            <a:ext cx="502921" cy="45721"/>
          </a:xfrm>
          <a:prstGeom prst="rect">
            <a:avLst/>
          </a:prstGeom>
          <a:solidFill>
            <a:srgbClr val="FCE86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8" name="TextBox 4"/>
          <p:cNvSpPr txBox="1"/>
          <p:nvPr/>
        </p:nvSpPr>
        <p:spPr>
          <a:xfrm>
            <a:off x="685800" y="960119"/>
            <a:ext cx="5029200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pc="180"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THE SMART ROUTING PLATFORM</a:t>
            </a:r>
          </a:p>
        </p:txBody>
      </p:sp>
      <p:sp>
        <p:nvSpPr>
          <p:cNvPr id="149" name="TextBox 5"/>
          <p:cNvSpPr txBox="1"/>
          <p:nvPr/>
        </p:nvSpPr>
        <p:spPr>
          <a:xfrm>
            <a:off x="658367" y="1353311"/>
            <a:ext cx="5440681" cy="794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3100"/>
              </a:lnSpc>
              <a:defRPr sz="2700">
                <a:solidFill>
                  <a:srgbClr val="212F38"/>
                </a:solidFill>
                <a:latin typeface="Montserrat Thin Bold"/>
                <a:ea typeface="Montserrat Thin Bold"/>
                <a:cs typeface="Montserrat Thin Bold"/>
                <a:sym typeface="Montserrat Thin Bold"/>
              </a:defRPr>
            </a:lvl1pPr>
          </a:lstStyle>
          <a:p>
            <a:pPr/>
            <a:r>
              <a:t>The distributor at the centre of the platform.</a:t>
            </a:r>
          </a:p>
        </p:txBody>
      </p:sp>
      <p:sp>
        <p:nvSpPr>
          <p:cNvPr id="150" name="Rectangle 6"/>
          <p:cNvSpPr/>
          <p:nvPr/>
        </p:nvSpPr>
        <p:spPr>
          <a:xfrm>
            <a:off x="685799" y="3136392"/>
            <a:ext cx="201170" cy="45721"/>
          </a:xfrm>
          <a:prstGeom prst="rect">
            <a:avLst/>
          </a:prstGeom>
          <a:solidFill>
            <a:srgbClr val="FCE86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1" name="TextBox 7"/>
          <p:cNvSpPr txBox="1"/>
          <p:nvPr/>
        </p:nvSpPr>
        <p:spPr>
          <a:xfrm>
            <a:off x="1024127" y="299008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Queued and skilled</a:t>
            </a:r>
          </a:p>
        </p:txBody>
      </p:sp>
      <p:sp>
        <p:nvSpPr>
          <p:cNvPr id="152" name="TextBox 8"/>
          <p:cNvSpPr txBox="1"/>
          <p:nvPr/>
        </p:nvSpPr>
        <p:spPr>
          <a:xfrm>
            <a:off x="1024128" y="3319271"/>
            <a:ext cx="4709160" cy="187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Video calls enter the same queues and rules as voice.</a:t>
            </a:r>
          </a:p>
        </p:txBody>
      </p:sp>
      <p:sp>
        <p:nvSpPr>
          <p:cNvPr id="153" name="Rectangle 9"/>
          <p:cNvSpPr/>
          <p:nvPr/>
        </p:nvSpPr>
        <p:spPr>
          <a:xfrm>
            <a:off x="685799" y="4123944"/>
            <a:ext cx="201170" cy="45721"/>
          </a:xfrm>
          <a:prstGeom prst="rect">
            <a:avLst/>
          </a:prstGeom>
          <a:solidFill>
            <a:srgbClr val="FCE86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4" name="TextBox 10"/>
          <p:cNvSpPr txBox="1"/>
          <p:nvPr/>
        </p:nvSpPr>
        <p:spPr>
          <a:xfrm>
            <a:off x="1024127" y="397763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Supervised live</a:t>
            </a:r>
          </a:p>
        </p:txBody>
      </p:sp>
      <p:sp>
        <p:nvSpPr>
          <p:cNvPr id="155" name="TextBox 11"/>
          <p:cNvSpPr txBox="1"/>
          <p:nvPr/>
        </p:nvSpPr>
        <p:spPr>
          <a:xfrm>
            <a:off x="1024128" y="4306823"/>
            <a:ext cx="4709160" cy="187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Monitor video interactions from the same panel as voice.</a:t>
            </a:r>
          </a:p>
        </p:txBody>
      </p:sp>
      <p:sp>
        <p:nvSpPr>
          <p:cNvPr id="156" name="Rectangle 12"/>
          <p:cNvSpPr/>
          <p:nvPr/>
        </p:nvSpPr>
        <p:spPr>
          <a:xfrm>
            <a:off x="685799" y="5111496"/>
            <a:ext cx="201170" cy="45721"/>
          </a:xfrm>
          <a:prstGeom prst="rect">
            <a:avLst/>
          </a:prstGeom>
          <a:solidFill>
            <a:srgbClr val="FCE86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7" name="TextBox 13"/>
          <p:cNvSpPr txBox="1"/>
          <p:nvPr/>
        </p:nvSpPr>
        <p:spPr>
          <a:xfrm>
            <a:off x="1024127" y="4965191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Recorded and archived</a:t>
            </a:r>
          </a:p>
        </p:txBody>
      </p:sp>
      <p:sp>
        <p:nvSpPr>
          <p:cNvPr id="158" name="TextBox 14"/>
          <p:cNvSpPr txBox="1"/>
          <p:nvPr/>
        </p:nvSpPr>
        <p:spPr>
          <a:xfrm>
            <a:off x="1024128" y="5294376"/>
            <a:ext cx="4709160" cy="187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Native integration with Video REC for every call.</a:t>
            </a:r>
          </a:p>
        </p:txBody>
      </p:sp>
      <p:sp>
        <p:nvSpPr>
          <p:cNvPr id="159" name="Rounded Rectangle 15"/>
          <p:cNvSpPr/>
          <p:nvPr/>
        </p:nvSpPr>
        <p:spPr>
          <a:xfrm>
            <a:off x="6613855" y="2151338"/>
            <a:ext cx="4983481" cy="2829644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228600" dist="762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60" name="Picture 10" descr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51015" y="2306459"/>
            <a:ext cx="4709161" cy="2519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GAP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Everyone says omnichannel. Almost nobody routes video.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Contact center platforms have spent a decade adding channels — chat, email, SMS, social, messaging apps. Video is the one channel that keeps getting treated as an exception.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10312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7" name="Image 0" descr="icons/warning_9FB0B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2446020"/>
            <a:ext cx="365760" cy="3657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98448" y="2103120"/>
            <a:ext cx="2560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Missing from the channel list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306824" y="210312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0" name="Image 1" descr="icons/money_9FB0B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2856" y="244602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056632" y="2103120"/>
            <a:ext cx="2560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Priced as a paid add-on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8065008" y="210312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3" name="Image 2" descr="icons/integration_9FB0B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0" y="2446020"/>
            <a:ext cx="365760" cy="36576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814816" y="2103120"/>
            <a:ext cx="2560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Delegated to a third party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548640" y="3520440"/>
            <a:ext cx="11091672" cy="2514600"/>
          </a:xfrm>
          <a:prstGeom prst="roundRect">
            <a:avLst>
              <a:gd name="adj" fmla="val 3636"/>
            </a:avLst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16" name="Image 3" descr="assets/marks/mark_webac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858768"/>
            <a:ext cx="804672" cy="804672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965960" y="3794760"/>
            <a:ext cx="9326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 starts from the other end.</a:t>
            </a:r>
            <a:endParaRPr lang="en-US" sz="1700" dirty="0"/>
          </a:p>
        </p:txBody>
      </p:sp>
      <p:sp>
        <p:nvSpPr>
          <p:cNvPr id="18" name="Text 12"/>
          <p:cNvSpPr/>
          <p:nvPr/>
        </p:nvSpPr>
        <p:spPr>
          <a:xfrm>
            <a:off x="1965960" y="4224528"/>
            <a:ext cx="9281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E4E5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It was built as a video-centric agent desktop with an automatic call distributor inside it — so a video call is queued, skilled, transferred, supervised, recorded and reported exactly like a phone call, on the same platform, in the same licence.</a:t>
            </a:r>
            <a:endParaRPr lang="en-US" sz="1200" dirty="0"/>
          </a:p>
        </p:txBody>
      </p:sp>
      <p:sp>
        <p:nvSpPr>
          <p:cNvPr id="19" name="Text 13"/>
          <p:cNvSpPr/>
          <p:nvPr/>
        </p:nvSpPr>
        <p:spPr>
          <a:xfrm>
            <a:off x="1965960" y="5074920"/>
            <a:ext cx="9281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50" i="1" dirty="0">
                <a:solidFill>
                  <a:srgbClr val="3E4E5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Native video capture, adaptive from LD through SD and HD to Ultra HD, entering the same queues and reported alongside every phone call — not bolted on from a third-party meeting link.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Positioning based on published capability and pricing pages of leading CCaaS suites, reviewed August 2026</a:t>
            </a:r>
            <a:endParaRPr lang="en-US" sz="800" dirty="0"/>
          </a:p>
        </p:txBody>
      </p:sp>
      <p:sp>
        <p:nvSpPr>
          <p:cNvPr id="21" name="Text 15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gap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PLATFORM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web-responsive business phone with an ACD inside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 is a software-based, 100% packaged platform that turns any modern browser into a full contact center endpoint. It supports WebRTC natively, connects to existing contact centers over standard SIP, and runs on Linux Debian 64-bit — on your own servers, on a virtual machine, or on AWS.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212848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468880"/>
            <a:ext cx="621792" cy="621792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8" name="Image 0" descr="icons/swap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902" y="2618110"/>
            <a:ext cx="323332" cy="3233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3127248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Convergent by architecture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694176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One interface, one queue engine and one report set for phone calls and video calls alike.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3392424" y="2212848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468880"/>
            <a:ext cx="621792" cy="621792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3" name="Image 1" descr="icons/camB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686" y="2618110"/>
            <a:ext cx="323332" cy="3233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3127248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Video-centric by design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694176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desktop was laid out around the video pane first, not retrofitted around a softphone.</a:t>
            </a:r>
            <a:endParaRPr lang="en-US" sz="980" dirty="0"/>
          </a:p>
        </p:txBody>
      </p:sp>
      <p:sp>
        <p:nvSpPr>
          <p:cNvPr id="16" name="Shape 12"/>
          <p:cNvSpPr/>
          <p:nvPr/>
        </p:nvSpPr>
        <p:spPr>
          <a:xfrm>
            <a:off x="6236208" y="2212848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468880"/>
            <a:ext cx="621792" cy="621792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8" name="Image 2" descr="icons/cloud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1470" y="2618110"/>
            <a:ext cx="323332" cy="3233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3127248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Deploy anywhere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694176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Cloud, on-premises or virtualized — the same build, so data residency is a choice, not a constraint.</a:t>
            </a:r>
            <a:endParaRPr lang="en-US" sz="980" dirty="0"/>
          </a:p>
        </p:txBody>
      </p:sp>
      <p:sp>
        <p:nvSpPr>
          <p:cNvPr id="21" name="Shape 16"/>
          <p:cNvSpPr/>
          <p:nvPr/>
        </p:nvSpPr>
        <p:spPr>
          <a:xfrm>
            <a:off x="9079992" y="2212848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468880"/>
            <a:ext cx="621792" cy="621792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3" name="Image 3" descr="icons/standard_212F38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85254" y="2618110"/>
            <a:ext cx="323332" cy="32333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3127248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 and interoperable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694176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Standard SIP trunking, WebRTC browsers, and SPLIT for hybrid RTC connectivity to platforms you already run.</a:t>
            </a:r>
            <a:endParaRPr lang="en-US" sz="980" dirty="0"/>
          </a:p>
        </p:txBody>
      </p:sp>
      <p:sp>
        <p:nvSpPr>
          <p:cNvPr id="26" name="Text 20"/>
          <p:cNvSpPr/>
          <p:nvPr/>
        </p:nvSpPr>
        <p:spPr>
          <a:xfrm>
            <a:off x="548640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256-bit</a:t>
            </a:r>
            <a:endParaRPr lang="en-US" sz="2000" dirty="0"/>
          </a:p>
        </p:txBody>
      </p:sp>
      <p:sp>
        <p:nvSpPr>
          <p:cNvPr id="27" name="Text 21"/>
          <p:cNvSpPr/>
          <p:nvPr/>
        </p:nvSpPr>
        <p:spPr>
          <a:xfrm>
            <a:off x="548640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AES / SSL encryption</a:t>
            </a:r>
            <a:endParaRPr lang="en-US" sz="950" dirty="0"/>
          </a:p>
        </p:txBody>
      </p:sp>
      <p:sp>
        <p:nvSpPr>
          <p:cNvPr id="28" name="Text 22"/>
          <p:cNvSpPr/>
          <p:nvPr/>
        </p:nvSpPr>
        <p:spPr>
          <a:xfrm>
            <a:off x="3392424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Hundreds</a:t>
            </a:r>
            <a:endParaRPr lang="en-US" sz="2000" dirty="0"/>
          </a:p>
        </p:txBody>
      </p:sp>
      <p:sp>
        <p:nvSpPr>
          <p:cNvPr id="29" name="Text 23"/>
          <p:cNvSpPr/>
          <p:nvPr/>
        </p:nvSpPr>
        <p:spPr>
          <a:xfrm>
            <a:off x="3392424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 agents per instance</a:t>
            </a:r>
            <a:endParaRPr lang="en-US" sz="950" dirty="0"/>
          </a:p>
        </p:txBody>
      </p:sp>
      <p:sp>
        <p:nvSpPr>
          <p:cNvPr id="30" name="Text 24"/>
          <p:cNvSpPr/>
          <p:nvPr/>
        </p:nvSpPr>
        <p:spPr>
          <a:xfrm>
            <a:off x="6236208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19 locales</a:t>
            </a:r>
            <a:endParaRPr lang="en-US" sz="2000" dirty="0"/>
          </a:p>
        </p:txBody>
      </p:sp>
      <p:sp>
        <p:nvSpPr>
          <p:cNvPr id="31" name="Text 25"/>
          <p:cNvSpPr/>
          <p:nvPr/>
        </p:nvSpPr>
        <p:spPr>
          <a:xfrm>
            <a:off x="6236208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· ES · PT · HU</a:t>
            </a:r>
            <a:endParaRPr lang="en-US" sz="950" dirty="0"/>
          </a:p>
        </p:txBody>
      </p:sp>
      <p:sp>
        <p:nvSpPr>
          <p:cNvPr id="32" name="Text 26"/>
          <p:cNvSpPr/>
          <p:nvPr/>
        </p:nvSpPr>
        <p:spPr>
          <a:xfrm>
            <a:off x="9079992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Seat-based</a:t>
            </a:r>
            <a:endParaRPr lang="en-US" sz="2000" dirty="0"/>
          </a:p>
        </p:txBody>
      </p:sp>
      <p:sp>
        <p:nvSpPr>
          <p:cNvPr id="33" name="Text 27"/>
          <p:cNvSpPr/>
          <p:nvPr/>
        </p:nvSpPr>
        <p:spPr>
          <a:xfrm>
            <a:off x="9079992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subscription or licence</a:t>
            </a:r>
            <a:endParaRPr lang="en-US" sz="950" dirty="0"/>
          </a:p>
        </p:txBody>
      </p:sp>
      <p:sp>
        <p:nvSpPr>
          <p:cNvPr id="34" name="Text 28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wiki.ivrpowers.com/en/webacd, /faq</a:t>
            </a:r>
            <a:endParaRPr lang="en-US" sz="800" dirty="0"/>
          </a:p>
        </p:txBody>
      </p:sp>
      <p:sp>
        <p:nvSpPr>
          <p:cNvPr id="35" name="Text 29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platform</a:t>
            </a:r>
            <a:endParaRPr lang="en-US" sz="800" dirty="0"/>
          </a:p>
        </p:txBody>
      </p:sp>
      <p:sp>
        <p:nvSpPr>
          <p:cNvPr id="36" name="Text 30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DIFFERENTIATOR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it means for video to be a real channel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a meeting link sent from a chat window. A video interaction that the distributor owns end to end.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22960" y="2057400"/>
            <a:ext cx="566928" cy="566928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8" name="Image 0" descr="icons/list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2193463"/>
            <a:ext cx="294803" cy="29480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17904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Queued and skilled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22960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calls enter the same queues, with the same distribution strategies and agent assignment rules as voice.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306824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581144" y="2057400"/>
            <a:ext cx="566928" cy="566928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13" name="Image 1" descr="icons/callreverse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2193463"/>
            <a:ext cx="294803" cy="29480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76088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Transferable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4581144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video call can be transferred to another service, extension or agent — including to a plain phone extension.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8065008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8339328" y="2057400"/>
            <a:ext cx="566928" cy="566928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18" name="Image 2" descr="icons/watch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2193463"/>
            <a:ext cx="294803" cy="29480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034272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Supervised live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8339328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Supervisors monitor video interactions in real time from the same panel they use for voice.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548640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822960" y="4343400"/>
            <a:ext cx="566928" cy="566928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23" name="Image 3" descr="icons/recordB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479463"/>
            <a:ext cx="294803" cy="294803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517904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Recorded and archived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822960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Native integration with Video REC captures HD video for quality, compliance and dispute resolution.</a:t>
            </a:r>
            <a:endParaRPr lang="en-US" sz="1000" dirty="0"/>
          </a:p>
        </p:txBody>
      </p:sp>
      <p:sp>
        <p:nvSpPr>
          <p:cNvPr id="26" name="Shape 20"/>
          <p:cNvSpPr/>
          <p:nvPr/>
        </p:nvSpPr>
        <p:spPr>
          <a:xfrm>
            <a:off x="4306824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7" name="Shape 21"/>
          <p:cNvSpPr/>
          <p:nvPr/>
        </p:nvSpPr>
        <p:spPr>
          <a:xfrm>
            <a:off x="4581144" y="4343400"/>
            <a:ext cx="566928" cy="566928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28" name="Image 4" descr="icons/cam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479463"/>
            <a:ext cx="294803" cy="294803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276088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Adaptive quality</a:t>
            </a:r>
            <a:endParaRPr lang="en-US" sz="1250" dirty="0"/>
          </a:p>
        </p:txBody>
      </p:sp>
      <p:sp>
        <p:nvSpPr>
          <p:cNvPr id="30" name="Text 23"/>
          <p:cNvSpPr/>
          <p:nvPr/>
        </p:nvSpPr>
        <p:spPr>
          <a:xfrm>
            <a:off x="4581144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adapts from LD through SD and HD to Ultra HD according to the bandwidth actually available.</a:t>
            </a:r>
            <a:endParaRPr lang="en-US" sz="1000" dirty="0"/>
          </a:p>
        </p:txBody>
      </p:sp>
      <p:sp>
        <p:nvSpPr>
          <p:cNvPr id="31" name="Shape 24"/>
          <p:cNvSpPr/>
          <p:nvPr/>
        </p:nvSpPr>
        <p:spPr>
          <a:xfrm>
            <a:off x="8065008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2" name="Shape 25"/>
          <p:cNvSpPr/>
          <p:nvPr/>
        </p:nvSpPr>
        <p:spPr>
          <a:xfrm>
            <a:off x="8339328" y="4343400"/>
            <a:ext cx="566928" cy="566928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33" name="Image 5" descr="icons/survey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391" y="4479463"/>
            <a:ext cx="294803" cy="294803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9034272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Measured after the call</a:t>
            </a:r>
            <a:endParaRPr lang="en-US" sz="1250" dirty="0"/>
          </a:p>
        </p:txBody>
      </p:sp>
      <p:sp>
        <p:nvSpPr>
          <p:cNvPr id="35" name="Text 27"/>
          <p:cNvSpPr/>
          <p:nvPr/>
        </p:nvSpPr>
        <p:spPr>
          <a:xfrm>
            <a:off x="8339328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Post-video-call events trigger automatic surveys, so video gets its own satisfaction data — not a blended average.</a:t>
            </a:r>
            <a:endParaRPr lang="en-US" sz="1000" dirty="0"/>
          </a:p>
        </p:txBody>
      </p:sp>
      <p:sp>
        <p:nvSpPr>
          <p:cNvPr id="36" name="Text 28"/>
          <p:cNvSpPr/>
          <p:nvPr/>
        </p:nvSpPr>
        <p:spPr>
          <a:xfrm>
            <a:off x="548640" y="614476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Entry points: any WebRTC-compliant browser, iOS and Android devices, and self-service kiosks.</a:t>
            </a:r>
            <a:endParaRPr lang="en-US" sz="1050" dirty="0"/>
          </a:p>
        </p:txBody>
      </p:sp>
      <p:sp>
        <p:nvSpPr>
          <p:cNvPr id="37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wiki.ivrpowers.com/en/webacd/faq, /videortc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Differentiator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174" name="Image" descr="Image"/>
          <p:cNvPicPr>
            <a:picLocks noChangeAspect="1"/>
          </p:cNvPicPr>
          <p:nvPr/>
        </p:nvPicPr>
        <p:blipFill>
          <a:blip r:embed="rId12">
            <a:extLst/>
          </a:blip>
          <a:srcRect l="0" t="6452" r="0" b="14657"/>
          <a:stretch>
            <a:fillRect/>
          </a:stretch>
        </p:blipFill>
        <p:spPr>
          <a:xfrm>
            <a:off x="4799548" y="393739"/>
            <a:ext cx="2580155" cy="2198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Layer.tiff" descr="Layer.tiff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2913907" y="4265969"/>
            <a:ext cx="6351486" cy="1122256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Circle"/>
          <p:cNvSpPr/>
          <p:nvPr/>
        </p:nvSpPr>
        <p:spPr>
          <a:xfrm>
            <a:off x="5448118" y="864230"/>
            <a:ext cx="1283064" cy="1283064"/>
          </a:xfrm>
          <a:prstGeom prst="ellipse">
            <a:avLst/>
          </a:prstGeom>
          <a:gradFill>
            <a:gsLst>
              <a:gs pos="0">
                <a:srgbClr val="56575B"/>
              </a:gs>
              <a:gs pos="100000">
                <a:srgbClr val="0F0F0F"/>
              </a:gs>
            </a:gsLst>
            <a:lin ang="5400000"/>
          </a:gradFill>
          <a:ln w="3175">
            <a:miter lim="400000"/>
          </a:ln>
        </p:spPr>
        <p:txBody>
          <a:bodyPr lIns="25373" tIns="25373" rIns="25373" bIns="25373" anchor="ctr"/>
          <a:lstStyle/>
          <a:p>
            <a:pPr algn="ctr" defTabSz="412750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76" name="TURNKEY…"/>
          <p:cNvSpPr txBox="1"/>
          <p:nvPr/>
        </p:nvSpPr>
        <p:spPr>
          <a:xfrm>
            <a:off x="5580000" y="1242035"/>
            <a:ext cx="1019300" cy="52745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" dist="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5373" tIns="25373" rIns="25373" bIns="25373" anchor="ctr">
            <a:spAutoFit/>
          </a:bodyPr>
          <a:lstStyle/>
          <a:p>
            <a:pPr algn="ctr" defTabSz="1219169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TURNKEY</a:t>
            </a:r>
          </a:p>
          <a:p>
            <a:pPr algn="ctr" defTabSz="1219169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START</a:t>
            </a:r>
          </a:p>
        </p:txBody>
      </p:sp>
      <p:sp>
        <p:nvSpPr>
          <p:cNvPr id="950" name="Did you know you can transform teamwork…"/>
          <p:cNvSpPr txBox="1"/>
          <p:nvPr/>
        </p:nvSpPr>
        <p:spPr>
          <a:xfrm>
            <a:off x="452924" y="2946426"/>
            <a:ext cx="11286152" cy="965148"/>
          </a:xfrm>
          <a:prstGeom prst="rect">
            <a:avLst/>
          </a:prstGeom>
        </p:spPr>
        <p:txBody>
          <a:bodyPr wrap="none" lIns="25373" tIns="25373" rIns="25373" bIns="25373" anchor="ctr">
            <a:noAutofit/>
          </a:bodyPr>
          <a:lstStyle/>
          <a:p>
            <a:pPr algn="ctr" defTabSz="228600">
              <a:defRPr sz="2600">
                <a:solidFill>
                  <a:srgbClr val="212F38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pPr>
            <a:r>
              <a:rPr sz="2600">
                <a:latin typeface="Montserrat"/>
              </a:rPr>
              <a:t>Did you know you can transform teamwork</a:t>
            </a:r>
            <a:br>
              <a:rPr sz="2600"/>
            </a:br>
            <a:r>
              <a:rPr sz="2600">
                <a:latin typeface="Montserrat"/>
              </a:rPr>
              <a:t>and your processes with new tools?</a:t>
            </a:r>
          </a:p>
        </p:txBody>
      </p:sp>
      <p:sp>
        <p:nvSpPr>
          <p:cNvPr id="211" name="Interactive Powers"/>
          <p:cNvSpPr txBox="1"/>
          <p:nvPr/>
        </p:nvSpPr>
        <p:spPr>
          <a:xfrm>
            <a:off x="600044" y="5927326"/>
            <a:ext cx="10974059" cy="320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2835" tIns="22835" rIns="22835" bIns="22835">
            <a:normAutofit fontScale="100000" lnSpcReduction="0"/>
          </a:bodyPr>
          <a:lstStyle/>
          <a:p>
            <a:pPr algn="ctr" defTabSz="412750">
              <a:defRPr>
                <a:solidFill>
                  <a:srgbClr val="212F38"/>
                </a:solidFill>
                <a:latin typeface="MuseoSansRounded-100"/>
                <a:ea typeface="MuseoSansRounded-100"/>
                <a:cs typeface="MuseoSansRounded-100"/>
                <a:sym typeface="MuseoSansRounded-100"/>
              </a:defRPr>
            </a:pPr>
            <a:r>
              <a:t>Interactive</a:t>
            </a:r>
            <a:r>
              <a:rPr>
                <a:latin typeface="MuseoSansRounded-900"/>
                <a:ea typeface="MuseoSansRounded-900"/>
                <a:cs typeface="MuseoSansRounded-900"/>
                <a:sym typeface="MuseoSansRounded-900"/>
              </a:rPr>
              <a:t> Powers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CAPABILITIES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Routing, agents, supervision and security — one console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960" y="1645920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7" name="Image 0" descr="icons/list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1781983"/>
            <a:ext cx="294803" cy="29480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17904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Queues and routes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22960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Build inbound and outbound flows with dedicated queue and route objects, each independently configurable.</a:t>
            </a:r>
            <a:endParaRPr lang="en-US" sz="980" dirty="0"/>
          </a:p>
        </p:txBody>
      </p:sp>
      <p:sp>
        <p:nvSpPr>
          <p:cNvPr id="10" name="Shape 7"/>
          <p:cNvSpPr/>
          <p:nvPr/>
        </p:nvSpPr>
        <p:spPr>
          <a:xfrm>
            <a:off x="4306824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581144" y="1645920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2" name="Image 1" descr="icons/keymap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1781983"/>
            <a:ext cx="294803" cy="29480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76088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Full softphone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4581144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Dialpad with key tones, DTMF during calls, and ringing tone between extensions.</a:t>
            </a:r>
            <a:endParaRPr lang="en-US" sz="980" dirty="0"/>
          </a:p>
        </p:txBody>
      </p:sp>
      <p:sp>
        <p:nvSpPr>
          <p:cNvPr id="15" name="Shape 11"/>
          <p:cNvSpPr/>
          <p:nvPr/>
        </p:nvSpPr>
        <p:spPr>
          <a:xfrm>
            <a:off x="8065008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8339328" y="1645920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7" name="Image 2" descr="icons/eye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1781983"/>
            <a:ext cx="294803" cy="294803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034272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Live queue monitoring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8339328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real-time Queues panel with per-queue statistics, agent status and talking indicators.</a:t>
            </a:r>
            <a:endParaRPr lang="en-US" sz="980" dirty="0"/>
          </a:p>
        </p:txBody>
      </p:sp>
      <p:sp>
        <p:nvSpPr>
          <p:cNvPr id="20" name="Shape 15"/>
          <p:cNvSpPr/>
          <p:nvPr/>
        </p:nvSpPr>
        <p:spPr>
          <a:xfrm>
            <a:off x="548640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822960" y="3931920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2" name="Image 3" descr="icons/micro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067983"/>
            <a:ext cx="294803" cy="294803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Whisper, listen and transfer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822960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Coach an agent mid-call, listen in for quality, or move an interaction without dropping the customer.</a:t>
            </a:r>
            <a:endParaRPr lang="en-US" sz="980" dirty="0"/>
          </a:p>
        </p:txBody>
      </p:sp>
      <p:sp>
        <p:nvSpPr>
          <p:cNvPr id="25" name="Shape 19"/>
          <p:cNvSpPr/>
          <p:nvPr/>
        </p:nvSpPr>
        <p:spPr>
          <a:xfrm>
            <a:off x="4306824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4581144" y="3931920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7" name="Image 4" descr="icons/doc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067983"/>
            <a:ext cx="294803" cy="294803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276088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Default report library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4581144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batch of ready-made reports covering calls, agents and pauses is installed with the platform.</a:t>
            </a:r>
            <a:endParaRPr lang="en-US" sz="980" dirty="0"/>
          </a:p>
        </p:txBody>
      </p:sp>
      <p:sp>
        <p:nvSpPr>
          <p:cNvPr id="30" name="Shape 23"/>
          <p:cNvSpPr/>
          <p:nvPr/>
        </p:nvSpPr>
        <p:spPr>
          <a:xfrm>
            <a:off x="8065008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1" name="Shape 24"/>
          <p:cNvSpPr/>
          <p:nvPr/>
        </p:nvSpPr>
        <p:spPr>
          <a:xfrm>
            <a:off x="8339328" y="3931920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32" name="Image 5" descr="icons/shield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391" y="4067983"/>
            <a:ext cx="294803" cy="294803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034272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Role-based access control</a:t>
            </a:r>
            <a:endParaRPr lang="en-US" sz="1250" dirty="0"/>
          </a:p>
        </p:txBody>
      </p:sp>
      <p:sp>
        <p:nvSpPr>
          <p:cNvPr id="34" name="Text 26"/>
          <p:cNvSpPr/>
          <p:nvPr/>
        </p:nvSpPr>
        <p:spPr>
          <a:xfrm>
            <a:off x="8339328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Administrator, supervisor and agent roles, with supervisor scope narrowed permission by permission.</a:t>
            </a:r>
            <a:endParaRPr lang="en-US" sz="980" dirty="0"/>
          </a:p>
        </p:txBody>
      </p:sp>
      <p:sp>
        <p:nvSpPr>
          <p:cNvPr id="35" name="Text 27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wiki.ivrpowers.com/en/webacd/faq, /webacd/configuration, /webacd/changelog</a:t>
            </a:r>
            <a:endParaRPr lang="en-US" sz="800" dirty="0"/>
          </a:p>
        </p:txBody>
      </p:sp>
      <p:sp>
        <p:nvSpPr>
          <p:cNvPr id="36" name="Text 28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Capabilities</a:t>
            </a:r>
            <a:endParaRPr lang="en-US" sz="800" dirty="0"/>
          </a:p>
        </p:txBody>
      </p:sp>
      <p:sp>
        <p:nvSpPr>
          <p:cNvPr id="37" name="Text 29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SUITE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 is one layer of a complete stack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Each platform stands alone and speaks standard protocols — but bought together they behave as one system, with no integration project in between.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7" name="Image 0" descr="assets/marks/hero_smartiv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464" y="2194560"/>
            <a:ext cx="914400" cy="914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20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AUTOMATION LAYER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768096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Carrier-grade VoiceXML IVR with speech engines, handling the call before a human is needed.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3392424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3A4A55"/>
          </a:solidFill>
          <a:ln w="19050">
            <a:solidFill>
              <a:srgbClr val="F8EA76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assets/marks/hero_webac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248" y="2194560"/>
            <a:ext cx="914400" cy="9144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75304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575304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DISTRIBUTION LAYER</a:t>
            </a:r>
            <a:endParaRPr lang="en-US" sz="850" dirty="0"/>
          </a:p>
        </p:txBody>
      </p:sp>
      <p:sp>
        <p:nvSpPr>
          <p:cNvPr id="15" name="Text 11"/>
          <p:cNvSpPr/>
          <p:nvPr/>
        </p:nvSpPr>
        <p:spPr>
          <a:xfrm>
            <a:off x="3611880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Queues, routes and distributes voice and video to the right agent, and runs their desktop.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6236208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17" name="Image 2" descr="assets/marks/hero_videort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032" y="2194560"/>
            <a:ext cx="914400" cy="9144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19088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419088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MEDIA GATEWAY</a:t>
            </a:r>
            <a:endParaRPr lang="en-US" sz="850" dirty="0"/>
          </a:p>
        </p:txBody>
      </p:sp>
      <p:sp>
        <p:nvSpPr>
          <p:cNvPr id="20" name="Text 15"/>
          <p:cNvSpPr/>
          <p:nvPr/>
        </p:nvSpPr>
        <p:spPr>
          <a:xfrm>
            <a:off x="6455664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Hybrid SIP + WebRTC gateway for browsers, mobile devices and kiosks, built for high availability.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9079992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22" name="Image 3" descr="assets/marks/hero_videore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7816" y="2194560"/>
            <a:ext cx="914400" cy="9144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262872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9262872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RECORDING LAYER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9299448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HD video recording, storage and archive, with export for analytics and compliance.</a:t>
            </a:r>
            <a:endParaRPr lang="en-US" sz="950" dirty="0"/>
          </a:p>
        </p:txBody>
      </p:sp>
      <p:sp>
        <p:nvSpPr>
          <p:cNvPr id="26" name="Text 20"/>
          <p:cNvSpPr/>
          <p:nvPr/>
        </p:nvSpPr>
        <p:spPr>
          <a:xfrm>
            <a:off x="548640" y="507492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 Services · hosting, monitoring and managed operation across all four platforms</a:t>
            </a:r>
            <a:endParaRPr lang="en-US" sz="1050" dirty="0"/>
          </a:p>
        </p:txBody>
      </p:sp>
      <p:sp>
        <p:nvSpPr>
          <p:cNvPr id="27" name="Text 21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 (platform documentation)</a:t>
            </a:r>
            <a:endParaRPr lang="en-US" sz="800" dirty="0"/>
          </a:p>
        </p:txBody>
      </p:sp>
      <p:sp>
        <p:nvSpPr>
          <p:cNvPr id="28" name="Text 22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suite</a:t>
            </a:r>
            <a:endParaRPr lang="en-US" sz="800" dirty="0"/>
          </a:p>
        </p:txBody>
      </p:sp>
      <p:sp>
        <p:nvSpPr>
          <p:cNvPr id="29" name="Text 23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COMPARISON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Where Web ACD parts company with the suites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4946904" y="1463040"/>
            <a:ext cx="3456432" cy="4133088"/>
          </a:xfrm>
          <a:prstGeom prst="roundRect">
            <a:avLst>
              <a:gd name="adj" fmla="val 2646"/>
            </a:avLst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0456" y="1463040"/>
            <a:ext cx="3547872" cy="4133088"/>
          </a:xfrm>
          <a:prstGeom prst="roundRect">
            <a:avLst>
              <a:gd name="adj" fmla="val 2577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1554480"/>
            <a:ext cx="44348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74920" y="1554480"/>
            <a:ext cx="3200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typical CCaaS suite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8366760" y="1554480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2212848"/>
            <a:ext cx="4617720" cy="658368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713232" y="2212848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as a channel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074920" y="2212848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Absent, add-on priced, or a marketplace plug-in</a:t>
            </a:r>
            <a:endParaRPr lang="en-US" sz="960" dirty="0"/>
          </a:p>
        </p:txBody>
      </p:sp>
      <p:sp>
        <p:nvSpPr>
          <p:cNvPr id="13" name="Text 11"/>
          <p:cNvSpPr/>
          <p:nvPr/>
        </p:nvSpPr>
        <p:spPr>
          <a:xfrm>
            <a:off x="8366760" y="2212848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Native, routed by the same ACD as voice</a:t>
            </a:r>
            <a:endParaRPr lang="en-US" sz="980" dirty="0"/>
          </a:p>
        </p:txBody>
      </p:sp>
      <p:sp>
        <p:nvSpPr>
          <p:cNvPr id="14" name="Text 12"/>
          <p:cNvSpPr/>
          <p:nvPr/>
        </p:nvSpPr>
        <p:spPr>
          <a:xfrm>
            <a:off x="713232" y="2871216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recording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074920" y="2871216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Usually a separate product or partner</a:t>
            </a:r>
            <a:endParaRPr lang="en-US" sz="960" dirty="0"/>
          </a:p>
        </p:txBody>
      </p:sp>
      <p:sp>
        <p:nvSpPr>
          <p:cNvPr id="16" name="Text 14"/>
          <p:cNvSpPr/>
          <p:nvPr/>
        </p:nvSpPr>
        <p:spPr>
          <a:xfrm>
            <a:off x="8366760" y="2871216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REC, integrated in the same suite</a:t>
            </a:r>
            <a:endParaRPr lang="en-US" sz="980" dirty="0"/>
          </a:p>
        </p:txBody>
      </p:sp>
      <p:sp>
        <p:nvSpPr>
          <p:cNvPr id="17" name="Shape 15"/>
          <p:cNvSpPr/>
          <p:nvPr/>
        </p:nvSpPr>
        <p:spPr>
          <a:xfrm>
            <a:off x="548640" y="3529584"/>
            <a:ext cx="4617720" cy="658368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713232" y="3529584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Deployment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074920" y="3529584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Vendor cloud only, in most cases</a:t>
            </a:r>
            <a:endParaRPr lang="en-US" sz="960" dirty="0"/>
          </a:p>
        </p:txBody>
      </p:sp>
      <p:sp>
        <p:nvSpPr>
          <p:cNvPr id="20" name="Text 18"/>
          <p:cNvSpPr/>
          <p:nvPr/>
        </p:nvSpPr>
        <p:spPr>
          <a:xfrm>
            <a:off x="8366760" y="3529584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Cloud, on-premises, virtualized or hybrid</a:t>
            </a:r>
            <a:endParaRPr lang="en-US" sz="980" dirty="0"/>
          </a:p>
        </p:txBody>
      </p:sp>
      <p:sp>
        <p:nvSpPr>
          <p:cNvPr id="21" name="Text 19"/>
          <p:cNvSpPr/>
          <p:nvPr/>
        </p:nvSpPr>
        <p:spPr>
          <a:xfrm>
            <a:off x="713232" y="4187952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Commercial model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074920" y="4187952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 agent, per month, indefinitely</a:t>
            </a:r>
            <a:endParaRPr lang="en-US" sz="960" dirty="0"/>
          </a:p>
        </p:txBody>
      </p:sp>
      <p:sp>
        <p:nvSpPr>
          <p:cNvPr id="23" name="Text 21"/>
          <p:cNvSpPr/>
          <p:nvPr/>
        </p:nvSpPr>
        <p:spPr>
          <a:xfrm>
            <a:off x="8366760" y="4187952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Subscription or licences</a:t>
            </a:r>
            <a:endParaRPr lang="en-US" sz="980" dirty="0"/>
          </a:p>
        </p:txBody>
      </p:sp>
      <p:sp>
        <p:nvSpPr>
          <p:cNvPr id="24" name="Shape 22"/>
          <p:cNvSpPr/>
          <p:nvPr/>
        </p:nvSpPr>
        <p:spPr>
          <a:xfrm>
            <a:off x="548640" y="4846320"/>
            <a:ext cx="4617720" cy="658368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713232" y="4846320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Vendors in the stack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074920" y="4846320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Platform, plus video partner, plus recorder</a:t>
            </a:r>
            <a:endParaRPr lang="en-US" sz="960" dirty="0"/>
          </a:p>
        </p:txBody>
      </p:sp>
      <p:sp>
        <p:nvSpPr>
          <p:cNvPr id="27" name="Text 25"/>
          <p:cNvSpPr/>
          <p:nvPr/>
        </p:nvSpPr>
        <p:spPr>
          <a:xfrm>
            <a:off x="8366760" y="4846320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One vendor for IVR, ACD, video and recording</a:t>
            </a:r>
            <a:endParaRPr lang="en-US" sz="980" dirty="0"/>
          </a:p>
        </p:txBody>
      </p:sp>
      <p:sp>
        <p:nvSpPr>
          <p:cNvPr id="28" name="Text 26"/>
          <p:cNvSpPr/>
          <p:nvPr/>
        </p:nvSpPr>
        <p:spPr>
          <a:xfrm>
            <a:off x="548640" y="5989320"/>
            <a:ext cx="11091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"A typical CCaaS suite" summarises patterns published on the capability and pricing pages of leading platforms as of August 2026. Specific vendor comparisons available on request.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Comparison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PRODUCTION &amp; COMMERCIALS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Running where it matters, licensed to keep it that way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37160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Industries served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773936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1335024" y="1993392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8" name="Image 0" descr="icons/bank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6698" y="2125066"/>
            <a:ext cx="285293" cy="28529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40080" y="2633472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Financial Services</a:t>
            </a:r>
            <a:endParaRPr lang="en-US" sz="1020" dirty="0"/>
          </a:p>
        </p:txBody>
      </p:sp>
      <p:sp>
        <p:nvSpPr>
          <p:cNvPr id="10" name="Shape 7"/>
          <p:cNvSpPr/>
          <p:nvPr/>
        </p:nvSpPr>
        <p:spPr>
          <a:xfrm>
            <a:off x="2798064" y="1773936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3584448" y="1993392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2" name="Image 1" descr="icons/building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6122" y="2125066"/>
            <a:ext cx="285293" cy="28529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889504" y="2633472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Public Sector</a:t>
            </a:r>
            <a:endParaRPr lang="en-US" sz="1020" dirty="0"/>
          </a:p>
        </p:txBody>
      </p:sp>
      <p:sp>
        <p:nvSpPr>
          <p:cNvPr id="14" name="Shape 10"/>
          <p:cNvSpPr/>
          <p:nvPr/>
        </p:nvSpPr>
        <p:spPr>
          <a:xfrm>
            <a:off x="5047488" y="1773936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5" name="Shape 11"/>
          <p:cNvSpPr/>
          <p:nvPr/>
        </p:nvSpPr>
        <p:spPr>
          <a:xfrm>
            <a:off x="5833872" y="1993392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6" name="Image 2" descr="icons/health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546" y="2125066"/>
            <a:ext cx="285293" cy="28529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138928" y="2633472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Healthcare</a:t>
            </a:r>
            <a:endParaRPr lang="en-US" sz="1020" dirty="0"/>
          </a:p>
        </p:txBody>
      </p:sp>
      <p:sp>
        <p:nvSpPr>
          <p:cNvPr id="18" name="Shape 13"/>
          <p:cNvSpPr/>
          <p:nvPr/>
        </p:nvSpPr>
        <p:spPr>
          <a:xfrm>
            <a:off x="7296912" y="1773936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9" name="Shape 14"/>
          <p:cNvSpPr/>
          <p:nvPr/>
        </p:nvSpPr>
        <p:spPr>
          <a:xfrm>
            <a:off x="8083296" y="1993392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0" name="Image 3" descr="icons/signal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4970" y="2125066"/>
            <a:ext cx="285293" cy="285293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388352" y="2633472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Telecom &amp; Utilities</a:t>
            </a:r>
            <a:endParaRPr lang="en-US" sz="1020" dirty="0"/>
          </a:p>
        </p:txBody>
      </p:sp>
      <p:sp>
        <p:nvSpPr>
          <p:cNvPr id="22" name="Shape 16"/>
          <p:cNvSpPr/>
          <p:nvPr/>
        </p:nvSpPr>
        <p:spPr>
          <a:xfrm>
            <a:off x="9546336" y="1773936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23" name="Shape 17"/>
          <p:cNvSpPr/>
          <p:nvPr/>
        </p:nvSpPr>
        <p:spPr>
          <a:xfrm>
            <a:off x="10332720" y="1993392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4" name="Image 4" descr="icons/bpo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4394" y="2125066"/>
            <a:ext cx="285293" cy="285293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9637776" y="2633472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BPO &amp; Services</a:t>
            </a:r>
            <a:endParaRPr lang="en-US" sz="1020" dirty="0"/>
          </a:p>
        </p:txBody>
      </p:sp>
      <p:sp>
        <p:nvSpPr>
          <p:cNvPr id="26" name="Text 19"/>
          <p:cNvSpPr/>
          <p:nvPr/>
        </p:nvSpPr>
        <p:spPr>
          <a:xfrm>
            <a:off x="548640" y="329184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Deployed in public services, healthcare, insurance and financial institutions across Latin America and Europe. Named references available under NDA through your account team.</a:t>
            </a:r>
            <a:endParaRPr lang="en-US" sz="980" dirty="0"/>
          </a:p>
        </p:txBody>
      </p:sp>
      <p:sp>
        <p:nvSpPr>
          <p:cNvPr id="27" name="Shape 20"/>
          <p:cNvSpPr/>
          <p:nvPr/>
        </p:nvSpPr>
        <p:spPr>
          <a:xfrm>
            <a:off x="548640" y="3977640"/>
            <a:ext cx="11091672" cy="1965960"/>
          </a:xfrm>
          <a:prstGeom prst="roundRect">
            <a:avLst>
              <a:gd name="adj" fmla="val 4651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28" name="Text 21"/>
          <p:cNvSpPr/>
          <p:nvPr/>
        </p:nvSpPr>
        <p:spPr>
          <a:xfrm>
            <a:off x="868680" y="416052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Seat-based subscription, with a licence available</a:t>
            </a:r>
            <a:endParaRPr lang="en-US" sz="1400" dirty="0"/>
          </a:p>
        </p:txBody>
      </p:sp>
      <p:sp>
        <p:nvSpPr>
          <p:cNvPr id="29" name="Text 22"/>
          <p:cNvSpPr/>
          <p:nvPr/>
        </p:nvSpPr>
        <p:spPr>
          <a:xfrm>
            <a:off x="868680" y="4553712"/>
            <a:ext cx="10469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1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 is contracted by subscription, by seat — a seat being one agent, supervisor or administrator. For the public sector and regulated environments that need to own the licence, we still offer a perpetual per-seat purchase, with an annual maintenance that covers new versions, updates and online support. Full-function evaluation licences are available for a proof of concept.</a:t>
            </a:r>
            <a:endParaRPr lang="en-US" sz="1100" dirty="0"/>
          </a:p>
        </p:txBody>
      </p:sp>
      <p:sp>
        <p:nvSpPr>
          <p:cNvPr id="30" name="Text 23"/>
          <p:cNvSpPr/>
          <p:nvPr/>
        </p:nvSpPr>
        <p:spPr>
          <a:xfrm>
            <a:off x="868680" y="5285232"/>
            <a:ext cx="10469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i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Seat-based subscription means you pay for contact center capacity, not a named licence tied to each person. Cost tracks how the contact center is actually staffed, and video is inside it — and a perpetual per-seat purchase is still available for organizations that need to own the licence.</a:t>
            </a:r>
            <a:endParaRPr lang="en-US" sz="960" dirty="0"/>
          </a:p>
        </p:txBody>
      </p:sp>
      <p:sp>
        <p:nvSpPr>
          <p:cNvPr id="31" name="Text 24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interactivepowers.com/en/platforms/webacd; Source: wiki.ivrpowers.com/en/webacd/faq (licensing and billing section)</a:t>
            </a:r>
            <a:endParaRPr lang="en-US" sz="800" dirty="0"/>
          </a:p>
        </p:txBody>
      </p:sp>
      <p:sp>
        <p:nvSpPr>
          <p:cNvPr id="32" name="Text 25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Proof &amp; commercials</a:t>
            </a:r>
            <a:endParaRPr lang="en-US" sz="800" dirty="0"/>
          </a:p>
        </p:txBody>
      </p:sp>
      <p:sp>
        <p:nvSpPr>
          <p:cNvPr id="33" name="Text 26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377440" y="3291840"/>
            <a:ext cx="6766560" cy="676656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3" name="Image 0" descr="assets/marks/hero_webac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2286000"/>
            <a:ext cx="2194560" cy="21945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196596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  ·  VIDEO-CENTRIC ACD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85800" y="2331720"/>
            <a:ext cx="80467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Put a face to your</a:t>
            </a:r>
            <a:endParaRPr lang="en-US" sz="38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contact center.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685800" y="4041648"/>
            <a:ext cx="7772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Let us show you a queued video call — distributed, supervised, recorded and reported — on your own use case, with an evaluation licence and no capacity games.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685800" y="4892040"/>
            <a:ext cx="1965960" cy="512064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685800" y="4892040"/>
            <a:ext cx="1965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Talk to Sales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834640" y="4892040"/>
            <a:ext cx="2148840" cy="512064"/>
          </a:xfrm>
          <a:prstGeom prst="roundRect">
            <a:avLst>
              <a:gd name="adj" fmla="val 50000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2834640" y="4892040"/>
            <a:ext cx="2148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Request a Demo</a:t>
            </a:r>
            <a:endParaRPr lang="en-US" sz="1200" dirty="0"/>
          </a:p>
        </p:txBody>
      </p:sp>
      <p:pic>
        <p:nvPicPr>
          <p:cNvPr id="11" name="Image 1" descr="assets/logo_corp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897880"/>
            <a:ext cx="1920240" cy="63093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971800" y="5870448"/>
            <a:ext cx="3657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interactivepowers.com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Interactive Powers,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ACD 2026 — Product Brochure</dc:title>
  <dc:subject>PptxGenJS Presentation</dc:subject>
  <dc:creator>Interactive Powers</dc:creator>
  <cp:lastModifiedBy>Interactive Powers</cp:lastModifiedBy>
  <cp:revision>1</cp:revision>
  <dcterms:created xsi:type="dcterms:W3CDTF">2026-08-19T02:32:20Z</dcterms:created>
  <dcterms:modified xsi:type="dcterms:W3CDTF">2026-08-19T02:32:20Z</dcterms:modified>
</cp:coreProperties>
</file>