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1" name="Shape 2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Argumento económico complementario: el retorno del punto no depende solo del ahorro en atención, también del valor del espacio publicitario. Encaja bien con retail, turismo y automoción.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Presentation Subtitle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Body Level One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Presentation Subtitle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Body Level One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62" name="Bowl of pappardelle pasta with parsley butter, roasted hazelnuts, and shaved parmesan cheese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2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2" name="Body Level One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Slide bullet text</a:t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Body Level One…"/>
          <p:cNvSpPr txBox="1"/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Agenda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Body Level One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Agenda Topics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/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Body Level One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“Notable Quote”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5" name="Bowl with salmon cakes, salad, and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,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magnific_follow-the-instructions-o_TdI0y3iVNR.png" descr="magnific_follow-the-instructions-o_TdI0y3iVN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0"/>
            <a:ext cx="24384003" cy="137160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" name="Cuello de Botella…"/>
          <p:cNvGrpSpPr/>
          <p:nvPr/>
        </p:nvGrpSpPr>
        <p:grpSpPr>
          <a:xfrm>
            <a:off x="5534666" y="1902817"/>
            <a:ext cx="4331986" cy="2326619"/>
            <a:chOff x="0" y="0"/>
            <a:chExt cx="4331985" cy="2326617"/>
          </a:xfrm>
        </p:grpSpPr>
        <p:sp>
          <p:nvSpPr>
            <p:cNvPr id="172" name="Rectangle"/>
            <p:cNvSpPr/>
            <p:nvPr/>
          </p:nvSpPr>
          <p:spPr>
            <a:xfrm>
              <a:off x="-1" y="-1"/>
              <a:ext cx="4331987" cy="2326619"/>
            </a:xfrm>
            <a:prstGeom prst="rect">
              <a:avLst/>
            </a:prstGeom>
            <a:solidFill>
              <a:srgbClr val="4D5C6E"/>
            </a:solidFill>
            <a:ln w="50800" cap="flat">
              <a:solidFill>
                <a:srgbClr val="D0CCC8"/>
              </a:solidFill>
              <a:prstDash val="solid"/>
              <a:miter lim="400000"/>
            </a:ln>
            <a:effectLst>
              <a:outerShdw sx="100000" sy="100000" kx="0" ky="0" algn="b" rotWithShape="0" blurRad="266700" dist="15454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</a:p>
          </p:txBody>
        </p:sp>
        <p:sp>
          <p:nvSpPr>
            <p:cNvPr id="173" name="Cuello de Botella…"/>
            <p:cNvSpPr txBox="1"/>
            <p:nvPr/>
          </p:nvSpPr>
          <p:spPr>
            <a:xfrm>
              <a:off x="25399" y="167628"/>
              <a:ext cx="4281187" cy="1991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65100" tIns="165100" rIns="165100" bIns="165100" numCol="1" anchor="ctr">
              <a:sp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2400">
                  <a:solidFill>
                    <a:srgbClr val="D0CCC8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  <a:r>
                <a:t>Cuello de Botella</a:t>
              </a:r>
            </a:p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  <a:r>
                <a:t>Accumulation de checkins o checkouts, impiden upselling o cross-selling a clientes VIP. </a:t>
              </a:r>
              <a:br/>
              <a:r>
                <a:t>15 min de espera que VIP no toleran.</a:t>
              </a:r>
            </a:p>
          </p:txBody>
        </p:sp>
      </p:grpSp>
      <p:grpSp>
        <p:nvGrpSpPr>
          <p:cNvPr id="177" name="Falta de Eficiencia…"/>
          <p:cNvGrpSpPr/>
          <p:nvPr/>
        </p:nvGrpSpPr>
        <p:grpSpPr>
          <a:xfrm>
            <a:off x="13592421" y="686995"/>
            <a:ext cx="4331986" cy="2326618"/>
            <a:chOff x="0" y="0"/>
            <a:chExt cx="4331985" cy="2326616"/>
          </a:xfrm>
        </p:grpSpPr>
        <p:sp>
          <p:nvSpPr>
            <p:cNvPr id="175" name="Rectangle"/>
            <p:cNvSpPr/>
            <p:nvPr/>
          </p:nvSpPr>
          <p:spPr>
            <a:xfrm>
              <a:off x="-1" y="-1"/>
              <a:ext cx="4331987" cy="2326618"/>
            </a:xfrm>
            <a:prstGeom prst="rect">
              <a:avLst/>
            </a:prstGeom>
            <a:solidFill>
              <a:srgbClr val="4D5C6E"/>
            </a:solidFill>
            <a:ln w="50800" cap="flat">
              <a:solidFill>
                <a:srgbClr val="D0CCC8"/>
              </a:solidFill>
              <a:prstDash val="solid"/>
              <a:miter lim="400000"/>
            </a:ln>
            <a:effectLst>
              <a:outerShdw sx="100000" sy="100000" kx="0" ky="0" algn="b" rotWithShape="0" blurRad="266700" dist="15454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</a:p>
          </p:txBody>
        </p:sp>
        <p:sp>
          <p:nvSpPr>
            <p:cNvPr id="176" name="Falta de Eficiencia…"/>
            <p:cNvSpPr txBox="1"/>
            <p:nvPr/>
          </p:nvSpPr>
          <p:spPr>
            <a:xfrm>
              <a:off x="25399" y="324473"/>
              <a:ext cx="4281187" cy="1677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65100" tIns="165100" rIns="165100" bIns="165100" numCol="1" anchor="ctr">
              <a:sp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2400">
                  <a:solidFill>
                    <a:srgbClr val="D0CCC8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  <a:r>
                <a:t>Falta de Eficiencia</a:t>
              </a:r>
            </a:p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  <a:r>
                <a:t>Personal fijo de venta de tours o servicios  de valor añadido, desocupado en horas valle y saturado en horas picos.</a:t>
              </a:r>
            </a:p>
          </p:txBody>
        </p:sp>
      </p:grpSp>
      <p:grpSp>
        <p:nvGrpSpPr>
          <p:cNvPr id="180" name="Abandono Silencioso…"/>
          <p:cNvGrpSpPr/>
          <p:nvPr/>
        </p:nvGrpSpPr>
        <p:grpSpPr>
          <a:xfrm>
            <a:off x="13192563" y="9959684"/>
            <a:ext cx="4331986" cy="2326618"/>
            <a:chOff x="0" y="0"/>
            <a:chExt cx="4331985" cy="2326617"/>
          </a:xfrm>
        </p:grpSpPr>
        <p:sp>
          <p:nvSpPr>
            <p:cNvPr id="178" name="Rectangle"/>
            <p:cNvSpPr/>
            <p:nvPr/>
          </p:nvSpPr>
          <p:spPr>
            <a:xfrm>
              <a:off x="-1" y="-1"/>
              <a:ext cx="4331987" cy="2326619"/>
            </a:xfrm>
            <a:prstGeom prst="rect">
              <a:avLst/>
            </a:prstGeom>
            <a:solidFill>
              <a:srgbClr val="4D5C6E"/>
            </a:solidFill>
            <a:ln w="50800" cap="flat">
              <a:solidFill>
                <a:srgbClr val="D0CCC8"/>
              </a:solidFill>
              <a:prstDash val="solid"/>
              <a:miter lim="400000"/>
            </a:ln>
            <a:effectLst>
              <a:outerShdw sx="100000" sy="100000" kx="0" ky="0" algn="b" rotWithShape="0" blurRad="266700" dist="15454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</a:p>
          </p:txBody>
        </p:sp>
        <p:sp>
          <p:nvSpPr>
            <p:cNvPr id="179" name="Abandono Silencioso…"/>
            <p:cNvSpPr txBox="1"/>
            <p:nvPr/>
          </p:nvSpPr>
          <p:spPr>
            <a:xfrm>
              <a:off x="25399" y="167628"/>
              <a:ext cx="4281187" cy="1991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65100" tIns="165100" rIns="165100" bIns="165100" numCol="1" anchor="ctr">
              <a:spAutoFit/>
            </a:bodyPr>
            <a:lstStyle/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2400">
                  <a:solidFill>
                    <a:srgbClr val="D0CCC8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  <a:r>
                <a:t>Abandono Silencioso</a:t>
              </a:r>
            </a:p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  <a:r>
                <a:t>Huésped corporativa VIP.  Necesita cuenta y transporte. Ve la cola, hace la cuenta y pasa de largo. </a:t>
              </a:r>
            </a:p>
            <a:p>
              <a:pPr algn="ctr" defTabSz="825500">
                <a:lnSpc>
                  <a:spcPct val="130000"/>
                </a:lnSpc>
                <a:spcBef>
                  <a:spcPts val="0"/>
                </a:spcBef>
                <a:defRPr sz="1600">
                  <a:solidFill>
                    <a:srgbClr val="D0CCC8"/>
                  </a:solidFill>
                  <a:latin typeface="Montserrat Thin Regular"/>
                  <a:ea typeface="Montserrat Thin Regular"/>
                  <a:cs typeface="Montserrat Thin Regular"/>
                  <a:sym typeface="Montserrat Thin Regular"/>
                </a:defRPr>
              </a:pPr>
              <a:r>
                <a:t>Sin quejas sin ruido. </a:t>
              </a:r>
            </a:p>
          </p:txBody>
        </p:sp>
      </p:grpSp>
      <p:sp>
        <p:nvSpPr>
          <p:cNvPr id="181" name="Connection Line"/>
          <p:cNvSpPr/>
          <p:nvPr/>
        </p:nvSpPr>
        <p:spPr>
          <a:xfrm>
            <a:off x="11551723" y="6217723"/>
            <a:ext cx="1280570" cy="1280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9" h="20419" fill="norm" stroke="1" extrusionOk="0">
                <a:moveTo>
                  <a:pt x="169" y="20419"/>
                </a:moveTo>
                <a:cubicBezTo>
                  <a:pt x="-1181" y="5569"/>
                  <a:pt x="5569" y="-1181"/>
                  <a:pt x="20419" y="169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/>
          <a:lstStyle/>
          <a:p>
            <a:pPr/>
          </a:p>
        </p:txBody>
      </p:sp>
      <p:sp>
        <p:nvSpPr>
          <p:cNvPr id="182" name="Circle"/>
          <p:cNvSpPr/>
          <p:nvPr/>
        </p:nvSpPr>
        <p:spPr>
          <a:xfrm>
            <a:off x="15498714" y="4763520"/>
            <a:ext cx="519401" cy="519401"/>
          </a:xfrm>
          <a:prstGeom prst="ellipse">
            <a:avLst/>
          </a:prstGeom>
          <a:solidFill>
            <a:srgbClr val="4D5C6E"/>
          </a:solidFill>
          <a:ln w="50800">
            <a:solidFill>
              <a:srgbClr val="D0CCC8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8" name="Connection Line"/>
          <p:cNvSpPr/>
          <p:nvPr/>
        </p:nvSpPr>
        <p:spPr>
          <a:xfrm>
            <a:off x="15758414" y="3038877"/>
            <a:ext cx="1" cy="1699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50800">
            <a:solidFill>
              <a:srgbClr val="D4D4D4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84" name="Circle"/>
          <p:cNvSpPr/>
          <p:nvPr/>
        </p:nvSpPr>
        <p:spPr>
          <a:xfrm>
            <a:off x="7440959" y="5425468"/>
            <a:ext cx="519401" cy="519401"/>
          </a:xfrm>
          <a:prstGeom prst="ellipse">
            <a:avLst/>
          </a:prstGeom>
          <a:solidFill>
            <a:srgbClr val="4D5C6E"/>
          </a:solidFill>
          <a:ln w="50800">
            <a:solidFill>
              <a:srgbClr val="D0CCC8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9" name="Connection Line"/>
          <p:cNvSpPr/>
          <p:nvPr/>
        </p:nvSpPr>
        <p:spPr>
          <a:xfrm>
            <a:off x="7700659" y="4254699"/>
            <a:ext cx="1" cy="1145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50800">
            <a:solidFill>
              <a:srgbClr val="D4D4D4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86" name="Circle"/>
          <p:cNvSpPr/>
          <p:nvPr/>
        </p:nvSpPr>
        <p:spPr>
          <a:xfrm>
            <a:off x="18165432" y="6598300"/>
            <a:ext cx="519401" cy="519401"/>
          </a:xfrm>
          <a:prstGeom prst="ellipse">
            <a:avLst/>
          </a:prstGeom>
          <a:solidFill>
            <a:srgbClr val="4D5C6E"/>
          </a:solidFill>
          <a:ln w="50800">
            <a:solidFill>
              <a:srgbClr val="D0CCC8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0" name="Connection Line"/>
          <p:cNvSpPr/>
          <p:nvPr/>
        </p:nvSpPr>
        <p:spPr>
          <a:xfrm>
            <a:off x="15358110" y="6858000"/>
            <a:ext cx="2781301" cy="3075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D4D4D4"/>
            </a:solidFill>
            <a:miter lim="400000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magnific_upscale_4RzyLzd9Aa.png" descr="magnific_upscale_4RzyLzd9A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roup.tiff" descr="Group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59" y="0"/>
            <a:ext cx="24364281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creenshot 2026-08-29 at 8.52.50 AM.png" descr="Screenshot 2026-08-29 at 8.52.5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38" y="6932"/>
            <a:ext cx="24384002" cy="137341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Screenshot 2026-08-29 at 8.54.42 AM.png" descr="Screenshot 2026-08-29 at 8.54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583" y="-27984"/>
            <a:ext cx="24397167" cy="137719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magnific_gira-la-cabeza-de-la-chic_xSyyoB6jfW.png" descr="magnific_gira-la-cabeza-de-la-chic_xSyyoB6jfW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000000"/>
            </a:gs>
            <a:gs pos="100000">
              <a:srgbClr val="5E5E5E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1"/>
          <p:cNvGrpSpPr/>
          <p:nvPr/>
        </p:nvGrpSpPr>
        <p:grpSpPr>
          <a:xfrm>
            <a:off x="1510446" y="1484580"/>
            <a:ext cx="1263352" cy="1263352"/>
            <a:chOff x="0" y="0"/>
            <a:chExt cx="1263351" cy="1263351"/>
          </a:xfrm>
        </p:grpSpPr>
        <p:sp>
          <p:nvSpPr>
            <p:cNvPr id="202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03" name="1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207" name="2"/>
          <p:cNvGrpSpPr/>
          <p:nvPr/>
        </p:nvGrpSpPr>
        <p:grpSpPr>
          <a:xfrm>
            <a:off x="1510446" y="3102089"/>
            <a:ext cx="1263352" cy="1263352"/>
            <a:chOff x="0" y="0"/>
            <a:chExt cx="1263351" cy="1263351"/>
          </a:xfrm>
        </p:grpSpPr>
        <p:sp>
          <p:nvSpPr>
            <p:cNvPr id="205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06" name="2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210" name="3"/>
          <p:cNvGrpSpPr/>
          <p:nvPr/>
        </p:nvGrpSpPr>
        <p:grpSpPr>
          <a:xfrm>
            <a:off x="1510446" y="4719597"/>
            <a:ext cx="1263352" cy="1263353"/>
            <a:chOff x="0" y="0"/>
            <a:chExt cx="1263351" cy="1263351"/>
          </a:xfrm>
        </p:grpSpPr>
        <p:sp>
          <p:nvSpPr>
            <p:cNvPr id="208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09" name="3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pSp>
        <p:nvGrpSpPr>
          <p:cNvPr id="213" name="4"/>
          <p:cNvGrpSpPr/>
          <p:nvPr/>
        </p:nvGrpSpPr>
        <p:grpSpPr>
          <a:xfrm>
            <a:off x="1510446" y="6337105"/>
            <a:ext cx="1263352" cy="1263353"/>
            <a:chOff x="0" y="0"/>
            <a:chExt cx="1263351" cy="1263351"/>
          </a:xfrm>
        </p:grpSpPr>
        <p:sp>
          <p:nvSpPr>
            <p:cNvPr id="211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12" name="4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4</a:t>
              </a:r>
            </a:p>
          </p:txBody>
        </p:sp>
      </p:grpSp>
      <p:grpSp>
        <p:nvGrpSpPr>
          <p:cNvPr id="216" name="5"/>
          <p:cNvGrpSpPr/>
          <p:nvPr/>
        </p:nvGrpSpPr>
        <p:grpSpPr>
          <a:xfrm>
            <a:off x="1510446" y="7954615"/>
            <a:ext cx="1263352" cy="1263353"/>
            <a:chOff x="0" y="0"/>
            <a:chExt cx="1263351" cy="1263351"/>
          </a:xfrm>
        </p:grpSpPr>
        <p:sp>
          <p:nvSpPr>
            <p:cNvPr id="214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15" name="5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5</a:t>
              </a:r>
            </a:p>
          </p:txBody>
        </p:sp>
      </p:grpSp>
      <p:grpSp>
        <p:nvGrpSpPr>
          <p:cNvPr id="219" name="6"/>
          <p:cNvGrpSpPr/>
          <p:nvPr/>
        </p:nvGrpSpPr>
        <p:grpSpPr>
          <a:xfrm>
            <a:off x="1510446" y="9572122"/>
            <a:ext cx="1263352" cy="1263353"/>
            <a:chOff x="0" y="0"/>
            <a:chExt cx="1263351" cy="1263351"/>
          </a:xfrm>
        </p:grpSpPr>
        <p:sp>
          <p:nvSpPr>
            <p:cNvPr id="217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18" name="6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6</a:t>
              </a:r>
            </a:p>
          </p:txBody>
        </p:sp>
      </p:grpSp>
      <p:sp>
        <p:nvSpPr>
          <p:cNvPr id="220" name="Reduce costes operativos, menos personal ocioso a coste fijo y mas eficiente."/>
          <p:cNvSpPr txBox="1"/>
          <p:nvPr/>
        </p:nvSpPr>
        <p:spPr>
          <a:xfrm>
            <a:off x="3373150" y="1791773"/>
            <a:ext cx="15762428" cy="648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Reduce costes operativos</a:t>
            </a:r>
            <a:r>
              <a:rPr b="0"/>
              <a:t>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menos personal ocioso a coste fijo y mas eficiente.</a:t>
            </a:r>
          </a:p>
        </p:txBody>
      </p:sp>
      <p:sp>
        <p:nvSpPr>
          <p:cNvPr id="221" name="Sin audio en el Kiosco, conecta el celular, discreción, privacidad y conveniencia."/>
          <p:cNvSpPr txBox="1"/>
          <p:nvPr/>
        </p:nvSpPr>
        <p:spPr>
          <a:xfrm>
            <a:off x="3373149" y="3409281"/>
            <a:ext cx="16107157" cy="648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Sin audio en el Kiosco</a:t>
            </a:r>
            <a:r>
              <a:rPr b="0"/>
              <a:t>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conecta el celular, discreción, privacidad y conveniencia. </a:t>
            </a:r>
          </a:p>
        </p:txBody>
      </p:sp>
      <p:sp>
        <p:nvSpPr>
          <p:cNvPr id="222" name="Escalabilidad Total, llega a más puntos de contacto, incluso los que no eran rentables."/>
          <p:cNvSpPr txBox="1"/>
          <p:nvPr/>
        </p:nvSpPr>
        <p:spPr>
          <a:xfrm>
            <a:off x="3373149" y="5026790"/>
            <a:ext cx="17101567" cy="648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Escalabilidad Total,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llega a más puntos de contacto, incluso los que no eran rentables.</a:t>
            </a:r>
          </a:p>
        </p:txBody>
      </p:sp>
      <p:sp>
        <p:nvSpPr>
          <p:cNvPr id="223" name="Scan QR con PWA, sin descargas, sin apps, sin complicaciones, sin fricción digital."/>
          <p:cNvSpPr txBox="1"/>
          <p:nvPr/>
        </p:nvSpPr>
        <p:spPr>
          <a:xfrm>
            <a:off x="3373150" y="6644299"/>
            <a:ext cx="16391078" cy="648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Scan QR con PWA,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sin descargas, sin apps, sin complicaciones, sin fricción digital.</a:t>
            </a:r>
          </a:p>
        </p:txBody>
      </p:sp>
      <p:sp>
        <p:nvSpPr>
          <p:cNvPr id="224" name="Aumenta NPS, valoración cliente 9-10, mejora imagen, satisfacción VIP con innovación."/>
          <p:cNvSpPr txBox="1"/>
          <p:nvPr/>
        </p:nvSpPr>
        <p:spPr>
          <a:xfrm>
            <a:off x="3373150" y="8261807"/>
            <a:ext cx="17069106" cy="648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Aumenta NPS,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valoración cliente 9-10, mejora imagen, satisfacción VIP con innovación.</a:t>
            </a:r>
          </a:p>
        </p:txBody>
      </p:sp>
      <p:sp>
        <p:nvSpPr>
          <p:cNvPr id="225" name="Aumenta las ventas, al optimizar tiempos abre espacio de upselling y cross-selling."/>
          <p:cNvSpPr txBox="1"/>
          <p:nvPr/>
        </p:nvSpPr>
        <p:spPr>
          <a:xfrm>
            <a:off x="3373150" y="9879316"/>
            <a:ext cx="16369132" cy="648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Aumenta las ventas,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al optimizar tiempos abre espacio de upselling y cross-selling.</a:t>
            </a:r>
          </a:p>
        </p:txBody>
      </p:sp>
      <p:grpSp>
        <p:nvGrpSpPr>
          <p:cNvPr id="228" name="7"/>
          <p:cNvGrpSpPr/>
          <p:nvPr/>
        </p:nvGrpSpPr>
        <p:grpSpPr>
          <a:xfrm>
            <a:off x="1510446" y="11189631"/>
            <a:ext cx="1263352" cy="1263353"/>
            <a:chOff x="0" y="0"/>
            <a:chExt cx="1263351" cy="1263351"/>
          </a:xfrm>
        </p:grpSpPr>
        <p:sp>
          <p:nvSpPr>
            <p:cNvPr id="226" name="Circle"/>
            <p:cNvSpPr/>
            <p:nvPr/>
          </p:nvSpPr>
          <p:spPr>
            <a:xfrm>
              <a:off x="0" y="0"/>
              <a:ext cx="1263352" cy="1263352"/>
            </a:xfrm>
            <a:prstGeom prst="ellipse">
              <a:avLst/>
            </a:prstGeom>
            <a:solidFill>
              <a:srgbClr val="4D5C6E"/>
            </a:solidFill>
            <a:ln w="76200" cap="flat">
              <a:solidFill>
                <a:srgbClr val="ED766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pPr>
            </a:p>
          </p:txBody>
        </p:sp>
        <p:sp>
          <p:nvSpPr>
            <p:cNvPr id="227" name="7"/>
            <p:cNvSpPr txBox="1"/>
            <p:nvPr/>
          </p:nvSpPr>
          <p:spPr>
            <a:xfrm>
              <a:off x="223114" y="180826"/>
              <a:ext cx="817124" cy="90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 defTabSz="825500">
                <a:lnSpc>
                  <a:spcPct val="100000"/>
                </a:lnSpc>
                <a:spcBef>
                  <a:spcPts val="0"/>
                </a:spcBef>
                <a:defRPr sz="5200">
                  <a:solidFill>
                    <a:srgbClr val="FFFFFF"/>
                  </a:solidFill>
                  <a:latin typeface="Montserrat Thin Bold"/>
                  <a:ea typeface="Montserrat Thin Bold"/>
                  <a:cs typeface="Montserrat Thin Bold"/>
                  <a:sym typeface="Montserrat Thin Bold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229" name="Triple Beneficio Circular, beneficia a la vez a la Empresa, al Empleado y al Cliente."/>
          <p:cNvSpPr txBox="1"/>
          <p:nvPr/>
        </p:nvSpPr>
        <p:spPr>
          <a:xfrm>
            <a:off x="3373149" y="11496825"/>
            <a:ext cx="16299181" cy="648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lnSpc>
                <a:spcPct val="130000"/>
              </a:lnSpc>
              <a:spcBef>
                <a:spcPts val="0"/>
              </a:spcBef>
              <a:defRPr b="1" sz="3600">
                <a:solidFill>
                  <a:srgbClr val="FFFFFF"/>
                </a:solidFill>
              </a:defRPr>
            </a:pPr>
            <a:r>
              <a:t>Triple Beneficio Circular, </a:t>
            </a:r>
            <a:r>
              <a:rPr b="0">
                <a:latin typeface="Helvetica Neue Thin"/>
                <a:ea typeface="Helvetica Neue Thin"/>
                <a:cs typeface="Helvetica Neue Thin"/>
                <a:sym typeface="Helvetica Neue Thin"/>
              </a:rPr>
              <a:t>beneficia a la vez a la Empresa, al Empleado y al Cliente.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000000"/>
            </a:gs>
            <a:gs pos="100000">
              <a:srgbClr val="5E5E5E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 0"/>
          <p:cNvSpPr txBox="1"/>
          <p:nvPr/>
        </p:nvSpPr>
        <p:spPr>
          <a:xfrm>
            <a:off x="1316736" y="1237488"/>
            <a:ext cx="11338560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pc="400" sz="2000">
                <a:solidFill>
                  <a:srgbClr val="FE6C5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CONTENIDO Y MONETIZACIÓN</a:t>
            </a:r>
          </a:p>
        </p:txBody>
      </p:sp>
      <p:sp>
        <p:nvSpPr>
          <p:cNvPr id="232" name="Text 1"/>
          <p:cNvSpPr txBox="1"/>
          <p:nvPr/>
        </p:nvSpPr>
        <p:spPr>
          <a:xfrm>
            <a:off x="1316736" y="1737360"/>
            <a:ext cx="11338560" cy="1589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lnSpc>
                <a:spcPts val="6200"/>
              </a:lnSpc>
              <a:spcBef>
                <a:spcPts val="0"/>
              </a:spcBef>
              <a:defRPr sz="54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pPr>
            <a:r>
              <a:t>La pantalla también trabaja</a:t>
            </a:r>
          </a:p>
          <a:p>
            <a:pPr defTabSz="1828800">
              <a:lnSpc>
                <a:spcPts val="6200"/>
              </a:lnSpc>
              <a:spcBef>
                <a:spcPts val="0"/>
              </a:spcBef>
              <a:defRPr sz="54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pPr>
            <a:r>
              <a:t>cuando no hay sesión</a:t>
            </a:r>
          </a:p>
        </p:txBody>
      </p:sp>
      <p:sp>
        <p:nvSpPr>
          <p:cNvPr id="233" name="Text 2"/>
          <p:cNvSpPr txBox="1"/>
          <p:nvPr/>
        </p:nvSpPr>
        <p:spPr>
          <a:xfrm>
            <a:off x="1316733" y="4571999"/>
            <a:ext cx="10789926" cy="1910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ts val="3800"/>
              </a:lnSpc>
              <a:spcBef>
                <a:spcPts val="0"/>
              </a:spcBef>
              <a:defRPr sz="24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En reposo, el punto no se apaga: reproduce carruseles de contenido y publicidad programados por ubicación desde Kiosk Manager. El activo deja de ser solo un canal de atención y pasa a ser también un soporte de comunicación.</a:t>
            </a:r>
          </a:p>
        </p:txBody>
      </p:sp>
      <p:sp>
        <p:nvSpPr>
          <p:cNvPr id="234" name="Shape 3"/>
          <p:cNvSpPr/>
          <p:nvPr/>
        </p:nvSpPr>
        <p:spPr>
          <a:xfrm>
            <a:off x="1316736" y="7717534"/>
            <a:ext cx="128020" cy="1828803"/>
          </a:xfrm>
          <a:prstGeom prst="rect">
            <a:avLst/>
          </a:prstGeom>
          <a:solidFill>
            <a:srgbClr val="FE6C5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35" name="Text 4"/>
          <p:cNvSpPr txBox="1"/>
          <p:nvPr/>
        </p:nvSpPr>
        <p:spPr>
          <a:xfrm>
            <a:off x="1682494" y="7783827"/>
            <a:ext cx="486461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Formatos JPG, GIF y MP4</a:t>
            </a:r>
          </a:p>
        </p:txBody>
      </p:sp>
      <p:sp>
        <p:nvSpPr>
          <p:cNvPr id="236" name="Text 5"/>
          <p:cNvSpPr txBox="1"/>
          <p:nvPr/>
        </p:nvSpPr>
        <p:spPr>
          <a:xfrm>
            <a:off x="1682494" y="8229599"/>
            <a:ext cx="4864612" cy="65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ts val="26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Creatividades estáticas o en movimiento, sin reproductor adicional.</a:t>
            </a:r>
          </a:p>
        </p:txBody>
      </p:sp>
      <p:sp>
        <p:nvSpPr>
          <p:cNvPr id="237" name="Shape 6"/>
          <p:cNvSpPr/>
          <p:nvPr/>
        </p:nvSpPr>
        <p:spPr>
          <a:xfrm>
            <a:off x="6894576" y="7717534"/>
            <a:ext cx="128020" cy="1828803"/>
          </a:xfrm>
          <a:prstGeom prst="rect">
            <a:avLst/>
          </a:prstGeom>
          <a:solidFill>
            <a:srgbClr val="FE6C5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38" name="Text 7"/>
          <p:cNvSpPr txBox="1"/>
          <p:nvPr/>
        </p:nvSpPr>
        <p:spPr>
          <a:xfrm>
            <a:off x="7260334" y="7783827"/>
            <a:ext cx="48646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Programación por ubicación</a:t>
            </a:r>
          </a:p>
        </p:txBody>
      </p:sp>
      <p:sp>
        <p:nvSpPr>
          <p:cNvPr id="239" name="Text 8"/>
          <p:cNvSpPr txBox="1"/>
          <p:nvPr/>
        </p:nvSpPr>
        <p:spPr>
          <a:xfrm>
            <a:off x="7260334" y="8229599"/>
            <a:ext cx="4864614" cy="981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ts val="26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Cada kiosco muestra la campaña que corresponde a su sede, su idioma y su horario.</a:t>
            </a:r>
          </a:p>
        </p:txBody>
      </p:sp>
      <p:sp>
        <p:nvSpPr>
          <p:cNvPr id="240" name="Shape 9"/>
          <p:cNvSpPr/>
          <p:nvPr/>
        </p:nvSpPr>
        <p:spPr>
          <a:xfrm>
            <a:off x="1316736" y="9948670"/>
            <a:ext cx="128020" cy="1828803"/>
          </a:xfrm>
          <a:prstGeom prst="rect">
            <a:avLst/>
          </a:prstGeom>
          <a:solidFill>
            <a:srgbClr val="FE6C5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41" name="Text 10"/>
          <p:cNvSpPr txBox="1"/>
          <p:nvPr/>
        </p:nvSpPr>
        <p:spPr>
          <a:xfrm>
            <a:off x="1682494" y="10014963"/>
            <a:ext cx="486461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Contenido propio o externo</a:t>
            </a:r>
          </a:p>
        </p:txBody>
      </p:sp>
      <p:sp>
        <p:nvSpPr>
          <p:cNvPr id="242" name="Text 11"/>
          <p:cNvSpPr txBox="1"/>
          <p:nvPr/>
        </p:nvSpPr>
        <p:spPr>
          <a:xfrm>
            <a:off x="1682494" y="10460734"/>
            <a:ext cx="4864612" cy="651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ts val="26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Campañas de la marca, de sus partners o de anunciantes locales.</a:t>
            </a:r>
          </a:p>
        </p:txBody>
      </p:sp>
      <p:sp>
        <p:nvSpPr>
          <p:cNvPr id="243" name="Shape 12"/>
          <p:cNvSpPr/>
          <p:nvPr/>
        </p:nvSpPr>
        <p:spPr>
          <a:xfrm>
            <a:off x="6894576" y="9948670"/>
            <a:ext cx="128020" cy="1828803"/>
          </a:xfrm>
          <a:prstGeom prst="rect">
            <a:avLst/>
          </a:prstGeom>
          <a:solidFill>
            <a:srgbClr val="FE6C5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44" name="Text 13"/>
          <p:cNvSpPr txBox="1"/>
          <p:nvPr/>
        </p:nvSpPr>
        <p:spPr>
          <a:xfrm>
            <a:off x="7260334" y="10014963"/>
            <a:ext cx="48646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Transición inmediata</a:t>
            </a:r>
          </a:p>
        </p:txBody>
      </p:sp>
      <p:sp>
        <p:nvSpPr>
          <p:cNvPr id="245" name="Text 14"/>
          <p:cNvSpPr txBox="1"/>
          <p:nvPr/>
        </p:nvSpPr>
        <p:spPr>
          <a:xfrm>
            <a:off x="7260334" y="10460734"/>
            <a:ext cx="4864614" cy="651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1828800">
              <a:lnSpc>
                <a:spcPts val="26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Al escanear el QR, el carrusel cede el paso a la videoatención.</a:t>
            </a:r>
          </a:p>
        </p:txBody>
      </p:sp>
      <p:pic>
        <p:nvPicPr>
          <p:cNvPr id="246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07436" y="2834638"/>
            <a:ext cx="4472240" cy="6583685"/>
          </a:xfrm>
          <a:prstGeom prst="rect">
            <a:avLst/>
          </a:prstGeom>
          <a:ln w="25400">
            <a:solidFill>
              <a:srgbClr val="FFFFFF"/>
            </a:solidFill>
            <a:miter/>
          </a:ln>
          <a:effectLst>
            <a:outerShdw sx="100000" sy="100000" kx="0" ky="0" algn="b" rotWithShape="0" blurRad="355600" dist="76200" dir="5400000">
              <a:srgbClr val="22303A">
                <a:alpha val="22000"/>
              </a:srgbClr>
            </a:outerShdw>
          </a:effectLst>
        </p:spPr>
      </p:pic>
      <p:pic>
        <p:nvPicPr>
          <p:cNvPr id="247" name="Image 1" descr="Imag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97653" y="2834638"/>
            <a:ext cx="4445200" cy="6583685"/>
          </a:xfrm>
          <a:prstGeom prst="rect">
            <a:avLst/>
          </a:prstGeom>
          <a:ln w="25400">
            <a:solidFill>
              <a:srgbClr val="FFFFFF"/>
            </a:solidFill>
            <a:miter/>
          </a:ln>
          <a:effectLst>
            <a:outerShdw sx="100000" sy="100000" kx="0" ky="0" algn="b" rotWithShape="0" blurRad="355600" dist="76200" dir="5400000">
              <a:srgbClr val="22303A">
                <a:alpha val="22000"/>
              </a:srgbClr>
            </a:outerShdw>
          </a:effectLst>
        </p:spPr>
      </p:pic>
      <p:pic>
        <p:nvPicPr>
          <p:cNvPr id="248" name="Image 2" descr="Imag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169084" y="2831788"/>
            <a:ext cx="4445198" cy="6583684"/>
          </a:xfrm>
          <a:prstGeom prst="rect">
            <a:avLst/>
          </a:prstGeom>
          <a:ln w="25400">
            <a:solidFill>
              <a:srgbClr val="FFFFFF"/>
            </a:solidFill>
            <a:miter/>
          </a:ln>
          <a:effectLst>
            <a:outerShdw sx="100000" sy="100000" kx="0" ky="0" algn="b" rotWithShape="0" blurRad="355600" dist="76200" dir="5400000">
              <a:srgbClr val="22303A">
                <a:alpha val="22000"/>
              </a:srgbClr>
            </a:outerShdw>
          </a:effectLst>
        </p:spPr>
      </p:pic>
      <p:sp>
        <p:nvSpPr>
          <p:cNvPr id="249" name="Text 15"/>
          <p:cNvSpPr txBox="1"/>
          <p:nvPr/>
        </p:nvSpPr>
        <p:spPr>
          <a:xfrm>
            <a:off x="13807436" y="9790683"/>
            <a:ext cx="991210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Carrusel publicitario en reposo · vertical y horizontal</a:t>
            </a:r>
          </a:p>
        </p:txBody>
      </p:sp>
      <p:sp>
        <p:nvSpPr>
          <p:cNvPr id="250" name="Shape 16"/>
          <p:cNvSpPr/>
          <p:nvPr/>
        </p:nvSpPr>
        <p:spPr>
          <a:xfrm>
            <a:off x="13807436" y="10570464"/>
            <a:ext cx="9912100" cy="1426468"/>
          </a:xfrm>
          <a:prstGeom prst="rect">
            <a:avLst/>
          </a:prstGeom>
          <a:solidFill>
            <a:srgbClr val="16202A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51" name="Text 17"/>
          <p:cNvSpPr txBox="1"/>
          <p:nvPr/>
        </p:nvSpPr>
        <p:spPr>
          <a:xfrm>
            <a:off x="14173199" y="11099544"/>
            <a:ext cx="918058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400">
                <a:solidFill>
                  <a:srgbClr val="FE6C5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Amortiza el punto incluso fuera del horario de atención</a:t>
            </a:r>
          </a:p>
        </p:txBody>
      </p:sp>
      <p:sp>
        <p:nvSpPr>
          <p:cNvPr id="252" name="Shape 18"/>
          <p:cNvSpPr/>
          <p:nvPr/>
        </p:nvSpPr>
        <p:spPr>
          <a:xfrm>
            <a:off x="1316736" y="12765020"/>
            <a:ext cx="164596" cy="164596"/>
          </a:xfrm>
          <a:prstGeom prst="rect">
            <a:avLst/>
          </a:prstGeom>
          <a:solidFill>
            <a:srgbClr val="FE6C5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53" name="Text 19"/>
          <p:cNvSpPr txBox="1"/>
          <p:nvPr/>
        </p:nvSpPr>
        <p:spPr>
          <a:xfrm>
            <a:off x="1682494" y="12689331"/>
            <a:ext cx="548640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A8B4B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Interactive Powers</a:t>
            </a:r>
          </a:p>
        </p:txBody>
      </p:sp>
      <p:sp>
        <p:nvSpPr>
          <p:cNvPr id="254" name="Rounded Rectangle"/>
          <p:cNvSpPr/>
          <p:nvPr/>
        </p:nvSpPr>
        <p:spPr>
          <a:xfrm>
            <a:off x="13805954" y="1505735"/>
            <a:ext cx="9915068" cy="931143"/>
          </a:xfrm>
          <a:prstGeom prst="roundRect">
            <a:avLst>
              <a:gd name="adj" fmla="val 50000"/>
            </a:avLst>
          </a:prstGeom>
          <a:ln w="508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55" name="Line"/>
          <p:cNvSpPr/>
          <p:nvPr/>
        </p:nvSpPr>
        <p:spPr>
          <a:xfrm>
            <a:off x="21602526" y="1516886"/>
            <a:ext cx="325972" cy="5"/>
          </a:xfrm>
          <a:prstGeom prst="line">
            <a:avLst/>
          </a:prstGeom>
          <a:ln w="50800">
            <a:solidFill>
              <a:srgbClr val="FFFFFF"/>
            </a:solidFill>
            <a:miter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6" name="Line"/>
          <p:cNvSpPr/>
          <p:nvPr/>
        </p:nvSpPr>
        <p:spPr>
          <a:xfrm>
            <a:off x="16056212" y="2430489"/>
            <a:ext cx="325972" cy="5"/>
          </a:xfrm>
          <a:prstGeom prst="line">
            <a:avLst/>
          </a:prstGeom>
          <a:ln w="50800">
            <a:solidFill>
              <a:srgbClr val="FFFFFF"/>
            </a:solidFill>
            <a:miter/>
            <a:head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7" name="Line"/>
          <p:cNvSpPr/>
          <p:nvPr/>
        </p:nvSpPr>
        <p:spPr>
          <a:xfrm>
            <a:off x="16056212" y="1516886"/>
            <a:ext cx="325972" cy="5"/>
          </a:xfrm>
          <a:prstGeom prst="line">
            <a:avLst/>
          </a:prstGeom>
          <a:ln w="50800">
            <a:solidFill>
              <a:srgbClr val="FFFFFF"/>
            </a:solidFill>
            <a:miter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8" name="Line"/>
          <p:cNvSpPr/>
          <p:nvPr/>
        </p:nvSpPr>
        <p:spPr>
          <a:xfrm>
            <a:off x="21602526" y="2430489"/>
            <a:ext cx="325972" cy="5"/>
          </a:xfrm>
          <a:prstGeom prst="line">
            <a:avLst/>
          </a:prstGeom>
          <a:ln w="50800">
            <a:solidFill>
              <a:srgbClr val="FFFFFF"/>
            </a:solidFill>
            <a:miter/>
            <a:head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9" name="Text 7"/>
          <p:cNvSpPr txBox="1"/>
          <p:nvPr/>
        </p:nvSpPr>
        <p:spPr>
          <a:xfrm>
            <a:off x="14169048" y="1799857"/>
            <a:ext cx="9188878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2200">
                <a:solidFill>
                  <a:srgbClr val="FFFFFF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Slideshow ADS programable por ubicación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G_6628.jpeg" descr="IMG_662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36470" y="-2160455"/>
            <a:ext cx="11920044" cy="15893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IMG_6630.jpeg" descr="IMG_6630.jpeg"/>
          <p:cNvPicPr>
            <a:picLocks noChangeAspect="1"/>
          </p:cNvPicPr>
          <p:nvPr/>
        </p:nvPicPr>
        <p:blipFill>
          <a:blip r:embed="rId3">
            <a:extLst/>
          </a:blip>
          <a:srcRect l="7534" t="0" r="0" b="0"/>
          <a:stretch>
            <a:fillRect/>
          </a:stretch>
        </p:blipFill>
        <p:spPr>
          <a:xfrm>
            <a:off x="15528059" y="-1394818"/>
            <a:ext cx="10902025" cy="157204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MG_6625.jpeg" descr="IMG_6625.jpeg"/>
          <p:cNvPicPr>
            <a:picLocks noChangeAspect="1"/>
          </p:cNvPicPr>
          <p:nvPr/>
        </p:nvPicPr>
        <p:blipFill>
          <a:blip r:embed="rId4">
            <a:extLst/>
          </a:blip>
          <a:srcRect l="9438" t="0" r="14866" b="0"/>
          <a:stretch>
            <a:fillRect/>
          </a:stretch>
        </p:blipFill>
        <p:spPr>
          <a:xfrm>
            <a:off x="8031146" y="-375578"/>
            <a:ext cx="8017637" cy="141227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