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jpe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media1.mp4" ContentType="video/unknown"/>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2.jpe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3.jpeg" ContentType="image/jpeg"/>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4.jpeg" ContentType="image/jpeg"/>
  <Override PartName="/ppt/notesSlides/notesSlide21.xml" ContentType="application/vnd.openxmlformats-officedocument.presentationml.notesSlide+xml"/>
  <Override PartName="/ppt/notesSlides/notesSlide22.xml" ContentType="application/vnd.openxmlformats-officedocument.presentationml.notesSlide+xml"/>
  <Override PartName="/ppt/media/image5.jpeg" ContentType="image/jpeg"/>
  <Override PartName="/ppt/media/image6.jpeg" ContentType="image/jpeg"/>
  <Override PartName="/ppt/media/image7.jpeg" ContentType="image/jpeg"/>
  <Override PartName="/ppt/media/image8.jpeg" ContentType="image/jpeg"/>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image9.jpeg" ContentType="image/jpeg"/>
  <Override PartName="/ppt/notesSlides/notesSlide25.xml" ContentType="application/vnd.openxmlformats-officedocument.presentationml.notesSlide+xml"/>
  <Override PartName="/ppt/notesSlides/notesSlide26.xml" ContentType="application/vnd.openxmlformats-officedocument.presentationml.notesSlide+xml"/>
  <Override PartName="/ppt/media/image10.jpeg" ContentType="image/jpeg"/>
  <Override PartName="/ppt/media/image11.jpeg" ContentType="image/jpeg"/>
  <Override PartName="/ppt/media/image12.jpeg" ContentType="image/jpeg"/>
  <Override PartName="/ppt/notesSlides/notesSlide27.xml" ContentType="application/vnd.openxmlformats-officedocument.presentationml.notesSlide+xml"/>
  <Override PartName="/ppt/notesSlides/notesSlide28.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7" name="Shape 37"/>
          <p:cNvSpPr/>
          <p:nvPr>
            <p:ph type="sldImg"/>
          </p:nvPr>
        </p:nvSpPr>
        <p:spPr>
          <a:xfrm>
            <a:off x="1143000" y="685800"/>
            <a:ext cx="4572000" cy="3429000"/>
          </a:xfrm>
          <a:prstGeom prst="rect">
            <a:avLst/>
          </a:prstGeom>
        </p:spPr>
        <p:txBody>
          <a:bodyPr/>
          <a:lstStyle/>
          <a:p>
            <a:pPr/>
          </a:p>
        </p:txBody>
      </p:sp>
      <p:sp>
        <p:nvSpPr>
          <p:cNvPr id="38" name="Shape 3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 name="Shape 55"/>
          <p:cNvSpPr/>
          <p:nvPr>
            <p:ph type="sldImg"/>
          </p:nvPr>
        </p:nvSpPr>
        <p:spPr>
          <a:prstGeom prst="rect">
            <a:avLst/>
          </a:prstGeom>
        </p:spPr>
        <p:txBody>
          <a:bodyPr/>
          <a:lstStyle/>
          <a:p>
            <a:pPr/>
          </a:p>
        </p:txBody>
      </p:sp>
      <p:sp>
        <p:nvSpPr>
          <p:cNvPr id="56" name="Shape 56"/>
          <p:cNvSpPr/>
          <p:nvPr>
            <p:ph type="body" sz="quarter" idx="1"/>
          </p:nvPr>
        </p:nvSpPr>
        <p:spPr>
          <a:prstGeom prst="rect">
            <a:avLst/>
          </a:prstGeom>
        </p:spPr>
        <p:txBody>
          <a:bodyPr/>
          <a:lstStyle/>
          <a:p>
            <a:pPr/>
            <a:r>
              <a:t>Cover. Present hybrid telepresence as its own category: not a video call — remote operational presence at a physical point.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Shape 237"/>
          <p:cNvSpPr/>
          <p:nvPr>
            <p:ph type="sldImg"/>
          </p:nvPr>
        </p:nvSpPr>
        <p:spPr>
          <a:prstGeom prst="rect">
            <a:avLst/>
          </a:prstGeom>
        </p:spPr>
        <p:txBody>
          <a:bodyPr/>
          <a:lstStyle/>
          <a:p>
            <a:pPr/>
          </a:p>
        </p:txBody>
      </p:sp>
      <p:sp>
        <p:nvSpPr>
          <p:cNvPr id="238" name="Shape 238"/>
          <p:cNvSpPr/>
          <p:nvPr>
            <p:ph type="body" sz="quarter" idx="1"/>
          </p:nvPr>
        </p:nvSpPr>
        <p:spPr>
          <a:prstGeom prst="rect">
            <a:avLst/>
          </a:prstGeom>
        </p:spPr>
        <p:txBody>
          <a:bodyPr/>
          <a:lstStyle/>
          <a:p>
            <a:pPr/>
            <a:r>
              <a:t>Sensitive point for Compliance and Security: the voice channel never passes through shared hardware at the service point.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Shape 274"/>
          <p:cNvSpPr/>
          <p:nvPr>
            <p:ph type="sldImg"/>
          </p:nvPr>
        </p:nvSpPr>
        <p:spPr>
          <a:prstGeom prst="rect">
            <a:avLst/>
          </a:prstGeom>
        </p:spPr>
        <p:txBody>
          <a:bodyPr/>
          <a:lstStyle/>
          <a:p>
            <a:pPr/>
          </a:p>
        </p:txBody>
      </p:sp>
      <p:sp>
        <p:nvSpPr>
          <p:cNvPr id="275" name="Shape 275"/>
          <p:cNvSpPr/>
          <p:nvPr>
            <p:ph type="body" sz="quarter" idx="1"/>
          </p:nvPr>
        </p:nvSpPr>
        <p:spPr>
          <a:prstGeom prst="rect">
            <a:avLst/>
          </a:prstGeom>
        </p:spPr>
        <p:txBody>
          <a:bodyPr/>
          <a:lstStyle/>
          <a:p>
            <a:pPr/>
            <a:r>
              <a:t>Hub-and-spoke model: the marginal investment for each new point is hardware and connectivity, not headcount.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6" name="Shape 296"/>
          <p:cNvSpPr/>
          <p:nvPr>
            <p:ph type="sldImg"/>
          </p:nvPr>
        </p:nvSpPr>
        <p:spPr>
          <a:prstGeom prst="rect">
            <a:avLst/>
          </a:prstGeom>
        </p:spPr>
        <p:txBody>
          <a:bodyPr/>
          <a:lstStyle/>
          <a:p>
            <a:pPr/>
          </a:p>
        </p:txBody>
      </p:sp>
      <p:sp>
        <p:nvSpPr>
          <p:cNvPr id="297" name="Shape 297"/>
          <p:cNvSpPr/>
          <p:nvPr>
            <p:ph type="body" sz="quarter" idx="1"/>
          </p:nvPr>
        </p:nvSpPr>
        <p:spPr>
          <a:prstGeom prst="rect">
            <a:avLst/>
          </a:prstGeom>
        </p:spPr>
        <p:txBody>
          <a:bodyPr/>
          <a:lstStyle/>
          <a:p>
            <a:pPr/>
            <a:r>
              <a:t>The three factors that set this apart from a conventional video call: life-size face, large shared screen, and control from the customer's own device.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5" name="Shape 335"/>
          <p:cNvSpPr/>
          <p:nvPr>
            <p:ph type="sldImg"/>
          </p:nvPr>
        </p:nvSpPr>
        <p:spPr>
          <a:prstGeom prst="rect">
            <a:avLst/>
          </a:prstGeom>
        </p:spPr>
        <p:txBody>
          <a:bodyPr/>
          <a:lstStyle/>
          <a:p>
            <a:pPr/>
          </a:p>
        </p:txBody>
      </p:sp>
      <p:sp>
        <p:nvSpPr>
          <p:cNvPr id="336" name="Shape 336"/>
          <p:cNvSpPr/>
          <p:nvPr>
            <p:ph type="body" sz="quarter" idx="1"/>
          </p:nvPr>
        </p:nvSpPr>
        <p:spPr>
          <a:prstGeom prst="rect">
            <a:avLst/>
          </a:prstGeom>
        </p:spPr>
        <p:txBody>
          <a:bodyPr/>
          <a:lstStyle/>
          <a:p>
            <a:pPr/>
            <a:r>
              <a:t>The multimodal selector turns a physical point into an omnichannel channel. The PIN solves the typical operational objection: what happens when there are several kiosks next to each other.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6" name="Shape 356"/>
          <p:cNvSpPr/>
          <p:nvPr>
            <p:ph type="sldImg"/>
          </p:nvPr>
        </p:nvSpPr>
        <p:spPr>
          <a:prstGeom prst="rect">
            <a:avLst/>
          </a:prstGeom>
        </p:spPr>
        <p:txBody>
          <a:bodyPr/>
          <a:lstStyle/>
          <a:p>
            <a:pPr/>
          </a:p>
        </p:txBody>
      </p:sp>
      <p:sp>
        <p:nvSpPr>
          <p:cNvPr id="357" name="Shape 357"/>
          <p:cNvSpPr/>
          <p:nvPr>
            <p:ph type="body" sz="quarter" idx="1"/>
          </p:nvPr>
        </p:nvSpPr>
        <p:spPr>
          <a:prstGeom prst="rect">
            <a:avLst/>
          </a:prstGeom>
        </p:spPr>
        <p:txBody>
          <a:bodyPr/>
          <a:lstStyle/>
          <a:p>
            <a:pPr/>
            <a:r>
              <a:t>Real example: a car rental point where eight brands coexist, each with its own agent queue. In banking, the equivalent would be a selector by product or department.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8" name="Shape 388"/>
          <p:cNvSpPr/>
          <p:nvPr>
            <p:ph type="sldImg"/>
          </p:nvPr>
        </p:nvSpPr>
        <p:spPr>
          <a:prstGeom prst="rect">
            <a:avLst/>
          </a:prstGeom>
        </p:spPr>
        <p:txBody>
          <a:bodyPr/>
          <a:lstStyle/>
          <a:p>
            <a:pPr/>
          </a:p>
        </p:txBody>
      </p:sp>
      <p:sp>
        <p:nvSpPr>
          <p:cNvPr id="389" name="Shape 389"/>
          <p:cNvSpPr/>
          <p:nvPr>
            <p:ph type="body" sz="quarter" idx="1"/>
          </p:nvPr>
        </p:nvSpPr>
        <p:spPr>
          <a:prstGeom prst="rect">
            <a:avLst/>
          </a:prstGeom>
        </p:spPr>
        <p:txBody>
          <a:bodyPr/>
          <a:lstStyle/>
          <a:p>
            <a:pPr/>
            <a:r>
              <a:t>Context continuity is the strongest operational argument against a conventional contact center: it eliminates repetition, the number-one measured cause of dissatisfaction.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0" name="Shape 410"/>
          <p:cNvSpPr/>
          <p:nvPr>
            <p:ph type="sldImg"/>
          </p:nvPr>
        </p:nvSpPr>
        <p:spPr>
          <a:prstGeom prst="rect">
            <a:avLst/>
          </a:prstGeom>
        </p:spPr>
        <p:txBody>
          <a:bodyPr/>
          <a:lstStyle/>
          <a:p>
            <a:pPr/>
          </a:p>
        </p:txBody>
      </p:sp>
      <p:sp>
        <p:nvSpPr>
          <p:cNvPr id="411" name="Shape 411"/>
          <p:cNvSpPr/>
          <p:nvPr>
            <p:ph type="body" sz="quarter" idx="1"/>
          </p:nvPr>
        </p:nvSpPr>
        <p:spPr>
          <a:prstGeom prst="rect">
            <a:avLst/>
          </a:prstGeom>
        </p:spPr>
        <p:txBody>
          <a:bodyPr/>
          <a:lstStyle/>
          <a:p>
            <a:pPr/>
            <a:r>
              <a:t>Decisive argument for the CIO: this isn't a replacement for the contact center, it's another channel. And it supports two operating models depending on where the advisors are based.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1" name="Shape 431"/>
          <p:cNvSpPr/>
          <p:nvPr>
            <p:ph type="sldImg"/>
          </p:nvPr>
        </p:nvSpPr>
        <p:spPr>
          <a:prstGeom prst="rect">
            <a:avLst/>
          </a:prstGeom>
        </p:spPr>
        <p:txBody>
          <a:bodyPr/>
          <a:lstStyle/>
          <a:p>
            <a:pPr/>
          </a:p>
        </p:txBody>
      </p:sp>
      <p:sp>
        <p:nvSpPr>
          <p:cNvPr id="432" name="Shape 432"/>
          <p:cNvSpPr/>
          <p:nvPr>
            <p:ph type="body" sz="quarter" idx="1"/>
          </p:nvPr>
        </p:nvSpPr>
        <p:spPr>
          <a:prstGeom prst="rect">
            <a:avLst/>
          </a:prstGeom>
        </p:spPr>
        <p:txBody>
          <a:bodyPr/>
          <a:lstStyle/>
          <a:p>
            <a:pPr/>
            <a:r>
              <a:t>Answers the infrastructure question: what needs to be installed. Answer: nothing on the customer side except the screen and connectivity.</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1" name="Shape 451"/>
          <p:cNvSpPr/>
          <p:nvPr>
            <p:ph type="sldImg"/>
          </p:nvPr>
        </p:nvSpPr>
        <p:spPr>
          <a:prstGeom prst="rect">
            <a:avLst/>
          </a:prstGeom>
        </p:spPr>
        <p:txBody>
          <a:bodyPr/>
          <a:lstStyle/>
          <a:p>
            <a:pPr/>
          </a:p>
        </p:txBody>
      </p:sp>
      <p:sp>
        <p:nvSpPr>
          <p:cNvPr id="452" name="Shape 452"/>
          <p:cNvSpPr/>
          <p:nvPr>
            <p:ph type="body" sz="quarter" idx="1"/>
          </p:nvPr>
        </p:nvSpPr>
        <p:spPr>
          <a:prstGeom prst="rect">
            <a:avLst/>
          </a:prstGeom>
        </p:spPr>
        <p:txBody>
          <a:bodyPr/>
          <a:lstStyle/>
          <a:p>
            <a:pPr/>
            <a:r>
              <a:t>No client figures yet: these are operating-model statements, not measured metrics. Replace with real data once validated.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9" name="Shape 499"/>
          <p:cNvSpPr/>
          <p:nvPr>
            <p:ph type="sldImg"/>
          </p:nvPr>
        </p:nvSpPr>
        <p:spPr>
          <a:prstGeom prst="rect">
            <a:avLst/>
          </a:prstGeom>
        </p:spPr>
        <p:txBody>
          <a:bodyPr/>
          <a:lstStyle/>
          <a:p>
            <a:pPr/>
          </a:p>
        </p:txBody>
      </p:sp>
      <p:sp>
        <p:nvSpPr>
          <p:cNvPr id="500" name="Shape 500"/>
          <p:cNvSpPr/>
          <p:nvPr>
            <p:ph type="body" sz="quarter" idx="1"/>
          </p:nvPr>
        </p:nvSpPr>
        <p:spPr>
          <a:prstGeom prst="rect">
            <a:avLst/>
          </a:prstGeom>
        </p:spPr>
        <p:txBody>
          <a:bodyPr/>
          <a:lstStyle/>
          <a:p>
            <a:pPr/>
            <a:r>
              <a:t>Slide rewritten at the client's request: no calculator, no dense figures. Qualitative comparison of the dispersed vs. centralized model: idle time, payroll, fixed infrastructure, and now talent delocalization (concentrating the team at one site or moving it to another country without the customer noticing).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 name="Shape 81"/>
          <p:cNvSpPr/>
          <p:nvPr>
            <p:ph type="sldImg"/>
          </p:nvPr>
        </p:nvSpPr>
        <p:spPr>
          <a:prstGeom prst="rect">
            <a:avLst/>
          </a:prstGeom>
        </p:spPr>
        <p:txBody>
          <a:bodyPr/>
          <a:lstStyle/>
          <a:p>
            <a:pPr/>
          </a:p>
        </p:txBody>
      </p:sp>
      <p:sp>
        <p:nvSpPr>
          <p:cNvPr id="82" name="Shape 82"/>
          <p:cNvSpPr/>
          <p:nvPr>
            <p:ph type="body" sz="quarter" idx="1"/>
          </p:nvPr>
        </p:nvSpPr>
        <p:spPr>
          <a:prstGeom prst="rect">
            <a:avLst/>
          </a:prstGeom>
        </p:spPr>
        <p:txBody>
          <a:bodyPr/>
          <a:lstStyle/>
          <a:p>
            <a:pPr/>
            <a:r>
              <a:t>Anchor slide. Lets the committee visualize the problem before moving into the taxonomy. These four scenarios are pain points 1 through 4; the other four appear later.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5" name="Shape 525"/>
          <p:cNvSpPr/>
          <p:nvPr>
            <p:ph type="sldImg"/>
          </p:nvPr>
        </p:nvSpPr>
        <p:spPr>
          <a:prstGeom prst="rect">
            <a:avLst/>
          </a:prstGeom>
        </p:spPr>
        <p:txBody>
          <a:bodyPr/>
          <a:lstStyle/>
          <a:p>
            <a:pPr/>
          </a:p>
        </p:txBody>
      </p:sp>
      <p:sp>
        <p:nvSpPr>
          <p:cNvPr id="526" name="Shape 526"/>
          <p:cNvSpPr/>
          <p:nvPr>
            <p:ph type="body" sz="quarter" idx="1"/>
          </p:nvPr>
        </p:nvSpPr>
        <p:spPr>
          <a:prstGeom prst="rect">
            <a:avLst/>
          </a:prstGeom>
        </p:spPr>
        <p:txBody>
          <a:bodyPr/>
          <a:lstStyle/>
          <a:p>
            <a:pPr/>
            <a:r>
              <a:t>Certifications taken from existing corporate material. Verify they're current before presenting to a risk committee.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7" name="Shape 547"/>
          <p:cNvSpPr/>
          <p:nvPr>
            <p:ph type="sldImg"/>
          </p:nvPr>
        </p:nvSpPr>
        <p:spPr>
          <a:prstGeom prst="rect">
            <a:avLst/>
          </a:prstGeom>
        </p:spPr>
        <p:txBody>
          <a:bodyPr/>
          <a:lstStyle/>
          <a:p>
            <a:pPr/>
          </a:p>
        </p:txBody>
      </p:sp>
      <p:sp>
        <p:nvSpPr>
          <p:cNvPr id="548" name="Shape 548"/>
          <p:cNvSpPr/>
          <p:nvPr>
            <p:ph type="body" sz="quarter" idx="1"/>
          </p:nvPr>
        </p:nvSpPr>
        <p:spPr>
          <a:prstGeom prst="rect">
            <a:avLst/>
          </a:prstGeom>
        </p:spPr>
        <p:txBody>
          <a:bodyPr/>
          <a:lstStyle/>
          <a:p>
            <a:pPr/>
            <a:r>
              <a:t>Key argument for IT: service availability doesn't depend on the availability of the deployed hardware.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6" name="Shape 576"/>
          <p:cNvSpPr/>
          <p:nvPr>
            <p:ph type="sldImg"/>
          </p:nvPr>
        </p:nvSpPr>
        <p:spPr>
          <a:prstGeom prst="rect">
            <a:avLst/>
          </a:prstGeom>
        </p:spPr>
        <p:txBody>
          <a:bodyPr/>
          <a:lstStyle/>
          <a:p>
            <a:pPr/>
          </a:p>
        </p:txBody>
      </p:sp>
      <p:sp>
        <p:nvSpPr>
          <p:cNvPr id="577" name="Shape 577"/>
          <p:cNvSpPr/>
          <p:nvPr>
            <p:ph type="body" sz="quarter" idx="1"/>
          </p:nvPr>
        </p:nvSpPr>
        <p:spPr>
          <a:prstGeom prst="rect">
            <a:avLst/>
          </a:prstGeom>
        </p:spPr>
        <p:txBody>
          <a:bodyPr/>
          <a:lstStyle/>
          <a:p>
            <a:pPr/>
            <a:r>
              <a:t>Own banking storyboard. The self-service lobby goes from being an ATM area to a specialized 24/7 service channel.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3" name="Shape 603"/>
          <p:cNvSpPr/>
          <p:nvPr>
            <p:ph type="sldImg"/>
          </p:nvPr>
        </p:nvSpPr>
        <p:spPr>
          <a:prstGeom prst="rect">
            <a:avLst/>
          </a:prstGeom>
        </p:spPr>
        <p:txBody>
          <a:bodyPr/>
          <a:lstStyle/>
          <a:p>
            <a:pPr/>
          </a:p>
        </p:txBody>
      </p:sp>
      <p:sp>
        <p:nvSpPr>
          <p:cNvPr id="604" name="Shape 604"/>
          <p:cNvSpPr/>
          <p:nvPr>
            <p:ph type="body" sz="quarter" idx="1"/>
          </p:nvPr>
        </p:nvSpPr>
        <p:spPr>
          <a:prstGeom prst="rect">
            <a:avLst/>
          </a:prstGeom>
        </p:spPr>
        <p:txBody>
          <a:bodyPr/>
          <a:lstStyle/>
          <a:p>
            <a:pPr/>
            <a:r>
              <a:t>Four verticals in addition to Banking. In each one, the pattern is identical: a service moment that today requires an on-site specialist the economics don't justify.</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9" name="Shape 629"/>
          <p:cNvSpPr/>
          <p:nvPr>
            <p:ph type="sldImg"/>
          </p:nvPr>
        </p:nvSpPr>
        <p:spPr>
          <a:prstGeom prst="rect">
            <a:avLst/>
          </a:prstGeom>
        </p:spPr>
        <p:txBody>
          <a:bodyPr/>
          <a:lstStyle/>
          <a:p>
            <a:pPr/>
          </a:p>
        </p:txBody>
      </p:sp>
      <p:sp>
        <p:nvSpPr>
          <p:cNvPr id="630" name="Shape 630"/>
          <p:cNvSpPr/>
          <p:nvPr>
            <p:ph type="body" sz="quarter" idx="1"/>
          </p:nvPr>
        </p:nvSpPr>
        <p:spPr>
          <a:prstGeom prst="rect">
            <a:avLst/>
          </a:prstGeom>
        </p:spPr>
        <p:txBody>
          <a:bodyPr/>
          <a:lstStyle/>
          <a:p>
            <a:pPr/>
            <a:r>
              <a:t>Answers the physical infrastructure objection: there's no mandatory hardware. If digital signage is already installed, it gets reused.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7" name="Shape 647"/>
          <p:cNvSpPr/>
          <p:nvPr>
            <p:ph type="sldImg"/>
          </p:nvPr>
        </p:nvSpPr>
        <p:spPr>
          <a:prstGeom prst="rect">
            <a:avLst/>
          </a:prstGeom>
        </p:spPr>
        <p:txBody>
          <a:bodyPr/>
          <a:lstStyle/>
          <a:p>
            <a:pPr/>
          </a:p>
        </p:txBody>
      </p:sp>
      <p:sp>
        <p:nvSpPr>
          <p:cNvPr id="648" name="Shape 648"/>
          <p:cNvSpPr/>
          <p:nvPr>
            <p:ph type="body" sz="quarter" idx="1"/>
          </p:nvPr>
        </p:nvSpPr>
        <p:spPr>
          <a:prstGeom prst="rect">
            <a:avLst/>
          </a:prstGeom>
        </p:spPr>
        <p:txBody>
          <a:bodyPr/>
          <a:lstStyle/>
          <a:p>
            <a:pPr/>
            <a:r>
              <a:t>Fully white-label. Relevant for marketing and for the committee: the channel reinforces the client's own brand instead of diluting it.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9" name="Shape 679"/>
          <p:cNvSpPr/>
          <p:nvPr>
            <p:ph type="sldImg"/>
          </p:nvPr>
        </p:nvSpPr>
        <p:spPr>
          <a:prstGeom prst="rect">
            <a:avLst/>
          </a:prstGeom>
        </p:spPr>
        <p:txBody>
          <a:bodyPr/>
          <a:lstStyle/>
          <a:p>
            <a:pPr/>
          </a:p>
        </p:txBody>
      </p:sp>
      <p:sp>
        <p:nvSpPr>
          <p:cNvPr id="680" name="Shape 680"/>
          <p:cNvSpPr/>
          <p:nvPr>
            <p:ph type="body" sz="quarter" idx="1"/>
          </p:nvPr>
        </p:nvSpPr>
        <p:spPr>
          <a:prstGeom prst="rect">
            <a:avLst/>
          </a:prstGeom>
        </p:spPr>
        <p:txBody>
          <a:bodyPr/>
          <a:lstStyle/>
          <a:p>
            <a:pPr/>
            <a:r>
              <a:t>Complementary economic argument: the return on the point doesn't depend only on service savings, but also on the value of the advertising space. Fits well with retail, travel, and automotive.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8" name="Shape 718"/>
          <p:cNvSpPr/>
          <p:nvPr>
            <p:ph type="sldImg"/>
          </p:nvPr>
        </p:nvSpPr>
        <p:spPr>
          <a:prstGeom prst="rect">
            <a:avLst/>
          </a:prstGeom>
        </p:spPr>
        <p:txBody>
          <a:bodyPr/>
          <a:lstStyle/>
          <a:p>
            <a:pPr/>
          </a:p>
        </p:txBody>
      </p:sp>
      <p:sp>
        <p:nvSpPr>
          <p:cNvPr id="719" name="Shape 719"/>
          <p:cNvSpPr/>
          <p:nvPr>
            <p:ph type="body" sz="quarter" idx="1"/>
          </p:nvPr>
        </p:nvSpPr>
        <p:spPr>
          <a:prstGeom prst="rect">
            <a:avLst/>
          </a:prstGeom>
        </p:spPr>
        <p:txBody>
          <a:bodyPr/>
          <a:lstStyle/>
          <a:p>
            <a:pPr/>
            <a:r>
              <a:t>Closing argument before the CTA. Each block answers a typical committee objection: maturity, adoption, integration, privacy, compliance, availability.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7" name="Shape 727"/>
          <p:cNvSpPr/>
          <p:nvPr>
            <p:ph type="sldImg"/>
          </p:nvPr>
        </p:nvSpPr>
        <p:spPr>
          <a:prstGeom prst="rect">
            <a:avLst/>
          </a:prstGeom>
        </p:spPr>
        <p:txBody>
          <a:bodyPr/>
          <a:lstStyle/>
          <a:p>
            <a:pPr/>
          </a:p>
        </p:txBody>
      </p:sp>
      <p:sp>
        <p:nvSpPr>
          <p:cNvPr id="728" name="Shape 728"/>
          <p:cNvSpPr/>
          <p:nvPr>
            <p:ph type="body" sz="quarter" idx="1"/>
          </p:nvPr>
        </p:nvSpPr>
        <p:spPr>
          <a:prstGeom prst="rect">
            <a:avLst/>
          </a:prstGeom>
        </p:spPr>
        <p:txBody>
          <a:bodyPr/>
          <a:lstStyle/>
          <a:p>
            <a:pPr/>
            <a:r>
              <a:t>CTA. Confirm final contact details and office information before distributing.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Shape 101"/>
          <p:cNvSpPr/>
          <p:nvPr>
            <p:ph type="sldImg"/>
          </p:nvPr>
        </p:nvSpPr>
        <p:spPr>
          <a:prstGeom prst="rect">
            <a:avLst/>
          </a:prstGeom>
        </p:spPr>
        <p:txBody>
          <a:bodyPr/>
          <a:lstStyle/>
          <a:p>
            <a:pPr/>
          </a:p>
        </p:txBody>
      </p:sp>
      <p:sp>
        <p:nvSpPr>
          <p:cNvPr id="102" name="Shape 102"/>
          <p:cNvSpPr/>
          <p:nvPr>
            <p:ph type="body" sz="quarter" idx="1"/>
          </p:nvPr>
        </p:nvSpPr>
        <p:spPr>
          <a:prstGeom prst="rect">
            <a:avLst/>
          </a:prstGeom>
        </p:spPr>
        <p:txBody>
          <a:bodyPr/>
          <a:lstStyle/>
          <a:p>
            <a:pPr/>
            <a:r>
              <a:t>The problem isn't the quality of in-person service — it's the economics: fixed cost per location, uneven coverage, and capacity that can't be redistributed.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hape 119"/>
          <p:cNvSpPr/>
          <p:nvPr>
            <p:ph type="sldImg"/>
          </p:nvPr>
        </p:nvSpPr>
        <p:spPr>
          <a:prstGeom prst="rect">
            <a:avLst/>
          </a:prstGeom>
        </p:spPr>
        <p:txBody>
          <a:bodyPr/>
          <a:lstStyle/>
          <a:p>
            <a:pPr/>
          </a:p>
        </p:txBody>
      </p:sp>
      <p:sp>
        <p:nvSpPr>
          <p:cNvPr id="120" name="Shape 120"/>
          <p:cNvSpPr/>
          <p:nvPr>
            <p:ph type="body" sz="quarter" idx="1"/>
          </p:nvPr>
        </p:nvSpPr>
        <p:spPr>
          <a:prstGeom prst="rect">
            <a:avLst/>
          </a:prstGeom>
        </p:spPr>
        <p:txBody>
          <a:bodyPr/>
          <a:lstStyle/>
          <a:p>
            <a:pPr/>
            <a:r>
              <a:t>The problem isn't the quality of in-person service — it's the economics: fixed cost per location, uneven coverage, and capacity that can't be redistributed.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Shape 134"/>
          <p:cNvSpPr/>
          <p:nvPr>
            <p:ph type="sldImg"/>
          </p:nvPr>
        </p:nvSpPr>
        <p:spPr>
          <a:prstGeom prst="rect">
            <a:avLst/>
          </a:prstGeom>
        </p:spPr>
        <p:txBody>
          <a:bodyPr/>
          <a:lstStyle/>
          <a:p>
            <a:pPr/>
          </a:p>
        </p:txBody>
      </p:sp>
      <p:sp>
        <p:nvSpPr>
          <p:cNvPr id="135" name="Shape 135"/>
          <p:cNvSpPr/>
          <p:nvPr>
            <p:ph type="body" sz="quarter" idx="1"/>
          </p:nvPr>
        </p:nvSpPr>
        <p:spPr>
          <a:prstGeom prst="rect">
            <a:avLst/>
          </a:prstGeom>
        </p:spPr>
        <p:txBody>
          <a:bodyPr/>
          <a:lstStyle/>
          <a:p>
            <a:pPr/>
            <a:r>
              <a:t>The core idea: we separate the place where service happens from the place where the person providing it is located.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Shape 147"/>
          <p:cNvSpPr/>
          <p:nvPr>
            <p:ph type="sldImg"/>
          </p:nvPr>
        </p:nvSpPr>
        <p:spPr>
          <a:prstGeom prst="rect">
            <a:avLst/>
          </a:prstGeom>
        </p:spPr>
        <p:txBody>
          <a:bodyPr/>
          <a:lstStyle/>
          <a:p>
            <a:pPr/>
          </a:p>
        </p:txBody>
      </p:sp>
      <p:sp>
        <p:nvSpPr>
          <p:cNvPr id="148" name="Shape 148"/>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Here's the first image! A QR code that connects the user's device to the kiosk.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Shape 151"/>
          <p:cNvSpPr/>
          <p:nvPr>
            <p:ph type="sldImg"/>
          </p:nvPr>
        </p:nvSpPr>
        <p:spPr>
          <a:prstGeom prst="rect">
            <a:avLst/>
          </a:prstGeom>
        </p:spPr>
        <p:txBody>
          <a:bodyPr/>
          <a:lstStyle/>
          <a:p>
            <a:pPr/>
          </a:p>
        </p:txBody>
      </p:sp>
      <p:sp>
        <p:nvSpPr>
          <p:cNvPr id="152" name="Shape 152"/>
          <p:cNvSpPr/>
          <p:nvPr>
            <p:ph type="body" sz="quarter" idx="1"/>
          </p:nvPr>
        </p:nvSpPr>
        <p:spPr>
          <a:prstGeom prst="rect">
            <a:avLst/>
          </a:prstGeom>
        </p:spPr>
        <p:txBody>
          <a:bodyPr/>
          <a:lstStyle>
            <a:lvl1pPr defTabSz="457200">
              <a:lnSpc>
                <a:spcPct val="117999"/>
              </a:lnSpc>
              <a:defRPr sz="2200">
                <a:latin typeface="Helvetica Neue"/>
                <a:ea typeface="Helvetica Neue"/>
                <a:cs typeface="Helvetica Neue"/>
                <a:sym typeface="Helvetica Neue"/>
              </a:defRPr>
            </a:lvl1pPr>
          </a:lstStyle>
          <a:p>
            <a:pPr/>
            <a:r>
              <a:t>We connect to an agent within seconds; the agent isn't fixed to the point — they connect instantly and see the customer in HD.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Shape 182"/>
          <p:cNvSpPr/>
          <p:nvPr>
            <p:ph type="sldImg"/>
          </p:nvPr>
        </p:nvSpPr>
        <p:spPr>
          <a:prstGeom prst="rect">
            <a:avLst/>
          </a:prstGeom>
        </p:spPr>
        <p:txBody>
          <a:bodyPr/>
          <a:lstStyle/>
          <a:p>
            <a:pPr/>
          </a:p>
        </p:txBody>
      </p:sp>
      <p:sp>
        <p:nvSpPr>
          <p:cNvPr id="183" name="Shape 183"/>
          <p:cNvSpPr/>
          <p:nvPr>
            <p:ph type="body" sz="quarter" idx="1"/>
          </p:nvPr>
        </p:nvSpPr>
        <p:spPr>
          <a:prstGeom prst="rect">
            <a:avLst/>
          </a:prstGeom>
        </p:spPr>
        <p:txBody>
          <a:bodyPr/>
          <a:lstStyle/>
          <a:p>
            <a:pPr/>
            <a:r>
              <a:t>The customer's phone acts as the microphone and earpiece; the large screen acts as the advisor's face. That split is the technical key to the model.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Shape 214"/>
          <p:cNvSpPr/>
          <p:nvPr>
            <p:ph type="sldImg"/>
          </p:nvPr>
        </p:nvSpPr>
        <p:spPr>
          <a:prstGeom prst="rect">
            <a:avLst/>
          </a:prstGeom>
        </p:spPr>
        <p:txBody>
          <a:bodyPr/>
          <a:lstStyle/>
          <a:p>
            <a:pPr/>
          </a:p>
        </p:txBody>
      </p:sp>
      <p:sp>
        <p:nvSpPr>
          <p:cNvPr id="215" name="Shape 215"/>
          <p:cNvSpPr/>
          <p:nvPr>
            <p:ph type="body" sz="quarter" idx="1"/>
          </p:nvPr>
        </p:nvSpPr>
        <p:spPr>
          <a:prstGeom prst="rect">
            <a:avLst/>
          </a:prstGeom>
        </p:spPr>
        <p:txBody>
          <a:bodyPr/>
          <a:lstStyle/>
          <a:p>
            <a:pPr/>
            <a:r>
              <a:t>SPLIT is the actual mechanism behind audio privacy and quality in noisy environments. Worth explaining slowly to a technical committee: one session, two devices, two streams.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1" name="Slide Number"/>
          <p:cNvSpPr txBox="1"/>
          <p:nvPr>
            <p:ph type="sldNum" sz="quarter" idx="2"/>
          </p:nvPr>
        </p:nvSpPr>
        <p:spPr>
          <a:xfrm>
            <a:off x="8478978" y="6232198"/>
            <a:ext cx="258623" cy="248304"/>
          </a:xfrm>
          <a:prstGeom prst="rect">
            <a:avLst/>
          </a:prstGeom>
        </p:spPr>
        <p:txBody>
          <a:bodyPr lIns="45718" tIns="45718" rIns="45718" bIns="45718" anchor="ctr"/>
          <a:lstStyle>
            <a:lvl1pPr algn="r" defTabSz="914400">
              <a:defRPr sz="1200">
                <a:solidFill>
                  <a:srgbClr val="000000"/>
                </a:solidFill>
                <a:latin typeface="+mn-lt"/>
                <a:ea typeface="+mn-ea"/>
                <a:cs typeface="+mn-cs"/>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blanco">
    <p:bg>
      <p:bgPr>
        <a:solidFill>
          <a:srgbClr val="FFFFFF"/>
        </a:solidFill>
      </p:bgPr>
    </p:bg>
    <p:spTree>
      <p:nvGrpSpPr>
        <p:cNvPr id="1" name=""/>
        <p:cNvGrpSpPr/>
        <p:nvPr/>
      </p:nvGrpSpPr>
      <p:grpSpPr>
        <a:xfrm>
          <a:off x="0" y="0"/>
          <a:ext cx="0" cy="0"/>
          <a:chOff x="0" y="0"/>
          <a:chExt cx="0" cy="0"/>
        </a:xfrm>
      </p:grpSpPr>
      <p:sp>
        <p:nvSpPr>
          <p:cNvPr id="18" name="Title Text"/>
          <p:cNvSpPr txBox="1"/>
          <p:nvPr>
            <p:ph type="title"/>
          </p:nvPr>
        </p:nvSpPr>
        <p:spPr>
          <a:xfrm>
            <a:off x="2445849" y="312538"/>
            <a:ext cx="7552426" cy="766374"/>
          </a:xfrm>
          <a:prstGeom prst="rect">
            <a:avLst/>
          </a:prstGeom>
        </p:spPr>
        <p:txBody>
          <a:bodyPr lIns="35717" tIns="35717" rIns="35717" bIns="35717" anchor="ctr"/>
          <a:lstStyle>
            <a:lvl1pPr defTabSz="410764">
              <a:lnSpc>
                <a:spcPct val="100000"/>
              </a:lnSpc>
              <a:defRPr spc="0" sz="5600">
                <a:solidFill>
                  <a:srgbClr val="2B434B"/>
                </a:solidFill>
                <a:latin typeface="MuseoSansRounded-500"/>
                <a:ea typeface="MuseoSansRounded-500"/>
                <a:cs typeface="MuseoSansRounded-500"/>
                <a:sym typeface="MuseoSansRounded-500"/>
              </a:defRPr>
            </a:lvl1pPr>
          </a:lstStyle>
          <a:p>
            <a:pPr/>
            <a:r>
              <a:t>Title Text</a:t>
            </a:r>
          </a:p>
        </p:txBody>
      </p:sp>
      <p:sp>
        <p:nvSpPr>
          <p:cNvPr id="19" name="Body Level One…"/>
          <p:cNvSpPr txBox="1"/>
          <p:nvPr>
            <p:ph type="body" idx="1"/>
          </p:nvPr>
        </p:nvSpPr>
        <p:spPr>
          <a:xfrm>
            <a:off x="2193725" y="1557626"/>
            <a:ext cx="7804549" cy="4525956"/>
          </a:xfrm>
          <a:prstGeom prst="rect">
            <a:avLst/>
          </a:prstGeom>
        </p:spPr>
        <p:txBody>
          <a:bodyPr lIns="35717" tIns="35717" rIns="35717" bIns="35717" anchor="ctr"/>
          <a:lstStyle>
            <a:lvl1pPr defTabSz="410764">
              <a:spcBef>
                <a:spcPts val="2900"/>
              </a:spcBef>
              <a:defRPr sz="2400">
                <a:solidFill>
                  <a:srgbClr val="2B434B"/>
                </a:solidFill>
                <a:latin typeface="MuseoSansRounded-100"/>
                <a:ea typeface="MuseoSansRounded-100"/>
                <a:cs typeface="MuseoSansRounded-100"/>
                <a:sym typeface="MuseoSansRounded-100"/>
              </a:defRPr>
            </a:lvl1pPr>
            <a:lvl2pPr marL="0" indent="0" defTabSz="410764">
              <a:spcBef>
                <a:spcPts val="2900"/>
              </a:spcBef>
              <a:buSzTx/>
              <a:buNone/>
              <a:defRPr sz="2400">
                <a:solidFill>
                  <a:srgbClr val="2B434B"/>
                </a:solidFill>
                <a:latin typeface="MuseoSansRounded-100"/>
                <a:ea typeface="MuseoSansRounded-100"/>
                <a:cs typeface="MuseoSansRounded-100"/>
                <a:sym typeface="MuseoSansRounded-100"/>
              </a:defRPr>
            </a:lvl2pPr>
            <a:lvl3pPr marL="0" indent="0" defTabSz="410764">
              <a:spcBef>
                <a:spcPts val="2900"/>
              </a:spcBef>
              <a:buSzTx/>
              <a:buNone/>
              <a:defRPr sz="2400">
                <a:solidFill>
                  <a:srgbClr val="2B434B"/>
                </a:solidFill>
                <a:latin typeface="MuseoSansRounded-100"/>
                <a:ea typeface="MuseoSansRounded-100"/>
                <a:cs typeface="MuseoSansRounded-100"/>
                <a:sym typeface="MuseoSansRounded-100"/>
              </a:defRPr>
            </a:lvl3pPr>
            <a:lvl4pPr marL="0" indent="0" defTabSz="410764">
              <a:spcBef>
                <a:spcPts val="2900"/>
              </a:spcBef>
              <a:buSzTx/>
              <a:buNone/>
              <a:defRPr sz="2400">
                <a:solidFill>
                  <a:srgbClr val="2B434B"/>
                </a:solidFill>
                <a:latin typeface="MuseoSansRounded-100"/>
                <a:ea typeface="MuseoSansRounded-100"/>
                <a:cs typeface="MuseoSansRounded-100"/>
                <a:sym typeface="MuseoSansRounded-100"/>
              </a:defRPr>
            </a:lvl4pPr>
            <a:lvl5pPr marL="0" indent="0" defTabSz="410764">
              <a:spcBef>
                <a:spcPts val="2900"/>
              </a:spcBef>
              <a:buSzTx/>
              <a:buNone/>
              <a:defRPr sz="2400">
                <a:solidFill>
                  <a:srgbClr val="2B434B"/>
                </a:solidFill>
                <a:latin typeface="MuseoSansRounded-100"/>
                <a:ea typeface="MuseoSansRounded-100"/>
                <a:cs typeface="MuseoSansRounded-100"/>
                <a:sym typeface="MuseoSansRounded-100"/>
              </a:defRPr>
            </a:lvl5pPr>
          </a:lstStyle>
          <a:p>
            <a:pPr/>
            <a:r>
              <a:t>Body Level One</a:t>
            </a:r>
          </a:p>
          <a:p>
            <a:pPr lvl="1"/>
            <a:r>
              <a:t>Body Level Two</a:t>
            </a:r>
          </a:p>
          <a:p>
            <a:pPr lvl="2"/>
            <a:r>
              <a:t>Body Level Three</a:t>
            </a:r>
          </a:p>
          <a:p>
            <a:pPr lvl="3"/>
            <a:r>
              <a:t>Body Level Four</a:t>
            </a:r>
          </a:p>
          <a:p>
            <a:pPr lvl="4"/>
            <a:r>
              <a:t>Body Level Five</a:t>
            </a:r>
          </a:p>
        </p:txBody>
      </p:sp>
      <p:sp>
        <p:nvSpPr>
          <p:cNvPr id="20" name="© 2024 Interactive Powers"/>
          <p:cNvSpPr txBox="1"/>
          <p:nvPr/>
        </p:nvSpPr>
        <p:spPr>
          <a:xfrm>
            <a:off x="1952462" y="6380338"/>
            <a:ext cx="822625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marR="40752" algn="ctr" defTabSz="315886">
              <a:tabLst>
                <a:tab pos="38100" algn="l"/>
                <a:tab pos="685800" algn="l"/>
                <a:tab pos="1320800" algn="l"/>
                <a:tab pos="1968500" algn="l"/>
                <a:tab pos="2616200" algn="l"/>
                <a:tab pos="3251200" algn="l"/>
                <a:tab pos="3898900" algn="l"/>
                <a:tab pos="4533900" algn="l"/>
                <a:tab pos="5181600" algn="l"/>
                <a:tab pos="5829300" algn="l"/>
                <a:tab pos="6464300" algn="l"/>
                <a:tab pos="7112000" algn="l"/>
                <a:tab pos="7124700" algn="l"/>
                <a:tab pos="7632700" algn="l"/>
                <a:tab pos="8140700" algn="l"/>
                <a:tab pos="8204200" algn="l"/>
              </a:tabLst>
              <a:defRPr sz="1100">
                <a:solidFill>
                  <a:srgbClr val="2B434B"/>
                </a:solidFill>
                <a:uFill>
                  <a:solidFill>
                    <a:srgbClr val="929292"/>
                  </a:solidFill>
                </a:uFill>
                <a:latin typeface="Montserrat Thin Regular"/>
                <a:ea typeface="Montserrat Thin Regular"/>
                <a:cs typeface="Montserrat Thin Regular"/>
                <a:sym typeface="Montserrat Thin Regular"/>
              </a:defRPr>
            </a:lvl1pPr>
          </a:lstStyle>
          <a:p>
            <a:pPr/>
            <a:r>
              <a:t>© 2024 Interactive Powers</a:t>
            </a:r>
          </a:p>
        </p:txBody>
      </p:sp>
      <p:sp>
        <p:nvSpPr>
          <p:cNvPr id="21" name="Slide Number"/>
          <p:cNvSpPr txBox="1"/>
          <p:nvPr>
            <p:ph type="sldNum" sz="quarter" idx="2"/>
          </p:nvPr>
        </p:nvSpPr>
        <p:spPr>
          <a:xfrm>
            <a:off x="5964733" y="6505277"/>
            <a:ext cx="253605" cy="249237"/>
          </a:xfrm>
          <a:prstGeom prst="rect">
            <a:avLst/>
          </a:prstGeom>
        </p:spPr>
        <p:txBody>
          <a:bodyPr lIns="35717" tIns="35717" rIns="35717" bIns="35717" anchor="t"/>
          <a:lstStyle>
            <a:lvl1pPr defTabSz="410764">
              <a:defRPr sz="1200">
                <a:solidFill>
                  <a:srgbClr val="000000"/>
                </a:solidFill>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28" name="Slide Title"/>
          <p:cNvSpPr txBox="1"/>
          <p:nvPr>
            <p:ph type="title" hasCustomPrompt="1"/>
          </p:nvPr>
        </p:nvSpPr>
        <p:spPr>
          <a:prstGeom prst="rect">
            <a:avLst/>
          </a:prstGeom>
        </p:spPr>
        <p:txBody>
          <a:bodyPr/>
          <a:lstStyle/>
          <a:p>
            <a:pPr/>
            <a:r>
              <a:t>Slide Title</a:t>
            </a:r>
          </a:p>
        </p:txBody>
      </p:sp>
      <p:sp>
        <p:nvSpPr>
          <p:cNvPr id="29" name="Body Level One…"/>
          <p:cNvSpPr txBox="1"/>
          <p:nvPr>
            <p:ph type="body" sz="quarter" idx="1" hasCustomPrompt="1"/>
          </p:nvPr>
        </p:nvSpPr>
        <p:spPr>
          <a:prstGeom prst="rect">
            <a:avLst/>
          </a:prstGeom>
        </p:spPr>
        <p:txBody>
          <a:bodyPr/>
          <a:lstStyle/>
          <a:p>
            <a:pPr/>
            <a:r>
              <a:t>Slide Subtitle</a:t>
            </a:r>
          </a:p>
          <a:p>
            <a:pPr lvl="1"/>
            <a:r>
              <a:t/>
            </a:r>
          </a:p>
          <a:p>
            <a:pPr lvl="2"/>
            <a:r>
              <a:t/>
            </a:r>
          </a:p>
          <a:p>
            <a:pPr lvl="3"/>
            <a:r>
              <a:t/>
            </a:r>
          </a:p>
          <a:p>
            <a:pPr lvl="4"/>
            <a:r>
              <a:t/>
            </a:r>
          </a:p>
        </p:txBody>
      </p:sp>
      <p:sp>
        <p:nvSpPr>
          <p:cNvPr id="30" name="Body Level One…"/>
          <p:cNvSpPr txBox="1"/>
          <p:nvPr>
            <p:ph type="body" idx="21" hasCustomPrompt="1"/>
          </p:nvPr>
        </p:nvSpPr>
        <p:spPr>
          <a:xfrm>
            <a:off x="635000" y="2133600"/>
            <a:ext cx="10922000" cy="4216400"/>
          </a:xfrm>
          <a:prstGeom prst="rect">
            <a:avLst/>
          </a:prstGeom>
        </p:spPr>
        <p:txBody>
          <a:bodyPr/>
          <a:lstStyle>
            <a:lvl1pPr marL="279400" indent="-279400" algn="l" defTabSz="1219200">
              <a:spcBef>
                <a:spcPts val="1200"/>
              </a:spcBef>
              <a:buClr>
                <a:srgbClr val="FFFFFF"/>
              </a:buClr>
              <a:buSzPct val="100000"/>
              <a:buChar char="•"/>
              <a:defRPr sz="2400">
                <a:solidFill>
                  <a:srgbClr val="FFFFFF"/>
                </a:solidFill>
                <a:latin typeface="Graphik"/>
                <a:ea typeface="Graphik"/>
                <a:cs typeface="Graphik"/>
                <a:sym typeface="Graphik"/>
              </a:defRPr>
            </a:lvl1pPr>
          </a:lstStyle>
          <a:p>
            <a:pPr/>
            <a:r>
              <a:t>Slide bullet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0">
              <a:srgbClr val="000000"/>
            </a:gs>
            <a:gs pos="100000">
              <a:srgbClr val="3B3B3B"/>
            </a:gs>
          </a:gsLst>
          <a:lin ang="5400000" scaled="0"/>
        </a:gra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635000" y="406400"/>
            <a:ext cx="10922000" cy="778719"/>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b">
            <a:normAutofit fontScale="100000" lnSpcReduction="0"/>
          </a:bodyPr>
          <a:lstStyle/>
          <a:p>
            <a:pPr/>
            <a:r>
              <a:t>Slide Title</a:t>
            </a:r>
          </a:p>
        </p:txBody>
      </p:sp>
      <p:sp>
        <p:nvSpPr>
          <p:cNvPr id="3" name="Body Level One…"/>
          <p:cNvSpPr txBox="1"/>
          <p:nvPr>
            <p:ph type="body" idx="1" hasCustomPrompt="1"/>
          </p:nvPr>
        </p:nvSpPr>
        <p:spPr>
          <a:xfrm>
            <a:off x="635000" y="1066800"/>
            <a:ext cx="10922000" cy="508000"/>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ormAutofit fontScale="100000" lnSpcReduction="0"/>
          </a:bodyPr>
          <a:lstStyle/>
          <a:p>
            <a:pPr/>
            <a:r>
              <a:t>Slide Subtitle</a:t>
            </a:r>
          </a:p>
          <a:p>
            <a:pPr lvl="1"/>
            <a:r>
              <a:t/>
            </a:r>
          </a:p>
          <a:p>
            <a:pPr lvl="2"/>
            <a:r>
              <a:t/>
            </a:r>
          </a:p>
          <a:p>
            <a:pPr lvl="3"/>
            <a:r>
              <a:t/>
            </a:r>
          </a:p>
          <a:p>
            <a:pPr lvl="4"/>
            <a:r>
              <a:t/>
            </a:r>
          </a:p>
        </p:txBody>
      </p:sp>
      <p:sp>
        <p:nvSpPr>
          <p:cNvPr id="4" name="Slide Number"/>
          <p:cNvSpPr txBox="1"/>
          <p:nvPr>
            <p:ph type="sldNum" sz="quarter" idx="2"/>
          </p:nvPr>
        </p:nvSpPr>
        <p:spPr>
          <a:xfrm>
            <a:off x="5985636" y="6546850"/>
            <a:ext cx="214377" cy="227204"/>
          </a:xfrm>
          <a:prstGeom prst="rect">
            <a:avLst/>
          </a:prstGeom>
          <a:ln w="12700">
            <a:miter lim="400000"/>
          </a:ln>
        </p:spPr>
        <p:txBody>
          <a:bodyPr wrap="none" lIns="25400" tIns="25400" rIns="25400" bIns="25400" anchor="b">
            <a:spAutoFit/>
          </a:bodyPr>
          <a:lstStyle>
            <a:lvl1pPr algn="ctr" defTabSz="412750">
              <a:defRPr sz="1100">
                <a:solidFill>
                  <a:srgbClr val="FFFFFF"/>
                </a:solidFill>
                <a:latin typeface="Graphik"/>
                <a:ea typeface="Graphik"/>
                <a:cs typeface="Graphik"/>
                <a:sym typeface="Graphik"/>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Lst>
  <p:transition xmlns:p14="http://schemas.microsoft.com/office/powerpoint/2010/main" spd="med" advClick="1"/>
  <p:txStyles>
    <p:titleStyle>
      <a:lvl1pPr marL="0" marR="0" indent="0" algn="ctr" defTabSz="412750" rtl="0" latinLnBrk="0">
        <a:lnSpc>
          <a:spcPct val="80000"/>
        </a:lnSpc>
        <a:spcBef>
          <a:spcPts val="0"/>
        </a:spcBef>
        <a:spcAft>
          <a:spcPts val="0"/>
        </a:spcAft>
        <a:buClrTx/>
        <a:buSzTx/>
        <a:buFontTx/>
        <a:buNone/>
        <a:tabLst/>
        <a:defRPr b="0" baseline="0" cap="none" i="0" spc="-126" strike="noStrike" sz="4200" u="none">
          <a:gradFill flip="none" rotWithShape="1">
            <a:gsLst>
              <a:gs pos="0">
                <a:srgbClr val="FFFFFF"/>
              </a:gs>
              <a:gs pos="100000">
                <a:srgbClr val="929292"/>
              </a:gs>
            </a:gsLst>
            <a:lin ang="5400000" scaled="0"/>
          </a:gradFill>
          <a:uFillTx/>
          <a:latin typeface="Graphik Semibold"/>
          <a:ea typeface="Graphik Semibold"/>
          <a:cs typeface="Graphik Semibold"/>
          <a:sym typeface="Graphik Semibold"/>
        </a:defRPr>
      </a:lvl1pPr>
      <a:lvl2pPr marL="0" marR="0" indent="0" algn="ctr" defTabSz="412750" rtl="0" latinLnBrk="0">
        <a:lnSpc>
          <a:spcPct val="80000"/>
        </a:lnSpc>
        <a:spcBef>
          <a:spcPts val="0"/>
        </a:spcBef>
        <a:spcAft>
          <a:spcPts val="0"/>
        </a:spcAft>
        <a:buClrTx/>
        <a:buSzTx/>
        <a:buFontTx/>
        <a:buNone/>
        <a:tabLst/>
        <a:defRPr b="0" baseline="0" cap="none" i="0" spc="-126" strike="noStrike" sz="4200" u="none">
          <a:gradFill flip="none" rotWithShape="1">
            <a:gsLst>
              <a:gs pos="0">
                <a:srgbClr val="FFFFFF"/>
              </a:gs>
              <a:gs pos="100000">
                <a:srgbClr val="929292"/>
              </a:gs>
            </a:gsLst>
            <a:lin ang="5400000" scaled="0"/>
          </a:gradFill>
          <a:uFillTx/>
          <a:latin typeface="Graphik Semibold"/>
          <a:ea typeface="Graphik Semibold"/>
          <a:cs typeface="Graphik Semibold"/>
          <a:sym typeface="Graphik Semibold"/>
        </a:defRPr>
      </a:lvl2pPr>
      <a:lvl3pPr marL="0" marR="0" indent="0" algn="ctr" defTabSz="412750" rtl="0" latinLnBrk="0">
        <a:lnSpc>
          <a:spcPct val="80000"/>
        </a:lnSpc>
        <a:spcBef>
          <a:spcPts val="0"/>
        </a:spcBef>
        <a:spcAft>
          <a:spcPts val="0"/>
        </a:spcAft>
        <a:buClrTx/>
        <a:buSzTx/>
        <a:buFontTx/>
        <a:buNone/>
        <a:tabLst/>
        <a:defRPr b="0" baseline="0" cap="none" i="0" spc="-126" strike="noStrike" sz="4200" u="none">
          <a:gradFill flip="none" rotWithShape="1">
            <a:gsLst>
              <a:gs pos="0">
                <a:srgbClr val="FFFFFF"/>
              </a:gs>
              <a:gs pos="100000">
                <a:srgbClr val="929292"/>
              </a:gs>
            </a:gsLst>
            <a:lin ang="5400000" scaled="0"/>
          </a:gradFill>
          <a:uFillTx/>
          <a:latin typeface="Graphik Semibold"/>
          <a:ea typeface="Graphik Semibold"/>
          <a:cs typeface="Graphik Semibold"/>
          <a:sym typeface="Graphik Semibold"/>
        </a:defRPr>
      </a:lvl3pPr>
      <a:lvl4pPr marL="0" marR="0" indent="0" algn="ctr" defTabSz="412750" rtl="0" latinLnBrk="0">
        <a:lnSpc>
          <a:spcPct val="80000"/>
        </a:lnSpc>
        <a:spcBef>
          <a:spcPts val="0"/>
        </a:spcBef>
        <a:spcAft>
          <a:spcPts val="0"/>
        </a:spcAft>
        <a:buClrTx/>
        <a:buSzTx/>
        <a:buFontTx/>
        <a:buNone/>
        <a:tabLst/>
        <a:defRPr b="0" baseline="0" cap="none" i="0" spc="-126" strike="noStrike" sz="4200" u="none">
          <a:gradFill flip="none" rotWithShape="1">
            <a:gsLst>
              <a:gs pos="0">
                <a:srgbClr val="FFFFFF"/>
              </a:gs>
              <a:gs pos="100000">
                <a:srgbClr val="929292"/>
              </a:gs>
            </a:gsLst>
            <a:lin ang="5400000" scaled="0"/>
          </a:gradFill>
          <a:uFillTx/>
          <a:latin typeface="Graphik Semibold"/>
          <a:ea typeface="Graphik Semibold"/>
          <a:cs typeface="Graphik Semibold"/>
          <a:sym typeface="Graphik Semibold"/>
        </a:defRPr>
      </a:lvl4pPr>
      <a:lvl5pPr marL="0" marR="0" indent="0" algn="ctr" defTabSz="412750" rtl="0" latinLnBrk="0">
        <a:lnSpc>
          <a:spcPct val="80000"/>
        </a:lnSpc>
        <a:spcBef>
          <a:spcPts val="0"/>
        </a:spcBef>
        <a:spcAft>
          <a:spcPts val="0"/>
        </a:spcAft>
        <a:buClrTx/>
        <a:buSzTx/>
        <a:buFontTx/>
        <a:buNone/>
        <a:tabLst/>
        <a:defRPr b="0" baseline="0" cap="none" i="0" spc="-126" strike="noStrike" sz="4200" u="none">
          <a:gradFill flip="none" rotWithShape="1">
            <a:gsLst>
              <a:gs pos="0">
                <a:srgbClr val="FFFFFF"/>
              </a:gs>
              <a:gs pos="100000">
                <a:srgbClr val="929292"/>
              </a:gs>
            </a:gsLst>
            <a:lin ang="5400000" scaled="0"/>
          </a:gradFill>
          <a:uFillTx/>
          <a:latin typeface="Graphik Semibold"/>
          <a:ea typeface="Graphik Semibold"/>
          <a:cs typeface="Graphik Semibold"/>
          <a:sym typeface="Graphik Semibold"/>
        </a:defRPr>
      </a:lvl5pPr>
      <a:lvl6pPr marL="0" marR="0" indent="0" algn="ctr" defTabSz="412750" rtl="0" latinLnBrk="0">
        <a:lnSpc>
          <a:spcPct val="80000"/>
        </a:lnSpc>
        <a:spcBef>
          <a:spcPts val="0"/>
        </a:spcBef>
        <a:spcAft>
          <a:spcPts val="0"/>
        </a:spcAft>
        <a:buClrTx/>
        <a:buSzTx/>
        <a:buFontTx/>
        <a:buNone/>
        <a:tabLst/>
        <a:defRPr b="0" baseline="0" cap="none" i="0" spc="-126" strike="noStrike" sz="4200" u="none">
          <a:gradFill flip="none" rotWithShape="1">
            <a:gsLst>
              <a:gs pos="0">
                <a:srgbClr val="FFFFFF"/>
              </a:gs>
              <a:gs pos="100000">
                <a:srgbClr val="929292"/>
              </a:gs>
            </a:gsLst>
            <a:lin ang="5400000" scaled="0"/>
          </a:gradFill>
          <a:uFillTx/>
          <a:latin typeface="Graphik Semibold"/>
          <a:ea typeface="Graphik Semibold"/>
          <a:cs typeface="Graphik Semibold"/>
          <a:sym typeface="Graphik Semibold"/>
        </a:defRPr>
      </a:lvl6pPr>
      <a:lvl7pPr marL="0" marR="0" indent="0" algn="ctr" defTabSz="412750" rtl="0" latinLnBrk="0">
        <a:lnSpc>
          <a:spcPct val="80000"/>
        </a:lnSpc>
        <a:spcBef>
          <a:spcPts val="0"/>
        </a:spcBef>
        <a:spcAft>
          <a:spcPts val="0"/>
        </a:spcAft>
        <a:buClrTx/>
        <a:buSzTx/>
        <a:buFontTx/>
        <a:buNone/>
        <a:tabLst/>
        <a:defRPr b="0" baseline="0" cap="none" i="0" spc="-126" strike="noStrike" sz="4200" u="none">
          <a:gradFill flip="none" rotWithShape="1">
            <a:gsLst>
              <a:gs pos="0">
                <a:srgbClr val="FFFFFF"/>
              </a:gs>
              <a:gs pos="100000">
                <a:srgbClr val="929292"/>
              </a:gs>
            </a:gsLst>
            <a:lin ang="5400000" scaled="0"/>
          </a:gradFill>
          <a:uFillTx/>
          <a:latin typeface="Graphik Semibold"/>
          <a:ea typeface="Graphik Semibold"/>
          <a:cs typeface="Graphik Semibold"/>
          <a:sym typeface="Graphik Semibold"/>
        </a:defRPr>
      </a:lvl7pPr>
      <a:lvl8pPr marL="0" marR="0" indent="0" algn="ctr" defTabSz="412750" rtl="0" latinLnBrk="0">
        <a:lnSpc>
          <a:spcPct val="80000"/>
        </a:lnSpc>
        <a:spcBef>
          <a:spcPts val="0"/>
        </a:spcBef>
        <a:spcAft>
          <a:spcPts val="0"/>
        </a:spcAft>
        <a:buClrTx/>
        <a:buSzTx/>
        <a:buFontTx/>
        <a:buNone/>
        <a:tabLst/>
        <a:defRPr b="0" baseline="0" cap="none" i="0" spc="-126" strike="noStrike" sz="4200" u="none">
          <a:gradFill flip="none" rotWithShape="1">
            <a:gsLst>
              <a:gs pos="0">
                <a:srgbClr val="FFFFFF"/>
              </a:gs>
              <a:gs pos="100000">
                <a:srgbClr val="929292"/>
              </a:gs>
            </a:gsLst>
            <a:lin ang="5400000" scaled="0"/>
          </a:gradFill>
          <a:uFillTx/>
          <a:latin typeface="Graphik Semibold"/>
          <a:ea typeface="Graphik Semibold"/>
          <a:cs typeface="Graphik Semibold"/>
          <a:sym typeface="Graphik Semibold"/>
        </a:defRPr>
      </a:lvl8pPr>
      <a:lvl9pPr marL="0" marR="0" indent="0" algn="ctr" defTabSz="412750" rtl="0" latinLnBrk="0">
        <a:lnSpc>
          <a:spcPct val="80000"/>
        </a:lnSpc>
        <a:spcBef>
          <a:spcPts val="0"/>
        </a:spcBef>
        <a:spcAft>
          <a:spcPts val="0"/>
        </a:spcAft>
        <a:buClrTx/>
        <a:buSzTx/>
        <a:buFontTx/>
        <a:buNone/>
        <a:tabLst/>
        <a:defRPr b="0" baseline="0" cap="none" i="0" spc="-126" strike="noStrike" sz="4200" u="none">
          <a:gradFill flip="none" rotWithShape="1">
            <a:gsLst>
              <a:gs pos="0">
                <a:srgbClr val="FFFFFF"/>
              </a:gs>
              <a:gs pos="100000">
                <a:srgbClr val="929292"/>
              </a:gs>
            </a:gsLst>
            <a:lin ang="5400000" scaled="0"/>
          </a:gradFill>
          <a:uFillTx/>
          <a:latin typeface="Graphik Semibold"/>
          <a:ea typeface="Graphik Semibold"/>
          <a:cs typeface="Graphik Semibold"/>
          <a:sym typeface="Graphik Semibold"/>
        </a:defRPr>
      </a:lvl9pPr>
    </p:titleStyle>
    <p:bodyStyle>
      <a:lvl1pPr marL="0" marR="0" indent="0" algn="ctr" defTabSz="412750" rtl="0" latinLnBrk="0">
        <a:lnSpc>
          <a:spcPct val="100000"/>
        </a:lnSpc>
        <a:spcBef>
          <a:spcPts val="0"/>
        </a:spcBef>
        <a:spcAft>
          <a:spcPts val="0"/>
        </a:spcAft>
        <a:buClrTx/>
        <a:buSzTx/>
        <a:buFontTx/>
        <a:buNone/>
        <a:tabLst/>
        <a:defRPr b="0" baseline="0" cap="none" i="0" spc="0" strike="noStrike" sz="2600" u="none">
          <a:solidFill>
            <a:srgbClr val="D5D5D5"/>
          </a:solidFill>
          <a:uFillTx/>
          <a:latin typeface="Graphik Medium"/>
          <a:ea typeface="Graphik Medium"/>
          <a:cs typeface="Graphik Medium"/>
          <a:sym typeface="Graphik Medium"/>
        </a:defRPr>
      </a:lvl1pPr>
      <a:lvl2pPr marL="722538" marR="0" indent="-265338" algn="ctr" defTabSz="412750" rtl="0" latinLnBrk="0">
        <a:lnSpc>
          <a:spcPct val="100000"/>
        </a:lnSpc>
        <a:spcBef>
          <a:spcPts val="0"/>
        </a:spcBef>
        <a:spcAft>
          <a:spcPts val="0"/>
        </a:spcAft>
        <a:buClrTx/>
        <a:buSzPct val="100000"/>
        <a:buFontTx/>
        <a:buChar char="–"/>
        <a:tabLst/>
        <a:defRPr b="0" baseline="0" cap="none" i="0" spc="0" strike="noStrike" sz="2600" u="none">
          <a:solidFill>
            <a:srgbClr val="D5D5D5"/>
          </a:solidFill>
          <a:uFillTx/>
          <a:latin typeface="Graphik Medium"/>
          <a:ea typeface="Graphik Medium"/>
          <a:cs typeface="Graphik Medium"/>
          <a:sym typeface="Graphik Medium"/>
        </a:defRPr>
      </a:lvl2pPr>
      <a:lvl3pPr marL="1162050" marR="0" indent="-247650" algn="ctr" defTabSz="412750" rtl="0" latinLnBrk="0">
        <a:lnSpc>
          <a:spcPct val="100000"/>
        </a:lnSpc>
        <a:spcBef>
          <a:spcPts val="0"/>
        </a:spcBef>
        <a:spcAft>
          <a:spcPts val="0"/>
        </a:spcAft>
        <a:buClrTx/>
        <a:buSzPct val="100000"/>
        <a:buFontTx/>
        <a:buChar char="•"/>
        <a:tabLst/>
        <a:defRPr b="0" baseline="0" cap="none" i="0" spc="0" strike="noStrike" sz="2600" u="none">
          <a:solidFill>
            <a:srgbClr val="D5D5D5"/>
          </a:solidFill>
          <a:uFillTx/>
          <a:latin typeface="Graphik Medium"/>
          <a:ea typeface="Graphik Medium"/>
          <a:cs typeface="Graphik Medium"/>
          <a:sym typeface="Graphik Medium"/>
        </a:defRPr>
      </a:lvl3pPr>
      <a:lvl4pPr marL="1668779" marR="0" indent="-297179" algn="ctr" defTabSz="412750" rtl="0" latinLnBrk="0">
        <a:lnSpc>
          <a:spcPct val="100000"/>
        </a:lnSpc>
        <a:spcBef>
          <a:spcPts val="0"/>
        </a:spcBef>
        <a:spcAft>
          <a:spcPts val="0"/>
        </a:spcAft>
        <a:buClrTx/>
        <a:buSzPct val="100000"/>
        <a:buFontTx/>
        <a:buChar char="–"/>
        <a:tabLst/>
        <a:defRPr b="0" baseline="0" cap="none" i="0" spc="0" strike="noStrike" sz="2600" u="none">
          <a:solidFill>
            <a:srgbClr val="D5D5D5"/>
          </a:solidFill>
          <a:uFillTx/>
          <a:latin typeface="Graphik Medium"/>
          <a:ea typeface="Graphik Medium"/>
          <a:cs typeface="Graphik Medium"/>
          <a:sym typeface="Graphik Medium"/>
        </a:defRPr>
      </a:lvl4pPr>
      <a:lvl5pPr marL="2125979" marR="0" indent="-297179" algn="ctr" defTabSz="412750" rtl="0" latinLnBrk="0">
        <a:lnSpc>
          <a:spcPct val="100000"/>
        </a:lnSpc>
        <a:spcBef>
          <a:spcPts val="0"/>
        </a:spcBef>
        <a:spcAft>
          <a:spcPts val="0"/>
        </a:spcAft>
        <a:buClrTx/>
        <a:buSzPct val="100000"/>
        <a:buFontTx/>
        <a:buChar char="»"/>
        <a:tabLst/>
        <a:defRPr b="0" baseline="0" cap="none" i="0" spc="0" strike="noStrike" sz="2600" u="none">
          <a:solidFill>
            <a:srgbClr val="D5D5D5"/>
          </a:solidFill>
          <a:uFillTx/>
          <a:latin typeface="Graphik Medium"/>
          <a:ea typeface="Graphik Medium"/>
          <a:cs typeface="Graphik Medium"/>
          <a:sym typeface="Graphik Medium"/>
        </a:defRPr>
      </a:lvl5pPr>
      <a:lvl6pPr marL="2583179" marR="0" indent="-297179" algn="ctr" defTabSz="412750" rtl="0" latinLnBrk="0">
        <a:lnSpc>
          <a:spcPct val="100000"/>
        </a:lnSpc>
        <a:spcBef>
          <a:spcPts val="0"/>
        </a:spcBef>
        <a:spcAft>
          <a:spcPts val="0"/>
        </a:spcAft>
        <a:buClrTx/>
        <a:buSzPct val="100000"/>
        <a:buFontTx/>
        <a:buChar char="•"/>
        <a:tabLst/>
        <a:defRPr b="0" baseline="0" cap="none" i="0" spc="0" strike="noStrike" sz="2600" u="none">
          <a:solidFill>
            <a:srgbClr val="D5D5D5"/>
          </a:solidFill>
          <a:uFillTx/>
          <a:latin typeface="Graphik Medium"/>
          <a:ea typeface="Graphik Medium"/>
          <a:cs typeface="Graphik Medium"/>
          <a:sym typeface="Graphik Medium"/>
        </a:defRPr>
      </a:lvl6pPr>
      <a:lvl7pPr marL="3040379" marR="0" indent="-297179" algn="ctr" defTabSz="412750" rtl="0" latinLnBrk="0">
        <a:lnSpc>
          <a:spcPct val="100000"/>
        </a:lnSpc>
        <a:spcBef>
          <a:spcPts val="0"/>
        </a:spcBef>
        <a:spcAft>
          <a:spcPts val="0"/>
        </a:spcAft>
        <a:buClrTx/>
        <a:buSzPct val="100000"/>
        <a:buFontTx/>
        <a:buChar char="•"/>
        <a:tabLst/>
        <a:defRPr b="0" baseline="0" cap="none" i="0" spc="0" strike="noStrike" sz="2600" u="none">
          <a:solidFill>
            <a:srgbClr val="D5D5D5"/>
          </a:solidFill>
          <a:uFillTx/>
          <a:latin typeface="Graphik Medium"/>
          <a:ea typeface="Graphik Medium"/>
          <a:cs typeface="Graphik Medium"/>
          <a:sym typeface="Graphik Medium"/>
        </a:defRPr>
      </a:lvl7pPr>
      <a:lvl8pPr marL="3497579" marR="0" indent="-297179" algn="ctr" defTabSz="412750" rtl="0" latinLnBrk="0">
        <a:lnSpc>
          <a:spcPct val="100000"/>
        </a:lnSpc>
        <a:spcBef>
          <a:spcPts val="0"/>
        </a:spcBef>
        <a:spcAft>
          <a:spcPts val="0"/>
        </a:spcAft>
        <a:buClrTx/>
        <a:buSzPct val="100000"/>
        <a:buFontTx/>
        <a:buChar char="•"/>
        <a:tabLst/>
        <a:defRPr b="0" baseline="0" cap="none" i="0" spc="0" strike="noStrike" sz="2600" u="none">
          <a:solidFill>
            <a:srgbClr val="D5D5D5"/>
          </a:solidFill>
          <a:uFillTx/>
          <a:latin typeface="Graphik Medium"/>
          <a:ea typeface="Graphik Medium"/>
          <a:cs typeface="Graphik Medium"/>
          <a:sym typeface="Graphik Medium"/>
        </a:defRPr>
      </a:lvl8pPr>
      <a:lvl9pPr marL="3954779" marR="0" indent="-297179" algn="ctr" defTabSz="412750" rtl="0" latinLnBrk="0">
        <a:lnSpc>
          <a:spcPct val="100000"/>
        </a:lnSpc>
        <a:spcBef>
          <a:spcPts val="0"/>
        </a:spcBef>
        <a:spcAft>
          <a:spcPts val="0"/>
        </a:spcAft>
        <a:buClrTx/>
        <a:buSzPct val="100000"/>
        <a:buFontTx/>
        <a:buChar char="•"/>
        <a:tabLst/>
        <a:defRPr b="0" baseline="0" cap="none" i="0" spc="0" strike="noStrike" sz="2600" u="none">
          <a:solidFill>
            <a:srgbClr val="D5D5D5"/>
          </a:solidFill>
          <a:uFillTx/>
          <a:latin typeface="Graphik Medium"/>
          <a:ea typeface="Graphik Medium"/>
          <a:cs typeface="Graphik Medium"/>
          <a:sym typeface="Graphik Medium"/>
        </a:defRPr>
      </a:lvl9pPr>
    </p:bodyStyle>
    <p:otherStyle>
      <a:lvl1pPr marL="0" marR="0" indent="0" algn="ctr" defTabSz="412750" rtl="0" latinLnBrk="0">
        <a:lnSpc>
          <a:spcPct val="100000"/>
        </a:lnSpc>
        <a:spcBef>
          <a:spcPts val="0"/>
        </a:spcBef>
        <a:spcAft>
          <a:spcPts val="0"/>
        </a:spcAft>
        <a:buClrTx/>
        <a:buSzTx/>
        <a:buFontTx/>
        <a:buNone/>
        <a:tabLst/>
        <a:defRPr b="0" baseline="0" cap="none" i="0" spc="0" strike="noStrike" sz="1100" u="none">
          <a:solidFill>
            <a:schemeClr val="tx1"/>
          </a:solidFill>
          <a:uFillTx/>
          <a:latin typeface="+mn-lt"/>
          <a:ea typeface="+mn-ea"/>
          <a:cs typeface="+mn-cs"/>
          <a:sym typeface="Graphik"/>
        </a:defRPr>
      </a:lvl1pPr>
      <a:lvl2pPr marL="0" marR="0" indent="0" algn="ctr" defTabSz="412750" rtl="0" latinLnBrk="0">
        <a:lnSpc>
          <a:spcPct val="100000"/>
        </a:lnSpc>
        <a:spcBef>
          <a:spcPts val="0"/>
        </a:spcBef>
        <a:spcAft>
          <a:spcPts val="0"/>
        </a:spcAft>
        <a:buClrTx/>
        <a:buSzTx/>
        <a:buFontTx/>
        <a:buNone/>
        <a:tabLst/>
        <a:defRPr b="0" baseline="0" cap="none" i="0" spc="0" strike="noStrike" sz="1100" u="none">
          <a:solidFill>
            <a:schemeClr val="tx1"/>
          </a:solidFill>
          <a:uFillTx/>
          <a:latin typeface="+mn-lt"/>
          <a:ea typeface="+mn-ea"/>
          <a:cs typeface="+mn-cs"/>
          <a:sym typeface="Graphik"/>
        </a:defRPr>
      </a:lvl2pPr>
      <a:lvl3pPr marL="0" marR="0" indent="0" algn="ctr" defTabSz="412750" rtl="0" latinLnBrk="0">
        <a:lnSpc>
          <a:spcPct val="100000"/>
        </a:lnSpc>
        <a:spcBef>
          <a:spcPts val="0"/>
        </a:spcBef>
        <a:spcAft>
          <a:spcPts val="0"/>
        </a:spcAft>
        <a:buClrTx/>
        <a:buSzTx/>
        <a:buFontTx/>
        <a:buNone/>
        <a:tabLst/>
        <a:defRPr b="0" baseline="0" cap="none" i="0" spc="0" strike="noStrike" sz="1100" u="none">
          <a:solidFill>
            <a:schemeClr val="tx1"/>
          </a:solidFill>
          <a:uFillTx/>
          <a:latin typeface="+mn-lt"/>
          <a:ea typeface="+mn-ea"/>
          <a:cs typeface="+mn-cs"/>
          <a:sym typeface="Graphik"/>
        </a:defRPr>
      </a:lvl3pPr>
      <a:lvl4pPr marL="0" marR="0" indent="0" algn="ctr" defTabSz="412750" rtl="0" latinLnBrk="0">
        <a:lnSpc>
          <a:spcPct val="100000"/>
        </a:lnSpc>
        <a:spcBef>
          <a:spcPts val="0"/>
        </a:spcBef>
        <a:spcAft>
          <a:spcPts val="0"/>
        </a:spcAft>
        <a:buClrTx/>
        <a:buSzTx/>
        <a:buFontTx/>
        <a:buNone/>
        <a:tabLst/>
        <a:defRPr b="0" baseline="0" cap="none" i="0" spc="0" strike="noStrike" sz="1100" u="none">
          <a:solidFill>
            <a:schemeClr val="tx1"/>
          </a:solidFill>
          <a:uFillTx/>
          <a:latin typeface="+mn-lt"/>
          <a:ea typeface="+mn-ea"/>
          <a:cs typeface="+mn-cs"/>
          <a:sym typeface="Graphik"/>
        </a:defRPr>
      </a:lvl4pPr>
      <a:lvl5pPr marL="0" marR="0" indent="0" algn="ctr" defTabSz="412750" rtl="0" latinLnBrk="0">
        <a:lnSpc>
          <a:spcPct val="100000"/>
        </a:lnSpc>
        <a:spcBef>
          <a:spcPts val="0"/>
        </a:spcBef>
        <a:spcAft>
          <a:spcPts val="0"/>
        </a:spcAft>
        <a:buClrTx/>
        <a:buSzTx/>
        <a:buFontTx/>
        <a:buNone/>
        <a:tabLst/>
        <a:defRPr b="0" baseline="0" cap="none" i="0" spc="0" strike="noStrike" sz="1100" u="none">
          <a:solidFill>
            <a:schemeClr val="tx1"/>
          </a:solidFill>
          <a:uFillTx/>
          <a:latin typeface="+mn-lt"/>
          <a:ea typeface="+mn-ea"/>
          <a:cs typeface="+mn-cs"/>
          <a:sym typeface="Graphik"/>
        </a:defRPr>
      </a:lvl5pPr>
      <a:lvl6pPr marL="0" marR="0" indent="0" algn="ctr" defTabSz="412750" rtl="0" latinLnBrk="0">
        <a:lnSpc>
          <a:spcPct val="100000"/>
        </a:lnSpc>
        <a:spcBef>
          <a:spcPts val="0"/>
        </a:spcBef>
        <a:spcAft>
          <a:spcPts val="0"/>
        </a:spcAft>
        <a:buClrTx/>
        <a:buSzTx/>
        <a:buFontTx/>
        <a:buNone/>
        <a:tabLst/>
        <a:defRPr b="0" baseline="0" cap="none" i="0" spc="0" strike="noStrike" sz="1100" u="none">
          <a:solidFill>
            <a:schemeClr val="tx1"/>
          </a:solidFill>
          <a:uFillTx/>
          <a:latin typeface="+mn-lt"/>
          <a:ea typeface="+mn-ea"/>
          <a:cs typeface="+mn-cs"/>
          <a:sym typeface="Graphik"/>
        </a:defRPr>
      </a:lvl6pPr>
      <a:lvl7pPr marL="0" marR="0" indent="0" algn="ctr" defTabSz="412750" rtl="0" latinLnBrk="0">
        <a:lnSpc>
          <a:spcPct val="100000"/>
        </a:lnSpc>
        <a:spcBef>
          <a:spcPts val="0"/>
        </a:spcBef>
        <a:spcAft>
          <a:spcPts val="0"/>
        </a:spcAft>
        <a:buClrTx/>
        <a:buSzTx/>
        <a:buFontTx/>
        <a:buNone/>
        <a:tabLst/>
        <a:defRPr b="0" baseline="0" cap="none" i="0" spc="0" strike="noStrike" sz="1100" u="none">
          <a:solidFill>
            <a:schemeClr val="tx1"/>
          </a:solidFill>
          <a:uFillTx/>
          <a:latin typeface="+mn-lt"/>
          <a:ea typeface="+mn-ea"/>
          <a:cs typeface="+mn-cs"/>
          <a:sym typeface="Graphik"/>
        </a:defRPr>
      </a:lvl7pPr>
      <a:lvl8pPr marL="0" marR="0" indent="0" algn="ctr" defTabSz="412750" rtl="0" latinLnBrk="0">
        <a:lnSpc>
          <a:spcPct val="100000"/>
        </a:lnSpc>
        <a:spcBef>
          <a:spcPts val="0"/>
        </a:spcBef>
        <a:spcAft>
          <a:spcPts val="0"/>
        </a:spcAft>
        <a:buClrTx/>
        <a:buSzTx/>
        <a:buFontTx/>
        <a:buNone/>
        <a:tabLst/>
        <a:defRPr b="0" baseline="0" cap="none" i="0" spc="0" strike="noStrike" sz="1100" u="none">
          <a:solidFill>
            <a:schemeClr val="tx1"/>
          </a:solidFill>
          <a:uFillTx/>
          <a:latin typeface="+mn-lt"/>
          <a:ea typeface="+mn-ea"/>
          <a:cs typeface="+mn-cs"/>
          <a:sym typeface="Graphik"/>
        </a:defRPr>
      </a:lvl8pPr>
      <a:lvl9pPr marL="0" marR="0" indent="0" algn="ctr" defTabSz="412750" rtl="0" latinLnBrk="0">
        <a:lnSpc>
          <a:spcPct val="100000"/>
        </a:lnSpc>
        <a:spcBef>
          <a:spcPts val="0"/>
        </a:spcBef>
        <a:spcAft>
          <a:spcPts val="0"/>
        </a:spcAft>
        <a:buClrTx/>
        <a:buSzTx/>
        <a:buFontTx/>
        <a:buNone/>
        <a:tabLst/>
        <a:defRPr b="0" baseline="0" cap="none" i="0" spc="0" strike="noStrike" sz="1100" u="none">
          <a:solidFill>
            <a:schemeClr val="tx1"/>
          </a:solidFill>
          <a:uFillTx/>
          <a:latin typeface="+mn-lt"/>
          <a:ea typeface="+mn-ea"/>
          <a:cs typeface="+mn-cs"/>
          <a:sym typeface="Graphik"/>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tif"/><Relationship Id="rId4"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jpeg"/><Relationship Id="rId6" Type="http://schemas.openxmlformats.org/officeDocument/2006/relationships/image" Target="../media/image1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tif"/><Relationship Id="rId4" Type="http://schemas.openxmlformats.org/officeDocument/2006/relationships/image" Target="../media/image5.tif"/><Relationship Id="rId5" Type="http://schemas.openxmlformats.org/officeDocument/2006/relationships/image" Target="../media/image6.tif"/><Relationship Id="rId6" Type="http://schemas.openxmlformats.org/officeDocument/2006/relationships/image" Target="../media/image20.png"/><Relationship Id="rId7" Type="http://schemas.openxmlformats.org/officeDocument/2006/relationships/image" Target="../media/image7.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jpeg"/><Relationship Id="rId4" Type="http://schemas.openxmlformats.org/officeDocument/2006/relationships/image" Target="../media/image8.t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2.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png"/><Relationship Id="rId3" Type="http://schemas.openxmlformats.org/officeDocument/2006/relationships/image" Target="../media/image24.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39.png"/><Relationship Id="rId18" Type="http://schemas.openxmlformats.org/officeDocument/2006/relationships/image" Target="../media/image40.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tif"/><Relationship Id="rId4" Type="http://schemas.openxmlformats.org/officeDocument/2006/relationships/image" Target="../media/image41.png"/><Relationship Id="rId5" Type="http://schemas.openxmlformats.org/officeDocument/2006/relationships/image" Target="../media/image4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50.png"/><Relationship Id="rId11" Type="http://schemas.openxmlformats.org/officeDocument/2006/relationships/image" Target="../media/image51.png"/><Relationship Id="rId12" Type="http://schemas.openxmlformats.org/officeDocument/2006/relationships/image" Target="../media/image52.png"/><Relationship Id="rId13" Type="http://schemas.openxmlformats.org/officeDocument/2006/relationships/image" Target="../media/image53.png"/><Relationship Id="rId14" Type="http://schemas.openxmlformats.org/officeDocument/2006/relationships/image" Target="../media/image5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jpeg"/><Relationship Id="rId4" Type="http://schemas.openxmlformats.org/officeDocument/2006/relationships/image" Target="../media/image55.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tif"/><Relationship Id="rId4" Type="http://schemas.openxmlformats.org/officeDocument/2006/relationships/image" Target="../media/image11.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59.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jpeg"/><Relationship Id="rId4" Type="http://schemas.openxmlformats.org/officeDocument/2006/relationships/image" Target="../media/image12.tif"/><Relationship Id="rId5" Type="http://schemas.openxmlformats.org/officeDocument/2006/relationships/image" Target="../media/image60.png"/><Relationship Id="rId6" Type="http://schemas.openxmlformats.org/officeDocument/2006/relationships/image" Target="../media/image61.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tif"/></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7.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tif"/><Relationship Id="rId4" Type="http://schemas.openxmlformats.org/officeDocument/2006/relationships/image" Target="../media/image8.png"/><Relationship Id="rId5" Type="http://schemas.openxmlformats.org/officeDocument/2006/relationships/image" Target="../media/image9.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video" Target="../media/media1.mp4"/><Relationship Id="rId4" Type="http://schemas.microsoft.com/office/2007/relationships/media" Target="../media/media1.mp4"/><Relationship Id="rId5" Type="http://schemas.openxmlformats.org/officeDocument/2006/relationships/image" Target="../media/image10.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40" name="Shape 0"/>
          <p:cNvSpPr/>
          <p:nvPr/>
        </p:nvSpPr>
        <p:spPr>
          <a:xfrm>
            <a:off x="6903718" y="0"/>
            <a:ext cx="5287977" cy="6858000"/>
          </a:xfrm>
          <a:prstGeom prst="rect">
            <a:avLst/>
          </a:prstGeom>
          <a:solidFill>
            <a:srgbClr val="FFFFFF"/>
          </a:solidFill>
          <a:ln w="12700">
            <a:miter lim="400000"/>
          </a:ln>
        </p:spPr>
        <p:txBody>
          <a:bodyPr lIns="45718" tIns="45718" rIns="45718" bIns="45718"/>
          <a:lstStyle/>
          <a:p>
            <a:pPr/>
          </a:p>
        </p:txBody>
      </p:sp>
      <p:sp>
        <p:nvSpPr>
          <p:cNvPr id="41" name="Shape 1"/>
          <p:cNvSpPr/>
          <p:nvPr/>
        </p:nvSpPr>
        <p:spPr>
          <a:xfrm>
            <a:off x="658368" y="1481327"/>
            <a:ext cx="384048" cy="384050"/>
          </a:xfrm>
          <a:prstGeom prst="rect">
            <a:avLst/>
          </a:prstGeom>
          <a:solidFill>
            <a:srgbClr val="FE6C5F"/>
          </a:solidFill>
          <a:ln w="12700">
            <a:miter lim="400000"/>
          </a:ln>
        </p:spPr>
        <p:txBody>
          <a:bodyPr lIns="45718" tIns="45718" rIns="45718" bIns="45718"/>
          <a:lstStyle/>
          <a:p>
            <a:pPr/>
          </a:p>
        </p:txBody>
      </p:sp>
      <p:sp>
        <p:nvSpPr>
          <p:cNvPr id="42" name="Text 2"/>
          <p:cNvSpPr txBox="1"/>
          <p:nvPr/>
        </p:nvSpPr>
        <p:spPr>
          <a:xfrm>
            <a:off x="658366" y="2120645"/>
            <a:ext cx="6035044" cy="723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4600">
                <a:solidFill>
                  <a:srgbClr val="FFFFFF"/>
                </a:solidFill>
                <a:latin typeface="Montserrat Thin Regular"/>
                <a:ea typeface="Montserrat Thin Regular"/>
                <a:cs typeface="Montserrat Thin Regular"/>
                <a:sym typeface="Montserrat Thin Regular"/>
              </a:defRPr>
            </a:lvl1pPr>
          </a:lstStyle>
          <a:p>
            <a:pPr/>
            <a:r>
              <a:t>Telepresence</a:t>
            </a:r>
          </a:p>
        </p:txBody>
      </p:sp>
      <p:sp>
        <p:nvSpPr>
          <p:cNvPr id="43" name="Text 3"/>
          <p:cNvSpPr txBox="1"/>
          <p:nvPr/>
        </p:nvSpPr>
        <p:spPr>
          <a:xfrm>
            <a:off x="658366" y="2870454"/>
            <a:ext cx="6035044" cy="723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4600">
                <a:solidFill>
                  <a:srgbClr val="FE6C5F"/>
                </a:solidFill>
                <a:latin typeface="Montserrat Thin Bold"/>
                <a:ea typeface="Montserrat Thin Bold"/>
                <a:cs typeface="Montserrat Thin Bold"/>
                <a:sym typeface="Montserrat Thin Bold"/>
              </a:defRPr>
            </a:lvl1pPr>
          </a:lstStyle>
          <a:p>
            <a:pPr/>
            <a:r>
              <a:t>Phygital</a:t>
            </a:r>
          </a:p>
        </p:txBody>
      </p:sp>
      <p:sp>
        <p:nvSpPr>
          <p:cNvPr id="44" name="Text 4"/>
          <p:cNvSpPr txBox="1"/>
          <p:nvPr/>
        </p:nvSpPr>
        <p:spPr>
          <a:xfrm>
            <a:off x="658366" y="3794759"/>
            <a:ext cx="5146149" cy="59645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2400"/>
              </a:lnSpc>
              <a:defRPr sz="1500">
                <a:solidFill>
                  <a:srgbClr val="A8B4BE"/>
                </a:solidFill>
                <a:latin typeface="Montserrat Thin Regular"/>
                <a:ea typeface="Montserrat Thin Regular"/>
                <a:cs typeface="Montserrat Thin Regular"/>
                <a:sym typeface="Montserrat Thin Regular"/>
              </a:defRPr>
            </a:pPr>
            <a:r>
              <a:t>Face-to-face service over video, without staff </a:t>
            </a:r>
          </a:p>
          <a:p>
            <a:pPr>
              <a:lnSpc>
                <a:spcPts val="2400"/>
              </a:lnSpc>
              <a:defRPr sz="1500">
                <a:solidFill>
                  <a:srgbClr val="A8B4BE"/>
                </a:solidFill>
                <a:latin typeface="Montserrat Thin Regular"/>
                <a:ea typeface="Montserrat Thin Regular"/>
                <a:cs typeface="Montserrat Thin Regular"/>
                <a:sym typeface="Montserrat Thin Regular"/>
              </a:defRPr>
            </a:pPr>
            <a:r>
              <a:t>at the service point.</a:t>
            </a:r>
          </a:p>
        </p:txBody>
      </p:sp>
      <p:sp>
        <p:nvSpPr>
          <p:cNvPr id="45" name="Text 6"/>
          <p:cNvSpPr txBox="1"/>
          <p:nvPr/>
        </p:nvSpPr>
        <p:spPr>
          <a:xfrm>
            <a:off x="658367" y="5887719"/>
            <a:ext cx="4572003"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Regular"/>
                <a:ea typeface="Montserrat Thin Regular"/>
                <a:cs typeface="Montserrat Thin Regular"/>
                <a:sym typeface="Montserrat Thin Regular"/>
              </a:defRPr>
            </a:lvl1pPr>
          </a:lstStyle>
          <a:p>
            <a:pPr/>
            <a:r>
              <a:t>Interactive Powers</a:t>
            </a:r>
          </a:p>
        </p:txBody>
      </p:sp>
      <p:pic>
        <p:nvPicPr>
          <p:cNvPr id="46" name="Layer.tiff" descr="Layer.tiff"/>
          <p:cNvPicPr>
            <a:picLocks noChangeAspect="1"/>
          </p:cNvPicPr>
          <p:nvPr/>
        </p:nvPicPr>
        <p:blipFill>
          <a:blip r:embed="rId3">
            <a:extLst/>
          </a:blip>
          <a:stretch>
            <a:fillRect/>
          </a:stretch>
        </p:blipFill>
        <p:spPr>
          <a:xfrm>
            <a:off x="7746645" y="309482"/>
            <a:ext cx="3602123" cy="6239035"/>
          </a:xfrm>
          <a:prstGeom prst="rect">
            <a:avLst/>
          </a:prstGeom>
          <a:ln w="12700">
            <a:miter lim="400000"/>
          </a:ln>
        </p:spPr>
      </p:pic>
      <p:sp>
        <p:nvSpPr>
          <p:cNvPr id="47" name=""/>
          <p:cNvSpPr txBox="1"/>
          <p:nvPr/>
        </p:nvSpPr>
        <p:spPr>
          <a:xfrm>
            <a:off x="1867765" y="4523232"/>
            <a:ext cx="939801" cy="927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6500">
                <a:solidFill>
                  <a:srgbClr val="FFFFFF"/>
                </a:solidFill>
                <a:latin typeface="videortc-light"/>
                <a:ea typeface="videortc-light"/>
                <a:cs typeface="videortc-light"/>
                <a:sym typeface="videortc-light"/>
              </a:defRPr>
            </a:lvl1pPr>
          </a:lstStyle>
          <a:p>
            <a:pPr/>
            <a:r>
              <a:t></a:t>
            </a:r>
          </a:p>
        </p:txBody>
      </p:sp>
      <p:sp>
        <p:nvSpPr>
          <p:cNvPr id="48" name=""/>
          <p:cNvSpPr txBox="1"/>
          <p:nvPr/>
        </p:nvSpPr>
        <p:spPr>
          <a:xfrm>
            <a:off x="3386788" y="4631182"/>
            <a:ext cx="723901"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FFFFFF"/>
                </a:solidFill>
                <a:latin typeface="videortc-light"/>
                <a:ea typeface="videortc-light"/>
                <a:cs typeface="videortc-light"/>
                <a:sym typeface="videortc-light"/>
              </a:defRPr>
            </a:lvl1pPr>
          </a:lstStyle>
          <a:p>
            <a:pPr/>
            <a:r>
              <a:t></a:t>
            </a:r>
          </a:p>
        </p:txBody>
      </p:sp>
      <p:pic>
        <p:nvPicPr>
          <p:cNvPr id="49" name="pasted-movie.png" descr="pasted-movie.png"/>
          <p:cNvPicPr>
            <a:picLocks noChangeAspect="1"/>
          </p:cNvPicPr>
          <p:nvPr/>
        </p:nvPicPr>
        <p:blipFill>
          <a:blip r:embed="rId4">
            <a:extLst/>
          </a:blip>
          <a:stretch>
            <a:fillRect/>
          </a:stretch>
        </p:blipFill>
        <p:spPr>
          <a:xfrm>
            <a:off x="4842311" y="4794694"/>
            <a:ext cx="384163" cy="384163"/>
          </a:xfrm>
          <a:prstGeom prst="rect">
            <a:avLst/>
          </a:prstGeom>
          <a:ln w="12700">
            <a:miter lim="400000"/>
          </a:ln>
        </p:spPr>
      </p:pic>
      <p:sp>
        <p:nvSpPr>
          <p:cNvPr id="50" name=""/>
          <p:cNvSpPr txBox="1"/>
          <p:nvPr/>
        </p:nvSpPr>
        <p:spPr>
          <a:xfrm>
            <a:off x="488441" y="4631182"/>
            <a:ext cx="723901"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FFFFFF"/>
                </a:solidFill>
                <a:latin typeface="videortc-light"/>
                <a:ea typeface="videortc-light"/>
                <a:cs typeface="videortc-light"/>
                <a:sym typeface="videortc-light"/>
              </a:defRPr>
            </a:lvl1pPr>
          </a:lstStyle>
          <a:p>
            <a:pPr/>
            <a:r>
              <a:t></a:t>
            </a:r>
          </a:p>
        </p:txBody>
      </p:sp>
      <p:sp>
        <p:nvSpPr>
          <p:cNvPr id="51" name="Video Kiosk"/>
          <p:cNvSpPr txBox="1"/>
          <p:nvPr/>
        </p:nvSpPr>
        <p:spPr>
          <a:xfrm>
            <a:off x="1112743" y="4752403"/>
            <a:ext cx="843063" cy="36715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ts val="2400"/>
              </a:lnSpc>
              <a:defRPr sz="1000">
                <a:solidFill>
                  <a:srgbClr val="FFFFFF"/>
                </a:solidFill>
                <a:latin typeface="Montserrat Thin Regular"/>
                <a:ea typeface="Montserrat Thin Regular"/>
                <a:cs typeface="Montserrat Thin Regular"/>
                <a:sym typeface="Montserrat Thin Regular"/>
              </a:defRPr>
            </a:lvl1pPr>
          </a:lstStyle>
          <a:p>
            <a:pPr/>
            <a:r>
              <a:t>Video Kiosk</a:t>
            </a:r>
          </a:p>
        </p:txBody>
      </p:sp>
      <p:sp>
        <p:nvSpPr>
          <p:cNvPr id="52" name="Video Call"/>
          <p:cNvSpPr txBox="1"/>
          <p:nvPr/>
        </p:nvSpPr>
        <p:spPr>
          <a:xfrm>
            <a:off x="2604176" y="4752403"/>
            <a:ext cx="734238" cy="36715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ts val="2400"/>
              </a:lnSpc>
              <a:defRPr sz="1000">
                <a:solidFill>
                  <a:srgbClr val="FFFFFF"/>
                </a:solidFill>
                <a:latin typeface="Montserrat Thin Regular"/>
                <a:ea typeface="Montserrat Thin Regular"/>
                <a:cs typeface="Montserrat Thin Regular"/>
                <a:sym typeface="Montserrat Thin Regular"/>
              </a:defRPr>
            </a:lvl1pPr>
          </a:lstStyle>
          <a:p>
            <a:pPr/>
            <a:r>
              <a:t>Video Call</a:t>
            </a:r>
          </a:p>
        </p:txBody>
      </p:sp>
      <p:sp>
        <p:nvSpPr>
          <p:cNvPr id="53" name="Voice Call"/>
          <p:cNvSpPr txBox="1"/>
          <p:nvPr/>
        </p:nvSpPr>
        <p:spPr>
          <a:xfrm>
            <a:off x="4003137" y="4752403"/>
            <a:ext cx="713660" cy="36715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ts val="2400"/>
              </a:lnSpc>
              <a:defRPr sz="1000">
                <a:solidFill>
                  <a:srgbClr val="FFFFFF"/>
                </a:solidFill>
                <a:latin typeface="Montserrat Thin Regular"/>
                <a:ea typeface="Montserrat Thin Regular"/>
                <a:cs typeface="Montserrat Thin Regular"/>
                <a:sym typeface="Montserrat Thin Regular"/>
              </a:defRPr>
            </a:lvl1pPr>
          </a:lstStyle>
          <a:p>
            <a:pPr/>
            <a:r>
              <a:t>Voice Call</a:t>
            </a:r>
          </a:p>
        </p:txBody>
      </p:sp>
      <p:sp>
        <p:nvSpPr>
          <p:cNvPr id="54" name="WhatsApp"/>
          <p:cNvSpPr txBox="1"/>
          <p:nvPr/>
        </p:nvSpPr>
        <p:spPr>
          <a:xfrm>
            <a:off x="5322673" y="4752403"/>
            <a:ext cx="783057" cy="36715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ts val="2400"/>
              </a:lnSpc>
              <a:defRPr sz="1000">
                <a:solidFill>
                  <a:srgbClr val="FFFFFF"/>
                </a:solidFill>
                <a:latin typeface="Montserrat Thin Regular"/>
                <a:ea typeface="Montserrat Thin Regular"/>
                <a:cs typeface="Montserrat Thin Regular"/>
                <a:sym typeface="Montserrat Thin Regular"/>
              </a:defRPr>
            </a:lvl1pPr>
          </a:lstStyle>
          <a:p>
            <a:pPr/>
            <a:r>
              <a:t>WhatsApp</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217" name="Text 0"/>
          <p:cNvSpPr txBox="1"/>
          <p:nvPr/>
        </p:nvSpPr>
        <p:spPr>
          <a:xfrm>
            <a:off x="658367" y="612393"/>
            <a:ext cx="5486403"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PRIVACY AND INCLUSION</a:t>
            </a:r>
          </a:p>
        </p:txBody>
      </p:sp>
      <p:sp>
        <p:nvSpPr>
          <p:cNvPr id="218" name="Text 1"/>
          <p:cNvSpPr txBox="1"/>
          <p:nvPr/>
        </p:nvSpPr>
        <p:spPr>
          <a:xfrm>
            <a:off x="658368" y="868680"/>
            <a:ext cx="6224223"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FFFFFF"/>
                </a:solidFill>
                <a:latin typeface="Montserrat Thin Bold"/>
                <a:ea typeface="Montserrat Thin Bold"/>
                <a:cs typeface="Montserrat Thin Bold"/>
                <a:sym typeface="Montserrat Thin Bold"/>
              </a:defRPr>
            </a:lvl1pPr>
          </a:lstStyle>
          <a:p>
            <a:pPr/>
            <a:r>
              <a:t>Audio never passes through shared hardware</a:t>
            </a:r>
          </a:p>
        </p:txBody>
      </p:sp>
      <p:sp>
        <p:nvSpPr>
          <p:cNvPr id="219" name="Text 2"/>
          <p:cNvSpPr txBox="1"/>
          <p:nvPr/>
        </p:nvSpPr>
        <p:spPr>
          <a:xfrm>
            <a:off x="658368" y="2286000"/>
            <a:ext cx="6224223" cy="749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A8B4BE"/>
                </a:solidFill>
                <a:latin typeface="Montserrat Thin Regular"/>
                <a:ea typeface="Montserrat Thin Regular"/>
                <a:cs typeface="Montserrat Thin Regular"/>
                <a:sym typeface="Montserrat Thin Regular"/>
              </a:defRPr>
            </a:lvl1pPr>
          </a:lstStyle>
          <a:p>
            <a:pPr/>
            <a:r>
              <a:t>Thanks to the SPLIT architecture, audio goes in and out through the customer's own phone — never through a kiosk speaker or microphone. The same mechanism solves both data privacy and intelligibility in noisy environments.</a:t>
            </a:r>
          </a:p>
        </p:txBody>
      </p:sp>
      <p:sp>
        <p:nvSpPr>
          <p:cNvPr id="220" name="Shape 3"/>
          <p:cNvSpPr/>
          <p:nvPr/>
        </p:nvSpPr>
        <p:spPr>
          <a:xfrm>
            <a:off x="658368" y="3611879"/>
            <a:ext cx="68582" cy="932690"/>
          </a:xfrm>
          <a:prstGeom prst="rect">
            <a:avLst/>
          </a:prstGeom>
          <a:solidFill>
            <a:srgbClr val="FE6C5F"/>
          </a:solidFill>
          <a:ln w="12700">
            <a:miter lim="400000"/>
          </a:ln>
        </p:spPr>
        <p:txBody>
          <a:bodyPr lIns="45718" tIns="45718" rIns="45718" bIns="45718"/>
          <a:lstStyle/>
          <a:p>
            <a:pPr/>
          </a:p>
        </p:txBody>
      </p:sp>
      <p:sp>
        <p:nvSpPr>
          <p:cNvPr id="221" name="Text 4"/>
          <p:cNvSpPr txBox="1"/>
          <p:nvPr/>
        </p:nvSpPr>
        <p:spPr>
          <a:xfrm>
            <a:off x="859536" y="3672076"/>
            <a:ext cx="234086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Acoustic isolation</a:t>
            </a:r>
          </a:p>
        </p:txBody>
      </p:sp>
      <p:sp>
        <p:nvSpPr>
          <p:cNvPr id="222" name="Text 5"/>
          <p:cNvSpPr txBox="1"/>
          <p:nvPr/>
        </p:nvSpPr>
        <p:spPr>
          <a:xfrm>
            <a:off x="859536" y="3922776"/>
            <a:ext cx="2340866"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No ambient noise in the session, and no disturbance to those nearby.</a:t>
            </a:r>
          </a:p>
        </p:txBody>
      </p:sp>
      <p:sp>
        <p:nvSpPr>
          <p:cNvPr id="223" name="Shape 6"/>
          <p:cNvSpPr/>
          <p:nvPr/>
        </p:nvSpPr>
        <p:spPr>
          <a:xfrm>
            <a:off x="3419854" y="3611879"/>
            <a:ext cx="68582" cy="932690"/>
          </a:xfrm>
          <a:prstGeom prst="rect">
            <a:avLst/>
          </a:prstGeom>
          <a:solidFill>
            <a:srgbClr val="FE6C5F"/>
          </a:solidFill>
          <a:ln w="12700">
            <a:miter lim="400000"/>
          </a:ln>
        </p:spPr>
        <p:txBody>
          <a:bodyPr lIns="45718" tIns="45718" rIns="45718" bIns="45718"/>
          <a:lstStyle/>
          <a:p>
            <a:pPr/>
          </a:p>
        </p:txBody>
      </p:sp>
      <p:sp>
        <p:nvSpPr>
          <p:cNvPr id="224" name="Text 7"/>
          <p:cNvSpPr txBox="1"/>
          <p:nvPr/>
        </p:nvSpPr>
        <p:spPr>
          <a:xfrm>
            <a:off x="3621023" y="3672076"/>
            <a:ext cx="2340867"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Data confidentiality</a:t>
            </a:r>
          </a:p>
        </p:txBody>
      </p:sp>
      <p:sp>
        <p:nvSpPr>
          <p:cNvPr id="225" name="Text 8"/>
          <p:cNvSpPr txBox="1"/>
          <p:nvPr/>
        </p:nvSpPr>
        <p:spPr>
          <a:xfrm>
            <a:off x="3621023" y="3922776"/>
            <a:ext cx="2340867"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Banking, medical, or personal data, inaudible to bystanders.</a:t>
            </a:r>
          </a:p>
        </p:txBody>
      </p:sp>
      <p:sp>
        <p:nvSpPr>
          <p:cNvPr id="226" name="Shape 9"/>
          <p:cNvSpPr/>
          <p:nvPr/>
        </p:nvSpPr>
        <p:spPr>
          <a:xfrm>
            <a:off x="658368" y="4782310"/>
            <a:ext cx="68582" cy="932690"/>
          </a:xfrm>
          <a:prstGeom prst="rect">
            <a:avLst/>
          </a:prstGeom>
          <a:solidFill>
            <a:srgbClr val="FE6C5F"/>
          </a:solidFill>
          <a:ln w="12700">
            <a:miter lim="400000"/>
          </a:ln>
        </p:spPr>
        <p:txBody>
          <a:bodyPr lIns="45718" tIns="45718" rIns="45718" bIns="45718"/>
          <a:lstStyle/>
          <a:p>
            <a:pPr/>
          </a:p>
        </p:txBody>
      </p:sp>
      <p:sp>
        <p:nvSpPr>
          <p:cNvPr id="227" name="Text 10"/>
          <p:cNvSpPr txBox="1"/>
          <p:nvPr/>
        </p:nvSpPr>
        <p:spPr>
          <a:xfrm>
            <a:off x="859536" y="4842508"/>
            <a:ext cx="234086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Multilingual service</a:t>
            </a:r>
          </a:p>
        </p:txBody>
      </p:sp>
      <p:sp>
        <p:nvSpPr>
          <p:cNvPr id="228" name="Text 11"/>
          <p:cNvSpPr txBox="1"/>
          <p:nvPr/>
        </p:nvSpPr>
        <p:spPr>
          <a:xfrm>
            <a:off x="859536" y="5093208"/>
            <a:ext cx="2340866"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Automatic routing to the customer's language.</a:t>
            </a:r>
          </a:p>
        </p:txBody>
      </p:sp>
      <p:sp>
        <p:nvSpPr>
          <p:cNvPr id="229" name="Shape 12"/>
          <p:cNvSpPr/>
          <p:nvPr/>
        </p:nvSpPr>
        <p:spPr>
          <a:xfrm>
            <a:off x="3419854" y="4782310"/>
            <a:ext cx="68582" cy="932690"/>
          </a:xfrm>
          <a:prstGeom prst="rect">
            <a:avLst/>
          </a:prstGeom>
          <a:solidFill>
            <a:srgbClr val="FE6C5F"/>
          </a:solidFill>
          <a:ln w="12700">
            <a:miter lim="400000"/>
          </a:ln>
        </p:spPr>
        <p:txBody>
          <a:bodyPr lIns="45718" tIns="45718" rIns="45718" bIns="45718"/>
          <a:lstStyle/>
          <a:p>
            <a:pPr/>
          </a:p>
        </p:txBody>
      </p:sp>
      <p:sp>
        <p:nvSpPr>
          <p:cNvPr id="230" name="Text 13"/>
          <p:cNvSpPr txBox="1"/>
          <p:nvPr/>
        </p:nvSpPr>
        <p:spPr>
          <a:xfrm>
            <a:off x="3621023" y="4842508"/>
            <a:ext cx="2340867"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Sign language</a:t>
            </a:r>
          </a:p>
        </p:txBody>
      </p:sp>
      <p:sp>
        <p:nvSpPr>
          <p:cNvPr id="231" name="Text 14"/>
          <p:cNvSpPr txBox="1"/>
          <p:nvPr/>
        </p:nvSpPr>
        <p:spPr>
          <a:xfrm>
            <a:off x="3621023" y="5093208"/>
            <a:ext cx="2340867"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Real-time interpreter for deaf customers.</a:t>
            </a:r>
          </a:p>
        </p:txBody>
      </p:sp>
      <p:sp>
        <p:nvSpPr>
          <p:cNvPr id="232" name="Shape 15"/>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233" name="Text 16"/>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pic>
        <p:nvPicPr>
          <p:cNvPr id="234" name="Screenshot 2026-08-01 at 12.14.15 AM.png" descr="Screenshot 2026-08-01 at 12.14.15 AM.png"/>
          <p:cNvPicPr>
            <a:picLocks noChangeAspect="1"/>
          </p:cNvPicPr>
          <p:nvPr/>
        </p:nvPicPr>
        <p:blipFill>
          <a:blip r:embed="rId3">
            <a:extLst/>
          </a:blip>
          <a:srcRect l="3297" t="0" r="3297" b="0"/>
          <a:stretch>
            <a:fillRect/>
          </a:stretch>
        </p:blipFill>
        <p:spPr>
          <a:xfrm>
            <a:off x="8085835" y="512615"/>
            <a:ext cx="3415586" cy="2972284"/>
          </a:xfrm>
          <a:prstGeom prst="rect">
            <a:avLst/>
          </a:prstGeom>
          <a:ln w="12700">
            <a:miter lim="400000"/>
          </a:ln>
        </p:spPr>
      </p:pic>
      <p:pic>
        <p:nvPicPr>
          <p:cNvPr id="235" name="Screenshot 2026-08-01 at 12.15.36 AM.png" descr="Screenshot 2026-08-01 at 12.15.36 AM.png"/>
          <p:cNvPicPr>
            <a:picLocks noChangeAspect="1"/>
          </p:cNvPicPr>
          <p:nvPr/>
        </p:nvPicPr>
        <p:blipFill>
          <a:blip r:embed="rId4">
            <a:extLst/>
          </a:blip>
          <a:stretch>
            <a:fillRect/>
          </a:stretch>
        </p:blipFill>
        <p:spPr>
          <a:xfrm>
            <a:off x="8085721" y="3397329"/>
            <a:ext cx="3415735" cy="2948055"/>
          </a:xfrm>
          <a:prstGeom prst="rect">
            <a:avLst/>
          </a:prstGeom>
          <a:ln w="12700">
            <a:miter lim="400000"/>
          </a:ln>
        </p:spPr>
      </p:pic>
      <p:sp>
        <p:nvSpPr>
          <p:cNvPr id="236" name="Text 29"/>
          <p:cNvSpPr txBox="1"/>
          <p:nvPr/>
        </p:nvSpPr>
        <p:spPr>
          <a:xfrm>
            <a:off x="8218099" y="3333749"/>
            <a:ext cx="3150980"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ED7666"/>
                </a:solidFill>
                <a:latin typeface="Montserrat Thin Bold"/>
                <a:ea typeface="Montserrat Thin Bold"/>
                <a:cs typeface="Montserrat Thin Bold"/>
                <a:sym typeface="Montserrat Thin Bold"/>
              </a:defRPr>
            </a:lvl1pPr>
          </a:lstStyle>
          <a:p>
            <a:pPr/>
            <a:r>
              <a:t>MULTIMODAL COMMUNICATION</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240" name="Text 0"/>
          <p:cNvSpPr txBox="1"/>
          <p:nvPr/>
        </p:nvSpPr>
        <p:spPr>
          <a:xfrm>
            <a:off x="658366" y="612393"/>
            <a:ext cx="5577844"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SCALABILITY</a:t>
            </a:r>
          </a:p>
        </p:txBody>
      </p:sp>
      <p:sp>
        <p:nvSpPr>
          <p:cNvPr id="241" name="Text 1"/>
          <p:cNvSpPr txBox="1"/>
          <p:nvPr/>
        </p:nvSpPr>
        <p:spPr>
          <a:xfrm>
            <a:off x="658366" y="868680"/>
            <a:ext cx="5577844" cy="12627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One expert team serves</a:t>
            </a:r>
          </a:p>
          <a:p>
            <a:pPr>
              <a:lnSpc>
                <a:spcPts val="3300"/>
              </a:lnSpc>
              <a:defRPr sz="2800">
                <a:solidFill>
                  <a:srgbClr val="22303A"/>
                </a:solidFill>
                <a:latin typeface="Montserrat Thin Bold"/>
                <a:ea typeface="Montserrat Thin Bold"/>
                <a:cs typeface="Montserrat Thin Bold"/>
                <a:sym typeface="Montserrat Thin Bold"/>
              </a:defRPr>
            </a:pPr>
            <a:r>
              <a:t>the entire physical or digital network</a:t>
            </a:r>
          </a:p>
        </p:txBody>
      </p:sp>
      <p:sp>
        <p:nvSpPr>
          <p:cNvPr id="242" name="Text 2"/>
          <p:cNvSpPr txBox="1"/>
          <p:nvPr/>
        </p:nvSpPr>
        <p:spPr>
          <a:xfrm>
            <a:off x="658366" y="2286000"/>
            <a:ext cx="5349244" cy="1003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6B7A85"/>
                </a:solidFill>
                <a:latin typeface="Montserrat Thin Regular"/>
                <a:ea typeface="Montserrat Thin Regular"/>
                <a:cs typeface="Montserrat Thin Regular"/>
                <a:sym typeface="Montserrat Thin Regular"/>
              </a:defRPr>
            </a:lvl1pPr>
          </a:lstStyle>
          <a:p>
            <a:pPr/>
            <a:r>
              <a:t>Service capacity is no longer tied to a building. A single, centralized team of advisors covers dozens or hundreds of contact points, with demand redistributed through intelligent ACD routing based on the real traffic at each location.</a:t>
            </a:r>
          </a:p>
        </p:txBody>
      </p:sp>
      <p:sp>
        <p:nvSpPr>
          <p:cNvPr id="243" name="Shape 3"/>
          <p:cNvSpPr/>
          <p:nvPr/>
        </p:nvSpPr>
        <p:spPr>
          <a:xfrm>
            <a:off x="676655" y="3959352"/>
            <a:ext cx="91442" cy="91442"/>
          </a:xfrm>
          <a:prstGeom prst="rect">
            <a:avLst/>
          </a:prstGeom>
          <a:solidFill>
            <a:srgbClr val="FE6C5F"/>
          </a:solidFill>
          <a:ln w="12700">
            <a:miter lim="400000"/>
          </a:ln>
        </p:spPr>
        <p:txBody>
          <a:bodyPr lIns="45718" tIns="45718" rIns="45718" bIns="45718"/>
          <a:lstStyle/>
          <a:p>
            <a:pPr/>
          </a:p>
        </p:txBody>
      </p:sp>
      <p:sp>
        <p:nvSpPr>
          <p:cNvPr id="244" name="Text 4"/>
          <p:cNvSpPr txBox="1"/>
          <p:nvPr/>
        </p:nvSpPr>
        <p:spPr>
          <a:xfrm>
            <a:off x="950974" y="3934458"/>
            <a:ext cx="502920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Bold"/>
                <a:ea typeface="Montserrat Thin Bold"/>
                <a:cs typeface="Montserrat Thin Bold"/>
                <a:sym typeface="Montserrat Thin Bold"/>
              </a:defRPr>
            </a:lvl1pPr>
          </a:lstStyle>
          <a:p>
            <a:pPr/>
            <a:r>
              <a:t>Open new locations without hiring local staff</a:t>
            </a:r>
          </a:p>
        </p:txBody>
      </p:sp>
      <p:sp>
        <p:nvSpPr>
          <p:cNvPr id="245" name="Shape 5"/>
          <p:cNvSpPr/>
          <p:nvPr/>
        </p:nvSpPr>
        <p:spPr>
          <a:xfrm>
            <a:off x="676655" y="4434840"/>
            <a:ext cx="91442" cy="91442"/>
          </a:xfrm>
          <a:prstGeom prst="rect">
            <a:avLst/>
          </a:prstGeom>
          <a:solidFill>
            <a:srgbClr val="FE6C5F"/>
          </a:solidFill>
          <a:ln w="12700">
            <a:miter lim="400000"/>
          </a:ln>
        </p:spPr>
        <p:txBody>
          <a:bodyPr lIns="45718" tIns="45718" rIns="45718" bIns="45718"/>
          <a:lstStyle/>
          <a:p>
            <a:pPr/>
          </a:p>
        </p:txBody>
      </p:sp>
      <p:sp>
        <p:nvSpPr>
          <p:cNvPr id="246" name="Text 6"/>
          <p:cNvSpPr txBox="1"/>
          <p:nvPr/>
        </p:nvSpPr>
        <p:spPr>
          <a:xfrm>
            <a:off x="950974" y="4409946"/>
            <a:ext cx="502920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Bold"/>
                <a:ea typeface="Montserrat Thin Bold"/>
                <a:cs typeface="Montserrat Thin Bold"/>
                <a:sym typeface="Montserrat Thin Bold"/>
              </a:defRPr>
            </a:lvl1pPr>
          </a:lstStyle>
          <a:p>
            <a:pPr/>
            <a:r>
              <a:t>Extended hours without duplicating shifts per branch</a:t>
            </a:r>
          </a:p>
        </p:txBody>
      </p:sp>
      <p:sp>
        <p:nvSpPr>
          <p:cNvPr id="247" name="Shape 7"/>
          <p:cNvSpPr/>
          <p:nvPr/>
        </p:nvSpPr>
        <p:spPr>
          <a:xfrm>
            <a:off x="676655" y="4910328"/>
            <a:ext cx="91442" cy="91442"/>
          </a:xfrm>
          <a:prstGeom prst="rect">
            <a:avLst/>
          </a:prstGeom>
          <a:solidFill>
            <a:srgbClr val="FE6C5F"/>
          </a:solidFill>
          <a:ln w="12700">
            <a:miter lim="400000"/>
          </a:ln>
        </p:spPr>
        <p:txBody>
          <a:bodyPr lIns="45718" tIns="45718" rIns="45718" bIns="45718"/>
          <a:lstStyle/>
          <a:p>
            <a:pPr/>
          </a:p>
        </p:txBody>
      </p:sp>
      <p:sp>
        <p:nvSpPr>
          <p:cNvPr id="248" name="Text 8"/>
          <p:cNvSpPr txBox="1"/>
          <p:nvPr/>
        </p:nvSpPr>
        <p:spPr>
          <a:xfrm>
            <a:off x="950974" y="4885435"/>
            <a:ext cx="502920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Bold"/>
                <a:ea typeface="Montserrat Thin Bold"/>
                <a:cs typeface="Montserrat Thin Bold"/>
                <a:sym typeface="Montserrat Thin Bold"/>
              </a:defRPr>
            </a:lvl1pPr>
          </a:lstStyle>
          <a:p>
            <a:pPr/>
            <a:r>
              <a:t>Specialists now available across the entire network</a:t>
            </a:r>
          </a:p>
        </p:txBody>
      </p:sp>
      <p:sp>
        <p:nvSpPr>
          <p:cNvPr id="249" name="Shape 9"/>
          <p:cNvSpPr/>
          <p:nvPr/>
        </p:nvSpPr>
        <p:spPr>
          <a:xfrm>
            <a:off x="6903718" y="1005838"/>
            <a:ext cx="4617722" cy="4846323"/>
          </a:xfrm>
          <a:prstGeom prst="rect">
            <a:avLst/>
          </a:prstGeom>
          <a:solidFill>
            <a:srgbClr val="FFFFFF"/>
          </a:solidFill>
          <a:ln>
            <a:solidFill>
              <a:srgbClr val="DDE3E6"/>
            </a:solidFill>
          </a:ln>
        </p:spPr>
        <p:txBody>
          <a:bodyPr lIns="45718" tIns="45718" rIns="45718" bIns="45718"/>
          <a:lstStyle/>
          <a:p>
            <a:pPr/>
          </a:p>
        </p:txBody>
      </p:sp>
      <p:sp>
        <p:nvSpPr>
          <p:cNvPr id="250" name="Text 11"/>
          <p:cNvSpPr txBox="1"/>
          <p:nvPr/>
        </p:nvSpPr>
        <p:spPr>
          <a:xfrm>
            <a:off x="6903718" y="1278027"/>
            <a:ext cx="4617722"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600">
                <a:solidFill>
                  <a:srgbClr val="22303A"/>
                </a:solidFill>
                <a:latin typeface="Montserrat Thin Bold"/>
                <a:ea typeface="Montserrat Thin Bold"/>
                <a:cs typeface="Montserrat Thin Bold"/>
                <a:sym typeface="Montserrat Thin Bold"/>
              </a:defRPr>
            </a:lvl1pPr>
          </a:lstStyle>
          <a:p>
            <a:pPr/>
            <a:r>
              <a:t>Contact center · 24/7</a:t>
            </a:r>
          </a:p>
        </p:txBody>
      </p:sp>
      <p:sp>
        <p:nvSpPr>
          <p:cNvPr id="251" name="Shape 12"/>
          <p:cNvSpPr/>
          <p:nvPr/>
        </p:nvSpPr>
        <p:spPr>
          <a:xfrm flipH="1">
            <a:off x="7539228" y="3547871"/>
            <a:ext cx="1535162" cy="950977"/>
          </a:xfrm>
          <a:prstGeom prst="line">
            <a:avLst/>
          </a:prstGeom>
          <a:ln w="12700">
            <a:solidFill>
              <a:srgbClr val="FE6C5F"/>
            </a:solidFill>
            <a:prstDash val="dash"/>
          </a:ln>
        </p:spPr>
        <p:txBody>
          <a:bodyPr lIns="45718" tIns="45718" rIns="45718" bIns="45718"/>
          <a:lstStyle/>
          <a:p>
            <a:pPr/>
          </a:p>
        </p:txBody>
      </p:sp>
      <p:sp>
        <p:nvSpPr>
          <p:cNvPr id="252" name="Shape 13"/>
          <p:cNvSpPr/>
          <p:nvPr/>
        </p:nvSpPr>
        <p:spPr>
          <a:xfrm>
            <a:off x="7054594" y="4498847"/>
            <a:ext cx="969266" cy="841250"/>
          </a:xfrm>
          <a:prstGeom prst="roundRect">
            <a:avLst>
              <a:gd name="adj" fmla="val 13043"/>
            </a:avLst>
          </a:prstGeom>
          <a:solidFill>
            <a:srgbClr val="F4F6F7"/>
          </a:solidFill>
          <a:ln>
            <a:solidFill>
              <a:srgbClr val="DDE3E6"/>
            </a:solidFill>
          </a:ln>
        </p:spPr>
        <p:txBody>
          <a:bodyPr lIns="45718" tIns="45718" rIns="45718" bIns="45718"/>
          <a:lstStyle/>
          <a:p>
            <a:pPr/>
          </a:p>
        </p:txBody>
      </p:sp>
      <p:sp>
        <p:nvSpPr>
          <p:cNvPr id="253" name="Text 14"/>
          <p:cNvSpPr txBox="1"/>
          <p:nvPr/>
        </p:nvSpPr>
        <p:spPr>
          <a:xfrm>
            <a:off x="7054594" y="4836920"/>
            <a:ext cx="969265"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Branch</a:t>
            </a:r>
          </a:p>
        </p:txBody>
      </p:sp>
      <p:sp>
        <p:nvSpPr>
          <p:cNvPr id="254" name="Shape 15"/>
          <p:cNvSpPr/>
          <p:nvPr/>
        </p:nvSpPr>
        <p:spPr>
          <a:xfrm flipH="1">
            <a:off x="8654795" y="3563756"/>
            <a:ext cx="434771" cy="935092"/>
          </a:xfrm>
          <a:prstGeom prst="line">
            <a:avLst/>
          </a:prstGeom>
          <a:ln w="12700">
            <a:solidFill>
              <a:srgbClr val="FE6C5F"/>
            </a:solidFill>
            <a:prstDash val="dash"/>
          </a:ln>
        </p:spPr>
        <p:txBody>
          <a:bodyPr lIns="45718" tIns="45718" rIns="45718" bIns="45718"/>
          <a:lstStyle/>
          <a:p>
            <a:pPr/>
          </a:p>
        </p:txBody>
      </p:sp>
      <p:sp>
        <p:nvSpPr>
          <p:cNvPr id="255" name="Shape 16"/>
          <p:cNvSpPr/>
          <p:nvPr/>
        </p:nvSpPr>
        <p:spPr>
          <a:xfrm>
            <a:off x="8170164" y="4498847"/>
            <a:ext cx="969266" cy="841250"/>
          </a:xfrm>
          <a:prstGeom prst="roundRect">
            <a:avLst>
              <a:gd name="adj" fmla="val 13043"/>
            </a:avLst>
          </a:prstGeom>
          <a:solidFill>
            <a:srgbClr val="F4F6F7"/>
          </a:solidFill>
          <a:ln>
            <a:solidFill>
              <a:srgbClr val="DDE3E6"/>
            </a:solidFill>
          </a:ln>
        </p:spPr>
        <p:txBody>
          <a:bodyPr lIns="45718" tIns="45718" rIns="45718" bIns="45718"/>
          <a:lstStyle/>
          <a:p>
            <a:pPr/>
          </a:p>
        </p:txBody>
      </p:sp>
      <p:sp>
        <p:nvSpPr>
          <p:cNvPr id="256" name="Text 17"/>
          <p:cNvSpPr txBox="1"/>
          <p:nvPr/>
        </p:nvSpPr>
        <p:spPr>
          <a:xfrm>
            <a:off x="8170164" y="4836920"/>
            <a:ext cx="969265"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Store</a:t>
            </a:r>
          </a:p>
        </p:txBody>
      </p:sp>
      <p:sp>
        <p:nvSpPr>
          <p:cNvPr id="257" name="Shape 18"/>
          <p:cNvSpPr/>
          <p:nvPr/>
        </p:nvSpPr>
        <p:spPr>
          <a:xfrm>
            <a:off x="9167039" y="3547871"/>
            <a:ext cx="603326" cy="950977"/>
          </a:xfrm>
          <a:prstGeom prst="line">
            <a:avLst/>
          </a:prstGeom>
          <a:ln w="12700">
            <a:solidFill>
              <a:srgbClr val="FE6C5F"/>
            </a:solidFill>
            <a:prstDash val="dash"/>
          </a:ln>
        </p:spPr>
        <p:txBody>
          <a:bodyPr lIns="45718" tIns="45718" rIns="45718" bIns="45718"/>
          <a:lstStyle/>
          <a:p>
            <a:pPr/>
          </a:p>
        </p:txBody>
      </p:sp>
      <p:sp>
        <p:nvSpPr>
          <p:cNvPr id="258" name="Shape 19"/>
          <p:cNvSpPr/>
          <p:nvPr/>
        </p:nvSpPr>
        <p:spPr>
          <a:xfrm>
            <a:off x="9285730" y="4498847"/>
            <a:ext cx="969266" cy="841250"/>
          </a:xfrm>
          <a:prstGeom prst="roundRect">
            <a:avLst>
              <a:gd name="adj" fmla="val 13043"/>
            </a:avLst>
          </a:prstGeom>
          <a:solidFill>
            <a:srgbClr val="F4F6F7"/>
          </a:solidFill>
          <a:ln>
            <a:solidFill>
              <a:srgbClr val="DDE3E6"/>
            </a:solidFill>
          </a:ln>
        </p:spPr>
        <p:txBody>
          <a:bodyPr lIns="45718" tIns="45718" rIns="45718" bIns="45718"/>
          <a:lstStyle/>
          <a:p>
            <a:pPr/>
          </a:p>
        </p:txBody>
      </p:sp>
      <p:sp>
        <p:nvSpPr>
          <p:cNvPr id="259" name="Text 20"/>
          <p:cNvSpPr txBox="1"/>
          <p:nvPr/>
        </p:nvSpPr>
        <p:spPr>
          <a:xfrm>
            <a:off x="9285730" y="4836920"/>
            <a:ext cx="969265"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Hotel</a:t>
            </a:r>
          </a:p>
        </p:txBody>
      </p:sp>
      <p:sp>
        <p:nvSpPr>
          <p:cNvPr id="260" name="Shape 21"/>
          <p:cNvSpPr/>
          <p:nvPr/>
        </p:nvSpPr>
        <p:spPr>
          <a:xfrm>
            <a:off x="9193586" y="3547870"/>
            <a:ext cx="1692346" cy="950979"/>
          </a:xfrm>
          <a:prstGeom prst="line">
            <a:avLst/>
          </a:prstGeom>
          <a:ln w="12700">
            <a:solidFill>
              <a:srgbClr val="FE6C5F"/>
            </a:solidFill>
            <a:prstDash val="dash"/>
          </a:ln>
        </p:spPr>
        <p:txBody>
          <a:bodyPr lIns="45718" tIns="45718" rIns="45718" bIns="45718"/>
          <a:lstStyle/>
          <a:p>
            <a:pPr/>
          </a:p>
        </p:txBody>
      </p:sp>
      <p:sp>
        <p:nvSpPr>
          <p:cNvPr id="261" name="Shape 22"/>
          <p:cNvSpPr/>
          <p:nvPr/>
        </p:nvSpPr>
        <p:spPr>
          <a:xfrm>
            <a:off x="10401300" y="4498847"/>
            <a:ext cx="969264" cy="841250"/>
          </a:xfrm>
          <a:prstGeom prst="roundRect">
            <a:avLst>
              <a:gd name="adj" fmla="val 13043"/>
            </a:avLst>
          </a:prstGeom>
          <a:solidFill>
            <a:srgbClr val="F4F6F7"/>
          </a:solidFill>
          <a:ln>
            <a:solidFill>
              <a:srgbClr val="DDE3E6"/>
            </a:solidFill>
          </a:ln>
        </p:spPr>
        <p:txBody>
          <a:bodyPr lIns="45718" tIns="45718" rIns="45718" bIns="45718"/>
          <a:lstStyle/>
          <a:p>
            <a:pPr/>
          </a:p>
        </p:txBody>
      </p:sp>
      <p:sp>
        <p:nvSpPr>
          <p:cNvPr id="262" name="Text 23"/>
          <p:cNvSpPr txBox="1"/>
          <p:nvPr/>
        </p:nvSpPr>
        <p:spPr>
          <a:xfrm>
            <a:off x="10401300" y="4836920"/>
            <a:ext cx="969264"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Clinic</a:t>
            </a:r>
          </a:p>
        </p:txBody>
      </p:sp>
      <p:sp>
        <p:nvSpPr>
          <p:cNvPr id="263" name="Text 24"/>
          <p:cNvSpPr txBox="1"/>
          <p:nvPr/>
        </p:nvSpPr>
        <p:spPr>
          <a:xfrm>
            <a:off x="6903718" y="5462268"/>
            <a:ext cx="4617722"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 and every new location on the network</a:t>
            </a:r>
          </a:p>
        </p:txBody>
      </p:sp>
      <p:sp>
        <p:nvSpPr>
          <p:cNvPr id="264" name="Shape 25"/>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265" name="Text 26"/>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grpSp>
        <p:nvGrpSpPr>
          <p:cNvPr id="269" name="Group"/>
          <p:cNvGrpSpPr/>
          <p:nvPr/>
        </p:nvGrpSpPr>
        <p:grpSpPr>
          <a:xfrm>
            <a:off x="7683072" y="2223562"/>
            <a:ext cx="2911915" cy="1128458"/>
            <a:chOff x="-46" y="0"/>
            <a:chExt cx="2911914" cy="1128456"/>
          </a:xfrm>
        </p:grpSpPr>
        <p:pic>
          <p:nvPicPr>
            <p:cNvPr id="266" name="freepik__a-young-caucasian-woman-approximately-25-years-old__67291.png" descr="freepik__a-young-caucasian-woman-approximately-25-years-old__67291.png"/>
            <p:cNvPicPr>
              <a:picLocks noChangeAspect="1"/>
            </p:cNvPicPr>
            <p:nvPr/>
          </p:nvPicPr>
          <p:blipFill>
            <a:blip r:embed="rId3">
              <a:extLst/>
            </a:blip>
            <a:srcRect l="37637" t="26528" r="34216" b="33557"/>
            <a:stretch>
              <a:fillRect/>
            </a:stretch>
          </p:blipFill>
          <p:spPr>
            <a:xfrm>
              <a:off x="1783801" y="17302"/>
              <a:ext cx="1128068" cy="1094562"/>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0" y="0"/>
                  </a:moveTo>
                  <a:cubicBezTo>
                    <a:pt x="7322" y="0"/>
                    <a:pt x="4803" y="1006"/>
                    <a:pt x="2882" y="3017"/>
                  </a:cubicBezTo>
                  <a:cubicBezTo>
                    <a:pt x="-960" y="7039"/>
                    <a:pt x="-960" y="13556"/>
                    <a:pt x="2882" y="17578"/>
                  </a:cubicBezTo>
                  <a:cubicBezTo>
                    <a:pt x="6724" y="21600"/>
                    <a:pt x="12956" y="21600"/>
                    <a:pt x="16798" y="17578"/>
                  </a:cubicBezTo>
                  <a:cubicBezTo>
                    <a:pt x="20640" y="13556"/>
                    <a:pt x="20640" y="7039"/>
                    <a:pt x="16798" y="3017"/>
                  </a:cubicBezTo>
                  <a:cubicBezTo>
                    <a:pt x="14877" y="1006"/>
                    <a:pt x="12358" y="0"/>
                    <a:pt x="9840" y="0"/>
                  </a:cubicBezTo>
                  <a:close/>
                </a:path>
              </a:pathLst>
            </a:custGeom>
            <a:ln w="25400" cap="flat">
              <a:solidFill>
                <a:srgbClr val="ED7666"/>
              </a:solidFill>
              <a:prstDash val="solid"/>
              <a:miter lim="400000"/>
            </a:ln>
            <a:effectLst>
              <a:outerShdw sx="100000" sy="100000" kx="0" ky="0" algn="b" rotWithShape="0" blurRad="203200" dist="69664" dir="5400000">
                <a:srgbClr val="000000">
                  <a:alpha val="50000"/>
                </a:srgbClr>
              </a:outerShdw>
            </a:effectLst>
          </p:spPr>
        </p:pic>
        <p:pic>
          <p:nvPicPr>
            <p:cNvPr id="267" name="Screenshot 2025-03-10 at 5.26.06 PM.png" descr="Screenshot 2025-03-10 at 5.26.06 PM.png"/>
            <p:cNvPicPr>
              <a:picLocks noChangeAspect="1"/>
            </p:cNvPicPr>
            <p:nvPr/>
          </p:nvPicPr>
          <p:blipFill>
            <a:blip r:embed="rId4">
              <a:extLst/>
            </a:blip>
            <a:srcRect l="4358" t="1131" r="4359" b="1113"/>
            <a:stretch>
              <a:fillRect/>
            </a:stretch>
          </p:blipFill>
          <p:spPr>
            <a:xfrm>
              <a:off x="-47" y="389"/>
              <a:ext cx="1128068" cy="1127992"/>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0" y="0"/>
                  </a:moveTo>
                  <a:cubicBezTo>
                    <a:pt x="7322" y="0"/>
                    <a:pt x="4803" y="1004"/>
                    <a:pt x="2882" y="3014"/>
                  </a:cubicBezTo>
                  <a:cubicBezTo>
                    <a:pt x="-960" y="7035"/>
                    <a:pt x="-960" y="13559"/>
                    <a:pt x="2882" y="17579"/>
                  </a:cubicBezTo>
                  <a:cubicBezTo>
                    <a:pt x="6724" y="21600"/>
                    <a:pt x="12956" y="21600"/>
                    <a:pt x="16798" y="17579"/>
                  </a:cubicBezTo>
                  <a:cubicBezTo>
                    <a:pt x="20640" y="13559"/>
                    <a:pt x="20640" y="7035"/>
                    <a:pt x="16798" y="3014"/>
                  </a:cubicBezTo>
                  <a:cubicBezTo>
                    <a:pt x="14877" y="1004"/>
                    <a:pt x="12358" y="0"/>
                    <a:pt x="9840" y="0"/>
                  </a:cubicBezTo>
                  <a:close/>
                </a:path>
              </a:pathLst>
            </a:custGeom>
            <a:ln w="25400" cap="flat">
              <a:solidFill>
                <a:srgbClr val="ED7666"/>
              </a:solidFill>
              <a:prstDash val="solid"/>
              <a:miter lim="400000"/>
            </a:ln>
            <a:effectLst>
              <a:outerShdw sx="100000" sy="100000" kx="0" ky="0" algn="b" rotWithShape="0" blurRad="152400" dist="106329" dir="5400000">
                <a:srgbClr val="000000">
                  <a:alpha val="50000"/>
                </a:srgbClr>
              </a:outerShdw>
            </a:effectLst>
          </p:spPr>
        </p:pic>
        <p:pic>
          <p:nvPicPr>
            <p:cNvPr id="268" name="freepik__the-style-is-candid-image-photography-with-natural__13118.jpeg" descr="freepik__the-style-is-candid-image-photography-with-natural__13118.jpeg"/>
            <p:cNvPicPr>
              <a:picLocks noChangeAspect="1"/>
            </p:cNvPicPr>
            <p:nvPr/>
          </p:nvPicPr>
          <p:blipFill>
            <a:blip r:embed="rId5">
              <a:extLst/>
            </a:blip>
            <a:srcRect l="6450" t="6541" r="6469" b="33885"/>
            <a:stretch>
              <a:fillRect/>
            </a:stretch>
          </p:blipFill>
          <p:spPr>
            <a:xfrm>
              <a:off x="891373" y="0"/>
              <a:ext cx="1128624" cy="1128458"/>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37" y="0"/>
                  </a:moveTo>
                  <a:cubicBezTo>
                    <a:pt x="7319" y="0"/>
                    <a:pt x="4802" y="1003"/>
                    <a:pt x="2882" y="3013"/>
                  </a:cubicBezTo>
                  <a:cubicBezTo>
                    <a:pt x="-960" y="7034"/>
                    <a:pt x="-960" y="13558"/>
                    <a:pt x="2882" y="17579"/>
                  </a:cubicBezTo>
                  <a:cubicBezTo>
                    <a:pt x="6723" y="21600"/>
                    <a:pt x="12957" y="21600"/>
                    <a:pt x="16798" y="17579"/>
                  </a:cubicBezTo>
                  <a:cubicBezTo>
                    <a:pt x="20640" y="13558"/>
                    <a:pt x="20640" y="7034"/>
                    <a:pt x="16798" y="3013"/>
                  </a:cubicBezTo>
                  <a:cubicBezTo>
                    <a:pt x="14878" y="1003"/>
                    <a:pt x="12353" y="0"/>
                    <a:pt x="9837" y="0"/>
                  </a:cubicBezTo>
                  <a:close/>
                </a:path>
              </a:pathLst>
            </a:custGeom>
            <a:ln w="25400" cap="flat">
              <a:solidFill>
                <a:srgbClr val="ED7666"/>
              </a:solidFill>
              <a:prstDash val="solid"/>
              <a:miter lim="400000"/>
            </a:ln>
            <a:effectLst>
              <a:outerShdw sx="100000" sy="100000" kx="0" ky="0" algn="b" rotWithShape="0" blurRad="63500" dist="25400" dir="5400000">
                <a:srgbClr val="000000">
                  <a:alpha val="50000"/>
                </a:srgbClr>
              </a:outerShdw>
            </a:effectLst>
          </p:spPr>
        </p:pic>
      </p:grpSp>
      <p:grpSp>
        <p:nvGrpSpPr>
          <p:cNvPr id="272" name="ACD"/>
          <p:cNvGrpSpPr/>
          <p:nvPr/>
        </p:nvGrpSpPr>
        <p:grpSpPr>
          <a:xfrm>
            <a:off x="8825893" y="3232150"/>
            <a:ext cx="626227" cy="626224"/>
            <a:chOff x="0" y="0"/>
            <a:chExt cx="626226" cy="626223"/>
          </a:xfrm>
        </p:grpSpPr>
        <p:sp>
          <p:nvSpPr>
            <p:cNvPr id="270" name="Circle"/>
            <p:cNvSpPr/>
            <p:nvPr/>
          </p:nvSpPr>
          <p:spPr>
            <a:xfrm>
              <a:off x="-1" y="0"/>
              <a:ext cx="626228" cy="626224"/>
            </a:xfrm>
            <a:prstGeom prst="ellipse">
              <a:avLst/>
            </a:prstGeom>
            <a:solidFill>
              <a:srgbClr val="ED7666"/>
            </a:solidFill>
            <a:ln w="12700" cap="flat">
              <a:noFill/>
              <a:miter lim="400000"/>
            </a:ln>
            <a:effectLst/>
          </p:spPr>
          <p:txBody>
            <a:bodyPr wrap="square" lIns="45718" tIns="45718" rIns="45718" bIns="45718" numCol="1" anchor="ctr">
              <a:noAutofit/>
            </a:bodyPr>
            <a:lstStyle/>
            <a:p>
              <a:pPr algn="ctr">
                <a:defRPr sz="1500">
                  <a:solidFill>
                    <a:srgbClr val="FFFFFF"/>
                  </a:solidFill>
                  <a:latin typeface="Montserrat Thin Bold"/>
                  <a:ea typeface="Montserrat Thin Bold"/>
                  <a:cs typeface="Montserrat Thin Bold"/>
                  <a:sym typeface="Montserrat Thin Bold"/>
                </a:defRPr>
              </a:pPr>
            </a:p>
          </p:txBody>
        </p:sp>
        <p:sp>
          <p:nvSpPr>
            <p:cNvPr id="271" name="ACD"/>
            <p:cNvSpPr txBox="1"/>
            <p:nvPr/>
          </p:nvSpPr>
          <p:spPr>
            <a:xfrm>
              <a:off x="91709" y="26092"/>
              <a:ext cx="442807" cy="574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1500">
                  <a:solidFill>
                    <a:srgbClr val="FFFFFF"/>
                  </a:solidFill>
                  <a:latin typeface="Montserrat Thin Bold"/>
                  <a:ea typeface="Montserrat Thin Bold"/>
                  <a:cs typeface="Montserrat Thin Bold"/>
                  <a:sym typeface="Montserrat Thin Bold"/>
                </a:defRPr>
              </a:lvl1pPr>
            </a:lstStyle>
            <a:p>
              <a:pPr/>
              <a:r>
                <a:t>ACD</a:t>
              </a:r>
            </a:p>
          </p:txBody>
        </p:sp>
      </p:grpSp>
      <p:pic>
        <p:nvPicPr>
          <p:cNvPr id="273" name="pasted-movie.png" descr="pasted-movie.png"/>
          <p:cNvPicPr>
            <a:picLocks noChangeAspect="1"/>
          </p:cNvPicPr>
          <p:nvPr/>
        </p:nvPicPr>
        <p:blipFill>
          <a:blip r:embed="rId6">
            <a:extLst/>
          </a:blip>
          <a:stretch>
            <a:fillRect/>
          </a:stretch>
        </p:blipFill>
        <p:spPr>
          <a:xfrm>
            <a:off x="8260712" y="1059786"/>
            <a:ext cx="1903736" cy="1427803"/>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277" name="Text 0"/>
          <p:cNvSpPr txBox="1"/>
          <p:nvPr/>
        </p:nvSpPr>
        <p:spPr>
          <a:xfrm>
            <a:off x="658366" y="612393"/>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CUSTOMER EXPERIENCE</a:t>
            </a:r>
          </a:p>
        </p:txBody>
      </p:sp>
      <p:sp>
        <p:nvSpPr>
          <p:cNvPr id="278" name="Text 1"/>
          <p:cNvSpPr txBox="1"/>
          <p:nvPr/>
        </p:nvSpPr>
        <p:spPr>
          <a:xfrm>
            <a:off x="658366" y="868680"/>
            <a:ext cx="10874962" cy="4010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z="2700">
                <a:solidFill>
                  <a:srgbClr val="22303A"/>
                </a:solidFill>
                <a:latin typeface="Montserrat Thin Bold"/>
                <a:ea typeface="Montserrat Thin Bold"/>
                <a:cs typeface="Montserrat Thin Bold"/>
                <a:sym typeface="Montserrat Thin Bold"/>
              </a:defRPr>
            </a:lvl1pPr>
          </a:lstStyle>
          <a:p>
            <a:pPr/>
            <a:r>
              <a:t>Why customers experience it as in-person service</a:t>
            </a:r>
          </a:p>
        </p:txBody>
      </p:sp>
      <p:sp>
        <p:nvSpPr>
          <p:cNvPr id="279" name="Shape 2"/>
          <p:cNvSpPr/>
          <p:nvPr/>
        </p:nvSpPr>
        <p:spPr>
          <a:xfrm>
            <a:off x="658368" y="1874520"/>
            <a:ext cx="3364992" cy="379476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280" name="Text 3"/>
          <p:cNvSpPr txBox="1"/>
          <p:nvPr/>
        </p:nvSpPr>
        <p:spPr>
          <a:xfrm>
            <a:off x="950974" y="4149596"/>
            <a:ext cx="2779779"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Human scale</a:t>
            </a:r>
          </a:p>
        </p:txBody>
      </p:sp>
      <p:sp>
        <p:nvSpPr>
          <p:cNvPr id="281" name="Text 4"/>
          <p:cNvSpPr txBox="1"/>
          <p:nvPr/>
        </p:nvSpPr>
        <p:spPr>
          <a:xfrm>
            <a:off x="950974" y="4517135"/>
            <a:ext cx="2779779" cy="85548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The advisor appears life-size, looking straight at the camera. The perceived service and trust match that of a staffed counter.</a:t>
            </a:r>
          </a:p>
        </p:txBody>
      </p:sp>
      <p:sp>
        <p:nvSpPr>
          <p:cNvPr id="282" name="Shape 5"/>
          <p:cNvSpPr/>
          <p:nvPr/>
        </p:nvSpPr>
        <p:spPr>
          <a:xfrm>
            <a:off x="4407408" y="1874520"/>
            <a:ext cx="3364992" cy="379476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283" name="Text 6"/>
          <p:cNvSpPr txBox="1"/>
          <p:nvPr/>
        </p:nvSpPr>
        <p:spPr>
          <a:xfrm>
            <a:off x="4700015" y="4149596"/>
            <a:ext cx="2779778"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Shared viewing</a:t>
            </a:r>
          </a:p>
        </p:txBody>
      </p:sp>
      <p:sp>
        <p:nvSpPr>
          <p:cNvPr id="284" name="Text 7"/>
          <p:cNvSpPr txBox="1"/>
          <p:nvPr/>
        </p:nvSpPr>
        <p:spPr>
          <a:xfrm>
            <a:off x="4700015" y="4517135"/>
            <a:ext cx="2779778" cy="85548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The advisor shares contracts, forms, or catalogs on screen in real time. Customers visually review their orders before confirming.</a:t>
            </a:r>
          </a:p>
        </p:txBody>
      </p:sp>
      <p:sp>
        <p:nvSpPr>
          <p:cNvPr id="285" name="Shape 8"/>
          <p:cNvSpPr/>
          <p:nvPr/>
        </p:nvSpPr>
        <p:spPr>
          <a:xfrm>
            <a:off x="8156447" y="1874520"/>
            <a:ext cx="3364994" cy="379476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286" name="Text 9"/>
          <p:cNvSpPr txBox="1"/>
          <p:nvPr/>
        </p:nvSpPr>
        <p:spPr>
          <a:xfrm>
            <a:off x="8449056" y="4149596"/>
            <a:ext cx="2779778"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Control from their phone</a:t>
            </a:r>
          </a:p>
        </p:txBody>
      </p:sp>
      <p:sp>
        <p:nvSpPr>
          <p:cNvPr id="287" name="Text 10"/>
          <p:cNvSpPr txBox="1"/>
          <p:nvPr/>
        </p:nvSpPr>
        <p:spPr>
          <a:xfrm>
            <a:off x="8449056" y="4517135"/>
            <a:ext cx="2779778" cy="85548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The customer runs the session from their own phone — no shared touchscreens, and they never give up control.</a:t>
            </a:r>
          </a:p>
        </p:txBody>
      </p:sp>
      <p:sp>
        <p:nvSpPr>
          <p:cNvPr id="288" name="Shape 11"/>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289" name="Text 12"/>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290" name="Layer.tiff" descr="Layer.tiff"/>
          <p:cNvPicPr>
            <a:picLocks noChangeAspect="1"/>
          </p:cNvPicPr>
          <p:nvPr/>
        </p:nvPicPr>
        <p:blipFill>
          <a:blip r:embed="rId3">
            <a:extLst/>
          </a:blip>
          <a:srcRect l="0" t="0" r="0" b="46718"/>
          <a:stretch>
            <a:fillRect/>
          </a:stretch>
        </p:blipFill>
        <p:spPr>
          <a:xfrm>
            <a:off x="1313948" y="2136568"/>
            <a:ext cx="2053859" cy="1818691"/>
          </a:xfrm>
          <a:prstGeom prst="rect">
            <a:avLst/>
          </a:prstGeom>
          <a:ln w="12700">
            <a:miter lim="400000"/>
          </a:ln>
        </p:spPr>
      </p:pic>
      <p:pic>
        <p:nvPicPr>
          <p:cNvPr id="291" name="Layer.tiff" descr="Layer.tiff"/>
          <p:cNvPicPr>
            <a:picLocks noChangeAspect="1"/>
          </p:cNvPicPr>
          <p:nvPr/>
        </p:nvPicPr>
        <p:blipFill>
          <a:blip r:embed="rId4">
            <a:extLst/>
          </a:blip>
          <a:stretch>
            <a:fillRect/>
          </a:stretch>
        </p:blipFill>
        <p:spPr>
          <a:xfrm>
            <a:off x="5424060" y="2103981"/>
            <a:ext cx="1214264" cy="1884054"/>
          </a:xfrm>
          <a:prstGeom prst="rect">
            <a:avLst/>
          </a:prstGeom>
          <a:ln w="12700">
            <a:miter lim="400000"/>
          </a:ln>
        </p:spPr>
      </p:pic>
      <p:grpSp>
        <p:nvGrpSpPr>
          <p:cNvPr id="294" name="Group"/>
          <p:cNvGrpSpPr/>
          <p:nvPr/>
        </p:nvGrpSpPr>
        <p:grpSpPr>
          <a:xfrm>
            <a:off x="9161798" y="2250372"/>
            <a:ext cx="711515" cy="1460030"/>
            <a:chOff x="0" y="0"/>
            <a:chExt cx="711513" cy="1460029"/>
          </a:xfrm>
        </p:grpSpPr>
        <p:pic>
          <p:nvPicPr>
            <p:cNvPr id="292" name="Layer.tiff" descr="Layer.tiff"/>
            <p:cNvPicPr>
              <a:picLocks noChangeAspect="1"/>
            </p:cNvPicPr>
            <p:nvPr/>
          </p:nvPicPr>
          <p:blipFill>
            <a:blip r:embed="rId5">
              <a:extLst/>
            </a:blip>
            <a:stretch>
              <a:fillRect/>
            </a:stretch>
          </p:blipFill>
          <p:spPr>
            <a:xfrm>
              <a:off x="0" y="0"/>
              <a:ext cx="711514" cy="1460030"/>
            </a:xfrm>
            <a:prstGeom prst="rect">
              <a:avLst/>
            </a:prstGeom>
            <a:ln w="12700" cap="flat">
              <a:noFill/>
              <a:miter lim="400000"/>
            </a:ln>
            <a:effectLst/>
          </p:spPr>
        </p:pic>
        <p:pic>
          <p:nvPicPr>
            <p:cNvPr id="293" name="pasted-movie.png" descr="pasted-movie.png"/>
            <p:cNvPicPr>
              <a:picLocks noChangeAspect="1"/>
            </p:cNvPicPr>
            <p:nvPr/>
          </p:nvPicPr>
          <p:blipFill>
            <a:blip r:embed="rId6">
              <a:extLst/>
            </a:blip>
            <a:srcRect l="15587" t="6046" r="17308" b="1520"/>
            <a:stretch>
              <a:fillRect/>
            </a:stretch>
          </p:blipFill>
          <p:spPr>
            <a:xfrm>
              <a:off x="62819" y="1221276"/>
              <a:ext cx="143283" cy="131764"/>
            </a:xfrm>
            <a:custGeom>
              <a:avLst/>
              <a:gdLst/>
              <a:ahLst/>
              <a:cxnLst>
                <a:cxn ang="0">
                  <a:pos x="wd2" y="hd2"/>
                </a:cxn>
                <a:cxn ang="5400000">
                  <a:pos x="wd2" y="hd2"/>
                </a:cxn>
                <a:cxn ang="10800000">
                  <a:pos x="wd2" y="hd2"/>
                </a:cxn>
                <a:cxn ang="16200000">
                  <a:pos x="wd2" y="hd2"/>
                </a:cxn>
              </a:cxnLst>
              <a:rect l="0" t="0" r="r" b="b"/>
              <a:pathLst>
                <a:path w="21571" h="21600" fill="norm" stroke="1" extrusionOk="0">
                  <a:moveTo>
                    <a:pt x="4302" y="0"/>
                  </a:moveTo>
                  <a:cubicBezTo>
                    <a:pt x="3043" y="0"/>
                    <a:pt x="2296" y="31"/>
                    <a:pt x="1792" y="260"/>
                  </a:cubicBezTo>
                  <a:cubicBezTo>
                    <a:pt x="1067" y="548"/>
                    <a:pt x="503" y="1162"/>
                    <a:pt x="239" y="1952"/>
                  </a:cubicBezTo>
                  <a:cubicBezTo>
                    <a:pt x="29" y="2500"/>
                    <a:pt x="0" y="3314"/>
                    <a:pt x="0" y="4684"/>
                  </a:cubicBezTo>
                  <a:lnTo>
                    <a:pt x="0" y="16916"/>
                  </a:lnTo>
                  <a:cubicBezTo>
                    <a:pt x="0" y="18286"/>
                    <a:pt x="29" y="19100"/>
                    <a:pt x="239" y="19648"/>
                  </a:cubicBezTo>
                  <a:cubicBezTo>
                    <a:pt x="503" y="20438"/>
                    <a:pt x="1067" y="21052"/>
                    <a:pt x="1792" y="21340"/>
                  </a:cubicBezTo>
                  <a:cubicBezTo>
                    <a:pt x="2296" y="21569"/>
                    <a:pt x="3043" y="21600"/>
                    <a:pt x="4302" y="21600"/>
                  </a:cubicBezTo>
                  <a:lnTo>
                    <a:pt x="17267" y="21600"/>
                  </a:lnTo>
                  <a:cubicBezTo>
                    <a:pt x="18526" y="21600"/>
                    <a:pt x="19273" y="21569"/>
                    <a:pt x="19777" y="21340"/>
                  </a:cubicBezTo>
                  <a:cubicBezTo>
                    <a:pt x="20502" y="21052"/>
                    <a:pt x="21126" y="20438"/>
                    <a:pt x="21390" y="19648"/>
                  </a:cubicBezTo>
                  <a:cubicBezTo>
                    <a:pt x="21600" y="19100"/>
                    <a:pt x="21569" y="18286"/>
                    <a:pt x="21569" y="16916"/>
                  </a:cubicBezTo>
                  <a:lnTo>
                    <a:pt x="21569" y="4684"/>
                  </a:lnTo>
                  <a:cubicBezTo>
                    <a:pt x="21569" y="3314"/>
                    <a:pt x="21600" y="2500"/>
                    <a:pt x="21390" y="1952"/>
                  </a:cubicBezTo>
                  <a:cubicBezTo>
                    <a:pt x="21126" y="1162"/>
                    <a:pt x="20502" y="548"/>
                    <a:pt x="19777" y="260"/>
                  </a:cubicBezTo>
                  <a:cubicBezTo>
                    <a:pt x="19273" y="31"/>
                    <a:pt x="18526" y="0"/>
                    <a:pt x="17267" y="0"/>
                  </a:cubicBezTo>
                  <a:lnTo>
                    <a:pt x="4302" y="0"/>
                  </a:lnTo>
                  <a:close/>
                </a:path>
              </a:pathLst>
            </a:custGeom>
            <a:ln w="38100" cap="flat">
              <a:solidFill>
                <a:srgbClr val="FFFFFF"/>
              </a:solidFill>
              <a:prstDash val="solid"/>
              <a:miter lim="400000"/>
            </a:ln>
            <a:effectLst/>
          </p:spPr>
        </p:pic>
      </p:grpSp>
      <p:pic>
        <p:nvPicPr>
          <p:cNvPr id="295" name="Layer.tiff" descr="Layer.tiff"/>
          <p:cNvPicPr>
            <a:picLocks noChangeAspect="1"/>
          </p:cNvPicPr>
          <p:nvPr/>
        </p:nvPicPr>
        <p:blipFill>
          <a:blip r:embed="rId7">
            <a:extLst/>
          </a:blip>
          <a:stretch>
            <a:fillRect/>
          </a:stretch>
        </p:blipFill>
        <p:spPr>
          <a:xfrm>
            <a:off x="9646138" y="2136568"/>
            <a:ext cx="869952" cy="1818880"/>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9" name="magnific_rgjLrjHxtc (1).png" descr="magnific_rgjLrjHxtc (1).png"/>
          <p:cNvPicPr>
            <a:picLocks noChangeAspect="1"/>
          </p:cNvPicPr>
          <p:nvPr/>
        </p:nvPicPr>
        <p:blipFill>
          <a:blip r:embed="rId2">
            <a:extLst/>
          </a:blip>
          <a:stretch>
            <a:fillRect/>
          </a:stretch>
        </p:blipFill>
        <p:spPr>
          <a:xfrm>
            <a:off x="0" y="0"/>
            <a:ext cx="12192000" cy="6858000"/>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301" name="Text 0"/>
          <p:cNvSpPr txBox="1"/>
          <p:nvPr/>
        </p:nvSpPr>
        <p:spPr>
          <a:xfrm>
            <a:off x="658366" y="612393"/>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ONE POINT, FOUR CHANNELS</a:t>
            </a:r>
          </a:p>
        </p:txBody>
      </p:sp>
      <p:sp>
        <p:nvSpPr>
          <p:cNvPr id="302" name="Text 1"/>
          <p:cNvSpPr txBox="1"/>
          <p:nvPr/>
        </p:nvSpPr>
        <p:spPr>
          <a:xfrm>
            <a:off x="658366" y="868680"/>
            <a:ext cx="10874962"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Customers choose how they want to be served</a:t>
            </a:r>
          </a:p>
        </p:txBody>
      </p:sp>
      <p:sp>
        <p:nvSpPr>
          <p:cNvPr id="303" name="Shape 2"/>
          <p:cNvSpPr/>
          <p:nvPr/>
        </p:nvSpPr>
        <p:spPr>
          <a:xfrm>
            <a:off x="658366" y="1874520"/>
            <a:ext cx="2478028" cy="214884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304" name="Shape 3"/>
          <p:cNvSpPr/>
          <p:nvPr/>
        </p:nvSpPr>
        <p:spPr>
          <a:xfrm>
            <a:off x="950974" y="2121406"/>
            <a:ext cx="329186" cy="329186"/>
          </a:xfrm>
          <a:prstGeom prst="roundRect">
            <a:avLst>
              <a:gd name="adj" fmla="val 22222"/>
            </a:avLst>
          </a:prstGeom>
          <a:solidFill>
            <a:srgbClr val="FE6C5F"/>
          </a:solidFill>
          <a:ln w="12700">
            <a:miter lim="400000"/>
          </a:ln>
        </p:spPr>
        <p:txBody>
          <a:bodyPr lIns="45718" tIns="45718" rIns="45718" bIns="45718"/>
          <a:lstStyle/>
          <a:p>
            <a:pPr/>
          </a:p>
        </p:txBody>
      </p:sp>
      <p:sp>
        <p:nvSpPr>
          <p:cNvPr id="305" name="Text 4"/>
          <p:cNvSpPr txBox="1"/>
          <p:nvPr/>
        </p:nvSpPr>
        <p:spPr>
          <a:xfrm>
            <a:off x="950974" y="2190750"/>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1</a:t>
            </a:r>
          </a:p>
        </p:txBody>
      </p:sp>
      <p:sp>
        <p:nvSpPr>
          <p:cNvPr id="306" name="Text 5"/>
          <p:cNvSpPr txBox="1"/>
          <p:nvPr/>
        </p:nvSpPr>
        <p:spPr>
          <a:xfrm>
            <a:off x="950974" y="2641600"/>
            <a:ext cx="189280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Video Kiosk</a:t>
            </a:r>
          </a:p>
        </p:txBody>
      </p:sp>
      <p:sp>
        <p:nvSpPr>
          <p:cNvPr id="307" name="Text 6"/>
          <p:cNvSpPr txBox="1"/>
          <p:nvPr/>
        </p:nvSpPr>
        <p:spPr>
          <a:xfrm>
            <a:off x="950974" y="2962655"/>
            <a:ext cx="1892808" cy="5652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Service on the large screen at the service point, with audio through their phone.</a:t>
            </a:r>
          </a:p>
        </p:txBody>
      </p:sp>
      <p:sp>
        <p:nvSpPr>
          <p:cNvPr id="308" name="Shape 7"/>
          <p:cNvSpPr/>
          <p:nvPr/>
        </p:nvSpPr>
        <p:spPr>
          <a:xfrm>
            <a:off x="3456432" y="1874520"/>
            <a:ext cx="2478025" cy="214884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309" name="Shape 8"/>
          <p:cNvSpPr/>
          <p:nvPr/>
        </p:nvSpPr>
        <p:spPr>
          <a:xfrm>
            <a:off x="3749040" y="2121406"/>
            <a:ext cx="329186" cy="329186"/>
          </a:xfrm>
          <a:prstGeom prst="roundRect">
            <a:avLst>
              <a:gd name="adj" fmla="val 22222"/>
            </a:avLst>
          </a:prstGeom>
          <a:solidFill>
            <a:srgbClr val="FE6C5F"/>
          </a:solidFill>
          <a:ln w="12700">
            <a:miter lim="400000"/>
          </a:ln>
        </p:spPr>
        <p:txBody>
          <a:bodyPr lIns="45718" tIns="45718" rIns="45718" bIns="45718"/>
          <a:lstStyle/>
          <a:p>
            <a:pPr/>
          </a:p>
        </p:txBody>
      </p:sp>
      <p:sp>
        <p:nvSpPr>
          <p:cNvPr id="310" name="Text 9"/>
          <p:cNvSpPr txBox="1"/>
          <p:nvPr/>
        </p:nvSpPr>
        <p:spPr>
          <a:xfrm>
            <a:off x="3749040" y="2190750"/>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2</a:t>
            </a:r>
          </a:p>
        </p:txBody>
      </p:sp>
      <p:sp>
        <p:nvSpPr>
          <p:cNvPr id="311" name="Text 10"/>
          <p:cNvSpPr txBox="1"/>
          <p:nvPr/>
        </p:nvSpPr>
        <p:spPr>
          <a:xfrm>
            <a:off x="3749040" y="2641600"/>
            <a:ext cx="189280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Mobile video call</a:t>
            </a:r>
          </a:p>
        </p:txBody>
      </p:sp>
      <p:sp>
        <p:nvSpPr>
          <p:cNvPr id="312" name="Text 11"/>
          <p:cNvSpPr txBox="1"/>
          <p:nvPr/>
        </p:nvSpPr>
        <p:spPr>
          <a:xfrm>
            <a:off x="3749040" y="2962655"/>
            <a:ext cx="1892808" cy="5652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The entire session on the customer's phone, on-site or off.</a:t>
            </a:r>
          </a:p>
        </p:txBody>
      </p:sp>
      <p:sp>
        <p:nvSpPr>
          <p:cNvPr id="313" name="Shape 12"/>
          <p:cNvSpPr/>
          <p:nvPr/>
        </p:nvSpPr>
        <p:spPr>
          <a:xfrm>
            <a:off x="6254496" y="1874520"/>
            <a:ext cx="2478025" cy="214884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314" name="Shape 13"/>
          <p:cNvSpPr/>
          <p:nvPr/>
        </p:nvSpPr>
        <p:spPr>
          <a:xfrm>
            <a:off x="6547104" y="2121406"/>
            <a:ext cx="329186" cy="329186"/>
          </a:xfrm>
          <a:prstGeom prst="roundRect">
            <a:avLst>
              <a:gd name="adj" fmla="val 22222"/>
            </a:avLst>
          </a:prstGeom>
          <a:solidFill>
            <a:srgbClr val="FE6C5F"/>
          </a:solidFill>
          <a:ln w="12700">
            <a:miter lim="400000"/>
          </a:ln>
        </p:spPr>
        <p:txBody>
          <a:bodyPr lIns="45718" tIns="45718" rIns="45718" bIns="45718"/>
          <a:lstStyle/>
          <a:p>
            <a:pPr/>
          </a:p>
        </p:txBody>
      </p:sp>
      <p:sp>
        <p:nvSpPr>
          <p:cNvPr id="315" name="Text 14"/>
          <p:cNvSpPr txBox="1"/>
          <p:nvPr/>
        </p:nvSpPr>
        <p:spPr>
          <a:xfrm>
            <a:off x="6547104" y="2190750"/>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3</a:t>
            </a:r>
          </a:p>
        </p:txBody>
      </p:sp>
      <p:sp>
        <p:nvSpPr>
          <p:cNvPr id="316" name="Text 15"/>
          <p:cNvSpPr txBox="1"/>
          <p:nvPr/>
        </p:nvSpPr>
        <p:spPr>
          <a:xfrm>
            <a:off x="6547104" y="2641600"/>
            <a:ext cx="189280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Digital call</a:t>
            </a:r>
          </a:p>
        </p:txBody>
      </p:sp>
      <p:sp>
        <p:nvSpPr>
          <p:cNvPr id="317" name="Text 16"/>
          <p:cNvSpPr txBox="1"/>
          <p:nvPr/>
        </p:nvSpPr>
        <p:spPr>
          <a:xfrm>
            <a:off x="6547104" y="2962655"/>
            <a:ext cx="1892808" cy="5652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Voice over data only — no minutes used, no phone number needed.</a:t>
            </a:r>
          </a:p>
        </p:txBody>
      </p:sp>
      <p:sp>
        <p:nvSpPr>
          <p:cNvPr id="318" name="Shape 17"/>
          <p:cNvSpPr/>
          <p:nvPr/>
        </p:nvSpPr>
        <p:spPr>
          <a:xfrm>
            <a:off x="9052559" y="1874520"/>
            <a:ext cx="2478025" cy="214884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319" name="Shape 18"/>
          <p:cNvSpPr/>
          <p:nvPr/>
        </p:nvSpPr>
        <p:spPr>
          <a:xfrm>
            <a:off x="9345168" y="2121406"/>
            <a:ext cx="329186" cy="329186"/>
          </a:xfrm>
          <a:prstGeom prst="roundRect">
            <a:avLst>
              <a:gd name="adj" fmla="val 22222"/>
            </a:avLst>
          </a:prstGeom>
          <a:solidFill>
            <a:srgbClr val="FE6C5F"/>
          </a:solidFill>
          <a:ln w="12700">
            <a:miter lim="400000"/>
          </a:ln>
        </p:spPr>
        <p:txBody>
          <a:bodyPr lIns="45718" tIns="45718" rIns="45718" bIns="45718"/>
          <a:lstStyle/>
          <a:p>
            <a:pPr/>
          </a:p>
        </p:txBody>
      </p:sp>
      <p:sp>
        <p:nvSpPr>
          <p:cNvPr id="320" name="Text 19"/>
          <p:cNvSpPr txBox="1"/>
          <p:nvPr/>
        </p:nvSpPr>
        <p:spPr>
          <a:xfrm>
            <a:off x="9345168" y="2190750"/>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4</a:t>
            </a:r>
          </a:p>
        </p:txBody>
      </p:sp>
      <p:sp>
        <p:nvSpPr>
          <p:cNvPr id="321" name="Text 20"/>
          <p:cNvSpPr txBox="1"/>
          <p:nvPr/>
        </p:nvSpPr>
        <p:spPr>
          <a:xfrm>
            <a:off x="9345168" y="2641600"/>
            <a:ext cx="189280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WhatsApp</a:t>
            </a:r>
          </a:p>
        </p:txBody>
      </p:sp>
      <p:sp>
        <p:nvSpPr>
          <p:cNvPr id="322" name="Text 21"/>
          <p:cNvSpPr txBox="1"/>
          <p:nvPr/>
        </p:nvSpPr>
        <p:spPr>
          <a:xfrm>
            <a:off x="9345168" y="2962655"/>
            <a:ext cx="1892808" cy="5652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Conversation continuity on the channel customers already use every day.</a:t>
            </a:r>
          </a:p>
        </p:txBody>
      </p:sp>
      <p:sp>
        <p:nvSpPr>
          <p:cNvPr id="323" name="Shape 22"/>
          <p:cNvSpPr/>
          <p:nvPr/>
        </p:nvSpPr>
        <p:spPr>
          <a:xfrm>
            <a:off x="658366" y="4315967"/>
            <a:ext cx="5349244" cy="1371602"/>
          </a:xfrm>
          <a:prstGeom prst="rect">
            <a:avLst/>
          </a:prstGeom>
          <a:solidFill>
            <a:srgbClr val="FFFFFF"/>
          </a:solidFill>
          <a:ln>
            <a:solidFill>
              <a:srgbClr val="DDE3E6"/>
            </a:solidFill>
          </a:ln>
        </p:spPr>
        <p:txBody>
          <a:bodyPr lIns="45718" tIns="45718" rIns="45718" bIns="45718"/>
          <a:lstStyle/>
          <a:p>
            <a:pPr/>
          </a:p>
        </p:txBody>
      </p:sp>
      <p:sp>
        <p:nvSpPr>
          <p:cNvPr id="324" name="Text 23"/>
          <p:cNvSpPr txBox="1"/>
          <p:nvPr/>
        </p:nvSpPr>
        <p:spPr>
          <a:xfrm>
            <a:off x="969264" y="4589270"/>
            <a:ext cx="472744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Metadata capture before connecting</a:t>
            </a:r>
          </a:p>
        </p:txBody>
      </p:sp>
      <p:sp>
        <p:nvSpPr>
          <p:cNvPr id="325" name="Text 24"/>
          <p:cNvSpPr txBox="1"/>
          <p:nvPr/>
        </p:nvSpPr>
        <p:spPr>
          <a:xfrm>
            <a:off x="969264" y="4882896"/>
            <a:ext cx="4727448" cy="37477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Name · email · phone · ID document · promo code · room or file number. The advisor opens the session with the case already identified.</a:t>
            </a:r>
          </a:p>
        </p:txBody>
      </p:sp>
      <p:sp>
        <p:nvSpPr>
          <p:cNvPr id="326" name="Shape 25"/>
          <p:cNvSpPr/>
          <p:nvPr/>
        </p:nvSpPr>
        <p:spPr>
          <a:xfrm>
            <a:off x="6181344" y="4315967"/>
            <a:ext cx="5349241" cy="1371602"/>
          </a:xfrm>
          <a:prstGeom prst="rect">
            <a:avLst/>
          </a:prstGeom>
          <a:solidFill>
            <a:srgbClr val="FFFFFF"/>
          </a:solidFill>
          <a:ln>
            <a:solidFill>
              <a:srgbClr val="DDE3E6"/>
            </a:solidFill>
          </a:ln>
        </p:spPr>
        <p:txBody>
          <a:bodyPr lIns="45718" tIns="45718" rIns="45718" bIns="45718"/>
          <a:lstStyle/>
          <a:p>
            <a:pPr/>
          </a:p>
        </p:txBody>
      </p:sp>
      <p:sp>
        <p:nvSpPr>
          <p:cNvPr id="327" name="Text 26"/>
          <p:cNvSpPr txBox="1"/>
          <p:nvPr/>
        </p:nvSpPr>
        <p:spPr>
          <a:xfrm>
            <a:off x="6492240" y="4589270"/>
            <a:ext cx="4727450"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PIN sync between devices</a:t>
            </a:r>
          </a:p>
        </p:txBody>
      </p:sp>
      <p:sp>
        <p:nvSpPr>
          <p:cNvPr id="328" name="Text 27"/>
          <p:cNvSpPr txBox="1"/>
          <p:nvPr/>
        </p:nvSpPr>
        <p:spPr>
          <a:xfrm>
            <a:off x="6492240" y="4882896"/>
            <a:ext cx="4727450" cy="56527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When choosing kiosk mode, the customer enters a four-digit PIN that pairs their phone with that specific screen — preventing session mix-ups at sites with several adjacent points.</a:t>
            </a:r>
          </a:p>
        </p:txBody>
      </p:sp>
      <p:sp>
        <p:nvSpPr>
          <p:cNvPr id="329" name="Shape 28"/>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330" name="Text 29"/>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
        <p:nvSpPr>
          <p:cNvPr id="331" name=""/>
          <p:cNvSpPr txBox="1"/>
          <p:nvPr/>
        </p:nvSpPr>
        <p:spPr>
          <a:xfrm>
            <a:off x="8030113" y="1935479"/>
            <a:ext cx="713739" cy="701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32" name=""/>
          <p:cNvSpPr txBox="1"/>
          <p:nvPr/>
        </p:nvSpPr>
        <p:spPr>
          <a:xfrm>
            <a:off x="5228764" y="1935479"/>
            <a:ext cx="713739" cy="701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33" name=""/>
          <p:cNvSpPr txBox="1"/>
          <p:nvPr/>
        </p:nvSpPr>
        <p:spPr>
          <a:xfrm>
            <a:off x="2427414" y="1935479"/>
            <a:ext cx="713739" cy="701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34" name=""/>
          <p:cNvSpPr txBox="1"/>
          <p:nvPr/>
        </p:nvSpPr>
        <p:spPr>
          <a:xfrm>
            <a:off x="10908790" y="1998979"/>
            <a:ext cx="526414" cy="574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800">
                <a:solidFill>
                  <a:srgbClr val="4D5C6E"/>
                </a:solidFill>
                <a:latin typeface="Font Awesome 6 Brands Regular"/>
                <a:ea typeface="Font Awesome 6 Brands Regular"/>
                <a:cs typeface="Font Awesome 6 Brands Regular"/>
                <a:sym typeface="Font Awesome 6 Brands Regular"/>
              </a:defRPr>
            </a:lvl1pPr>
          </a:lstStyle>
          <a:p>
            <a:pPr/>
            <a:r>
              <a:t></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338" name="Text 0"/>
          <p:cNvSpPr txBox="1"/>
          <p:nvPr/>
        </p:nvSpPr>
        <p:spPr>
          <a:xfrm>
            <a:off x="658367" y="612393"/>
            <a:ext cx="5486403"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SERVICE ARCHITECTURE</a:t>
            </a:r>
          </a:p>
        </p:txBody>
      </p:sp>
      <p:sp>
        <p:nvSpPr>
          <p:cNvPr id="339" name="Text 1"/>
          <p:cNvSpPr txBox="1"/>
          <p:nvPr/>
        </p:nvSpPr>
        <p:spPr>
          <a:xfrm>
            <a:off x="658367" y="868680"/>
            <a:ext cx="5486403" cy="7947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100"/>
              </a:lnSpc>
              <a:defRPr sz="2700">
                <a:solidFill>
                  <a:srgbClr val="22303A"/>
                </a:solidFill>
                <a:latin typeface="Montserrat Thin Bold"/>
                <a:ea typeface="Montserrat Thin Bold"/>
                <a:cs typeface="Montserrat Thin Bold"/>
                <a:sym typeface="Montserrat Thin Bold"/>
              </a:defRPr>
            </a:pPr>
            <a:r>
              <a:t>Dedicated service or</a:t>
            </a:r>
          </a:p>
          <a:p>
            <a:pPr>
              <a:lnSpc>
                <a:spcPts val="3100"/>
              </a:lnSpc>
              <a:defRPr sz="2700">
                <a:solidFill>
                  <a:srgbClr val="22303A"/>
                </a:solidFill>
                <a:latin typeface="Montserrat Thin Bold"/>
                <a:ea typeface="Montserrat Thin Bold"/>
                <a:cs typeface="Montserrat Thin Bold"/>
                <a:sym typeface="Montserrat Thin Bold"/>
              </a:defRPr>
            </a:pPr>
            <a:r>
              <a:t>multi-service selector</a:t>
            </a:r>
          </a:p>
        </p:txBody>
      </p:sp>
      <p:sp>
        <p:nvSpPr>
          <p:cNvPr id="340" name="Text 2"/>
          <p:cNvSpPr txBox="1"/>
          <p:nvPr/>
        </p:nvSpPr>
        <p:spPr>
          <a:xfrm>
            <a:off x="658368" y="2286000"/>
            <a:ext cx="5212080" cy="95519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900"/>
              </a:lnSpc>
              <a:defRPr sz="1200">
                <a:solidFill>
                  <a:srgbClr val="6B7A85"/>
                </a:solidFill>
                <a:latin typeface="Montserrat Thin Regular"/>
                <a:ea typeface="Montserrat Thin Regular"/>
                <a:cs typeface="Montserrat Thin Regular"/>
                <a:sym typeface="Montserrat Thin Regular"/>
              </a:defRPr>
            </a:lvl1pPr>
          </a:lstStyle>
          <a:p>
            <a:pPr/>
            <a:r>
              <a:t>Every contact point can be configured as a dedicated service — one queue, one brand — or as a multi-service selector, where each option routes to a different queue. This is a configuration decision, not a hardware one, and it can be changed remotely.</a:t>
            </a:r>
          </a:p>
        </p:txBody>
      </p:sp>
      <p:sp>
        <p:nvSpPr>
          <p:cNvPr id="341" name="Shape 3"/>
          <p:cNvSpPr/>
          <p:nvPr/>
        </p:nvSpPr>
        <p:spPr>
          <a:xfrm>
            <a:off x="658368" y="3822191"/>
            <a:ext cx="68582" cy="658370"/>
          </a:xfrm>
          <a:prstGeom prst="rect">
            <a:avLst/>
          </a:prstGeom>
          <a:solidFill>
            <a:srgbClr val="FE6C5F"/>
          </a:solidFill>
          <a:ln w="12700">
            <a:miter lim="400000"/>
          </a:ln>
        </p:spPr>
        <p:txBody>
          <a:bodyPr lIns="45718" tIns="45718" rIns="45718" bIns="45718"/>
          <a:lstStyle/>
          <a:p>
            <a:pPr/>
          </a:p>
        </p:txBody>
      </p:sp>
      <p:sp>
        <p:nvSpPr>
          <p:cNvPr id="342" name="Text 4"/>
          <p:cNvSpPr txBox="1"/>
          <p:nvPr/>
        </p:nvSpPr>
        <p:spPr>
          <a:xfrm>
            <a:off x="877823" y="3845812"/>
            <a:ext cx="502920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Dedicated service</a:t>
            </a:r>
          </a:p>
        </p:txBody>
      </p:sp>
      <p:sp>
        <p:nvSpPr>
          <p:cNvPr id="343" name="Text 5"/>
          <p:cNvSpPr txBox="1"/>
          <p:nvPr/>
        </p:nvSpPr>
        <p:spPr>
          <a:xfrm>
            <a:off x="877823" y="4078223"/>
            <a:ext cx="5029203"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The entire point handles a single process: customer onboarding, technical support, or concierge.</a:t>
            </a:r>
          </a:p>
        </p:txBody>
      </p:sp>
      <p:sp>
        <p:nvSpPr>
          <p:cNvPr id="344" name="Shape 6"/>
          <p:cNvSpPr/>
          <p:nvPr/>
        </p:nvSpPr>
        <p:spPr>
          <a:xfrm>
            <a:off x="658368" y="4608576"/>
            <a:ext cx="68582" cy="658370"/>
          </a:xfrm>
          <a:prstGeom prst="rect">
            <a:avLst/>
          </a:prstGeom>
          <a:solidFill>
            <a:srgbClr val="FE6C5F"/>
          </a:solidFill>
          <a:ln w="12700">
            <a:miter lim="400000"/>
          </a:ln>
        </p:spPr>
        <p:txBody>
          <a:bodyPr lIns="45718" tIns="45718" rIns="45718" bIns="45718"/>
          <a:lstStyle/>
          <a:p>
            <a:pPr/>
          </a:p>
        </p:txBody>
      </p:sp>
      <p:sp>
        <p:nvSpPr>
          <p:cNvPr id="345" name="Text 7"/>
          <p:cNvSpPr txBox="1"/>
          <p:nvPr/>
        </p:nvSpPr>
        <p:spPr>
          <a:xfrm>
            <a:off x="877823" y="4632196"/>
            <a:ext cx="502920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Multi-service</a:t>
            </a:r>
          </a:p>
        </p:txBody>
      </p:sp>
      <p:sp>
        <p:nvSpPr>
          <p:cNvPr id="346" name="Text 8"/>
          <p:cNvSpPr txBox="1"/>
          <p:nvPr/>
        </p:nvSpPr>
        <p:spPr>
          <a:xfrm>
            <a:off x="877823" y="4864608"/>
            <a:ext cx="5029203"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Customers choose between several processes or departments from the same screen.</a:t>
            </a:r>
          </a:p>
        </p:txBody>
      </p:sp>
      <p:sp>
        <p:nvSpPr>
          <p:cNvPr id="347" name="Shape 9"/>
          <p:cNvSpPr/>
          <p:nvPr/>
        </p:nvSpPr>
        <p:spPr>
          <a:xfrm>
            <a:off x="658368" y="5394959"/>
            <a:ext cx="68582" cy="658370"/>
          </a:xfrm>
          <a:prstGeom prst="rect">
            <a:avLst/>
          </a:prstGeom>
          <a:solidFill>
            <a:srgbClr val="FE6C5F"/>
          </a:solidFill>
          <a:ln w="12700">
            <a:miter lim="400000"/>
          </a:ln>
        </p:spPr>
        <p:txBody>
          <a:bodyPr lIns="45718" tIns="45718" rIns="45718" bIns="45718"/>
          <a:lstStyle/>
          <a:p>
            <a:pPr/>
          </a:p>
        </p:txBody>
      </p:sp>
      <p:sp>
        <p:nvSpPr>
          <p:cNvPr id="348" name="Text 10"/>
          <p:cNvSpPr txBox="1"/>
          <p:nvPr/>
        </p:nvSpPr>
        <p:spPr>
          <a:xfrm>
            <a:off x="877823" y="5418580"/>
            <a:ext cx="502920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Multi-brand</a:t>
            </a:r>
          </a:p>
        </p:txBody>
      </p:sp>
      <p:sp>
        <p:nvSpPr>
          <p:cNvPr id="349" name="Text 11"/>
          <p:cNvSpPr txBox="1"/>
          <p:nvPr/>
        </p:nvSpPr>
        <p:spPr>
          <a:xfrm>
            <a:off x="877823" y="5650991"/>
            <a:ext cx="5029203"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A single point represents multiple brands, each with its own queue, identity, and content.</a:t>
            </a:r>
          </a:p>
        </p:txBody>
      </p:sp>
      <p:sp>
        <p:nvSpPr>
          <p:cNvPr id="350" name="Text 15"/>
          <p:cNvSpPr txBox="1"/>
          <p:nvPr/>
        </p:nvSpPr>
        <p:spPr>
          <a:xfrm>
            <a:off x="6720840" y="4694173"/>
            <a:ext cx="5266946"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The same software, with the service and identity tailored to each point</a:t>
            </a:r>
          </a:p>
        </p:txBody>
      </p:sp>
      <p:pic>
        <p:nvPicPr>
          <p:cNvPr id="351" name="Image 3" descr="Image 3"/>
          <p:cNvPicPr>
            <a:picLocks noChangeAspect="1"/>
          </p:cNvPicPr>
          <p:nvPr/>
        </p:nvPicPr>
        <p:blipFill>
          <a:blip r:embed="rId3">
            <a:extLst/>
          </a:blip>
          <a:stretch>
            <a:fillRect/>
          </a:stretch>
        </p:blipFill>
        <p:spPr>
          <a:xfrm>
            <a:off x="6720840" y="5138928"/>
            <a:ext cx="4809746" cy="571502"/>
          </a:xfrm>
          <a:prstGeom prst="rect">
            <a:avLst/>
          </a:prstGeom>
          <a:ln w="12700">
            <a:miter lim="400000"/>
          </a:ln>
        </p:spPr>
      </p:pic>
      <p:sp>
        <p:nvSpPr>
          <p:cNvPr id="352" name="Text 16"/>
          <p:cNvSpPr txBox="1"/>
          <p:nvPr/>
        </p:nvSpPr>
        <p:spPr>
          <a:xfrm>
            <a:off x="6720840" y="5828029"/>
            <a:ext cx="4809746"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Configurable brand slots per location</a:t>
            </a:r>
          </a:p>
        </p:txBody>
      </p:sp>
      <p:sp>
        <p:nvSpPr>
          <p:cNvPr id="353" name="Shape 17"/>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354" name="Text 18"/>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355" name="Layer.tiff" descr="Layer.tiff"/>
          <p:cNvPicPr>
            <a:picLocks noChangeAspect="1"/>
          </p:cNvPicPr>
          <p:nvPr/>
        </p:nvPicPr>
        <p:blipFill>
          <a:blip r:embed="rId4">
            <a:extLst/>
          </a:blip>
          <a:stretch>
            <a:fillRect/>
          </a:stretch>
        </p:blipFill>
        <p:spPr>
          <a:xfrm>
            <a:off x="6753799" y="1720717"/>
            <a:ext cx="4743828" cy="2668404"/>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359" name="Text 0"/>
          <p:cNvSpPr txBox="1"/>
          <p:nvPr/>
        </p:nvSpPr>
        <p:spPr>
          <a:xfrm>
            <a:off x="658368" y="612393"/>
            <a:ext cx="676656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ROUTING AND CONTINUITY</a:t>
            </a:r>
          </a:p>
        </p:txBody>
      </p:sp>
      <p:sp>
        <p:nvSpPr>
          <p:cNvPr id="360" name="Text 1"/>
          <p:cNvSpPr txBox="1"/>
          <p:nvPr/>
        </p:nvSpPr>
        <p:spPr>
          <a:xfrm>
            <a:off x="658368" y="868680"/>
            <a:ext cx="6766560"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Customers never repeat themselves</a:t>
            </a:r>
          </a:p>
          <a:p>
            <a:pPr>
              <a:lnSpc>
                <a:spcPts val="3300"/>
              </a:lnSpc>
              <a:defRPr sz="2800">
                <a:solidFill>
                  <a:srgbClr val="22303A"/>
                </a:solidFill>
                <a:latin typeface="Montserrat Thin Bold"/>
                <a:ea typeface="Montserrat Thin Bold"/>
                <a:cs typeface="Montserrat Thin Bold"/>
                <a:sym typeface="Montserrat Thin Bold"/>
              </a:defRPr>
            </a:pPr>
            <a:r>
              <a:t>across any transfer</a:t>
            </a:r>
          </a:p>
        </p:txBody>
      </p:sp>
      <p:sp>
        <p:nvSpPr>
          <p:cNvPr id="361" name="Shape 2"/>
          <p:cNvSpPr/>
          <p:nvPr/>
        </p:nvSpPr>
        <p:spPr>
          <a:xfrm>
            <a:off x="658368" y="2468878"/>
            <a:ext cx="3218690" cy="178308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362" name="Shape 3"/>
          <p:cNvSpPr/>
          <p:nvPr/>
        </p:nvSpPr>
        <p:spPr>
          <a:xfrm>
            <a:off x="950974" y="2743200"/>
            <a:ext cx="329186" cy="329185"/>
          </a:xfrm>
          <a:prstGeom prst="roundRect">
            <a:avLst>
              <a:gd name="adj" fmla="val 22222"/>
            </a:avLst>
          </a:prstGeom>
          <a:solidFill>
            <a:srgbClr val="FE6C5F"/>
          </a:solidFill>
          <a:ln w="12700">
            <a:miter lim="400000"/>
          </a:ln>
        </p:spPr>
        <p:txBody>
          <a:bodyPr lIns="45718" tIns="45718" rIns="45718" bIns="45718"/>
          <a:lstStyle/>
          <a:p>
            <a:pPr/>
          </a:p>
        </p:txBody>
      </p:sp>
      <p:sp>
        <p:nvSpPr>
          <p:cNvPr id="363" name="Text 4"/>
          <p:cNvSpPr txBox="1"/>
          <p:nvPr/>
        </p:nvSpPr>
        <p:spPr>
          <a:xfrm>
            <a:off x="950974" y="2812542"/>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1</a:t>
            </a:r>
          </a:p>
        </p:txBody>
      </p:sp>
      <p:sp>
        <p:nvSpPr>
          <p:cNvPr id="364" name="Text 5"/>
          <p:cNvSpPr txBox="1"/>
          <p:nvPr/>
        </p:nvSpPr>
        <p:spPr>
          <a:xfrm>
            <a:off x="1371600" y="2806192"/>
            <a:ext cx="2212850"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Customer</a:t>
            </a:r>
          </a:p>
        </p:txBody>
      </p:sp>
      <p:sp>
        <p:nvSpPr>
          <p:cNvPr id="365" name="Text 6"/>
          <p:cNvSpPr txBox="1"/>
          <p:nvPr/>
        </p:nvSpPr>
        <p:spPr>
          <a:xfrm>
            <a:off x="950974" y="3200400"/>
            <a:ext cx="2633474" cy="3976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Data captured before connecting: identity, reason, and context from the service point.</a:t>
            </a:r>
          </a:p>
        </p:txBody>
      </p:sp>
      <p:sp>
        <p:nvSpPr>
          <p:cNvPr id="366" name="Shape 7"/>
          <p:cNvSpPr/>
          <p:nvPr/>
        </p:nvSpPr>
        <p:spPr>
          <a:xfrm>
            <a:off x="4005071" y="3200400"/>
            <a:ext cx="347474" cy="310896"/>
          </a:xfrm>
          <a:prstGeom prst="rightArrow">
            <a:avLst>
              <a:gd name="adj1" fmla="val 50000"/>
              <a:gd name="adj2" fmla="val 50000"/>
            </a:avLst>
          </a:prstGeom>
          <a:solidFill>
            <a:srgbClr val="FE6C5F"/>
          </a:solidFill>
          <a:ln w="12700">
            <a:miter lim="400000"/>
          </a:ln>
        </p:spPr>
        <p:txBody>
          <a:bodyPr lIns="45718" tIns="45718" rIns="45718" bIns="45718"/>
          <a:lstStyle/>
          <a:p>
            <a:pPr/>
          </a:p>
        </p:txBody>
      </p:sp>
      <p:sp>
        <p:nvSpPr>
          <p:cNvPr id="367" name="Shape 8"/>
          <p:cNvSpPr/>
          <p:nvPr/>
        </p:nvSpPr>
        <p:spPr>
          <a:xfrm>
            <a:off x="4480559" y="2468878"/>
            <a:ext cx="3218690" cy="178308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368" name="Shape 9"/>
          <p:cNvSpPr/>
          <p:nvPr/>
        </p:nvSpPr>
        <p:spPr>
          <a:xfrm>
            <a:off x="4773167" y="2743200"/>
            <a:ext cx="329186" cy="329185"/>
          </a:xfrm>
          <a:prstGeom prst="roundRect">
            <a:avLst>
              <a:gd name="adj" fmla="val 22222"/>
            </a:avLst>
          </a:prstGeom>
          <a:solidFill>
            <a:srgbClr val="FE6C5F"/>
          </a:solidFill>
          <a:ln w="12700">
            <a:miter lim="400000"/>
          </a:ln>
        </p:spPr>
        <p:txBody>
          <a:bodyPr lIns="45718" tIns="45718" rIns="45718" bIns="45718"/>
          <a:lstStyle/>
          <a:p>
            <a:pPr/>
          </a:p>
        </p:txBody>
      </p:sp>
      <p:sp>
        <p:nvSpPr>
          <p:cNvPr id="369" name="Text 10"/>
          <p:cNvSpPr txBox="1"/>
          <p:nvPr/>
        </p:nvSpPr>
        <p:spPr>
          <a:xfrm>
            <a:off x="4773167" y="2812542"/>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2</a:t>
            </a:r>
          </a:p>
        </p:txBody>
      </p:sp>
      <p:sp>
        <p:nvSpPr>
          <p:cNvPr id="370" name="Text 11"/>
          <p:cNvSpPr txBox="1"/>
          <p:nvPr/>
        </p:nvSpPr>
        <p:spPr>
          <a:xfrm>
            <a:off x="5193791" y="2806192"/>
            <a:ext cx="2212850"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Advisor A</a:t>
            </a:r>
          </a:p>
        </p:txBody>
      </p:sp>
      <p:sp>
        <p:nvSpPr>
          <p:cNvPr id="371" name="Text 12"/>
          <p:cNvSpPr txBox="1"/>
          <p:nvPr/>
        </p:nvSpPr>
        <p:spPr>
          <a:xfrm>
            <a:off x="4773167" y="3200400"/>
            <a:ext cx="2633474" cy="6008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Receives the session already in context. Handles it, documents it, and decides whether to escalate.</a:t>
            </a:r>
          </a:p>
        </p:txBody>
      </p:sp>
      <p:sp>
        <p:nvSpPr>
          <p:cNvPr id="372" name="Shape 13"/>
          <p:cNvSpPr/>
          <p:nvPr/>
        </p:nvSpPr>
        <p:spPr>
          <a:xfrm>
            <a:off x="7827264" y="3200400"/>
            <a:ext cx="347474" cy="310896"/>
          </a:xfrm>
          <a:prstGeom prst="rightArrow">
            <a:avLst>
              <a:gd name="adj1" fmla="val 50000"/>
              <a:gd name="adj2" fmla="val 50000"/>
            </a:avLst>
          </a:prstGeom>
          <a:solidFill>
            <a:srgbClr val="FE6C5F"/>
          </a:solidFill>
          <a:ln w="12700">
            <a:miter lim="400000"/>
          </a:ln>
        </p:spPr>
        <p:txBody>
          <a:bodyPr lIns="45718" tIns="45718" rIns="45718" bIns="45718"/>
          <a:lstStyle/>
          <a:p>
            <a:pPr/>
          </a:p>
        </p:txBody>
      </p:sp>
      <p:sp>
        <p:nvSpPr>
          <p:cNvPr id="373" name="Shape 14"/>
          <p:cNvSpPr/>
          <p:nvPr/>
        </p:nvSpPr>
        <p:spPr>
          <a:xfrm>
            <a:off x="8302752" y="2468878"/>
            <a:ext cx="3218690" cy="1783080"/>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374" name="Shape 15"/>
          <p:cNvSpPr/>
          <p:nvPr/>
        </p:nvSpPr>
        <p:spPr>
          <a:xfrm>
            <a:off x="8595359" y="2743200"/>
            <a:ext cx="329186" cy="329185"/>
          </a:xfrm>
          <a:prstGeom prst="roundRect">
            <a:avLst>
              <a:gd name="adj" fmla="val 22222"/>
            </a:avLst>
          </a:prstGeom>
          <a:solidFill>
            <a:srgbClr val="FE6C5F"/>
          </a:solidFill>
          <a:ln w="12700">
            <a:miter lim="400000"/>
          </a:ln>
        </p:spPr>
        <p:txBody>
          <a:bodyPr lIns="45718" tIns="45718" rIns="45718" bIns="45718"/>
          <a:lstStyle/>
          <a:p>
            <a:pPr/>
          </a:p>
        </p:txBody>
      </p:sp>
      <p:sp>
        <p:nvSpPr>
          <p:cNvPr id="375" name="Text 16"/>
          <p:cNvSpPr txBox="1"/>
          <p:nvPr/>
        </p:nvSpPr>
        <p:spPr>
          <a:xfrm>
            <a:off x="8595359" y="2812542"/>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3</a:t>
            </a:r>
          </a:p>
        </p:txBody>
      </p:sp>
      <p:sp>
        <p:nvSpPr>
          <p:cNvPr id="376" name="Text 17"/>
          <p:cNvSpPr txBox="1"/>
          <p:nvPr/>
        </p:nvSpPr>
        <p:spPr>
          <a:xfrm>
            <a:off x="9015983" y="2806192"/>
            <a:ext cx="2212850"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Supervisor B</a:t>
            </a:r>
          </a:p>
        </p:txBody>
      </p:sp>
      <p:sp>
        <p:nvSpPr>
          <p:cNvPr id="377" name="Text 18"/>
          <p:cNvSpPr txBox="1"/>
          <p:nvPr/>
        </p:nvSpPr>
        <p:spPr>
          <a:xfrm>
            <a:off x="8595359" y="3200400"/>
            <a:ext cx="2633474" cy="6008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Inherits the full session — conversation, documents, and data — without dropping the video.</a:t>
            </a:r>
          </a:p>
        </p:txBody>
      </p:sp>
      <p:sp>
        <p:nvSpPr>
          <p:cNvPr id="378" name="Shape 19"/>
          <p:cNvSpPr/>
          <p:nvPr/>
        </p:nvSpPr>
        <p:spPr>
          <a:xfrm>
            <a:off x="658366" y="4709159"/>
            <a:ext cx="10874962" cy="658370"/>
          </a:xfrm>
          <a:prstGeom prst="rect">
            <a:avLst/>
          </a:prstGeom>
          <a:solidFill>
            <a:srgbClr val="22303A"/>
          </a:solidFill>
          <a:ln w="12700">
            <a:miter lim="400000"/>
          </a:ln>
        </p:spPr>
        <p:txBody>
          <a:bodyPr lIns="45718" tIns="45718" rIns="45718" bIns="45718"/>
          <a:lstStyle/>
          <a:p>
            <a:pPr/>
          </a:p>
        </p:txBody>
      </p:sp>
      <p:sp>
        <p:nvSpPr>
          <p:cNvPr id="379" name="Text 20"/>
          <p:cNvSpPr txBox="1"/>
          <p:nvPr/>
        </p:nvSpPr>
        <p:spPr>
          <a:xfrm>
            <a:off x="932687" y="4949443"/>
            <a:ext cx="1032632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Regular"/>
                <a:ea typeface="Montserrat Thin Regular"/>
                <a:cs typeface="Montserrat Thin Regular"/>
                <a:sym typeface="Montserrat Thin Regular"/>
              </a:defRPr>
            </a:lvl1pPr>
          </a:lstStyle>
          <a:p>
            <a:pPr/>
            <a:r>
              <a:t>Full context carried through the entire chain · zero repetition · native ACD routing (Genesys, Cisco, Five9, GoContact…)</a:t>
            </a:r>
          </a:p>
        </p:txBody>
      </p:sp>
      <p:sp>
        <p:nvSpPr>
          <p:cNvPr id="380" name="Shape 21"/>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381" name="Text 22"/>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382" name="freepik__a-young-caucasian-woman-approximately-25-years-old__67291.png" descr="freepik__a-young-caucasian-woman-approximately-25-years-old__67291.png"/>
          <p:cNvPicPr>
            <a:picLocks noChangeAspect="1"/>
          </p:cNvPicPr>
          <p:nvPr/>
        </p:nvPicPr>
        <p:blipFill>
          <a:blip r:embed="rId3">
            <a:extLst/>
          </a:blip>
          <a:srcRect l="37655" t="26528" r="34215" b="33542"/>
          <a:stretch>
            <a:fillRect/>
          </a:stretch>
        </p:blipFill>
        <p:spPr>
          <a:xfrm>
            <a:off x="7056420" y="2590298"/>
            <a:ext cx="562485" cy="546306"/>
          </a:xfrm>
          <a:custGeom>
            <a:avLst/>
            <a:gdLst/>
            <a:ahLst/>
            <a:cxnLst>
              <a:cxn ang="0">
                <a:pos x="wd2" y="hd2"/>
              </a:cxn>
              <a:cxn ang="5400000">
                <a:pos x="wd2" y="hd2"/>
              </a:cxn>
              <a:cxn ang="10800000">
                <a:pos x="wd2" y="hd2"/>
              </a:cxn>
              <a:cxn ang="16200000">
                <a:pos x="wd2" y="hd2"/>
              </a:cxn>
            </a:cxnLst>
            <a:rect l="0" t="0" r="r" b="b"/>
            <a:pathLst>
              <a:path w="19678" h="20595" fill="norm" stroke="1" extrusionOk="0">
                <a:moveTo>
                  <a:pt x="9839" y="0"/>
                </a:moveTo>
                <a:cubicBezTo>
                  <a:pt x="7320" y="0"/>
                  <a:pt x="4805" y="1012"/>
                  <a:pt x="2883" y="3022"/>
                </a:cubicBezTo>
                <a:cubicBezTo>
                  <a:pt x="-961" y="7043"/>
                  <a:pt x="-961" y="13559"/>
                  <a:pt x="2883" y="17580"/>
                </a:cubicBezTo>
                <a:cubicBezTo>
                  <a:pt x="6727" y="21600"/>
                  <a:pt x="12951" y="21600"/>
                  <a:pt x="16795" y="17580"/>
                </a:cubicBezTo>
                <a:cubicBezTo>
                  <a:pt x="20639" y="13559"/>
                  <a:pt x="20639" y="7043"/>
                  <a:pt x="16795" y="3022"/>
                </a:cubicBezTo>
                <a:cubicBezTo>
                  <a:pt x="14873" y="1012"/>
                  <a:pt x="12358" y="0"/>
                  <a:pt x="9839" y="0"/>
                </a:cubicBezTo>
                <a:close/>
              </a:path>
            </a:pathLst>
          </a:custGeom>
          <a:ln w="25400">
            <a:solidFill>
              <a:srgbClr val="ED7666"/>
            </a:solidFill>
            <a:miter lim="400000"/>
          </a:ln>
          <a:effectLst>
            <a:outerShdw sx="100000" sy="100000" kx="0" ky="0" algn="b" rotWithShape="0" blurRad="203200" dist="69664" dir="5400000">
              <a:srgbClr val="000000">
                <a:alpha val="12901"/>
              </a:srgbClr>
            </a:outerShdw>
          </a:effectLst>
        </p:spPr>
      </p:pic>
      <p:pic>
        <p:nvPicPr>
          <p:cNvPr id="383" name="Screenshot 2025-03-10 at 5.26.06 PM.png" descr="Screenshot 2025-03-10 at 5.26.06 PM.png"/>
          <p:cNvPicPr>
            <a:picLocks noChangeAspect="1"/>
          </p:cNvPicPr>
          <p:nvPr/>
        </p:nvPicPr>
        <p:blipFill>
          <a:blip r:embed="rId4">
            <a:extLst/>
          </a:blip>
          <a:srcRect l="4425" t="1131" r="4342" b="1126"/>
          <a:stretch>
            <a:fillRect/>
          </a:stretch>
        </p:blipFill>
        <p:spPr>
          <a:xfrm>
            <a:off x="10806075" y="2590306"/>
            <a:ext cx="546156" cy="546329"/>
          </a:xfrm>
          <a:custGeom>
            <a:avLst/>
            <a:gdLst/>
            <a:ahLst/>
            <a:cxnLst>
              <a:cxn ang="0">
                <a:pos x="wd2" y="hd2"/>
              </a:cxn>
              <a:cxn ang="5400000">
                <a:pos x="wd2" y="hd2"/>
              </a:cxn>
              <a:cxn ang="10800000">
                <a:pos x="wd2" y="hd2"/>
              </a:cxn>
              <a:cxn ang="16200000">
                <a:pos x="wd2" y="hd2"/>
              </a:cxn>
            </a:cxnLst>
            <a:rect l="0" t="0" r="r" b="b"/>
            <a:pathLst>
              <a:path w="19678" h="20595" fill="norm" stroke="1" extrusionOk="0">
                <a:moveTo>
                  <a:pt x="9832" y="0"/>
                </a:moveTo>
                <a:cubicBezTo>
                  <a:pt x="7313" y="0"/>
                  <a:pt x="4804" y="1011"/>
                  <a:pt x="2882" y="3022"/>
                </a:cubicBezTo>
                <a:cubicBezTo>
                  <a:pt x="-961" y="7043"/>
                  <a:pt x="-961" y="13558"/>
                  <a:pt x="2882" y="17579"/>
                </a:cubicBezTo>
                <a:cubicBezTo>
                  <a:pt x="6726" y="21600"/>
                  <a:pt x="12952" y="21600"/>
                  <a:pt x="16796" y="17579"/>
                </a:cubicBezTo>
                <a:cubicBezTo>
                  <a:pt x="20639" y="13558"/>
                  <a:pt x="20639" y="7043"/>
                  <a:pt x="16796" y="3022"/>
                </a:cubicBezTo>
                <a:cubicBezTo>
                  <a:pt x="14874" y="1011"/>
                  <a:pt x="12351" y="0"/>
                  <a:pt x="9832" y="0"/>
                </a:cubicBezTo>
                <a:close/>
              </a:path>
            </a:pathLst>
          </a:custGeom>
          <a:ln w="25400">
            <a:solidFill>
              <a:srgbClr val="ED7666"/>
            </a:solidFill>
            <a:miter lim="400000"/>
          </a:ln>
          <a:effectLst>
            <a:outerShdw sx="100000" sy="100000" kx="0" ky="0" algn="b" rotWithShape="0" blurRad="152400" dist="106329" dir="5400000">
              <a:srgbClr val="000000">
                <a:alpha val="12901"/>
              </a:srgbClr>
            </a:outerShdw>
          </a:effectLst>
        </p:spPr>
      </p:pic>
      <p:pic>
        <p:nvPicPr>
          <p:cNvPr id="384" name="Screenshot 2025-03-20 at 8.31.04 PM.png" descr="Screenshot 2025-03-20 at 8.31.04 PM.png"/>
          <p:cNvPicPr>
            <a:picLocks noChangeAspect="1"/>
          </p:cNvPicPr>
          <p:nvPr/>
        </p:nvPicPr>
        <p:blipFill>
          <a:blip r:embed="rId5">
            <a:extLst/>
          </a:blip>
          <a:srcRect l="6393" t="0" r="8078" b="1623"/>
          <a:stretch>
            <a:fillRect/>
          </a:stretch>
        </p:blipFill>
        <p:spPr>
          <a:xfrm>
            <a:off x="3217576" y="2590298"/>
            <a:ext cx="545031" cy="546350"/>
          </a:xfrm>
          <a:custGeom>
            <a:avLst/>
            <a:gdLst/>
            <a:ahLst/>
            <a:cxnLst>
              <a:cxn ang="0">
                <a:pos x="wd2" y="hd2"/>
              </a:cxn>
              <a:cxn ang="5400000">
                <a:pos x="wd2" y="hd2"/>
              </a:cxn>
              <a:cxn ang="10800000">
                <a:pos x="wd2" y="hd2"/>
              </a:cxn>
              <a:cxn ang="16200000">
                <a:pos x="wd2" y="hd2"/>
              </a:cxn>
            </a:cxnLst>
            <a:rect l="0" t="0" r="r" b="b"/>
            <a:pathLst>
              <a:path w="19678" h="20595" fill="norm" stroke="1" extrusionOk="0">
                <a:moveTo>
                  <a:pt x="9846" y="0"/>
                </a:moveTo>
                <a:cubicBezTo>
                  <a:pt x="7328" y="0"/>
                  <a:pt x="4804" y="1011"/>
                  <a:pt x="2882" y="3022"/>
                </a:cubicBezTo>
                <a:cubicBezTo>
                  <a:pt x="-961" y="7044"/>
                  <a:pt x="-961" y="13557"/>
                  <a:pt x="2882" y="17578"/>
                </a:cubicBezTo>
                <a:cubicBezTo>
                  <a:pt x="6726" y="21600"/>
                  <a:pt x="12952" y="21600"/>
                  <a:pt x="16796" y="17578"/>
                </a:cubicBezTo>
                <a:cubicBezTo>
                  <a:pt x="20639" y="13557"/>
                  <a:pt x="20639" y="7044"/>
                  <a:pt x="16796" y="3022"/>
                </a:cubicBezTo>
                <a:cubicBezTo>
                  <a:pt x="14874" y="1011"/>
                  <a:pt x="12365" y="0"/>
                  <a:pt x="9846" y="0"/>
                </a:cubicBezTo>
                <a:close/>
              </a:path>
            </a:pathLst>
          </a:custGeom>
          <a:ln w="25400">
            <a:solidFill>
              <a:srgbClr val="ED7666"/>
            </a:solidFill>
            <a:miter lim="400000"/>
          </a:ln>
          <a:effectLst>
            <a:outerShdw sx="100000" sy="100000" kx="0" ky="0" algn="b" rotWithShape="0" blurRad="203200" dist="69664" dir="5400000">
              <a:srgbClr val="000000">
                <a:alpha val="26260"/>
              </a:srgbClr>
            </a:outerShdw>
          </a:effectLst>
        </p:spPr>
      </p:pic>
      <p:sp>
        <p:nvSpPr>
          <p:cNvPr id="385" name=""/>
          <p:cNvSpPr txBox="1"/>
          <p:nvPr/>
        </p:nvSpPr>
        <p:spPr>
          <a:xfrm>
            <a:off x="2521108" y="2557272"/>
            <a:ext cx="713741" cy="701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86" name=""/>
          <p:cNvSpPr txBox="1"/>
          <p:nvPr/>
        </p:nvSpPr>
        <p:spPr>
          <a:xfrm>
            <a:off x="6403409" y="2512934"/>
            <a:ext cx="713741" cy="701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4D5C6E"/>
                </a:solidFill>
                <a:latin typeface="videortc"/>
                <a:ea typeface="videortc"/>
                <a:cs typeface="videortc"/>
                <a:sym typeface="videortc"/>
              </a:defRPr>
            </a:lvl1pPr>
          </a:lstStyle>
          <a:p>
            <a:pPr/>
            <a:r>
              <a:t></a:t>
            </a:r>
          </a:p>
        </p:txBody>
      </p:sp>
      <p:sp>
        <p:nvSpPr>
          <p:cNvPr id="387" name=""/>
          <p:cNvSpPr txBox="1"/>
          <p:nvPr/>
        </p:nvSpPr>
        <p:spPr>
          <a:xfrm>
            <a:off x="10208261" y="2512934"/>
            <a:ext cx="713741" cy="701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800">
                <a:solidFill>
                  <a:srgbClr val="ED7666"/>
                </a:solidFill>
                <a:latin typeface="videortc"/>
                <a:ea typeface="videortc"/>
                <a:cs typeface="videortc"/>
                <a:sym typeface="videortc"/>
              </a:defRPr>
            </a:lvl1pPr>
          </a:lstStyle>
          <a:p>
            <a:pPr/>
            <a:r>
              <a:t></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1" name="Gemini_Generated_Image_2.png" descr="Gemini_Generated_Image_2.png"/>
          <p:cNvPicPr>
            <a:picLocks noChangeAspect="1"/>
          </p:cNvPicPr>
          <p:nvPr/>
        </p:nvPicPr>
        <p:blipFill>
          <a:blip r:embed="rId2">
            <a:extLst/>
          </a:blip>
          <a:stretch>
            <a:fillRect/>
          </a:stretch>
        </p:blipFill>
        <p:spPr>
          <a:xfrm>
            <a:off x="-2156191" y="0"/>
            <a:ext cx="9146552" cy="6858001"/>
          </a:xfrm>
          <a:prstGeom prst="rect">
            <a:avLst/>
          </a:prstGeom>
          <a:ln w="12700">
            <a:miter lim="400000"/>
          </a:ln>
        </p:spPr>
      </p:pic>
      <p:pic>
        <p:nvPicPr>
          <p:cNvPr id="392" name="Gemini_Generated_Image_6pe5ws6pe5ws6pe5 (2).png" descr="Gemini_Generated_Image_6pe5ws6pe5ws6pe5 (2).png"/>
          <p:cNvPicPr>
            <a:picLocks noChangeAspect="1"/>
          </p:cNvPicPr>
          <p:nvPr/>
        </p:nvPicPr>
        <p:blipFill>
          <a:blip r:embed="rId3">
            <a:extLst/>
          </a:blip>
          <a:srcRect l="18287" t="0" r="0" b="0"/>
          <a:stretch>
            <a:fillRect/>
          </a:stretch>
        </p:blipFill>
        <p:spPr>
          <a:xfrm>
            <a:off x="6104680" y="0"/>
            <a:ext cx="7473890" cy="6858001"/>
          </a:xfrm>
          <a:prstGeom prst="rect">
            <a:avLst/>
          </a:prstGeom>
          <a:ln w="12700">
            <a:miter lim="400000"/>
          </a:ln>
        </p:spPr>
      </p:pic>
      <p:sp>
        <p:nvSpPr>
          <p:cNvPr id="393" name="Line"/>
          <p:cNvSpPr/>
          <p:nvPr/>
        </p:nvSpPr>
        <p:spPr>
          <a:xfrm flipV="1">
            <a:off x="6096000" y="-9118"/>
            <a:ext cx="1" cy="6876236"/>
          </a:xfrm>
          <a:prstGeom prst="line">
            <a:avLst/>
          </a:prstGeom>
          <a:ln w="12700">
            <a:solidFill>
              <a:srgbClr val="FFFFFF"/>
            </a:solidFill>
            <a:miter/>
          </a:ln>
        </p:spPr>
        <p:txBody>
          <a:bodyPr lIns="45719" rIns="45719"/>
          <a:lstStyle/>
          <a:p>
            <a:pP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395" name="Text 0"/>
          <p:cNvSpPr txBox="1"/>
          <p:nvPr/>
        </p:nvSpPr>
        <p:spPr>
          <a:xfrm>
            <a:off x="658367" y="612393"/>
            <a:ext cx="5029203"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INTEGRATION</a:t>
            </a:r>
          </a:p>
        </p:txBody>
      </p:sp>
      <p:sp>
        <p:nvSpPr>
          <p:cNvPr id="396" name="Text 1"/>
          <p:cNvSpPr txBox="1"/>
          <p:nvPr/>
        </p:nvSpPr>
        <p:spPr>
          <a:xfrm>
            <a:off x="658367" y="868680"/>
            <a:ext cx="5029203" cy="7947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100"/>
              </a:lnSpc>
              <a:defRPr sz="2700">
                <a:solidFill>
                  <a:srgbClr val="22303A"/>
                </a:solidFill>
                <a:latin typeface="Montserrat Thin Bold"/>
                <a:ea typeface="Montserrat Thin Bold"/>
                <a:cs typeface="Montserrat Thin Bold"/>
                <a:sym typeface="Montserrat Thin Bold"/>
              </a:defRPr>
            </a:pPr>
            <a:r>
              <a:t>Integrates with the contact</a:t>
            </a:r>
          </a:p>
          <a:p>
            <a:pPr>
              <a:lnSpc>
                <a:spcPts val="3100"/>
              </a:lnSpc>
              <a:defRPr sz="2700">
                <a:solidFill>
                  <a:srgbClr val="22303A"/>
                </a:solidFill>
                <a:latin typeface="Montserrat Thin Bold"/>
                <a:ea typeface="Montserrat Thin Bold"/>
                <a:cs typeface="Montserrat Thin Bold"/>
                <a:sym typeface="Montserrat Thin Bold"/>
              </a:defRPr>
            </a:pPr>
            <a:r>
              <a:t>center you already have</a:t>
            </a:r>
          </a:p>
        </p:txBody>
      </p:sp>
      <p:sp>
        <p:nvSpPr>
          <p:cNvPr id="397" name="Text 2"/>
          <p:cNvSpPr txBox="1"/>
          <p:nvPr/>
        </p:nvSpPr>
        <p:spPr>
          <a:xfrm>
            <a:off x="658366" y="2286000"/>
            <a:ext cx="4846323" cy="95519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900"/>
              </a:lnSpc>
              <a:defRPr sz="1200">
                <a:solidFill>
                  <a:srgbClr val="6B7A85"/>
                </a:solidFill>
                <a:latin typeface="Montserrat Thin Regular"/>
                <a:ea typeface="Montserrat Thin Regular"/>
                <a:cs typeface="Montserrat Thin Regular"/>
                <a:sym typeface="Montserrat Thin Regular"/>
              </a:defRPr>
            </a:lvl1pPr>
          </a:lstStyle>
          <a:p>
            <a:pPr/>
            <a:r>
              <a:t>The platform integrates with the ACD your organization already has in production, or runs standalone with its own Web ACD. No migration required, and no need to replace your existing operations.</a:t>
            </a:r>
          </a:p>
        </p:txBody>
      </p:sp>
      <p:sp>
        <p:nvSpPr>
          <p:cNvPr id="398" name="Shape 5"/>
          <p:cNvSpPr/>
          <p:nvPr/>
        </p:nvSpPr>
        <p:spPr>
          <a:xfrm>
            <a:off x="658366" y="4800600"/>
            <a:ext cx="5349244" cy="1207009"/>
          </a:xfrm>
          <a:prstGeom prst="rect">
            <a:avLst/>
          </a:prstGeom>
          <a:solidFill>
            <a:srgbClr val="22303A"/>
          </a:solidFill>
          <a:ln w="12700">
            <a:miter lim="400000"/>
          </a:ln>
        </p:spPr>
        <p:txBody>
          <a:bodyPr lIns="45718" tIns="45718" rIns="45718" bIns="45718"/>
          <a:lstStyle/>
          <a:p>
            <a:pPr/>
          </a:p>
        </p:txBody>
      </p:sp>
      <p:sp>
        <p:nvSpPr>
          <p:cNvPr id="399" name="Text 6"/>
          <p:cNvSpPr txBox="1"/>
          <p:nvPr/>
        </p:nvSpPr>
        <p:spPr>
          <a:xfrm>
            <a:off x="969264" y="5028182"/>
            <a:ext cx="472744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Regular"/>
                <a:ea typeface="Montserrat Thin Regular"/>
                <a:cs typeface="Montserrat Thin Regular"/>
                <a:sym typeface="Montserrat Thin Regular"/>
              </a:defRPr>
            </a:lvl1pPr>
          </a:lstStyle>
          <a:p>
            <a:pPr/>
            <a:r>
              <a:t>Distributed agents</a:t>
            </a:r>
          </a:p>
        </p:txBody>
      </p:sp>
      <p:sp>
        <p:nvSpPr>
          <p:cNvPr id="400" name="Text 7"/>
          <p:cNvSpPr txBox="1"/>
          <p:nvPr/>
        </p:nvSpPr>
        <p:spPr>
          <a:xfrm>
            <a:off x="969264" y="5303520"/>
            <a:ext cx="4727448"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A8B4BE"/>
                </a:solidFill>
                <a:latin typeface="Montserrat Thin Regular"/>
                <a:ea typeface="Montserrat Thin Regular"/>
                <a:cs typeface="Montserrat Thin Regular"/>
                <a:sym typeface="Montserrat Thin Regular"/>
              </a:defRPr>
            </a:lvl1pPr>
          </a:lstStyle>
          <a:p>
            <a:pPr/>
            <a:r>
              <a:t>Makes use of advisors already available at offices, dealerships, or branches, between in-person appointments.</a:t>
            </a:r>
          </a:p>
        </p:txBody>
      </p:sp>
      <p:sp>
        <p:nvSpPr>
          <p:cNvPr id="401" name="Shape 8"/>
          <p:cNvSpPr/>
          <p:nvPr/>
        </p:nvSpPr>
        <p:spPr>
          <a:xfrm>
            <a:off x="6181344" y="4800600"/>
            <a:ext cx="5349241" cy="1207009"/>
          </a:xfrm>
          <a:prstGeom prst="rect">
            <a:avLst/>
          </a:prstGeom>
          <a:solidFill>
            <a:srgbClr val="22303A"/>
          </a:solidFill>
          <a:ln w="12700">
            <a:miter lim="400000"/>
          </a:ln>
        </p:spPr>
        <p:txBody>
          <a:bodyPr lIns="45718" tIns="45718" rIns="45718" bIns="45718"/>
          <a:lstStyle/>
          <a:p>
            <a:pPr/>
          </a:p>
        </p:txBody>
      </p:sp>
      <p:sp>
        <p:nvSpPr>
          <p:cNvPr id="402" name="Text 9"/>
          <p:cNvSpPr txBox="1"/>
          <p:nvPr/>
        </p:nvSpPr>
        <p:spPr>
          <a:xfrm>
            <a:off x="6492240" y="5028182"/>
            <a:ext cx="4727450"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Regular"/>
                <a:ea typeface="Montserrat Thin Regular"/>
                <a:cs typeface="Montserrat Thin Regular"/>
                <a:sym typeface="Montserrat Thin Regular"/>
              </a:defRPr>
            </a:lvl1pPr>
          </a:lstStyle>
          <a:p>
            <a:pPr/>
            <a:r>
              <a:t>Centralized agents</a:t>
            </a:r>
          </a:p>
        </p:txBody>
      </p:sp>
      <p:sp>
        <p:nvSpPr>
          <p:cNvPr id="403" name="Text 10"/>
          <p:cNvSpPr txBox="1"/>
          <p:nvPr/>
        </p:nvSpPr>
        <p:spPr>
          <a:xfrm>
            <a:off x="6492240" y="5303520"/>
            <a:ext cx="4727450"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A8B4BE"/>
                </a:solidFill>
                <a:latin typeface="Montserrat Thin Regular"/>
                <a:ea typeface="Montserrat Thin Regular"/>
                <a:cs typeface="Montserrat Thin Regular"/>
                <a:sym typeface="Montserrat Thin Regular"/>
              </a:defRPr>
            </a:lvl1pPr>
          </a:lstStyle>
          <a:p>
            <a:pPr/>
            <a:r>
              <a:t>Maximizes operations with more shifts, queue-based specialization, and contact center outsourcing.</a:t>
            </a:r>
          </a:p>
        </p:txBody>
      </p:sp>
      <p:sp>
        <p:nvSpPr>
          <p:cNvPr id="404" name="Shape 11"/>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405" name="Text 12"/>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grpSp>
        <p:nvGrpSpPr>
          <p:cNvPr id="408" name="Group"/>
          <p:cNvGrpSpPr/>
          <p:nvPr/>
        </p:nvGrpSpPr>
        <p:grpSpPr>
          <a:xfrm>
            <a:off x="6673036" y="675636"/>
            <a:ext cx="4871201" cy="2560334"/>
            <a:chOff x="0" y="0"/>
            <a:chExt cx="4871200" cy="2560333"/>
          </a:xfrm>
        </p:grpSpPr>
        <p:pic>
          <p:nvPicPr>
            <p:cNvPr id="406" name="Screenshot 2025-10-14 at 7.16.02 PM.png" descr="Screenshot 2025-10-14 at 7.16.02 PM.png"/>
            <p:cNvPicPr>
              <a:picLocks noChangeAspect="1"/>
            </p:cNvPicPr>
            <p:nvPr/>
          </p:nvPicPr>
          <p:blipFill>
            <a:blip r:embed="rId3">
              <a:extLst/>
            </a:blip>
            <a:stretch>
              <a:fillRect/>
            </a:stretch>
          </p:blipFill>
          <p:spPr>
            <a:xfrm>
              <a:off x="0" y="0"/>
              <a:ext cx="3606069" cy="2560334"/>
            </a:xfrm>
            <a:prstGeom prst="rect">
              <a:avLst/>
            </a:prstGeom>
            <a:ln w="12700" cap="flat">
              <a:noFill/>
              <a:miter lim="400000"/>
            </a:ln>
            <a:effectLst/>
          </p:spPr>
        </p:pic>
        <p:pic>
          <p:nvPicPr>
            <p:cNvPr id="407" name="Screenshot 2025-09-01 at 12.24.15 PM.png" descr="Screenshot 2025-09-01 at 12.24.15 PM.png"/>
            <p:cNvPicPr>
              <a:picLocks noChangeAspect="1"/>
            </p:cNvPicPr>
            <p:nvPr/>
          </p:nvPicPr>
          <p:blipFill>
            <a:blip r:embed="rId4">
              <a:extLst/>
            </a:blip>
            <a:stretch>
              <a:fillRect/>
            </a:stretch>
          </p:blipFill>
          <p:spPr>
            <a:xfrm>
              <a:off x="853413" y="0"/>
              <a:ext cx="4017788" cy="2560334"/>
            </a:xfrm>
            <a:prstGeom prst="rect">
              <a:avLst/>
            </a:prstGeom>
            <a:ln w="12700" cap="flat">
              <a:noFill/>
              <a:miter lim="400000"/>
            </a:ln>
            <a:effectLst>
              <a:outerShdw sx="100000" sy="100000" kx="0" ky="0" algn="b" rotWithShape="0" blurRad="381000" dist="211539" dir="5400000">
                <a:srgbClr val="5E5E5E">
                  <a:alpha val="50000"/>
                </a:srgbClr>
              </a:outerShdw>
            </a:effectLst>
          </p:spPr>
        </p:pic>
      </p:grpSp>
      <p:graphicFrame>
        <p:nvGraphicFramePr>
          <p:cNvPr id="409" name="Tabla 1"/>
          <p:cNvGraphicFramePr/>
          <p:nvPr/>
        </p:nvGraphicFramePr>
        <p:xfrm>
          <a:off x="671051" y="3482724"/>
          <a:ext cx="10849898" cy="1042629"/>
        </p:xfrm>
        <a:graphic xmlns:a="http://schemas.openxmlformats.org/drawingml/2006/main">
          <a:graphicData uri="http://schemas.openxmlformats.org/drawingml/2006/table">
            <a:tbl>
              <a:tblPr firstCol="0" firstRow="0" lastCol="0" lastRow="0" bandCol="0" bandRow="0" rtl="0">
                <a:tableStyleId>{2708684C-4D16-4618-839F-0558EEFCDFE6}</a:tableStyleId>
              </a:tblPr>
              <a:tblGrid>
                <a:gridCol w="1549985"/>
                <a:gridCol w="1549985"/>
                <a:gridCol w="1549985"/>
                <a:gridCol w="1549985"/>
                <a:gridCol w="1549985"/>
                <a:gridCol w="1549985"/>
                <a:gridCol w="1549985"/>
              </a:tblGrid>
              <a:tr h="521314">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12700">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5"/>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6"/>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7"/>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8"/>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9"/>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12700">
                      <a:miter lim="400000"/>
                    </a:lnT>
                    <a:lnB w="3175">
                      <a:solidFill>
                        <a:srgbClr val="000000"/>
                      </a:solidFill>
                      <a:custDash>
                        <a:ds d="200000" sp="200000"/>
                      </a:custDash>
                      <a:miter lim="400000"/>
                    </a:lnB>
                    <a:blipFill rotWithShape="1">
                      <a:blip r:embed="rId10"/>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12700">
                      <a:miter lim="400000"/>
                    </a:lnR>
                    <a:lnT w="12700">
                      <a:miter lim="400000"/>
                    </a:lnT>
                    <a:lnB w="3175">
                      <a:solidFill>
                        <a:srgbClr val="000000"/>
                      </a:solidFill>
                      <a:custDash>
                        <a:ds d="200000" sp="200000"/>
                      </a:custDash>
                      <a:miter lim="400000"/>
                    </a:lnB>
                    <a:blipFill rotWithShape="1">
                      <a:blip r:embed="rId11"/>
                      <a:srcRect l="0" t="0" r="0" b="0"/>
                      <a:stretch>
                        <a:fillRect/>
                      </a:stretch>
                    </a:blipFill>
                  </a:tcPr>
                </a:tc>
              </a:tr>
              <a:tr h="521314">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12700">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2"/>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3"/>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4"/>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5"/>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6"/>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3175">
                      <a:solidFill>
                        <a:srgbClr val="000000"/>
                      </a:solidFill>
                      <a:custDash>
                        <a:ds d="200000" sp="200000"/>
                      </a:custDash>
                      <a:miter lim="400000"/>
                    </a:lnR>
                    <a:lnT w="3175">
                      <a:solidFill>
                        <a:srgbClr val="000000"/>
                      </a:solidFill>
                      <a:custDash>
                        <a:ds d="200000" sp="200000"/>
                      </a:custDash>
                      <a:miter lim="400000"/>
                    </a:lnT>
                    <a:lnB w="12700">
                      <a:miter lim="400000"/>
                    </a:lnB>
                    <a:blipFill rotWithShape="1">
                      <a:blip r:embed="rId17"/>
                      <a:srcRect l="0" t="0" r="0" b="0"/>
                      <a:stretch>
                        <a:fillRect/>
                      </a:stretch>
                    </a:blipFill>
                  </a:tcPr>
                </a:tc>
                <a:tc>
                  <a:txBody>
                    <a:bodyPr/>
                    <a:lstStyle/>
                    <a:p>
                      <a:pPr defTabSz="914400">
                        <a:defRPr sz="1600">
                          <a:latin typeface="Helvetica Neue"/>
                          <a:ea typeface="Helvetica Neue"/>
                          <a:cs typeface="Helvetica Neue"/>
                          <a:sym typeface="Helvetica Neue"/>
                        </a:defRPr>
                      </a:pPr>
                    </a:p>
                  </a:txBody>
                  <a:tcPr marL="50800" marR="50800" marT="50800" marB="50800" anchor="ctr" anchorCtr="0" horzOverflow="overflow">
                    <a:lnL w="3175">
                      <a:solidFill>
                        <a:srgbClr val="000000"/>
                      </a:solidFill>
                      <a:custDash>
                        <a:ds d="200000" sp="200000"/>
                      </a:custDash>
                      <a:miter lim="400000"/>
                    </a:lnL>
                    <a:lnR w="12700">
                      <a:miter lim="400000"/>
                    </a:lnR>
                    <a:lnT w="3175">
                      <a:solidFill>
                        <a:srgbClr val="000000"/>
                      </a:solidFill>
                      <a:custDash>
                        <a:ds d="200000" sp="200000"/>
                      </a:custDash>
                      <a:miter lim="400000"/>
                    </a:lnT>
                    <a:lnB w="12700">
                      <a:miter lim="400000"/>
                    </a:lnB>
                    <a:blipFill rotWithShape="1">
                      <a:blip r:embed="rId18"/>
                      <a:srcRect l="0" t="0" r="0" b="0"/>
                      <a:stretch>
                        <a:fillRect/>
                      </a:stretch>
                    </a:blipFill>
                  </a:tcPr>
                </a:tc>
              </a:tr>
            </a:tbl>
          </a:graphicData>
        </a:graphic>
      </p:graphicFrame>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413" name="Shape 9"/>
          <p:cNvSpPr/>
          <p:nvPr/>
        </p:nvSpPr>
        <p:spPr>
          <a:xfrm>
            <a:off x="7264861" y="4008799"/>
            <a:ext cx="3721704" cy="1972662"/>
          </a:xfrm>
          <a:prstGeom prst="rect">
            <a:avLst/>
          </a:prstGeom>
          <a:solidFill>
            <a:srgbClr val="FFFFFF"/>
          </a:solidFill>
          <a:ln>
            <a:solidFill>
              <a:srgbClr val="DDE3E6"/>
            </a:solidFill>
          </a:ln>
        </p:spPr>
        <p:txBody>
          <a:bodyPr lIns="45718" tIns="45718" rIns="45718" bIns="45718"/>
          <a:lstStyle/>
          <a:p>
            <a:pPr/>
          </a:p>
        </p:txBody>
      </p:sp>
      <p:sp>
        <p:nvSpPr>
          <p:cNvPr id="414" name="Shape 9"/>
          <p:cNvSpPr/>
          <p:nvPr/>
        </p:nvSpPr>
        <p:spPr>
          <a:xfrm>
            <a:off x="7264861" y="1623869"/>
            <a:ext cx="3721704" cy="1972662"/>
          </a:xfrm>
          <a:prstGeom prst="rect">
            <a:avLst/>
          </a:prstGeom>
          <a:solidFill>
            <a:srgbClr val="FFFFFF"/>
          </a:solidFill>
          <a:ln>
            <a:solidFill>
              <a:srgbClr val="DDE3E6"/>
            </a:solidFill>
          </a:ln>
        </p:spPr>
        <p:txBody>
          <a:bodyPr lIns="45718" tIns="45718" rIns="45718" bIns="45718"/>
          <a:lstStyle/>
          <a:p>
            <a:pPr/>
          </a:p>
        </p:txBody>
      </p:sp>
      <p:sp>
        <p:nvSpPr>
          <p:cNvPr id="415" name="Text 0"/>
          <p:cNvSpPr txBox="1"/>
          <p:nvPr/>
        </p:nvSpPr>
        <p:spPr>
          <a:xfrm>
            <a:off x="658368" y="612393"/>
            <a:ext cx="566928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PLATFORM AND OPERATIONS</a:t>
            </a:r>
          </a:p>
        </p:txBody>
      </p:sp>
      <p:sp>
        <p:nvSpPr>
          <p:cNvPr id="416" name="Text 1"/>
          <p:cNvSpPr txBox="1"/>
          <p:nvPr/>
        </p:nvSpPr>
        <p:spPr>
          <a:xfrm>
            <a:off x="658368" y="868680"/>
            <a:ext cx="5992048" cy="7947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100"/>
              </a:lnSpc>
              <a:defRPr sz="2700">
                <a:solidFill>
                  <a:srgbClr val="FFFFFF"/>
                </a:solidFill>
                <a:latin typeface="Montserrat Thin Bold"/>
                <a:ea typeface="Montserrat Thin Bold"/>
                <a:cs typeface="Montserrat Thin Bold"/>
                <a:sym typeface="Montserrat Thin Bold"/>
              </a:defRPr>
            </a:pPr>
            <a:r>
              <a:t>A managed service,</a:t>
            </a:r>
          </a:p>
          <a:p>
            <a:pPr>
              <a:lnSpc>
                <a:spcPts val="3100"/>
              </a:lnSpc>
              <a:defRPr sz="2700">
                <a:solidFill>
                  <a:srgbClr val="FFFFFF"/>
                </a:solidFill>
                <a:latin typeface="Montserrat Thin Bold"/>
                <a:ea typeface="Montserrat Thin Bold"/>
                <a:cs typeface="Montserrat Thin Bold"/>
                <a:sym typeface="Montserrat Thin Bold"/>
              </a:defRPr>
            </a:pPr>
            <a:r>
              <a:t>no deployment on your network</a:t>
            </a:r>
          </a:p>
        </p:txBody>
      </p:sp>
      <p:sp>
        <p:nvSpPr>
          <p:cNvPr id="417" name="Shape 2"/>
          <p:cNvSpPr/>
          <p:nvPr/>
        </p:nvSpPr>
        <p:spPr>
          <a:xfrm>
            <a:off x="658368" y="2487166"/>
            <a:ext cx="68582" cy="1371603"/>
          </a:xfrm>
          <a:prstGeom prst="rect">
            <a:avLst/>
          </a:prstGeom>
          <a:solidFill>
            <a:srgbClr val="FE6C5F"/>
          </a:solidFill>
          <a:ln w="12700">
            <a:miter lim="400000"/>
          </a:ln>
        </p:spPr>
        <p:txBody>
          <a:bodyPr lIns="45718" tIns="45718" rIns="45718" bIns="45718"/>
          <a:lstStyle/>
          <a:p>
            <a:pPr/>
          </a:p>
        </p:txBody>
      </p:sp>
      <p:sp>
        <p:nvSpPr>
          <p:cNvPr id="418" name="Text 3"/>
          <p:cNvSpPr txBox="1"/>
          <p:nvPr/>
        </p:nvSpPr>
        <p:spPr>
          <a:xfrm>
            <a:off x="877822" y="2531872"/>
            <a:ext cx="5394964"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VCCaaS · Video Contact Center as a Service</a:t>
            </a:r>
          </a:p>
        </p:txBody>
      </p:sp>
      <p:sp>
        <p:nvSpPr>
          <p:cNvPr id="419" name="Text 4"/>
          <p:cNvSpPr txBox="1"/>
          <p:nvPr/>
        </p:nvSpPr>
        <p:spPr>
          <a:xfrm>
            <a:off x="877822" y="2816350"/>
            <a:ext cx="5394964" cy="60402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100">
                <a:solidFill>
                  <a:srgbClr val="A8B4BE"/>
                </a:solidFill>
                <a:latin typeface="Montserrat Thin Regular"/>
                <a:ea typeface="Montserrat Thin Regular"/>
                <a:cs typeface="Montserrat Thin Regular"/>
                <a:sym typeface="Montserrat Thin Regular"/>
              </a:defRPr>
            </a:lvl1pPr>
          </a:lstStyle>
          <a:p>
            <a:pPr/>
            <a:r>
              <a:t>Advisors, supervisors, and sales staff work from a laptop, PC, Mac, or tablet — with just a web browser and internet access. No heavy client, no proprietary headsets, no dedicated workstation.</a:t>
            </a:r>
          </a:p>
        </p:txBody>
      </p:sp>
      <p:sp>
        <p:nvSpPr>
          <p:cNvPr id="420" name="Shape 5"/>
          <p:cNvSpPr/>
          <p:nvPr/>
        </p:nvSpPr>
        <p:spPr>
          <a:xfrm>
            <a:off x="658368" y="4187952"/>
            <a:ext cx="68582" cy="1371602"/>
          </a:xfrm>
          <a:prstGeom prst="rect">
            <a:avLst/>
          </a:prstGeom>
          <a:solidFill>
            <a:srgbClr val="FE6C5F"/>
          </a:solidFill>
          <a:ln w="12700">
            <a:miter lim="400000"/>
          </a:ln>
        </p:spPr>
        <p:txBody>
          <a:bodyPr lIns="45718" tIns="45718" rIns="45718" bIns="45718"/>
          <a:lstStyle/>
          <a:p>
            <a:pPr/>
          </a:p>
        </p:txBody>
      </p:sp>
      <p:sp>
        <p:nvSpPr>
          <p:cNvPr id="421" name="Text 6"/>
          <p:cNvSpPr txBox="1"/>
          <p:nvPr/>
        </p:nvSpPr>
        <p:spPr>
          <a:xfrm>
            <a:off x="877822" y="4232654"/>
            <a:ext cx="5394964"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Kiosk Manager · centralized management</a:t>
            </a:r>
          </a:p>
        </p:txBody>
      </p:sp>
      <p:sp>
        <p:nvSpPr>
          <p:cNvPr id="422" name="Text 7"/>
          <p:cNvSpPr txBox="1"/>
          <p:nvPr/>
        </p:nvSpPr>
        <p:spPr>
          <a:xfrm>
            <a:off x="877822" y="4517135"/>
            <a:ext cx="5394964" cy="60402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100">
                <a:solidFill>
                  <a:srgbClr val="A8B4BE"/>
                </a:solidFill>
                <a:latin typeface="Montserrat Thin Regular"/>
                <a:ea typeface="Montserrat Thin Regular"/>
                <a:cs typeface="Montserrat Thin Regular"/>
                <a:sym typeface="Montserrat Thin Regular"/>
              </a:defRPr>
            </a:lvl1pPr>
          </a:lstStyle>
          <a:p>
            <a:pPr/>
            <a:r>
              <a:t>Oversight of the entire network of points, adding and removing locations, content, logos and advertising per kiosk, supervisor roles and permissions, and remote configuration settings.</a:t>
            </a:r>
          </a:p>
        </p:txBody>
      </p:sp>
      <p:sp>
        <p:nvSpPr>
          <p:cNvPr id="423" name="Text 8"/>
          <p:cNvSpPr txBox="1"/>
          <p:nvPr/>
        </p:nvSpPr>
        <p:spPr>
          <a:xfrm>
            <a:off x="6720840" y="3734052"/>
            <a:ext cx="4809746"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A8B4BE"/>
                </a:solidFill>
                <a:latin typeface="Montserrat Thin Regular"/>
                <a:ea typeface="Montserrat Thin Regular"/>
                <a:cs typeface="Montserrat Thin Regular"/>
                <a:sym typeface="Montserrat Thin Regular"/>
              </a:defRPr>
            </a:lvl1pPr>
          </a:lstStyle>
          <a:p>
            <a:pPr/>
            <a:r>
              <a:t>Browser-based advisor console</a:t>
            </a:r>
          </a:p>
        </p:txBody>
      </p:sp>
      <p:sp>
        <p:nvSpPr>
          <p:cNvPr id="424" name="Text 9"/>
          <p:cNvSpPr txBox="1"/>
          <p:nvPr/>
        </p:nvSpPr>
        <p:spPr>
          <a:xfrm>
            <a:off x="6720840" y="6118983"/>
            <a:ext cx="4809746"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A8B4BE"/>
                </a:solidFill>
                <a:latin typeface="Montserrat Thin Regular"/>
                <a:ea typeface="Montserrat Thin Regular"/>
                <a:cs typeface="Montserrat Thin Regular"/>
                <a:sym typeface="Montserrat Thin Regular"/>
              </a:defRPr>
            </a:lvl1pPr>
          </a:lstStyle>
          <a:p>
            <a:pPr/>
            <a:r>
              <a:t>Kiosk Manager · network oversight</a:t>
            </a:r>
          </a:p>
        </p:txBody>
      </p:sp>
      <p:sp>
        <p:nvSpPr>
          <p:cNvPr id="425" name="Shape 10"/>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426" name="Text 11"/>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pic>
        <p:nvPicPr>
          <p:cNvPr id="427" name="Layer.tiff" descr="Layer.tiff"/>
          <p:cNvPicPr>
            <a:picLocks noChangeAspect="1"/>
          </p:cNvPicPr>
          <p:nvPr/>
        </p:nvPicPr>
        <p:blipFill>
          <a:blip r:embed="rId3">
            <a:extLst/>
          </a:blip>
          <a:stretch>
            <a:fillRect/>
          </a:stretch>
        </p:blipFill>
        <p:spPr>
          <a:xfrm>
            <a:off x="7413946" y="1716963"/>
            <a:ext cx="3423532" cy="1833018"/>
          </a:xfrm>
          <a:prstGeom prst="rect">
            <a:avLst/>
          </a:prstGeom>
          <a:ln w="12700">
            <a:miter lim="400000"/>
          </a:ln>
        </p:spPr>
      </p:pic>
      <p:grpSp>
        <p:nvGrpSpPr>
          <p:cNvPr id="430" name="Group"/>
          <p:cNvGrpSpPr/>
          <p:nvPr/>
        </p:nvGrpSpPr>
        <p:grpSpPr>
          <a:xfrm>
            <a:off x="7371712" y="4119188"/>
            <a:ext cx="3508001" cy="1867037"/>
            <a:chOff x="0" y="0"/>
            <a:chExt cx="3508000" cy="1867036"/>
          </a:xfrm>
        </p:grpSpPr>
        <p:pic>
          <p:nvPicPr>
            <p:cNvPr id="428" name="Screenshot 2026-03-24 at 3.55.35 PM.png" descr="Screenshot 2026-03-24 at 3.55.35 PM.png"/>
            <p:cNvPicPr>
              <a:picLocks noChangeAspect="1"/>
            </p:cNvPicPr>
            <p:nvPr/>
          </p:nvPicPr>
          <p:blipFill>
            <a:blip r:embed="rId4">
              <a:extLst/>
            </a:blip>
            <a:stretch>
              <a:fillRect/>
            </a:stretch>
          </p:blipFill>
          <p:spPr>
            <a:xfrm>
              <a:off x="0" y="0"/>
              <a:ext cx="2849343" cy="1867037"/>
            </a:xfrm>
            <a:prstGeom prst="rect">
              <a:avLst/>
            </a:prstGeom>
            <a:ln w="12700" cap="flat">
              <a:noFill/>
              <a:miter lim="400000"/>
            </a:ln>
            <a:effectLst/>
          </p:spPr>
        </p:pic>
        <p:pic>
          <p:nvPicPr>
            <p:cNvPr id="429" name="Screenshot 2026-03-24 at 3.55.59 PM.png" descr="Screenshot 2026-03-24 at 3.55.59 PM.png"/>
            <p:cNvPicPr>
              <a:picLocks noChangeAspect="1"/>
            </p:cNvPicPr>
            <p:nvPr/>
          </p:nvPicPr>
          <p:blipFill>
            <a:blip r:embed="rId5">
              <a:extLst/>
            </a:blip>
            <a:stretch>
              <a:fillRect/>
            </a:stretch>
          </p:blipFill>
          <p:spPr>
            <a:xfrm>
              <a:off x="658657" y="0"/>
              <a:ext cx="2849344" cy="1867037"/>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 name="Text 1"/>
          <p:cNvSpPr txBox="1"/>
          <p:nvPr/>
        </p:nvSpPr>
        <p:spPr>
          <a:xfrm>
            <a:off x="685799" y="825627"/>
            <a:ext cx="10789922" cy="406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600">
                <a:solidFill>
                  <a:srgbClr val="22303A"/>
                </a:solidFill>
                <a:latin typeface="Montserrat Thin Bold"/>
                <a:ea typeface="Montserrat Thin Bold"/>
                <a:cs typeface="Montserrat Thin Bold"/>
                <a:sym typeface="Montserrat Thin Bold"/>
              </a:defRPr>
            </a:lvl1pPr>
          </a:lstStyle>
          <a:p>
            <a:pPr/>
            <a:r>
              <a:t>The current situation at the point of contact</a:t>
            </a:r>
          </a:p>
        </p:txBody>
      </p:sp>
      <p:sp>
        <p:nvSpPr>
          <p:cNvPr id="59" name="Text 3"/>
          <p:cNvSpPr txBox="1"/>
          <p:nvPr/>
        </p:nvSpPr>
        <p:spPr>
          <a:xfrm>
            <a:off x="685799" y="1280160"/>
            <a:ext cx="10789922" cy="40957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200">
                <a:solidFill>
                  <a:srgbClr val="6B7A85"/>
                </a:solidFill>
                <a:latin typeface="Montserrat Thin Regular"/>
                <a:ea typeface="Montserrat Thin Regular"/>
                <a:cs typeface="Montserrat Thin Regular"/>
                <a:sym typeface="Montserrat Thin Regular"/>
              </a:defRPr>
            </a:lvl1pPr>
          </a:lstStyle>
          <a:p>
            <a:pPr/>
            <a:r>
              <a:t>Today, most high-value interactions end up in one of these four scenarios. These aren't execution failures — they're the predictable result of tying service capacity to a place and a schedule while demand isn't.</a:t>
            </a:r>
          </a:p>
        </p:txBody>
      </p:sp>
      <p:sp>
        <p:nvSpPr>
          <p:cNvPr id="60" name="Shape 4"/>
          <p:cNvSpPr/>
          <p:nvPr/>
        </p:nvSpPr>
        <p:spPr>
          <a:xfrm>
            <a:off x="685800" y="2029967"/>
            <a:ext cx="2560321" cy="1755650"/>
          </a:xfrm>
          <a:prstGeom prst="roundRect">
            <a:avLst>
              <a:gd name="adj" fmla="val 2604"/>
            </a:avLst>
          </a:prstGeom>
          <a:solidFill>
            <a:srgbClr val="F4F6F7"/>
          </a:solidFill>
          <a:ln w="12700">
            <a:solidFill>
              <a:srgbClr val="F4F6F7"/>
            </a:solidFill>
          </a:ln>
        </p:spPr>
        <p:txBody>
          <a:bodyPr lIns="45719" rIns="45719"/>
          <a:lstStyle/>
          <a:p>
            <a:pPr/>
          </a:p>
        </p:txBody>
      </p:sp>
      <p:sp>
        <p:nvSpPr>
          <p:cNvPr id="61" name="Text 5"/>
          <p:cNvSpPr txBox="1"/>
          <p:nvPr/>
        </p:nvSpPr>
        <p:spPr>
          <a:xfrm>
            <a:off x="685799" y="3976623"/>
            <a:ext cx="256032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Waiting and abandonment</a:t>
            </a:r>
          </a:p>
        </p:txBody>
      </p:sp>
      <p:sp>
        <p:nvSpPr>
          <p:cNvPr id="62" name="Text 6"/>
          <p:cNvSpPr txBox="1"/>
          <p:nvPr/>
        </p:nvSpPr>
        <p:spPr>
          <a:xfrm>
            <a:off x="685799" y="4279391"/>
            <a:ext cx="2560322" cy="79121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100">
                <a:solidFill>
                  <a:srgbClr val="6B7A85"/>
                </a:solidFill>
                <a:latin typeface="Montserrat Thin Regular"/>
                <a:ea typeface="Montserrat Thin Regular"/>
                <a:cs typeface="Montserrat Thin Regular"/>
                <a:sym typeface="Montserrat Thin Regular"/>
              </a:defRPr>
            </a:lvl1pPr>
          </a:lstStyle>
          <a:p>
            <a:pPr/>
            <a:r>
              <a:t>The customer sizes up the queue on arrival and decides within seconds. The loss happens before any interaction takes place and leaves no trace in any system.</a:t>
            </a:r>
          </a:p>
        </p:txBody>
      </p:sp>
      <p:sp>
        <p:nvSpPr>
          <p:cNvPr id="63" name="Shape 7"/>
          <p:cNvSpPr/>
          <p:nvPr/>
        </p:nvSpPr>
        <p:spPr>
          <a:xfrm>
            <a:off x="3429000" y="2029967"/>
            <a:ext cx="2560321" cy="1755650"/>
          </a:xfrm>
          <a:prstGeom prst="roundRect">
            <a:avLst>
              <a:gd name="adj" fmla="val 2604"/>
            </a:avLst>
          </a:prstGeom>
          <a:solidFill>
            <a:srgbClr val="F4F6F7"/>
          </a:solidFill>
          <a:ln w="12700">
            <a:solidFill>
              <a:srgbClr val="F4F6F7"/>
            </a:solidFill>
          </a:ln>
        </p:spPr>
        <p:txBody>
          <a:bodyPr lIns="45719" rIns="45719"/>
          <a:lstStyle/>
          <a:p>
            <a:pPr/>
          </a:p>
        </p:txBody>
      </p:sp>
      <p:sp>
        <p:nvSpPr>
          <p:cNvPr id="64" name="Text 8"/>
          <p:cNvSpPr txBox="1"/>
          <p:nvPr/>
        </p:nvSpPr>
        <p:spPr>
          <a:xfrm>
            <a:off x="3429000" y="3976623"/>
            <a:ext cx="256032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Deferred advice</a:t>
            </a:r>
          </a:p>
        </p:txBody>
      </p:sp>
      <p:sp>
        <p:nvSpPr>
          <p:cNvPr id="65" name="Text 9"/>
          <p:cNvSpPr txBox="1"/>
          <p:nvPr/>
        </p:nvSpPr>
        <p:spPr>
          <a:xfrm>
            <a:off x="3429000" y="4279391"/>
            <a:ext cx="2560321" cy="79121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100">
                <a:solidFill>
                  <a:srgbClr val="6B7A85"/>
                </a:solidFill>
                <a:latin typeface="Montserrat Thin Regular"/>
                <a:ea typeface="Montserrat Thin Regular"/>
                <a:cs typeface="Montserrat Thin Regular"/>
                <a:sym typeface="Montserrat Thin Regular"/>
              </a:defRPr>
            </a:lvl1pPr>
          </a:lstStyle>
          <a:p>
            <a:pPr/>
            <a:r>
              <a:t>They come in hoping someone will guide them and find a generalist instead. The answer is an appointment, a referral to the call center, or coming back another day.</a:t>
            </a:r>
          </a:p>
        </p:txBody>
      </p:sp>
      <p:sp>
        <p:nvSpPr>
          <p:cNvPr id="66" name="Shape 10"/>
          <p:cNvSpPr/>
          <p:nvPr/>
        </p:nvSpPr>
        <p:spPr>
          <a:xfrm>
            <a:off x="6172200" y="2029967"/>
            <a:ext cx="2560321" cy="1755650"/>
          </a:xfrm>
          <a:prstGeom prst="roundRect">
            <a:avLst>
              <a:gd name="adj" fmla="val 2604"/>
            </a:avLst>
          </a:prstGeom>
          <a:solidFill>
            <a:srgbClr val="F4F6F7"/>
          </a:solidFill>
          <a:ln w="12700">
            <a:solidFill>
              <a:srgbClr val="F4F6F7"/>
            </a:solidFill>
          </a:ln>
        </p:spPr>
        <p:txBody>
          <a:bodyPr lIns="45719" rIns="45719"/>
          <a:lstStyle/>
          <a:p>
            <a:pPr/>
          </a:p>
        </p:txBody>
      </p:sp>
      <p:sp>
        <p:nvSpPr>
          <p:cNvPr id="67" name="Text 11"/>
          <p:cNvSpPr txBox="1"/>
          <p:nvPr/>
        </p:nvSpPr>
        <p:spPr>
          <a:xfrm>
            <a:off x="6172200" y="3976623"/>
            <a:ext cx="256032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Self-service with no way out</a:t>
            </a:r>
          </a:p>
        </p:txBody>
      </p:sp>
      <p:sp>
        <p:nvSpPr>
          <p:cNvPr id="68" name="Text 12"/>
          <p:cNvSpPr txBox="1"/>
          <p:nvPr/>
        </p:nvSpPr>
        <p:spPr>
          <a:xfrm>
            <a:off x="6172200" y="4279391"/>
            <a:ext cx="2560321" cy="79121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100">
                <a:solidFill>
                  <a:srgbClr val="6B7A85"/>
                </a:solidFill>
                <a:latin typeface="Montserrat Thin Regular"/>
                <a:ea typeface="Montserrat Thin Regular"/>
                <a:cs typeface="Montserrat Thin Regular"/>
                <a:sym typeface="Montserrat Thin Regular"/>
              </a:defRPr>
            </a:lvl1pPr>
          </a:lstStyle>
          <a:p>
            <a:pPr/>
            <a:r>
              <a:t>The digital process handles the simple cases, but leaves the customer alone right when the doubt or exception that decides the outcome shows up.</a:t>
            </a:r>
          </a:p>
        </p:txBody>
      </p:sp>
      <p:sp>
        <p:nvSpPr>
          <p:cNvPr id="69" name="Shape 13"/>
          <p:cNvSpPr/>
          <p:nvPr/>
        </p:nvSpPr>
        <p:spPr>
          <a:xfrm>
            <a:off x="8915400" y="2029967"/>
            <a:ext cx="2560321" cy="1755650"/>
          </a:xfrm>
          <a:prstGeom prst="roundRect">
            <a:avLst>
              <a:gd name="adj" fmla="val 2604"/>
            </a:avLst>
          </a:prstGeom>
          <a:solidFill>
            <a:srgbClr val="F4F6F7"/>
          </a:solidFill>
          <a:ln w="12700">
            <a:solidFill>
              <a:srgbClr val="F4F6F7"/>
            </a:solidFill>
          </a:ln>
        </p:spPr>
        <p:txBody>
          <a:bodyPr lIns="45719" rIns="45719"/>
          <a:lstStyle/>
          <a:p>
            <a:pPr/>
          </a:p>
        </p:txBody>
      </p:sp>
      <p:sp>
        <p:nvSpPr>
          <p:cNvPr id="70" name="Text 14"/>
          <p:cNvSpPr txBox="1"/>
          <p:nvPr/>
        </p:nvSpPr>
        <p:spPr>
          <a:xfrm>
            <a:off x="8915400" y="3976623"/>
            <a:ext cx="256032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Incomplete remote channel</a:t>
            </a:r>
          </a:p>
        </p:txBody>
      </p:sp>
      <p:sp>
        <p:nvSpPr>
          <p:cNvPr id="71" name="Text 15"/>
          <p:cNvSpPr txBox="1"/>
          <p:nvPr/>
        </p:nvSpPr>
        <p:spPr>
          <a:xfrm>
            <a:off x="8915400" y="4279391"/>
            <a:ext cx="2560321" cy="79121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5000"/>
              </a:lnSpc>
              <a:defRPr sz="1100">
                <a:solidFill>
                  <a:srgbClr val="6B7A85"/>
                </a:solidFill>
                <a:latin typeface="Montserrat Thin Regular"/>
                <a:ea typeface="Montserrat Thin Regular"/>
                <a:cs typeface="Montserrat Thin Regular"/>
                <a:sym typeface="Montserrat Thin Regular"/>
              </a:defRPr>
            </a:lvl1pPr>
          </a:lstStyle>
          <a:p>
            <a:pPr/>
            <a:r>
              <a:t>Phone and chat connect the customer, but don't let them view a document, share a screen, or verify identity and complete a complex transaction.</a:t>
            </a:r>
          </a:p>
        </p:txBody>
      </p:sp>
      <p:sp>
        <p:nvSpPr>
          <p:cNvPr id="72" name="Shape 16"/>
          <p:cNvSpPr/>
          <p:nvPr/>
        </p:nvSpPr>
        <p:spPr>
          <a:xfrm>
            <a:off x="685800" y="5316220"/>
            <a:ext cx="10789920" cy="749809"/>
          </a:xfrm>
          <a:prstGeom prst="roundRect">
            <a:avLst>
              <a:gd name="adj" fmla="val 6098"/>
            </a:avLst>
          </a:prstGeom>
          <a:solidFill>
            <a:srgbClr val="22303A"/>
          </a:solidFill>
          <a:ln w="12700">
            <a:solidFill>
              <a:srgbClr val="22303A"/>
            </a:solidFill>
          </a:ln>
        </p:spPr>
        <p:txBody>
          <a:bodyPr lIns="45719" rIns="45719"/>
          <a:lstStyle/>
          <a:p>
            <a:pPr/>
          </a:p>
        </p:txBody>
      </p:sp>
      <p:sp>
        <p:nvSpPr>
          <p:cNvPr id="73" name="Text 17"/>
          <p:cNvSpPr txBox="1"/>
          <p:nvPr/>
        </p:nvSpPr>
        <p:spPr>
          <a:xfrm>
            <a:off x="960119" y="5500623"/>
            <a:ext cx="10241282" cy="381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1200">
                <a:solidFill>
                  <a:srgbClr val="FE6C5F"/>
                </a:solidFill>
                <a:latin typeface="Montserrat Thin Bold"/>
                <a:ea typeface="Montserrat Thin Bold"/>
                <a:cs typeface="Montserrat Thin Bold"/>
                <a:sym typeface="Montserrat Thin Bold"/>
              </a:defRPr>
            </a:pPr>
            <a:r>
              <a:t>In all four cases, the same thing happens: </a:t>
            </a:r>
            <a:r>
              <a:rPr>
                <a:solidFill>
                  <a:srgbClr val="FFFFFF"/>
                </a:solidFill>
              </a:rPr>
              <a:t>the company pays for the capacity without generating revenue, and the customer walks away quietly with an unresolved need. AI doesn't solve these problems, and they don't always show up in KPIs.</a:t>
            </a:r>
          </a:p>
        </p:txBody>
      </p:sp>
      <p:sp>
        <p:nvSpPr>
          <p:cNvPr id="74" name="Text 0"/>
          <p:cNvSpPr txBox="1"/>
          <p:nvPr/>
        </p:nvSpPr>
        <p:spPr>
          <a:xfrm>
            <a:off x="658368" y="612394"/>
            <a:ext cx="594360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MULTI-SECTOR PAIN POINTS</a:t>
            </a:r>
          </a:p>
        </p:txBody>
      </p:sp>
      <p:sp>
        <p:nvSpPr>
          <p:cNvPr id="75" name="Shape 14"/>
          <p:cNvSpPr/>
          <p:nvPr/>
        </p:nvSpPr>
        <p:spPr>
          <a:xfrm>
            <a:off x="658368" y="6382511"/>
            <a:ext cx="82297" cy="82297"/>
          </a:xfrm>
          <a:prstGeom prst="rect">
            <a:avLst/>
          </a:prstGeom>
          <a:solidFill>
            <a:srgbClr val="FE6C5F"/>
          </a:solidFill>
          <a:ln w="12700">
            <a:miter lim="400000"/>
          </a:ln>
        </p:spPr>
        <p:txBody>
          <a:bodyPr lIns="45719" rIns="45719"/>
          <a:lstStyle/>
          <a:p>
            <a:pPr/>
          </a:p>
        </p:txBody>
      </p:sp>
      <p:sp>
        <p:nvSpPr>
          <p:cNvPr id="76" name="Text 15"/>
          <p:cNvSpPr txBox="1"/>
          <p:nvPr/>
        </p:nvSpPr>
        <p:spPr>
          <a:xfrm>
            <a:off x="841247" y="6344666"/>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77" name="magnific_cpVr9j90eP.png" descr="magnific_cpVr9j90eP.png"/>
          <p:cNvPicPr>
            <a:picLocks noChangeAspect="1"/>
          </p:cNvPicPr>
          <p:nvPr/>
        </p:nvPicPr>
        <p:blipFill>
          <a:blip r:embed="rId3">
            <a:extLst/>
          </a:blip>
          <a:stretch>
            <a:fillRect/>
          </a:stretch>
        </p:blipFill>
        <p:spPr>
          <a:xfrm>
            <a:off x="3580248" y="2272792"/>
            <a:ext cx="2257779" cy="1270001"/>
          </a:xfrm>
          <a:prstGeom prst="rect">
            <a:avLst/>
          </a:prstGeom>
          <a:ln w="12700">
            <a:miter lim="400000"/>
          </a:ln>
        </p:spPr>
      </p:pic>
      <p:pic>
        <p:nvPicPr>
          <p:cNvPr id="78" name="magnific_eIBS3KWdqL.png" descr="magnific_eIBS3KWdqL.png"/>
          <p:cNvPicPr>
            <a:picLocks noChangeAspect="1"/>
          </p:cNvPicPr>
          <p:nvPr/>
        </p:nvPicPr>
        <p:blipFill>
          <a:blip r:embed="rId4">
            <a:extLst/>
          </a:blip>
          <a:srcRect l="3955" t="0" r="0" b="8048"/>
          <a:stretch>
            <a:fillRect/>
          </a:stretch>
        </p:blipFill>
        <p:spPr>
          <a:xfrm>
            <a:off x="833874" y="2272792"/>
            <a:ext cx="2264112" cy="1270087"/>
          </a:xfrm>
          <a:prstGeom prst="rect">
            <a:avLst/>
          </a:prstGeom>
          <a:ln w="12700">
            <a:miter lim="400000"/>
          </a:ln>
        </p:spPr>
      </p:pic>
      <p:pic>
        <p:nvPicPr>
          <p:cNvPr id="79" name="magnific_LwgDoM7swO.png" descr="magnific_LwgDoM7swO.png"/>
          <p:cNvPicPr>
            <a:picLocks noChangeAspect="1"/>
          </p:cNvPicPr>
          <p:nvPr/>
        </p:nvPicPr>
        <p:blipFill>
          <a:blip r:embed="rId5">
            <a:extLst/>
          </a:blip>
          <a:stretch>
            <a:fillRect/>
          </a:stretch>
        </p:blipFill>
        <p:spPr>
          <a:xfrm>
            <a:off x="9060298" y="2272792"/>
            <a:ext cx="2257779" cy="1270001"/>
          </a:xfrm>
          <a:prstGeom prst="rect">
            <a:avLst/>
          </a:prstGeom>
          <a:ln w="12700">
            <a:miter lim="400000"/>
          </a:ln>
        </p:spPr>
      </p:pic>
      <p:pic>
        <p:nvPicPr>
          <p:cNvPr id="80" name="magnific_nVcKSTKYQD.png" descr="magnific_nVcKSTKYQD.png"/>
          <p:cNvPicPr>
            <a:picLocks noChangeAspect="1"/>
          </p:cNvPicPr>
          <p:nvPr/>
        </p:nvPicPr>
        <p:blipFill>
          <a:blip r:embed="rId6">
            <a:extLst/>
          </a:blip>
          <a:stretch>
            <a:fillRect/>
          </a:stretch>
        </p:blipFill>
        <p:spPr>
          <a:xfrm>
            <a:off x="6320273" y="2272779"/>
            <a:ext cx="2257823" cy="1270026"/>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434" name="Text 0"/>
          <p:cNvSpPr txBox="1"/>
          <p:nvPr/>
        </p:nvSpPr>
        <p:spPr>
          <a:xfrm>
            <a:off x="658366" y="612393"/>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OPERATIONAL IMPACT</a:t>
            </a:r>
          </a:p>
        </p:txBody>
      </p:sp>
      <p:sp>
        <p:nvSpPr>
          <p:cNvPr id="435" name="Text 1"/>
          <p:cNvSpPr txBox="1"/>
          <p:nvPr/>
        </p:nvSpPr>
        <p:spPr>
          <a:xfrm>
            <a:off x="658366" y="868680"/>
            <a:ext cx="10874962"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More coverage on less infrastructure</a:t>
            </a:r>
          </a:p>
        </p:txBody>
      </p:sp>
      <p:sp>
        <p:nvSpPr>
          <p:cNvPr id="436" name="Shape 2"/>
          <p:cNvSpPr/>
          <p:nvPr/>
        </p:nvSpPr>
        <p:spPr>
          <a:xfrm>
            <a:off x="658368" y="1965960"/>
            <a:ext cx="3364992" cy="288036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437" name="Text 3"/>
          <p:cNvSpPr txBox="1"/>
          <p:nvPr/>
        </p:nvSpPr>
        <p:spPr>
          <a:xfrm>
            <a:off x="987550" y="2315717"/>
            <a:ext cx="2706628" cy="800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200">
                <a:solidFill>
                  <a:srgbClr val="FE6C5F"/>
                </a:solidFill>
                <a:latin typeface="Montserrat Thin Bold"/>
                <a:ea typeface="Montserrat Thin Bold"/>
                <a:cs typeface="Montserrat Thin Bold"/>
                <a:sym typeface="Montserrat Thin Bold"/>
              </a:defRPr>
            </a:lvl1pPr>
          </a:lstStyle>
          <a:p>
            <a:pPr/>
            <a:r>
              <a:t>24/7</a:t>
            </a:r>
          </a:p>
        </p:txBody>
      </p:sp>
      <p:sp>
        <p:nvSpPr>
          <p:cNvPr id="438" name="Text 4"/>
          <p:cNvSpPr txBox="1"/>
          <p:nvPr/>
        </p:nvSpPr>
        <p:spPr>
          <a:xfrm>
            <a:off x="987550" y="3250691"/>
            <a:ext cx="2706628"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Regular"/>
                <a:ea typeface="Montserrat Thin Regular"/>
                <a:cs typeface="Montserrat Thin Regular"/>
                <a:sym typeface="Montserrat Thin Regular"/>
              </a:defRPr>
            </a:lvl1pPr>
          </a:lstStyle>
          <a:p>
            <a:pPr/>
            <a:r>
              <a:t>Continuous availability</a:t>
            </a:r>
          </a:p>
        </p:txBody>
      </p:sp>
      <p:sp>
        <p:nvSpPr>
          <p:cNvPr id="439" name="Text 5"/>
          <p:cNvSpPr txBox="1"/>
          <p:nvPr/>
        </p:nvSpPr>
        <p:spPr>
          <a:xfrm>
            <a:off x="987550" y="3602735"/>
            <a:ext cx="2706628" cy="63958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Shifts and outsourcing cover time slots no physical branch could sustain on its own.</a:t>
            </a:r>
          </a:p>
        </p:txBody>
      </p:sp>
      <p:sp>
        <p:nvSpPr>
          <p:cNvPr id="440" name="Shape 6"/>
          <p:cNvSpPr/>
          <p:nvPr/>
        </p:nvSpPr>
        <p:spPr>
          <a:xfrm>
            <a:off x="4407408" y="1965960"/>
            <a:ext cx="3364992" cy="288036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441" name="Text 7"/>
          <p:cNvSpPr txBox="1"/>
          <p:nvPr/>
        </p:nvSpPr>
        <p:spPr>
          <a:xfrm>
            <a:off x="4736591" y="2315717"/>
            <a:ext cx="2706627" cy="800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200">
                <a:solidFill>
                  <a:srgbClr val="FE6C5F"/>
                </a:solidFill>
                <a:latin typeface="Montserrat Thin Bold"/>
                <a:ea typeface="Montserrat Thin Bold"/>
                <a:cs typeface="Montserrat Thin Bold"/>
                <a:sym typeface="Montserrat Thin Bold"/>
              </a:defRPr>
            </a:lvl1pPr>
          </a:lstStyle>
          <a:p>
            <a:pPr/>
            <a:r>
              <a:t>1 : N</a:t>
            </a:r>
          </a:p>
        </p:txBody>
      </p:sp>
      <p:sp>
        <p:nvSpPr>
          <p:cNvPr id="442" name="Text 8"/>
          <p:cNvSpPr txBox="1"/>
          <p:nvPr/>
        </p:nvSpPr>
        <p:spPr>
          <a:xfrm>
            <a:off x="4736591" y="3250691"/>
            <a:ext cx="2706627"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Regular"/>
                <a:ea typeface="Montserrat Thin Regular"/>
                <a:cs typeface="Montserrat Thin Regular"/>
                <a:sym typeface="Montserrat Thin Regular"/>
              </a:defRPr>
            </a:lvl1pPr>
          </a:lstStyle>
          <a:p>
            <a:pPr/>
            <a:r>
              <a:t>One team, the entire network</a:t>
            </a:r>
          </a:p>
        </p:txBody>
      </p:sp>
      <p:sp>
        <p:nvSpPr>
          <p:cNvPr id="443" name="Text 9"/>
          <p:cNvSpPr txBox="1"/>
          <p:nvPr/>
        </p:nvSpPr>
        <p:spPr>
          <a:xfrm>
            <a:off x="4736591" y="3602735"/>
            <a:ext cx="2706627" cy="63958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The same group of advisors serves every contact point at once, cutting operating costs.</a:t>
            </a:r>
          </a:p>
        </p:txBody>
      </p:sp>
      <p:sp>
        <p:nvSpPr>
          <p:cNvPr id="444" name="Shape 10"/>
          <p:cNvSpPr/>
          <p:nvPr/>
        </p:nvSpPr>
        <p:spPr>
          <a:xfrm>
            <a:off x="8156447" y="1965960"/>
            <a:ext cx="3364994" cy="288036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445" name="Text 11"/>
          <p:cNvSpPr txBox="1"/>
          <p:nvPr/>
        </p:nvSpPr>
        <p:spPr>
          <a:xfrm>
            <a:off x="8485630" y="2315717"/>
            <a:ext cx="2706626" cy="800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5200">
                <a:solidFill>
                  <a:srgbClr val="FE6C5F"/>
                </a:solidFill>
                <a:latin typeface="Montserrat Thin Bold"/>
                <a:ea typeface="Montserrat Thin Bold"/>
                <a:cs typeface="Montserrat Thin Bold"/>
                <a:sym typeface="Montserrat Thin Bold"/>
              </a:defRPr>
            </a:lvl1pPr>
          </a:lstStyle>
          <a:p>
            <a:pPr/>
            <a:r>
              <a:t>+0</a:t>
            </a:r>
          </a:p>
        </p:txBody>
      </p:sp>
      <p:sp>
        <p:nvSpPr>
          <p:cNvPr id="446" name="Text 12"/>
          <p:cNvSpPr txBox="1"/>
          <p:nvPr/>
        </p:nvSpPr>
        <p:spPr>
          <a:xfrm>
            <a:off x="8485630" y="3250691"/>
            <a:ext cx="270662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Regular"/>
                <a:ea typeface="Montserrat Thin Regular"/>
                <a:cs typeface="Montserrat Thin Regular"/>
                <a:sym typeface="Montserrat Thin Regular"/>
              </a:defRPr>
            </a:lvl1pPr>
          </a:lstStyle>
          <a:p>
            <a:pPr/>
            <a:r>
              <a:t>Staff at the point</a:t>
            </a:r>
          </a:p>
        </p:txBody>
      </p:sp>
      <p:sp>
        <p:nvSpPr>
          <p:cNvPr id="447" name="Text 13"/>
          <p:cNvSpPr txBox="1"/>
          <p:nvPr/>
        </p:nvSpPr>
        <p:spPr>
          <a:xfrm>
            <a:off x="8485630" y="3602735"/>
            <a:ext cx="2706626" cy="63958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The service point works even with no assigned staff: just a screen and connectivity.</a:t>
            </a:r>
          </a:p>
        </p:txBody>
      </p:sp>
      <p:sp>
        <p:nvSpPr>
          <p:cNvPr id="448" name="Text 14"/>
          <p:cNvSpPr txBox="1"/>
          <p:nvPr/>
        </p:nvSpPr>
        <p:spPr>
          <a:xfrm>
            <a:off x="658366" y="5217159"/>
            <a:ext cx="10874962" cy="355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1100">
                <a:solidFill>
                  <a:srgbClr val="6B7A85"/>
                </a:solidFill>
                <a:latin typeface="Montserrat Thin Bold"/>
                <a:ea typeface="Montserrat Thin Bold"/>
                <a:cs typeface="Montserrat Thin Bold"/>
                <a:sym typeface="Montserrat Thin Bold"/>
              </a:defRPr>
            </a:pPr>
            <a:r>
              <a:t>The platform scales to </a:t>
            </a:r>
            <a:r>
              <a:rPr u="sng"/>
              <a:t>hundreds of thousands of interactions per month</a:t>
            </a:r>
            <a:r>
              <a:t> on the same infrastructure, with no need to physically replicate service points.</a:t>
            </a:r>
          </a:p>
        </p:txBody>
      </p:sp>
      <p:sp>
        <p:nvSpPr>
          <p:cNvPr id="449" name="Shape 15"/>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450" name="Text 16"/>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454" name="Text 0"/>
          <p:cNvSpPr txBox="1"/>
          <p:nvPr/>
        </p:nvSpPr>
        <p:spPr>
          <a:xfrm>
            <a:off x="658366" y="612393"/>
            <a:ext cx="9692644"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OPERATIONAL EFFICIENCY</a:t>
            </a:r>
          </a:p>
        </p:txBody>
      </p:sp>
      <p:sp>
        <p:nvSpPr>
          <p:cNvPr id="455" name="Text 1"/>
          <p:cNvSpPr txBox="1"/>
          <p:nvPr/>
        </p:nvSpPr>
        <p:spPr>
          <a:xfrm>
            <a:off x="658366" y="868680"/>
            <a:ext cx="9692644" cy="74263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2900"/>
              </a:lnSpc>
              <a:defRPr sz="2500">
                <a:solidFill>
                  <a:srgbClr val="22303A"/>
                </a:solidFill>
                <a:latin typeface="Montserrat Thin Bold"/>
                <a:ea typeface="Montserrat Thin Bold"/>
                <a:cs typeface="Montserrat Thin Bold"/>
                <a:sym typeface="Montserrat Thin Bold"/>
              </a:defRPr>
            </a:pPr>
            <a:r>
              <a:t>Every remote point reduces</a:t>
            </a:r>
          </a:p>
          <a:p>
            <a:pPr>
              <a:lnSpc>
                <a:spcPts val="2900"/>
              </a:lnSpc>
              <a:defRPr sz="2500">
                <a:solidFill>
                  <a:srgbClr val="22303A"/>
                </a:solidFill>
                <a:latin typeface="Montserrat Thin Bold"/>
                <a:ea typeface="Montserrat Thin Bold"/>
                <a:cs typeface="Montserrat Thin Bold"/>
                <a:sym typeface="Montserrat Thin Bold"/>
              </a:defRPr>
            </a:pPr>
            <a:r>
              <a:t>operating and infrastructure costs</a:t>
            </a:r>
          </a:p>
        </p:txBody>
      </p:sp>
      <p:sp>
        <p:nvSpPr>
          <p:cNvPr id="456" name="Text 2"/>
          <p:cNvSpPr txBox="1"/>
          <p:nvPr/>
        </p:nvSpPr>
        <p:spPr>
          <a:xfrm>
            <a:off x="658519" y="1887205"/>
            <a:ext cx="10874962" cy="40082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100">
                <a:solidFill>
                  <a:srgbClr val="6B7A85"/>
                </a:solidFill>
                <a:latin typeface="Montserrat Thin Regular"/>
                <a:ea typeface="Montserrat Thin Regular"/>
                <a:cs typeface="Montserrat Thin Regular"/>
                <a:sym typeface="Montserrat Thin Regular"/>
              </a:defRPr>
            </a:lvl1pPr>
          </a:lstStyle>
          <a:p>
            <a:pPr/>
            <a:r>
              <a:t>A fixed specialist at a low-traffic point spends much of the day serving no one, yet their payroll and workstation stay active regardless. Centralizing the resource frees up that time and that geography.</a:t>
            </a:r>
          </a:p>
        </p:txBody>
      </p:sp>
      <p:sp>
        <p:nvSpPr>
          <p:cNvPr id="457" name="Shape 3"/>
          <p:cNvSpPr/>
          <p:nvPr/>
        </p:nvSpPr>
        <p:spPr>
          <a:xfrm>
            <a:off x="660900" y="2568686"/>
            <a:ext cx="5138930" cy="3108962"/>
          </a:xfrm>
          <a:prstGeom prst="rect">
            <a:avLst/>
          </a:prstGeom>
          <a:solidFill>
            <a:srgbClr val="FFFFFF"/>
          </a:solidFill>
          <a:ln>
            <a:solidFill>
              <a:srgbClr val="DDE3E6"/>
            </a:solidFill>
          </a:ln>
          <a:effectLst>
            <a:outerShdw sx="100000" sy="100000" kx="0" ky="0" algn="b" rotWithShape="0" blurRad="177800" dist="38100" dir="5400000">
              <a:srgbClr val="22303A">
                <a:alpha val="6000"/>
              </a:srgbClr>
            </a:outerShdw>
          </a:effectLst>
        </p:spPr>
        <p:txBody>
          <a:bodyPr lIns="45718" tIns="45718" rIns="45718" bIns="45718"/>
          <a:lstStyle/>
          <a:p>
            <a:pPr/>
          </a:p>
        </p:txBody>
      </p:sp>
      <p:sp>
        <p:nvSpPr>
          <p:cNvPr id="458" name="Text 4"/>
          <p:cNvSpPr txBox="1"/>
          <p:nvPr/>
        </p:nvSpPr>
        <p:spPr>
          <a:xfrm>
            <a:off x="953508" y="2736580"/>
            <a:ext cx="455371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139" sz="900">
                <a:solidFill>
                  <a:srgbClr val="6B7A85"/>
                </a:solidFill>
                <a:latin typeface="Montserrat Thin Bold"/>
                <a:ea typeface="Montserrat Thin Bold"/>
                <a:cs typeface="Montserrat Thin Bold"/>
                <a:sym typeface="Montserrat Thin Bold"/>
              </a:defRPr>
            </a:lvl1pPr>
          </a:lstStyle>
          <a:p>
            <a:pPr/>
            <a:r>
              <a:t>TRADITIONAL MODEL</a:t>
            </a:r>
          </a:p>
        </p:txBody>
      </p:sp>
      <p:pic>
        <p:nvPicPr>
          <p:cNvPr id="459" name="Image 0" descr="Image 0"/>
          <p:cNvPicPr>
            <a:picLocks noChangeAspect="1"/>
          </p:cNvPicPr>
          <p:nvPr/>
        </p:nvPicPr>
        <p:blipFill>
          <a:blip r:embed="rId3">
            <a:extLst/>
          </a:blip>
          <a:stretch>
            <a:fillRect/>
          </a:stretch>
        </p:blipFill>
        <p:spPr>
          <a:xfrm>
            <a:off x="953509" y="3007598"/>
            <a:ext cx="310898" cy="310898"/>
          </a:xfrm>
          <a:prstGeom prst="rect">
            <a:avLst/>
          </a:prstGeom>
          <a:ln w="12700">
            <a:miter lim="400000"/>
          </a:ln>
        </p:spPr>
      </p:pic>
      <p:sp>
        <p:nvSpPr>
          <p:cNvPr id="460" name="Text 5"/>
          <p:cNvSpPr txBox="1"/>
          <p:nvPr/>
        </p:nvSpPr>
        <p:spPr>
          <a:xfrm>
            <a:off x="1392420" y="2991850"/>
            <a:ext cx="411480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Active payroll, no interaction</a:t>
            </a:r>
          </a:p>
        </p:txBody>
      </p:sp>
      <p:sp>
        <p:nvSpPr>
          <p:cNvPr id="461" name="Text 6"/>
          <p:cNvSpPr txBox="1"/>
          <p:nvPr/>
        </p:nvSpPr>
        <p:spPr>
          <a:xfrm>
            <a:off x="1392420" y="3190477"/>
            <a:ext cx="4114803" cy="16077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Fixed staff even when the point has no traffic that shift.</a:t>
            </a:r>
          </a:p>
        </p:txBody>
      </p:sp>
      <p:pic>
        <p:nvPicPr>
          <p:cNvPr id="462" name="Image 1" descr="Image 1"/>
          <p:cNvPicPr>
            <a:picLocks noChangeAspect="1"/>
          </p:cNvPicPr>
          <p:nvPr/>
        </p:nvPicPr>
        <p:blipFill>
          <a:blip r:embed="rId4">
            <a:extLst/>
          </a:blip>
          <a:stretch>
            <a:fillRect/>
          </a:stretch>
        </p:blipFill>
        <p:spPr>
          <a:xfrm>
            <a:off x="953509" y="3515090"/>
            <a:ext cx="310898" cy="310898"/>
          </a:xfrm>
          <a:prstGeom prst="rect">
            <a:avLst/>
          </a:prstGeom>
          <a:ln w="12700">
            <a:miter lim="400000"/>
          </a:ln>
        </p:spPr>
      </p:pic>
      <p:sp>
        <p:nvSpPr>
          <p:cNvPr id="463" name="Text 7"/>
          <p:cNvSpPr txBox="1"/>
          <p:nvPr/>
        </p:nvSpPr>
        <p:spPr>
          <a:xfrm>
            <a:off x="1392420" y="3499341"/>
            <a:ext cx="411480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Infrastructure running regardless</a:t>
            </a:r>
          </a:p>
        </p:txBody>
      </p:sp>
      <p:sp>
        <p:nvSpPr>
          <p:cNvPr id="464" name="Text 8"/>
          <p:cNvSpPr txBox="1"/>
          <p:nvPr/>
        </p:nvSpPr>
        <p:spPr>
          <a:xfrm>
            <a:off x="1392420" y="3697970"/>
            <a:ext cx="4114803"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Dedicated climate control and lighting for the entire shift.</a:t>
            </a:r>
          </a:p>
        </p:txBody>
      </p:sp>
      <p:pic>
        <p:nvPicPr>
          <p:cNvPr id="465" name="Image 2" descr="Image 2"/>
          <p:cNvPicPr>
            <a:picLocks noChangeAspect="1"/>
          </p:cNvPicPr>
          <p:nvPr/>
        </p:nvPicPr>
        <p:blipFill>
          <a:blip r:embed="rId5">
            <a:extLst/>
          </a:blip>
          <a:stretch>
            <a:fillRect/>
          </a:stretch>
        </p:blipFill>
        <p:spPr>
          <a:xfrm>
            <a:off x="953509" y="4022581"/>
            <a:ext cx="310898" cy="310898"/>
          </a:xfrm>
          <a:prstGeom prst="rect">
            <a:avLst/>
          </a:prstGeom>
          <a:ln w="12700">
            <a:miter lim="400000"/>
          </a:ln>
        </p:spPr>
      </p:pic>
      <p:sp>
        <p:nvSpPr>
          <p:cNvPr id="466" name="Text 9"/>
          <p:cNvSpPr txBox="1"/>
          <p:nvPr/>
        </p:nvSpPr>
        <p:spPr>
          <a:xfrm>
            <a:off x="1392420" y="4006833"/>
            <a:ext cx="411480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Transit time that isn't service</a:t>
            </a:r>
          </a:p>
        </p:txBody>
      </p:sp>
      <p:sp>
        <p:nvSpPr>
          <p:cNvPr id="467" name="Text 10"/>
          <p:cNvSpPr txBox="1"/>
          <p:nvPr/>
        </p:nvSpPr>
        <p:spPr>
          <a:xfrm>
            <a:off x="1392420" y="4205461"/>
            <a:ext cx="4114803" cy="16077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Travel between sites produces no service.</a:t>
            </a:r>
          </a:p>
        </p:txBody>
      </p:sp>
      <p:pic>
        <p:nvPicPr>
          <p:cNvPr id="468" name="Image 3" descr="Image 3"/>
          <p:cNvPicPr>
            <a:picLocks noChangeAspect="1"/>
          </p:cNvPicPr>
          <p:nvPr/>
        </p:nvPicPr>
        <p:blipFill>
          <a:blip r:embed="rId6">
            <a:extLst/>
          </a:blip>
          <a:stretch>
            <a:fillRect/>
          </a:stretch>
        </p:blipFill>
        <p:spPr>
          <a:xfrm>
            <a:off x="953509" y="4530073"/>
            <a:ext cx="310898" cy="310898"/>
          </a:xfrm>
          <a:prstGeom prst="rect">
            <a:avLst/>
          </a:prstGeom>
          <a:ln w="12700">
            <a:miter lim="400000"/>
          </a:ln>
        </p:spPr>
      </p:pic>
      <p:sp>
        <p:nvSpPr>
          <p:cNvPr id="469" name="Text 11"/>
          <p:cNvSpPr txBox="1"/>
          <p:nvPr/>
        </p:nvSpPr>
        <p:spPr>
          <a:xfrm>
            <a:off x="1392420" y="4514325"/>
            <a:ext cx="411480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Absences covered point by point</a:t>
            </a:r>
          </a:p>
        </p:txBody>
      </p:sp>
      <p:sp>
        <p:nvSpPr>
          <p:cNvPr id="470" name="Text 12"/>
          <p:cNvSpPr txBox="1"/>
          <p:nvPr/>
        </p:nvSpPr>
        <p:spPr>
          <a:xfrm>
            <a:off x="1392420" y="4712954"/>
            <a:ext cx="4114803"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Every absence requires a local substitute or leaves the point empty.</a:t>
            </a:r>
          </a:p>
        </p:txBody>
      </p:sp>
      <p:pic>
        <p:nvPicPr>
          <p:cNvPr id="471" name="Image 4" descr="Image 4"/>
          <p:cNvPicPr>
            <a:picLocks noChangeAspect="1"/>
          </p:cNvPicPr>
          <p:nvPr/>
        </p:nvPicPr>
        <p:blipFill>
          <a:blip r:embed="rId7">
            <a:extLst/>
          </a:blip>
          <a:stretch>
            <a:fillRect/>
          </a:stretch>
        </p:blipFill>
        <p:spPr>
          <a:xfrm>
            <a:off x="953509" y="5037566"/>
            <a:ext cx="310898" cy="310898"/>
          </a:xfrm>
          <a:prstGeom prst="rect">
            <a:avLst/>
          </a:prstGeom>
          <a:ln w="12700">
            <a:miter lim="400000"/>
          </a:ln>
        </p:spPr>
      </p:pic>
      <p:sp>
        <p:nvSpPr>
          <p:cNvPr id="472" name="Text 13"/>
          <p:cNvSpPr txBox="1"/>
          <p:nvPr/>
        </p:nvSpPr>
        <p:spPr>
          <a:xfrm>
            <a:off x="1392420" y="5021817"/>
            <a:ext cx="411480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AAB7BD"/>
                </a:solidFill>
                <a:latin typeface="Montserrat Thin Bold"/>
                <a:ea typeface="Montserrat Thin Bold"/>
                <a:cs typeface="Montserrat Thin Bold"/>
                <a:sym typeface="Montserrat Thin Bold"/>
              </a:defRPr>
            </a:lvl1pPr>
          </a:lstStyle>
          <a:p>
            <a:pPr/>
            <a:r>
              <a:t>Talent tied to geography</a:t>
            </a:r>
          </a:p>
        </p:txBody>
      </p:sp>
      <p:sp>
        <p:nvSpPr>
          <p:cNvPr id="473" name="Text 14"/>
          <p:cNvSpPr txBox="1"/>
          <p:nvPr/>
        </p:nvSpPr>
        <p:spPr>
          <a:xfrm>
            <a:off x="1392420" y="5220446"/>
            <a:ext cx="4114803"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6B7A85"/>
                </a:solidFill>
                <a:latin typeface="Montserrat Thin Regular"/>
                <a:ea typeface="Montserrat Thin Regular"/>
                <a:cs typeface="Montserrat Thin Regular"/>
                <a:sym typeface="Montserrat Thin Regular"/>
              </a:defRPr>
            </a:lvl1pPr>
          </a:lstStyle>
          <a:p>
            <a:pPr/>
            <a:r>
              <a:t>You can only hire where the point is, whether or not the talent is there.</a:t>
            </a:r>
          </a:p>
        </p:txBody>
      </p:sp>
      <p:sp>
        <p:nvSpPr>
          <p:cNvPr id="474" name="Shape 15"/>
          <p:cNvSpPr/>
          <p:nvPr/>
        </p:nvSpPr>
        <p:spPr>
          <a:xfrm>
            <a:off x="6348469" y="2568686"/>
            <a:ext cx="5138930" cy="3108962"/>
          </a:xfrm>
          <a:prstGeom prst="rect">
            <a:avLst/>
          </a:prstGeom>
          <a:solidFill>
            <a:srgbClr val="FFF4F2"/>
          </a:solidFill>
          <a:ln>
            <a:solidFill>
              <a:srgbClr val="F7CFC8"/>
            </a:solidFill>
          </a:ln>
          <a:effectLst>
            <a:outerShdw sx="100000" sy="100000" kx="0" ky="0" algn="b" rotWithShape="0" blurRad="177800" dist="38100" dir="5400000">
              <a:srgbClr val="22303A">
                <a:alpha val="6000"/>
              </a:srgbClr>
            </a:outerShdw>
          </a:effectLst>
        </p:spPr>
        <p:txBody>
          <a:bodyPr lIns="45718" tIns="45718" rIns="45718" bIns="45718"/>
          <a:lstStyle/>
          <a:p>
            <a:pPr/>
          </a:p>
        </p:txBody>
      </p:sp>
      <p:sp>
        <p:nvSpPr>
          <p:cNvPr id="475" name="Text 16"/>
          <p:cNvSpPr txBox="1"/>
          <p:nvPr/>
        </p:nvSpPr>
        <p:spPr>
          <a:xfrm>
            <a:off x="6641076" y="2736580"/>
            <a:ext cx="4553714"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139" sz="900">
                <a:solidFill>
                  <a:srgbClr val="FE6C5F"/>
                </a:solidFill>
                <a:latin typeface="Montserrat Thin Bold"/>
                <a:ea typeface="Montserrat Thin Bold"/>
                <a:cs typeface="Montserrat Thin Bold"/>
                <a:sym typeface="Montserrat Thin Bold"/>
              </a:defRPr>
            </a:lvl1pPr>
          </a:lstStyle>
          <a:p>
            <a:pPr/>
            <a:r>
              <a:t>PHYGITAL MODEL</a:t>
            </a:r>
          </a:p>
        </p:txBody>
      </p:sp>
      <p:pic>
        <p:nvPicPr>
          <p:cNvPr id="476" name="Image 5" descr="Image 5"/>
          <p:cNvPicPr>
            <a:picLocks noChangeAspect="1"/>
          </p:cNvPicPr>
          <p:nvPr/>
        </p:nvPicPr>
        <p:blipFill>
          <a:blip r:embed="rId8">
            <a:extLst/>
          </a:blip>
          <a:stretch>
            <a:fillRect/>
          </a:stretch>
        </p:blipFill>
        <p:spPr>
          <a:xfrm>
            <a:off x="6641076" y="3007598"/>
            <a:ext cx="310898" cy="310898"/>
          </a:xfrm>
          <a:prstGeom prst="rect">
            <a:avLst/>
          </a:prstGeom>
          <a:ln w="12700">
            <a:miter lim="400000"/>
          </a:ln>
        </p:spPr>
      </p:pic>
      <p:sp>
        <p:nvSpPr>
          <p:cNvPr id="477" name="Text 17"/>
          <p:cNvSpPr txBox="1"/>
          <p:nvPr/>
        </p:nvSpPr>
        <p:spPr>
          <a:xfrm>
            <a:off x="7079990" y="2991850"/>
            <a:ext cx="411480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Capacity based on real occupancy</a:t>
            </a:r>
          </a:p>
        </p:txBody>
      </p:sp>
      <p:sp>
        <p:nvSpPr>
          <p:cNvPr id="478" name="Text 18"/>
          <p:cNvSpPr txBox="1"/>
          <p:nvPr/>
        </p:nvSpPr>
        <p:spPr>
          <a:xfrm>
            <a:off x="7079990" y="3190477"/>
            <a:ext cx="4114802" cy="16077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The team is sized to aggregate demand.</a:t>
            </a:r>
          </a:p>
        </p:txBody>
      </p:sp>
      <p:pic>
        <p:nvPicPr>
          <p:cNvPr id="479" name="Image 6" descr="Image 6"/>
          <p:cNvPicPr>
            <a:picLocks noChangeAspect="1"/>
          </p:cNvPicPr>
          <p:nvPr/>
        </p:nvPicPr>
        <p:blipFill>
          <a:blip r:embed="rId9">
            <a:extLst/>
          </a:blip>
          <a:stretch>
            <a:fillRect/>
          </a:stretch>
        </p:blipFill>
        <p:spPr>
          <a:xfrm>
            <a:off x="6641076" y="3515090"/>
            <a:ext cx="310898" cy="310898"/>
          </a:xfrm>
          <a:prstGeom prst="rect">
            <a:avLst/>
          </a:prstGeom>
          <a:ln w="12700">
            <a:miter lim="400000"/>
          </a:ln>
        </p:spPr>
      </p:pic>
      <p:sp>
        <p:nvSpPr>
          <p:cNvPr id="480" name="Text 19"/>
          <p:cNvSpPr txBox="1"/>
          <p:nvPr/>
        </p:nvSpPr>
        <p:spPr>
          <a:xfrm>
            <a:off x="7079990" y="3499341"/>
            <a:ext cx="411480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The point carries no staff</a:t>
            </a:r>
          </a:p>
        </p:txBody>
      </p:sp>
      <p:sp>
        <p:nvSpPr>
          <p:cNvPr id="481" name="Text 20"/>
          <p:cNvSpPr txBox="1"/>
          <p:nvPr/>
        </p:nvSpPr>
        <p:spPr>
          <a:xfrm>
            <a:off x="7079990" y="3697970"/>
            <a:ext cx="4114802"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Just a screen and connectivity — the fixed cost disappears.</a:t>
            </a:r>
          </a:p>
        </p:txBody>
      </p:sp>
      <p:pic>
        <p:nvPicPr>
          <p:cNvPr id="482" name="Image 7" descr="Image 7"/>
          <p:cNvPicPr>
            <a:picLocks noChangeAspect="1"/>
          </p:cNvPicPr>
          <p:nvPr/>
        </p:nvPicPr>
        <p:blipFill>
          <a:blip r:embed="rId10">
            <a:extLst/>
          </a:blip>
          <a:stretch>
            <a:fillRect/>
          </a:stretch>
        </p:blipFill>
        <p:spPr>
          <a:xfrm>
            <a:off x="6641076" y="4022581"/>
            <a:ext cx="310898" cy="310898"/>
          </a:xfrm>
          <a:prstGeom prst="rect">
            <a:avLst/>
          </a:prstGeom>
          <a:ln w="12700">
            <a:miter lim="400000"/>
          </a:ln>
        </p:spPr>
      </p:pic>
      <p:sp>
        <p:nvSpPr>
          <p:cNvPr id="483" name="Text 21"/>
          <p:cNvSpPr txBox="1"/>
          <p:nvPr/>
        </p:nvSpPr>
        <p:spPr>
          <a:xfrm>
            <a:off x="7079990" y="4006833"/>
            <a:ext cx="411480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Zero transit time</a:t>
            </a:r>
          </a:p>
        </p:txBody>
      </p:sp>
      <p:sp>
        <p:nvSpPr>
          <p:cNvPr id="484" name="Text 22"/>
          <p:cNvSpPr txBox="1"/>
          <p:nvPr/>
        </p:nvSpPr>
        <p:spPr>
          <a:xfrm>
            <a:off x="7079990" y="4205461"/>
            <a:ext cx="4114802" cy="16077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The specialist serves without leaving their desk.</a:t>
            </a:r>
          </a:p>
        </p:txBody>
      </p:sp>
      <p:pic>
        <p:nvPicPr>
          <p:cNvPr id="485" name="Image 8" descr="Image 8"/>
          <p:cNvPicPr>
            <a:picLocks noChangeAspect="1"/>
          </p:cNvPicPr>
          <p:nvPr/>
        </p:nvPicPr>
        <p:blipFill>
          <a:blip r:embed="rId11">
            <a:extLst/>
          </a:blip>
          <a:stretch>
            <a:fillRect/>
          </a:stretch>
        </p:blipFill>
        <p:spPr>
          <a:xfrm>
            <a:off x="6641076" y="4530073"/>
            <a:ext cx="310898" cy="310898"/>
          </a:xfrm>
          <a:prstGeom prst="rect">
            <a:avLst/>
          </a:prstGeom>
          <a:ln w="12700">
            <a:miter lim="400000"/>
          </a:ln>
        </p:spPr>
      </p:pic>
      <p:sp>
        <p:nvSpPr>
          <p:cNvPr id="486" name="Text 23"/>
          <p:cNvSpPr txBox="1"/>
          <p:nvPr/>
        </p:nvSpPr>
        <p:spPr>
          <a:xfrm>
            <a:off x="7079990" y="4514325"/>
            <a:ext cx="411480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Absences absorbed by the team</a:t>
            </a:r>
          </a:p>
        </p:txBody>
      </p:sp>
      <p:sp>
        <p:nvSpPr>
          <p:cNvPr id="487" name="Text 24"/>
          <p:cNvSpPr txBox="1"/>
          <p:nvPr/>
        </p:nvSpPr>
        <p:spPr>
          <a:xfrm>
            <a:off x="7079990" y="4712954"/>
            <a:ext cx="4114802"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The rest of the pool covers it, no local substitute needed.</a:t>
            </a:r>
          </a:p>
        </p:txBody>
      </p:sp>
      <p:pic>
        <p:nvPicPr>
          <p:cNvPr id="488" name="Image 9" descr="Image 9"/>
          <p:cNvPicPr>
            <a:picLocks noChangeAspect="1"/>
          </p:cNvPicPr>
          <p:nvPr/>
        </p:nvPicPr>
        <p:blipFill>
          <a:blip r:embed="rId12">
            <a:extLst/>
          </a:blip>
          <a:stretch>
            <a:fillRect/>
          </a:stretch>
        </p:blipFill>
        <p:spPr>
          <a:xfrm>
            <a:off x="6641076" y="5037566"/>
            <a:ext cx="310898" cy="310898"/>
          </a:xfrm>
          <a:prstGeom prst="rect">
            <a:avLst/>
          </a:prstGeom>
          <a:ln w="12700">
            <a:miter lim="400000"/>
          </a:ln>
        </p:spPr>
      </p:pic>
      <p:sp>
        <p:nvSpPr>
          <p:cNvPr id="489" name="Text 25"/>
          <p:cNvSpPr txBox="1"/>
          <p:nvPr/>
        </p:nvSpPr>
        <p:spPr>
          <a:xfrm>
            <a:off x="7079990" y="5021817"/>
            <a:ext cx="411480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ED7666"/>
                </a:solidFill>
                <a:latin typeface="Montserrat Thin Bold"/>
                <a:ea typeface="Montserrat Thin Bold"/>
                <a:cs typeface="Montserrat Thin Bold"/>
                <a:sym typeface="Montserrat Thin Bold"/>
              </a:defRPr>
            </a:lvl1pPr>
          </a:lstStyle>
          <a:p>
            <a:pPr/>
            <a:r>
              <a:t>Talent with no geographic ties</a:t>
            </a:r>
          </a:p>
        </p:txBody>
      </p:sp>
      <p:sp>
        <p:nvSpPr>
          <p:cNvPr id="490" name="Text 26"/>
          <p:cNvSpPr txBox="1"/>
          <p:nvPr/>
        </p:nvSpPr>
        <p:spPr>
          <a:xfrm>
            <a:off x="7079990" y="5220446"/>
            <a:ext cx="4114802" cy="16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8A6A62"/>
                </a:solidFill>
                <a:latin typeface="Montserrat Thin Regular"/>
                <a:ea typeface="Montserrat Thin Regular"/>
                <a:cs typeface="Montserrat Thin Regular"/>
                <a:sym typeface="Montserrat Thin Regular"/>
              </a:defRPr>
            </a:lvl1pPr>
          </a:lstStyle>
          <a:p>
            <a:pPr/>
            <a:r>
              <a:t>Concentrate your team in one site, or move it to another country.</a:t>
            </a:r>
          </a:p>
        </p:txBody>
      </p:sp>
      <p:sp>
        <p:nvSpPr>
          <p:cNvPr id="491" name="Shape 27"/>
          <p:cNvSpPr/>
          <p:nvPr/>
        </p:nvSpPr>
        <p:spPr>
          <a:xfrm>
            <a:off x="5872981" y="3921997"/>
            <a:ext cx="402339" cy="402339"/>
          </a:xfrm>
          <a:prstGeom prst="ellipse">
            <a:avLst/>
          </a:prstGeom>
          <a:solidFill>
            <a:srgbClr val="22303A"/>
          </a:solidFill>
          <a:ln w="12700">
            <a:miter lim="400000"/>
          </a:ln>
        </p:spPr>
        <p:txBody>
          <a:bodyPr lIns="45718" tIns="45718" rIns="45718" bIns="45718"/>
          <a:lstStyle/>
          <a:p>
            <a:pPr/>
          </a:p>
        </p:txBody>
      </p:sp>
      <p:sp>
        <p:nvSpPr>
          <p:cNvPr id="492" name="Shape 28"/>
          <p:cNvSpPr/>
          <p:nvPr/>
        </p:nvSpPr>
        <p:spPr>
          <a:xfrm>
            <a:off x="5964420" y="4040870"/>
            <a:ext cx="219458" cy="164594"/>
          </a:xfrm>
          <a:prstGeom prst="rightArrow">
            <a:avLst>
              <a:gd name="adj1" fmla="val 50000"/>
              <a:gd name="adj2" fmla="val 50000"/>
            </a:avLst>
          </a:prstGeom>
          <a:solidFill>
            <a:srgbClr val="FFFFFF"/>
          </a:solidFill>
          <a:ln w="12700">
            <a:miter lim="400000"/>
          </a:ln>
        </p:spPr>
        <p:txBody>
          <a:bodyPr lIns="45718" tIns="45718" rIns="45718" bIns="45718"/>
          <a:lstStyle/>
          <a:p>
            <a:pPr/>
          </a:p>
        </p:txBody>
      </p:sp>
      <p:sp>
        <p:nvSpPr>
          <p:cNvPr id="493" name="Text 29"/>
          <p:cNvSpPr txBox="1"/>
          <p:nvPr/>
        </p:nvSpPr>
        <p:spPr>
          <a:xfrm>
            <a:off x="658519" y="5855203"/>
            <a:ext cx="10874962"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ED7666"/>
                </a:solidFill>
                <a:latin typeface="Montserrat Thin Bold"/>
                <a:ea typeface="Montserrat Thin Bold"/>
                <a:cs typeface="Montserrat Thin Bold"/>
                <a:sym typeface="Montserrat Thin Bold"/>
              </a:defRPr>
            </a:lvl1pPr>
          </a:lstStyle>
          <a:p>
            <a:pPr/>
            <a:r>
              <a:t> The real savings are the payroll, infrastructure, and geography that no longer limit the service.</a:t>
            </a:r>
          </a:p>
        </p:txBody>
      </p:sp>
      <p:sp>
        <p:nvSpPr>
          <p:cNvPr id="494" name="Shape 30"/>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495" name="Text 31"/>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496" name="Picture 18" descr="Picture 18"/>
          <p:cNvPicPr>
            <a:picLocks noChangeAspect="1"/>
          </p:cNvPicPr>
          <p:nvPr/>
        </p:nvPicPr>
        <p:blipFill>
          <a:blip r:embed="rId13">
            <a:extLst/>
          </a:blip>
          <a:stretch>
            <a:fillRect/>
          </a:stretch>
        </p:blipFill>
        <p:spPr>
          <a:xfrm>
            <a:off x="8120575" y="829058"/>
            <a:ext cx="609602" cy="609602"/>
          </a:xfrm>
          <a:prstGeom prst="rect">
            <a:avLst/>
          </a:prstGeom>
          <a:ln w="12700">
            <a:miter lim="400000"/>
          </a:ln>
          <a:effectLst>
            <a:outerShdw sx="100000" sy="100000" kx="0" ky="0" algn="b" rotWithShape="0" blurRad="76200" dist="57433" dir="5400000">
              <a:srgbClr val="22303A">
                <a:alpha val="39649"/>
              </a:srgbClr>
            </a:outerShdw>
          </a:effectLst>
        </p:spPr>
      </p:pic>
      <p:pic>
        <p:nvPicPr>
          <p:cNvPr id="497" name="Picture 29" descr="Picture 29"/>
          <p:cNvPicPr>
            <a:picLocks noChangeAspect="1"/>
          </p:cNvPicPr>
          <p:nvPr/>
        </p:nvPicPr>
        <p:blipFill>
          <a:blip r:embed="rId14">
            <a:extLst/>
          </a:blip>
          <a:stretch>
            <a:fillRect/>
          </a:stretch>
        </p:blipFill>
        <p:spPr>
          <a:xfrm>
            <a:off x="8292025" y="1000508"/>
            <a:ext cx="266702" cy="266702"/>
          </a:xfrm>
          <a:prstGeom prst="rect">
            <a:avLst/>
          </a:prstGeom>
          <a:ln w="12700">
            <a:miter lim="400000"/>
          </a:ln>
        </p:spPr>
      </p:pic>
      <p:sp>
        <p:nvSpPr>
          <p:cNvPr id="498" name="Text 29"/>
          <p:cNvSpPr txBox="1"/>
          <p:nvPr/>
        </p:nvSpPr>
        <p:spPr>
          <a:xfrm>
            <a:off x="8922528" y="943357"/>
            <a:ext cx="2491490" cy="381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1200">
                <a:solidFill>
                  <a:srgbClr val="43946C"/>
                </a:solidFill>
                <a:latin typeface="Montserrat Thin Bold"/>
                <a:ea typeface="Montserrat Thin Bold"/>
                <a:cs typeface="Montserrat Thin Bold"/>
                <a:sym typeface="Montserrat Thin Bold"/>
              </a:defRPr>
            </a:pPr>
            <a:r>
              <a:t>Sustainable, circular</a:t>
            </a:r>
          </a:p>
          <a:p>
            <a:pPr>
              <a:defRPr sz="1200">
                <a:solidFill>
                  <a:srgbClr val="43946C"/>
                </a:solidFill>
                <a:latin typeface="Montserrat Thin Bold"/>
                <a:ea typeface="Montserrat Thin Bold"/>
                <a:cs typeface="Montserrat Thin Bold"/>
                <a:sym typeface="Montserrat Thin Bold"/>
              </a:defRPr>
            </a:pPr>
            <a:r>
              <a:t>Positive environmental impact</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502" name="Text 0"/>
          <p:cNvSpPr txBox="1"/>
          <p:nvPr/>
        </p:nvSpPr>
        <p:spPr>
          <a:xfrm>
            <a:off x="658366" y="612393"/>
            <a:ext cx="5394964"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SECURITY AND COMPLIANCE</a:t>
            </a:r>
          </a:p>
        </p:txBody>
      </p:sp>
      <p:sp>
        <p:nvSpPr>
          <p:cNvPr id="503" name="Text 1"/>
          <p:cNvSpPr txBox="1"/>
          <p:nvPr/>
        </p:nvSpPr>
        <p:spPr>
          <a:xfrm>
            <a:off x="658366" y="868680"/>
            <a:ext cx="5394964"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FFFFFF"/>
                </a:solidFill>
                <a:latin typeface="Montserrat Thin Bold"/>
                <a:ea typeface="Montserrat Thin Bold"/>
                <a:cs typeface="Montserrat Thin Bold"/>
                <a:sym typeface="Montserrat Thin Bold"/>
              </a:defRPr>
            </a:pPr>
            <a:r>
              <a:t>Enterprise-grade,</a:t>
            </a:r>
          </a:p>
          <a:p>
            <a:pPr>
              <a:lnSpc>
                <a:spcPts val="3300"/>
              </a:lnSpc>
              <a:defRPr sz="2800">
                <a:solidFill>
                  <a:srgbClr val="FFFFFF"/>
                </a:solidFill>
                <a:latin typeface="Montserrat Thin Bold"/>
                <a:ea typeface="Montserrat Thin Bold"/>
                <a:cs typeface="Montserrat Thin Bold"/>
                <a:sym typeface="Montserrat Thin Bold"/>
              </a:defRPr>
            </a:pPr>
            <a:r>
              <a:t>from the infrastructure up</a:t>
            </a:r>
          </a:p>
        </p:txBody>
      </p:sp>
      <p:sp>
        <p:nvSpPr>
          <p:cNvPr id="504" name="Text 2"/>
          <p:cNvSpPr txBox="1"/>
          <p:nvPr/>
        </p:nvSpPr>
        <p:spPr>
          <a:xfrm>
            <a:off x="658368" y="2286000"/>
            <a:ext cx="5212080" cy="749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2000"/>
              </a:lnSpc>
              <a:defRPr sz="1200">
                <a:solidFill>
                  <a:srgbClr val="A8B4BE"/>
                </a:solidFill>
                <a:latin typeface="Montserrat Thin Regular"/>
                <a:ea typeface="Montserrat Thin Regular"/>
                <a:cs typeface="Montserrat Thin Regular"/>
                <a:sym typeface="Montserrat Thin Regular"/>
              </a:defRPr>
            </a:pPr>
            <a:r>
              <a:t>Infrastructure deployed on </a:t>
            </a:r>
            <a:r>
              <a:rPr>
                <a:latin typeface="Montserrat Thin Bold"/>
                <a:ea typeface="Montserrat Thin Bold"/>
                <a:cs typeface="Montserrat Thin Bold"/>
                <a:sym typeface="Montserrat Thin Bold"/>
              </a:rPr>
              <a:t>AWS</a:t>
            </a:r>
            <a:r>
              <a:t> with full data isolation, encryption, and per-client segregation. Interactive Powers never accesses end-user data.</a:t>
            </a:r>
          </a:p>
        </p:txBody>
      </p:sp>
      <p:sp>
        <p:nvSpPr>
          <p:cNvPr id="505" name="Shape 3"/>
          <p:cNvSpPr/>
          <p:nvPr/>
        </p:nvSpPr>
        <p:spPr>
          <a:xfrm>
            <a:off x="658368" y="3520440"/>
            <a:ext cx="845820" cy="420626"/>
          </a:xfrm>
          <a:prstGeom prst="roundRect">
            <a:avLst>
              <a:gd name="adj" fmla="val 21739"/>
            </a:avLst>
          </a:prstGeom>
          <a:solidFill>
            <a:srgbClr val="16202A"/>
          </a:solidFill>
          <a:ln>
            <a:solidFill>
              <a:srgbClr val="FE6C5F"/>
            </a:solidFill>
          </a:ln>
        </p:spPr>
        <p:txBody>
          <a:bodyPr lIns="45718" tIns="45718" rIns="45718" bIns="45718"/>
          <a:lstStyle/>
          <a:p>
            <a:pPr/>
          </a:p>
        </p:txBody>
      </p:sp>
      <p:sp>
        <p:nvSpPr>
          <p:cNvPr id="506" name="Text 4"/>
          <p:cNvSpPr txBox="1"/>
          <p:nvPr/>
        </p:nvSpPr>
        <p:spPr>
          <a:xfrm>
            <a:off x="658368" y="3648202"/>
            <a:ext cx="84582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SOC 2</a:t>
            </a:r>
          </a:p>
        </p:txBody>
      </p:sp>
      <p:sp>
        <p:nvSpPr>
          <p:cNvPr id="507" name="Shape 5"/>
          <p:cNvSpPr/>
          <p:nvPr/>
        </p:nvSpPr>
        <p:spPr>
          <a:xfrm>
            <a:off x="1650492" y="3520440"/>
            <a:ext cx="1229870" cy="420626"/>
          </a:xfrm>
          <a:prstGeom prst="roundRect">
            <a:avLst>
              <a:gd name="adj" fmla="val 21739"/>
            </a:avLst>
          </a:prstGeom>
          <a:solidFill>
            <a:srgbClr val="16202A"/>
          </a:solidFill>
          <a:ln>
            <a:solidFill>
              <a:srgbClr val="FE6C5F"/>
            </a:solidFill>
          </a:ln>
        </p:spPr>
        <p:txBody>
          <a:bodyPr lIns="45718" tIns="45718" rIns="45718" bIns="45718"/>
          <a:lstStyle/>
          <a:p>
            <a:pPr/>
          </a:p>
        </p:txBody>
      </p:sp>
      <p:sp>
        <p:nvSpPr>
          <p:cNvPr id="508" name="Text 6"/>
          <p:cNvSpPr txBox="1"/>
          <p:nvPr/>
        </p:nvSpPr>
        <p:spPr>
          <a:xfrm>
            <a:off x="1650492" y="3648202"/>
            <a:ext cx="1229868"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ISO 27001</a:t>
            </a:r>
          </a:p>
        </p:txBody>
      </p:sp>
      <p:sp>
        <p:nvSpPr>
          <p:cNvPr id="509" name="Shape 7"/>
          <p:cNvSpPr/>
          <p:nvPr/>
        </p:nvSpPr>
        <p:spPr>
          <a:xfrm>
            <a:off x="3026664" y="3520440"/>
            <a:ext cx="749810" cy="420626"/>
          </a:xfrm>
          <a:prstGeom prst="roundRect">
            <a:avLst>
              <a:gd name="adj" fmla="val 21739"/>
            </a:avLst>
          </a:prstGeom>
          <a:solidFill>
            <a:srgbClr val="16202A"/>
          </a:solidFill>
          <a:ln>
            <a:solidFill>
              <a:srgbClr val="FE6C5F"/>
            </a:solidFill>
          </a:ln>
        </p:spPr>
        <p:txBody>
          <a:bodyPr lIns="45718" tIns="45718" rIns="45718" bIns="45718"/>
          <a:lstStyle/>
          <a:p>
            <a:pPr/>
          </a:p>
        </p:txBody>
      </p:sp>
      <p:sp>
        <p:nvSpPr>
          <p:cNvPr id="510" name="Text 8"/>
          <p:cNvSpPr txBox="1"/>
          <p:nvPr/>
        </p:nvSpPr>
        <p:spPr>
          <a:xfrm>
            <a:off x="3026664" y="3648202"/>
            <a:ext cx="74981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GDPR</a:t>
            </a:r>
          </a:p>
        </p:txBody>
      </p:sp>
      <p:sp>
        <p:nvSpPr>
          <p:cNvPr id="511" name="Shape 9"/>
          <p:cNvSpPr/>
          <p:nvPr/>
        </p:nvSpPr>
        <p:spPr>
          <a:xfrm>
            <a:off x="3922776" y="3520440"/>
            <a:ext cx="845822" cy="420626"/>
          </a:xfrm>
          <a:prstGeom prst="roundRect">
            <a:avLst>
              <a:gd name="adj" fmla="val 21739"/>
            </a:avLst>
          </a:prstGeom>
          <a:solidFill>
            <a:srgbClr val="16202A"/>
          </a:solidFill>
          <a:ln>
            <a:solidFill>
              <a:srgbClr val="FE6C5F"/>
            </a:solidFill>
          </a:ln>
        </p:spPr>
        <p:txBody>
          <a:bodyPr lIns="45718" tIns="45718" rIns="45718" bIns="45718"/>
          <a:lstStyle/>
          <a:p>
            <a:pPr/>
          </a:p>
        </p:txBody>
      </p:sp>
      <p:sp>
        <p:nvSpPr>
          <p:cNvPr id="512" name="Text 10"/>
          <p:cNvSpPr txBox="1"/>
          <p:nvPr/>
        </p:nvSpPr>
        <p:spPr>
          <a:xfrm>
            <a:off x="3922776" y="3648202"/>
            <a:ext cx="84582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HIPAA</a:t>
            </a:r>
          </a:p>
        </p:txBody>
      </p:sp>
      <p:sp>
        <p:nvSpPr>
          <p:cNvPr id="513" name="Shape 11"/>
          <p:cNvSpPr/>
          <p:nvPr/>
        </p:nvSpPr>
        <p:spPr>
          <a:xfrm>
            <a:off x="4914900" y="3520440"/>
            <a:ext cx="1037845" cy="420626"/>
          </a:xfrm>
          <a:prstGeom prst="roundRect">
            <a:avLst>
              <a:gd name="adj" fmla="val 21739"/>
            </a:avLst>
          </a:prstGeom>
          <a:solidFill>
            <a:srgbClr val="16202A"/>
          </a:solidFill>
          <a:ln>
            <a:solidFill>
              <a:srgbClr val="FE6C5F"/>
            </a:solidFill>
          </a:ln>
        </p:spPr>
        <p:txBody>
          <a:bodyPr lIns="45718" tIns="45718" rIns="45718" bIns="45718"/>
          <a:lstStyle/>
          <a:p>
            <a:pPr/>
          </a:p>
        </p:txBody>
      </p:sp>
      <p:sp>
        <p:nvSpPr>
          <p:cNvPr id="514" name="Text 12"/>
          <p:cNvSpPr txBox="1"/>
          <p:nvPr/>
        </p:nvSpPr>
        <p:spPr>
          <a:xfrm>
            <a:off x="4914900" y="3648202"/>
            <a:ext cx="1037845"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PCI-DSS</a:t>
            </a:r>
          </a:p>
        </p:txBody>
      </p:sp>
      <p:sp>
        <p:nvSpPr>
          <p:cNvPr id="515" name="Shape 13"/>
          <p:cNvSpPr/>
          <p:nvPr/>
        </p:nvSpPr>
        <p:spPr>
          <a:xfrm>
            <a:off x="658368" y="4297679"/>
            <a:ext cx="68582" cy="786386"/>
          </a:xfrm>
          <a:prstGeom prst="rect">
            <a:avLst/>
          </a:prstGeom>
          <a:solidFill>
            <a:srgbClr val="FE6C5F"/>
          </a:solidFill>
          <a:ln w="12700">
            <a:miter lim="400000"/>
          </a:ln>
        </p:spPr>
        <p:txBody>
          <a:bodyPr lIns="45718" tIns="45718" rIns="45718" bIns="45718"/>
          <a:lstStyle/>
          <a:p>
            <a:pPr/>
          </a:p>
        </p:txBody>
      </p:sp>
      <p:sp>
        <p:nvSpPr>
          <p:cNvPr id="516" name="Text 14"/>
          <p:cNvSpPr txBox="1"/>
          <p:nvPr/>
        </p:nvSpPr>
        <p:spPr>
          <a:xfrm>
            <a:off x="859535" y="4339588"/>
            <a:ext cx="512064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Bold"/>
                <a:ea typeface="Montserrat Thin Bold"/>
                <a:cs typeface="Montserrat Thin Bold"/>
                <a:sym typeface="Montserrat Thin Bold"/>
              </a:defRPr>
            </a:lvl1pPr>
          </a:lstStyle>
          <a:p>
            <a:pPr/>
            <a:r>
              <a:t>Live identity verification</a:t>
            </a:r>
          </a:p>
        </p:txBody>
      </p:sp>
      <p:sp>
        <p:nvSpPr>
          <p:cNvPr id="517" name="Text 15"/>
          <p:cNvSpPr txBox="1"/>
          <p:nvPr/>
        </p:nvSpPr>
        <p:spPr>
          <a:xfrm>
            <a:off x="859535" y="4572000"/>
            <a:ext cx="5120643"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The advisor visually confirms the customer and their ID document — a direct barrier against impersonation, and deepfakes can't operate through a kiosk.</a:t>
            </a:r>
          </a:p>
        </p:txBody>
      </p:sp>
      <p:sp>
        <p:nvSpPr>
          <p:cNvPr id="518" name="Shape 16"/>
          <p:cNvSpPr/>
          <p:nvPr/>
        </p:nvSpPr>
        <p:spPr>
          <a:xfrm>
            <a:off x="658368" y="5193791"/>
            <a:ext cx="68582" cy="786386"/>
          </a:xfrm>
          <a:prstGeom prst="rect">
            <a:avLst/>
          </a:prstGeom>
          <a:solidFill>
            <a:srgbClr val="FE6C5F"/>
          </a:solidFill>
          <a:ln w="12700">
            <a:miter lim="400000"/>
          </a:ln>
        </p:spPr>
        <p:txBody>
          <a:bodyPr lIns="45718" tIns="45718" rIns="45718" bIns="45718"/>
          <a:lstStyle/>
          <a:p>
            <a:pPr/>
          </a:p>
        </p:txBody>
      </p:sp>
      <p:sp>
        <p:nvSpPr>
          <p:cNvPr id="519" name="Text 17"/>
          <p:cNvSpPr txBox="1"/>
          <p:nvPr/>
        </p:nvSpPr>
        <p:spPr>
          <a:xfrm>
            <a:off x="859535" y="5235700"/>
            <a:ext cx="512064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Bold"/>
                <a:ea typeface="Montserrat Thin Bold"/>
                <a:cs typeface="Montserrat Thin Bold"/>
                <a:sym typeface="Montserrat Thin Bold"/>
              </a:defRPr>
            </a:lvl1pPr>
          </a:lstStyle>
          <a:p>
            <a:pPr/>
            <a:r>
              <a:t>Session traceability</a:t>
            </a:r>
          </a:p>
        </p:txBody>
      </p:sp>
      <p:sp>
        <p:nvSpPr>
          <p:cNvPr id="520" name="Text 18"/>
          <p:cNvSpPr txBox="1"/>
          <p:nvPr/>
        </p:nvSpPr>
        <p:spPr>
          <a:xfrm>
            <a:off x="859535" y="5468110"/>
            <a:ext cx="5120643"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1400"/>
              </a:lnSpc>
              <a:defRPr sz="1000">
                <a:solidFill>
                  <a:srgbClr val="A8B4BE"/>
                </a:solidFill>
                <a:latin typeface="Montserrat Thin Regular"/>
                <a:ea typeface="Montserrat Thin Regular"/>
                <a:cs typeface="Montserrat Thin Regular"/>
                <a:sym typeface="Montserrat Thin Regular"/>
              </a:defRPr>
            </a:pPr>
            <a:r>
              <a:t>Interaction recording and auditing in line with each organization's policy.</a:t>
            </a:r>
          </a:p>
          <a:p>
            <a:pPr>
              <a:lnSpc>
                <a:spcPts val="1400"/>
              </a:lnSpc>
              <a:defRPr sz="1000">
                <a:solidFill>
                  <a:srgbClr val="A8B4BE"/>
                </a:solidFill>
                <a:latin typeface="Montserrat Thin Regular"/>
                <a:ea typeface="Montserrat Thin Regular"/>
                <a:cs typeface="Montserrat Thin Regular"/>
                <a:sym typeface="Montserrat Thin Regular"/>
              </a:defRPr>
            </a:pPr>
            <a:r>
              <a:rPr>
                <a:latin typeface="Montserrat Thin Bold"/>
                <a:ea typeface="Montserrat Thin Bold"/>
                <a:cs typeface="Montserrat Thin Bold"/>
                <a:sym typeface="Montserrat Thin Bold"/>
              </a:rPr>
              <a:t>Reports</a:t>
            </a:r>
            <a:r>
              <a:t>, </a:t>
            </a:r>
            <a:r>
              <a:rPr>
                <a:latin typeface="Montserrat Thin Bold"/>
                <a:ea typeface="Montserrat Thin Bold"/>
                <a:cs typeface="Montserrat Thin Bold"/>
                <a:sym typeface="Montserrat Thin Bold"/>
              </a:rPr>
              <a:t>logs</a:t>
            </a:r>
            <a:r>
              <a:t>, and </a:t>
            </a:r>
            <a:r>
              <a:rPr>
                <a:latin typeface="Montserrat Thin Bold"/>
                <a:ea typeface="Montserrat Thin Bold"/>
                <a:cs typeface="Montserrat Thin Bold"/>
                <a:sym typeface="Montserrat Thin Bold"/>
              </a:rPr>
              <a:t>metadata</a:t>
            </a:r>
            <a:r>
              <a:t> generated for all activity.</a:t>
            </a:r>
          </a:p>
        </p:txBody>
      </p:sp>
      <p:pic>
        <p:nvPicPr>
          <p:cNvPr id="521" name="Image 0" descr="Image 0"/>
          <p:cNvPicPr>
            <a:picLocks noChangeAspect="1"/>
          </p:cNvPicPr>
          <p:nvPr/>
        </p:nvPicPr>
        <p:blipFill>
          <a:blip r:embed="rId3">
            <a:extLst/>
          </a:blip>
          <a:stretch>
            <a:fillRect/>
          </a:stretch>
        </p:blipFill>
        <p:spPr>
          <a:xfrm>
            <a:off x="6572046" y="682355"/>
            <a:ext cx="5120476" cy="5074921"/>
          </a:xfrm>
          <a:prstGeom prst="rect">
            <a:avLst/>
          </a:prstGeom>
          <a:ln w="12700">
            <a:miter lim="400000"/>
          </a:ln>
        </p:spPr>
      </p:pic>
      <p:sp>
        <p:nvSpPr>
          <p:cNvPr id="522" name="Shape 19"/>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523" name="Text 20"/>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pic>
        <p:nvPicPr>
          <p:cNvPr id="524" name="pasted-movie.png" descr="pasted-movie.png"/>
          <p:cNvPicPr>
            <a:picLocks noChangeAspect="1"/>
          </p:cNvPicPr>
          <p:nvPr/>
        </p:nvPicPr>
        <p:blipFill>
          <a:blip r:embed="rId4">
            <a:extLst/>
          </a:blip>
          <a:stretch>
            <a:fillRect/>
          </a:stretch>
        </p:blipFill>
        <p:spPr>
          <a:xfrm>
            <a:off x="5639871" y="81857"/>
            <a:ext cx="3050922" cy="2288191"/>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528" name="Text 0"/>
          <p:cNvSpPr txBox="1"/>
          <p:nvPr/>
        </p:nvSpPr>
        <p:spPr>
          <a:xfrm>
            <a:off x="658367" y="612393"/>
            <a:ext cx="5486403"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SERVICE CONTINUITY</a:t>
            </a:r>
          </a:p>
        </p:txBody>
      </p:sp>
      <p:sp>
        <p:nvSpPr>
          <p:cNvPr id="529" name="Text 1"/>
          <p:cNvSpPr txBox="1"/>
          <p:nvPr/>
        </p:nvSpPr>
        <p:spPr>
          <a:xfrm>
            <a:off x="658367" y="868680"/>
            <a:ext cx="5486403"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If local hardware fails,</a:t>
            </a:r>
          </a:p>
          <a:p>
            <a:pPr>
              <a:lnSpc>
                <a:spcPts val="3300"/>
              </a:lnSpc>
              <a:defRPr sz="2800">
                <a:solidFill>
                  <a:srgbClr val="22303A"/>
                </a:solidFill>
                <a:latin typeface="Montserrat Thin Bold"/>
                <a:ea typeface="Montserrat Thin Bold"/>
                <a:cs typeface="Montserrat Thin Bold"/>
                <a:sym typeface="Montserrat Thin Bold"/>
              </a:defRPr>
            </a:pPr>
            <a:r>
              <a:t>the service never goes down</a:t>
            </a:r>
          </a:p>
        </p:txBody>
      </p:sp>
      <p:sp>
        <p:nvSpPr>
          <p:cNvPr id="530" name="Text 2"/>
          <p:cNvSpPr txBox="1"/>
          <p:nvPr/>
        </p:nvSpPr>
        <p:spPr>
          <a:xfrm>
            <a:off x="658368" y="2286000"/>
            <a:ext cx="5212080" cy="1003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6B7A85"/>
                </a:solidFill>
                <a:latin typeface="Montserrat Thin Regular"/>
                <a:ea typeface="Montserrat Thin Regular"/>
                <a:cs typeface="Montserrat Thin Regular"/>
                <a:sym typeface="Montserrat Thin Regular"/>
              </a:defRPr>
            </a:lvl1pPr>
          </a:lstStyle>
          <a:p>
            <a:pPr/>
            <a:r>
              <a:t>The contact point is decoupled from the session. If the screen, local network, or power fails, the interaction continues on the customer's smartphone via the static QR code, with no on-site technical intervention needed. It can run over the user's own LTE/5G connection.</a:t>
            </a:r>
          </a:p>
        </p:txBody>
      </p:sp>
      <p:sp>
        <p:nvSpPr>
          <p:cNvPr id="531" name="Shape 3"/>
          <p:cNvSpPr/>
          <p:nvPr/>
        </p:nvSpPr>
        <p:spPr>
          <a:xfrm>
            <a:off x="658368" y="3703320"/>
            <a:ext cx="68582" cy="603506"/>
          </a:xfrm>
          <a:prstGeom prst="rect">
            <a:avLst/>
          </a:prstGeom>
          <a:solidFill>
            <a:srgbClr val="FE6C5F"/>
          </a:solidFill>
          <a:ln w="12700">
            <a:miter lim="400000"/>
          </a:ln>
        </p:spPr>
        <p:txBody>
          <a:bodyPr lIns="45718" tIns="45718" rIns="45718" bIns="45718"/>
          <a:lstStyle/>
          <a:p>
            <a:pPr/>
          </a:p>
        </p:txBody>
      </p:sp>
      <p:sp>
        <p:nvSpPr>
          <p:cNvPr id="532" name="Text 4"/>
          <p:cNvSpPr txBox="1"/>
          <p:nvPr/>
        </p:nvSpPr>
        <p:spPr>
          <a:xfrm>
            <a:off x="859535" y="3726941"/>
            <a:ext cx="512064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Resilient by design</a:t>
            </a:r>
          </a:p>
        </p:txBody>
      </p:sp>
      <p:sp>
        <p:nvSpPr>
          <p:cNvPr id="533" name="Text 5"/>
          <p:cNvSpPr txBox="1"/>
          <p:nvPr/>
        </p:nvSpPr>
        <p:spPr>
          <a:xfrm>
            <a:off x="859535" y="3959352"/>
            <a:ext cx="5298390" cy="1741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The system is 100% multimodal and keeps running even without fixed screens.</a:t>
            </a:r>
          </a:p>
        </p:txBody>
      </p:sp>
      <p:sp>
        <p:nvSpPr>
          <p:cNvPr id="534" name="Shape 6"/>
          <p:cNvSpPr/>
          <p:nvPr/>
        </p:nvSpPr>
        <p:spPr>
          <a:xfrm>
            <a:off x="658368" y="4453128"/>
            <a:ext cx="68582" cy="603506"/>
          </a:xfrm>
          <a:prstGeom prst="rect">
            <a:avLst/>
          </a:prstGeom>
          <a:solidFill>
            <a:srgbClr val="FE6C5F"/>
          </a:solidFill>
          <a:ln w="12700">
            <a:miter lim="400000"/>
          </a:ln>
        </p:spPr>
        <p:txBody>
          <a:bodyPr lIns="45718" tIns="45718" rIns="45718" bIns="45718"/>
          <a:lstStyle/>
          <a:p>
            <a:pPr/>
          </a:p>
        </p:txBody>
      </p:sp>
      <p:sp>
        <p:nvSpPr>
          <p:cNvPr id="535" name="Text 7"/>
          <p:cNvSpPr txBox="1"/>
          <p:nvPr/>
        </p:nvSpPr>
        <p:spPr>
          <a:xfrm>
            <a:off x="859535" y="4476749"/>
            <a:ext cx="512064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Static QR code backup</a:t>
            </a:r>
          </a:p>
        </p:txBody>
      </p:sp>
      <p:sp>
        <p:nvSpPr>
          <p:cNvPr id="536" name="Text 8"/>
          <p:cNvSpPr txBox="1"/>
          <p:nvPr/>
        </p:nvSpPr>
        <p:spPr>
          <a:xfrm>
            <a:off x="859535" y="4709159"/>
            <a:ext cx="5120643" cy="1741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The printed sticker works even if the kiosk is completely down.</a:t>
            </a:r>
          </a:p>
        </p:txBody>
      </p:sp>
      <p:sp>
        <p:nvSpPr>
          <p:cNvPr id="537" name="Shape 9"/>
          <p:cNvSpPr/>
          <p:nvPr/>
        </p:nvSpPr>
        <p:spPr>
          <a:xfrm>
            <a:off x="658368" y="5202935"/>
            <a:ext cx="68582" cy="603506"/>
          </a:xfrm>
          <a:prstGeom prst="rect">
            <a:avLst/>
          </a:prstGeom>
          <a:solidFill>
            <a:srgbClr val="FE6C5F"/>
          </a:solidFill>
          <a:ln w="12700">
            <a:miter lim="400000"/>
          </a:ln>
        </p:spPr>
        <p:txBody>
          <a:bodyPr lIns="45718" tIns="45718" rIns="45718" bIns="45718"/>
          <a:lstStyle/>
          <a:p>
            <a:pPr/>
          </a:p>
        </p:txBody>
      </p:sp>
      <p:sp>
        <p:nvSpPr>
          <p:cNvPr id="538" name="Text 10"/>
          <p:cNvSpPr txBox="1"/>
          <p:nvPr/>
        </p:nvSpPr>
        <p:spPr>
          <a:xfrm>
            <a:off x="859535" y="5226556"/>
            <a:ext cx="5120643"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22303A"/>
                </a:solidFill>
                <a:latin typeface="Montserrat Thin Bold"/>
                <a:ea typeface="Montserrat Thin Bold"/>
                <a:cs typeface="Montserrat Thin Bold"/>
                <a:sym typeface="Montserrat Thin Bold"/>
              </a:defRPr>
            </a:lvl1pPr>
          </a:lstStyle>
          <a:p>
            <a:pPr/>
            <a:r>
              <a:t>Full mobile session</a:t>
            </a:r>
          </a:p>
        </p:txBody>
      </p:sp>
      <p:sp>
        <p:nvSpPr>
          <p:cNvPr id="539" name="Text 11"/>
          <p:cNvSpPr txBox="1"/>
          <p:nvPr/>
        </p:nvSpPr>
        <p:spPr>
          <a:xfrm>
            <a:off x="859535" y="5458967"/>
            <a:ext cx="5120643" cy="1741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6B7A85"/>
                </a:solidFill>
                <a:latin typeface="Montserrat Thin Regular"/>
                <a:ea typeface="Montserrat Thin Regular"/>
                <a:cs typeface="Montserrat Thin Regular"/>
                <a:sym typeface="Montserrat Thin Regular"/>
              </a:defRPr>
            </a:lvl1pPr>
          </a:lstStyle>
          <a:p>
            <a:pPr/>
            <a:r>
              <a:t>Customers keep video, audio, and shared screen from their own device.</a:t>
            </a:r>
          </a:p>
        </p:txBody>
      </p:sp>
      <p:sp>
        <p:nvSpPr>
          <p:cNvPr id="540" name="Shape 12"/>
          <p:cNvSpPr/>
          <p:nvPr/>
        </p:nvSpPr>
        <p:spPr>
          <a:xfrm>
            <a:off x="6858000" y="1371600"/>
            <a:ext cx="4681729" cy="4480560"/>
          </a:xfrm>
          <a:prstGeom prst="rect">
            <a:avLst/>
          </a:prstGeom>
          <a:solidFill>
            <a:srgbClr val="FFFFFF"/>
          </a:solidFill>
          <a:ln>
            <a:solidFill>
              <a:srgbClr val="DDE3E6"/>
            </a:solidFill>
          </a:ln>
        </p:spPr>
        <p:txBody>
          <a:bodyPr lIns="45718" tIns="45718" rIns="45718" bIns="45718"/>
          <a:lstStyle/>
          <a:p>
            <a:pPr/>
          </a:p>
        </p:txBody>
      </p:sp>
      <p:sp>
        <p:nvSpPr>
          <p:cNvPr id="541" name="Text 15"/>
          <p:cNvSpPr txBox="1"/>
          <p:nvPr/>
        </p:nvSpPr>
        <p:spPr>
          <a:xfrm>
            <a:off x="8193023" y="5239256"/>
            <a:ext cx="201168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22303A"/>
                </a:solidFill>
                <a:latin typeface="Montserrat Thin Regular"/>
                <a:ea typeface="Montserrat Thin Regular"/>
                <a:cs typeface="Montserrat Thin Regular"/>
                <a:sym typeface="Montserrat Thin Regular"/>
              </a:defRPr>
            </a:lvl1pPr>
          </a:lstStyle>
          <a:p>
            <a:pPr/>
            <a:r>
              <a:t>Active session from mobile</a:t>
            </a:r>
          </a:p>
        </p:txBody>
      </p:sp>
      <p:sp>
        <p:nvSpPr>
          <p:cNvPr id="542" name="Text 16"/>
          <p:cNvSpPr txBox="1"/>
          <p:nvPr/>
        </p:nvSpPr>
        <p:spPr>
          <a:xfrm>
            <a:off x="6858000" y="5434837"/>
            <a:ext cx="4681729"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No technician dispatch · No support ticket</a:t>
            </a:r>
          </a:p>
        </p:txBody>
      </p:sp>
      <p:sp>
        <p:nvSpPr>
          <p:cNvPr id="543" name="Shape 17"/>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544" name="Text 18"/>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545" name="Layer.tiff" descr="Layer.tiff"/>
          <p:cNvPicPr>
            <a:picLocks noChangeAspect="1"/>
          </p:cNvPicPr>
          <p:nvPr/>
        </p:nvPicPr>
        <p:blipFill>
          <a:blip r:embed="rId3">
            <a:extLst/>
          </a:blip>
          <a:stretch>
            <a:fillRect/>
          </a:stretch>
        </p:blipFill>
        <p:spPr>
          <a:xfrm>
            <a:off x="9375161" y="1871264"/>
            <a:ext cx="1883279" cy="2985858"/>
          </a:xfrm>
          <a:prstGeom prst="rect">
            <a:avLst/>
          </a:prstGeom>
          <a:ln w="12700">
            <a:miter lim="400000"/>
          </a:ln>
        </p:spPr>
      </p:pic>
      <p:pic>
        <p:nvPicPr>
          <p:cNvPr id="546" name="Layer.tiff" descr="Layer.tiff"/>
          <p:cNvPicPr>
            <a:picLocks noChangeAspect="1"/>
          </p:cNvPicPr>
          <p:nvPr/>
        </p:nvPicPr>
        <p:blipFill>
          <a:blip r:embed="rId4">
            <a:extLst/>
          </a:blip>
          <a:stretch>
            <a:fillRect/>
          </a:stretch>
        </p:blipFill>
        <p:spPr>
          <a:xfrm>
            <a:off x="7460388" y="1950616"/>
            <a:ext cx="1666962" cy="2827151"/>
          </a:xfrm>
          <a:prstGeom prst="rect">
            <a:avLst/>
          </a:prstGeom>
          <a:ln w="12700">
            <a:miter lim="400000"/>
          </a:ln>
          <a:effectLst>
            <a:outerShdw sx="100000" sy="100000" kx="0" ky="0" algn="b" rotWithShape="0" blurRad="406400" dist="12700" dir="0">
              <a:srgbClr val="000000">
                <a:alpha val="52419"/>
              </a:srgbClr>
            </a:outerShdw>
          </a:effectLst>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550" name="Text 0"/>
          <p:cNvSpPr txBox="1"/>
          <p:nvPr/>
        </p:nvSpPr>
        <p:spPr>
          <a:xfrm>
            <a:off x="658366" y="612393"/>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FEATURED CASE · BANKING</a:t>
            </a:r>
          </a:p>
        </p:txBody>
      </p:sp>
      <p:sp>
        <p:nvSpPr>
          <p:cNvPr id="551" name="Text 1"/>
          <p:cNvSpPr txBox="1"/>
          <p:nvPr/>
        </p:nvSpPr>
        <p:spPr>
          <a:xfrm>
            <a:off x="658366" y="868680"/>
            <a:ext cx="10874962" cy="4010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z="2700">
                <a:solidFill>
                  <a:srgbClr val="FFFFFF"/>
                </a:solidFill>
                <a:latin typeface="Montserrat Thin Bold"/>
                <a:ea typeface="Montserrat Thin Bold"/>
                <a:cs typeface="Montserrat Thin Bold"/>
                <a:sym typeface="Montserrat Thin Bold"/>
              </a:defRPr>
            </a:lvl1pPr>
          </a:lstStyle>
          <a:p>
            <a:pPr/>
            <a:r>
              <a:t>Specialized service outside branch hours</a:t>
            </a:r>
          </a:p>
        </p:txBody>
      </p:sp>
      <p:pic>
        <p:nvPicPr>
          <p:cNvPr id="552" name="Image 0" descr="Image 0"/>
          <p:cNvPicPr>
            <a:picLocks noChangeAspect="1"/>
          </p:cNvPicPr>
          <p:nvPr/>
        </p:nvPicPr>
        <p:blipFill>
          <a:blip r:embed="rId3">
            <a:extLst/>
          </a:blip>
          <a:stretch>
            <a:fillRect/>
          </a:stretch>
        </p:blipFill>
        <p:spPr>
          <a:xfrm>
            <a:off x="658368" y="1847088"/>
            <a:ext cx="2478024" cy="1572768"/>
          </a:xfrm>
          <a:prstGeom prst="rect">
            <a:avLst/>
          </a:prstGeom>
          <a:ln w="12700">
            <a:miter lim="400000"/>
          </a:ln>
        </p:spPr>
      </p:pic>
      <p:sp>
        <p:nvSpPr>
          <p:cNvPr id="553" name="Shape 2"/>
          <p:cNvSpPr/>
          <p:nvPr/>
        </p:nvSpPr>
        <p:spPr>
          <a:xfrm>
            <a:off x="658368" y="3602735"/>
            <a:ext cx="310896" cy="310898"/>
          </a:xfrm>
          <a:prstGeom prst="roundRect">
            <a:avLst>
              <a:gd name="adj" fmla="val 23529"/>
            </a:avLst>
          </a:prstGeom>
          <a:solidFill>
            <a:srgbClr val="FE6C5F"/>
          </a:solidFill>
          <a:ln w="12700">
            <a:miter lim="400000"/>
          </a:ln>
        </p:spPr>
        <p:txBody>
          <a:bodyPr lIns="45718" tIns="45718" rIns="45718" bIns="45718"/>
          <a:lstStyle/>
          <a:p>
            <a:pPr/>
          </a:p>
        </p:txBody>
      </p:sp>
      <p:sp>
        <p:nvSpPr>
          <p:cNvPr id="554" name="Text 3"/>
          <p:cNvSpPr txBox="1"/>
          <p:nvPr/>
        </p:nvSpPr>
        <p:spPr>
          <a:xfrm>
            <a:off x="658368" y="3669282"/>
            <a:ext cx="31089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100">
                <a:solidFill>
                  <a:srgbClr val="FFFFFF"/>
                </a:solidFill>
                <a:latin typeface="Montserrat Thin Bold"/>
                <a:ea typeface="Montserrat Thin Bold"/>
                <a:cs typeface="Montserrat Thin Bold"/>
                <a:sym typeface="Montserrat Thin Bold"/>
              </a:defRPr>
            </a:lvl1pPr>
          </a:lstStyle>
          <a:p>
            <a:pPr/>
            <a:r>
              <a:t>1</a:t>
            </a:r>
          </a:p>
        </p:txBody>
      </p:sp>
      <p:sp>
        <p:nvSpPr>
          <p:cNvPr id="555" name="Text 4"/>
          <p:cNvSpPr txBox="1"/>
          <p:nvPr/>
        </p:nvSpPr>
        <p:spPr>
          <a:xfrm>
            <a:off x="1078991" y="3656582"/>
            <a:ext cx="20574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Arrival</a:t>
            </a:r>
          </a:p>
        </p:txBody>
      </p:sp>
      <p:sp>
        <p:nvSpPr>
          <p:cNvPr id="556" name="Text 5"/>
          <p:cNvSpPr txBox="1"/>
          <p:nvPr/>
        </p:nvSpPr>
        <p:spPr>
          <a:xfrm>
            <a:off x="658366" y="4041647"/>
            <a:ext cx="2478028" cy="6008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A8B4BE"/>
                </a:solidFill>
                <a:latin typeface="Montserrat Thin Regular"/>
                <a:ea typeface="Montserrat Thin Regular"/>
                <a:cs typeface="Montserrat Thin Regular"/>
                <a:sym typeface="Montserrat Thin Regular"/>
              </a:defRPr>
            </a:lvl1pPr>
          </a:lstStyle>
          <a:p>
            <a:pPr/>
            <a:r>
              <a:t>The customer enters the self-service lobby, whether or not the branch is open.</a:t>
            </a:r>
          </a:p>
        </p:txBody>
      </p:sp>
      <p:pic>
        <p:nvPicPr>
          <p:cNvPr id="557" name="Image 1" descr="Image 1"/>
          <p:cNvPicPr>
            <a:picLocks noChangeAspect="1"/>
          </p:cNvPicPr>
          <p:nvPr/>
        </p:nvPicPr>
        <p:blipFill>
          <a:blip r:embed="rId4">
            <a:extLst/>
          </a:blip>
          <a:stretch>
            <a:fillRect/>
          </a:stretch>
        </p:blipFill>
        <p:spPr>
          <a:xfrm>
            <a:off x="3456432" y="1847088"/>
            <a:ext cx="2478024" cy="1572768"/>
          </a:xfrm>
          <a:prstGeom prst="rect">
            <a:avLst/>
          </a:prstGeom>
          <a:ln w="12700">
            <a:miter lim="400000"/>
          </a:ln>
        </p:spPr>
      </p:pic>
      <p:sp>
        <p:nvSpPr>
          <p:cNvPr id="558" name="Shape 6"/>
          <p:cNvSpPr/>
          <p:nvPr/>
        </p:nvSpPr>
        <p:spPr>
          <a:xfrm>
            <a:off x="3456432" y="3602735"/>
            <a:ext cx="310898" cy="310898"/>
          </a:xfrm>
          <a:prstGeom prst="roundRect">
            <a:avLst>
              <a:gd name="adj" fmla="val 23529"/>
            </a:avLst>
          </a:prstGeom>
          <a:solidFill>
            <a:srgbClr val="FE6C5F"/>
          </a:solidFill>
          <a:ln w="12700">
            <a:miter lim="400000"/>
          </a:ln>
        </p:spPr>
        <p:txBody>
          <a:bodyPr lIns="45718" tIns="45718" rIns="45718" bIns="45718"/>
          <a:lstStyle/>
          <a:p>
            <a:pPr/>
          </a:p>
        </p:txBody>
      </p:sp>
      <p:sp>
        <p:nvSpPr>
          <p:cNvPr id="559" name="Text 7"/>
          <p:cNvSpPr txBox="1"/>
          <p:nvPr/>
        </p:nvSpPr>
        <p:spPr>
          <a:xfrm>
            <a:off x="3456432" y="3669282"/>
            <a:ext cx="31089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100">
                <a:solidFill>
                  <a:srgbClr val="FFFFFF"/>
                </a:solidFill>
                <a:latin typeface="Montserrat Thin Bold"/>
                <a:ea typeface="Montserrat Thin Bold"/>
                <a:cs typeface="Montserrat Thin Bold"/>
                <a:sym typeface="Montserrat Thin Bold"/>
              </a:defRPr>
            </a:lvl1pPr>
          </a:lstStyle>
          <a:p>
            <a:pPr/>
            <a:r>
              <a:t>2</a:t>
            </a:r>
          </a:p>
        </p:txBody>
      </p:sp>
      <p:sp>
        <p:nvSpPr>
          <p:cNvPr id="560" name="Text 8"/>
          <p:cNvSpPr txBox="1"/>
          <p:nvPr/>
        </p:nvSpPr>
        <p:spPr>
          <a:xfrm>
            <a:off x="3877054" y="3656582"/>
            <a:ext cx="205740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Connection</a:t>
            </a:r>
          </a:p>
        </p:txBody>
      </p:sp>
      <p:sp>
        <p:nvSpPr>
          <p:cNvPr id="561" name="Text 9"/>
          <p:cNvSpPr txBox="1"/>
          <p:nvPr/>
        </p:nvSpPr>
        <p:spPr>
          <a:xfrm>
            <a:off x="3456432" y="4041647"/>
            <a:ext cx="2478025" cy="6008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A8B4BE"/>
                </a:solidFill>
                <a:latin typeface="Montserrat Thin Regular"/>
                <a:ea typeface="Montserrat Thin Regular"/>
                <a:cs typeface="Montserrat Thin Regular"/>
                <a:sym typeface="Montserrat Thin Regular"/>
              </a:defRPr>
            </a:lvl1pPr>
          </a:lstStyle>
          <a:p>
            <a:pPr/>
            <a:r>
              <a:t>Scans the kiosk QR code and selects the service: onboarding, an issue, or advisory.</a:t>
            </a:r>
          </a:p>
        </p:txBody>
      </p:sp>
      <p:pic>
        <p:nvPicPr>
          <p:cNvPr id="562" name="Image 2" descr="Image 2"/>
          <p:cNvPicPr>
            <a:picLocks noChangeAspect="1"/>
          </p:cNvPicPr>
          <p:nvPr/>
        </p:nvPicPr>
        <p:blipFill>
          <a:blip r:embed="rId5">
            <a:extLst/>
          </a:blip>
          <a:stretch>
            <a:fillRect/>
          </a:stretch>
        </p:blipFill>
        <p:spPr>
          <a:xfrm>
            <a:off x="6254496" y="1847088"/>
            <a:ext cx="2478026" cy="1572768"/>
          </a:xfrm>
          <a:prstGeom prst="rect">
            <a:avLst/>
          </a:prstGeom>
          <a:ln w="12700">
            <a:miter lim="400000"/>
          </a:ln>
        </p:spPr>
      </p:pic>
      <p:sp>
        <p:nvSpPr>
          <p:cNvPr id="563" name="Shape 10"/>
          <p:cNvSpPr/>
          <p:nvPr/>
        </p:nvSpPr>
        <p:spPr>
          <a:xfrm>
            <a:off x="6254496" y="3602735"/>
            <a:ext cx="310898" cy="310898"/>
          </a:xfrm>
          <a:prstGeom prst="roundRect">
            <a:avLst>
              <a:gd name="adj" fmla="val 23529"/>
            </a:avLst>
          </a:prstGeom>
          <a:solidFill>
            <a:srgbClr val="FE6C5F"/>
          </a:solidFill>
          <a:ln w="12700">
            <a:miter lim="400000"/>
          </a:ln>
        </p:spPr>
        <p:txBody>
          <a:bodyPr lIns="45718" tIns="45718" rIns="45718" bIns="45718"/>
          <a:lstStyle/>
          <a:p>
            <a:pPr/>
          </a:p>
        </p:txBody>
      </p:sp>
      <p:sp>
        <p:nvSpPr>
          <p:cNvPr id="564" name="Text 11"/>
          <p:cNvSpPr txBox="1"/>
          <p:nvPr/>
        </p:nvSpPr>
        <p:spPr>
          <a:xfrm>
            <a:off x="6254496" y="3669282"/>
            <a:ext cx="31089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100">
                <a:solidFill>
                  <a:srgbClr val="FFFFFF"/>
                </a:solidFill>
                <a:latin typeface="Montserrat Thin Bold"/>
                <a:ea typeface="Montserrat Thin Bold"/>
                <a:cs typeface="Montserrat Thin Bold"/>
                <a:sym typeface="Montserrat Thin Bold"/>
              </a:defRPr>
            </a:lvl1pPr>
          </a:lstStyle>
          <a:p>
            <a:pPr/>
            <a:r>
              <a:t>3</a:t>
            </a:r>
          </a:p>
        </p:txBody>
      </p:sp>
      <p:sp>
        <p:nvSpPr>
          <p:cNvPr id="565" name="Text 12"/>
          <p:cNvSpPr txBox="1"/>
          <p:nvPr/>
        </p:nvSpPr>
        <p:spPr>
          <a:xfrm>
            <a:off x="6675118" y="3656582"/>
            <a:ext cx="205740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Video service</a:t>
            </a:r>
          </a:p>
        </p:txBody>
      </p:sp>
      <p:sp>
        <p:nvSpPr>
          <p:cNvPr id="566" name="Text 13"/>
          <p:cNvSpPr txBox="1"/>
          <p:nvPr/>
        </p:nvSpPr>
        <p:spPr>
          <a:xfrm>
            <a:off x="6254496" y="4041647"/>
            <a:ext cx="2478025" cy="397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A8B4BE"/>
                </a:solidFill>
                <a:latin typeface="Montserrat Thin Regular"/>
                <a:ea typeface="Montserrat Thin Regular"/>
                <a:cs typeface="Montserrat Thin Regular"/>
                <a:sym typeface="Montserrat Thin Regular"/>
              </a:defRPr>
            </a:lvl1pPr>
          </a:lstStyle>
          <a:p>
            <a:pPr/>
            <a:r>
              <a:t>A specialized banker assists over video and shares documentation on screen.</a:t>
            </a:r>
          </a:p>
        </p:txBody>
      </p:sp>
      <p:pic>
        <p:nvPicPr>
          <p:cNvPr id="567" name="Image 3" descr="Image 3"/>
          <p:cNvPicPr>
            <a:picLocks noChangeAspect="1"/>
          </p:cNvPicPr>
          <p:nvPr/>
        </p:nvPicPr>
        <p:blipFill>
          <a:blip r:embed="rId6">
            <a:extLst/>
          </a:blip>
          <a:stretch>
            <a:fillRect/>
          </a:stretch>
        </p:blipFill>
        <p:spPr>
          <a:xfrm>
            <a:off x="9052559" y="1847088"/>
            <a:ext cx="2478025" cy="1572768"/>
          </a:xfrm>
          <a:prstGeom prst="rect">
            <a:avLst/>
          </a:prstGeom>
          <a:ln w="12700">
            <a:miter lim="400000"/>
          </a:ln>
        </p:spPr>
      </p:pic>
      <p:sp>
        <p:nvSpPr>
          <p:cNvPr id="568" name="Shape 14"/>
          <p:cNvSpPr/>
          <p:nvPr/>
        </p:nvSpPr>
        <p:spPr>
          <a:xfrm>
            <a:off x="9052559" y="3602735"/>
            <a:ext cx="310898" cy="310898"/>
          </a:xfrm>
          <a:prstGeom prst="roundRect">
            <a:avLst>
              <a:gd name="adj" fmla="val 23529"/>
            </a:avLst>
          </a:prstGeom>
          <a:solidFill>
            <a:srgbClr val="FE6C5F"/>
          </a:solidFill>
          <a:ln w="12700">
            <a:miter lim="400000"/>
          </a:ln>
        </p:spPr>
        <p:txBody>
          <a:bodyPr lIns="45718" tIns="45718" rIns="45718" bIns="45718"/>
          <a:lstStyle/>
          <a:p>
            <a:pPr/>
          </a:p>
        </p:txBody>
      </p:sp>
      <p:sp>
        <p:nvSpPr>
          <p:cNvPr id="569" name="Text 15"/>
          <p:cNvSpPr txBox="1"/>
          <p:nvPr/>
        </p:nvSpPr>
        <p:spPr>
          <a:xfrm>
            <a:off x="9052559" y="3669282"/>
            <a:ext cx="31089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100">
                <a:solidFill>
                  <a:srgbClr val="FFFFFF"/>
                </a:solidFill>
                <a:latin typeface="Montserrat Thin Bold"/>
                <a:ea typeface="Montserrat Thin Bold"/>
                <a:cs typeface="Montserrat Thin Bold"/>
                <a:sym typeface="Montserrat Thin Bold"/>
              </a:defRPr>
            </a:lvl1pPr>
          </a:lstStyle>
          <a:p>
            <a:pPr/>
            <a:r>
              <a:t>4</a:t>
            </a:r>
          </a:p>
        </p:txBody>
      </p:sp>
      <p:sp>
        <p:nvSpPr>
          <p:cNvPr id="570" name="Text 16"/>
          <p:cNvSpPr txBox="1"/>
          <p:nvPr/>
        </p:nvSpPr>
        <p:spPr>
          <a:xfrm>
            <a:off x="9473183" y="3656582"/>
            <a:ext cx="20574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FFFFF"/>
                </a:solidFill>
                <a:latin typeface="Montserrat Thin Bold"/>
                <a:ea typeface="Montserrat Thin Bold"/>
                <a:cs typeface="Montserrat Thin Bold"/>
                <a:sym typeface="Montserrat Thin Bold"/>
              </a:defRPr>
            </a:lvl1pPr>
          </a:lstStyle>
          <a:p>
            <a:pPr/>
            <a:r>
              <a:t>Verification</a:t>
            </a:r>
          </a:p>
        </p:txBody>
      </p:sp>
      <p:sp>
        <p:nvSpPr>
          <p:cNvPr id="571" name="Text 17"/>
          <p:cNvSpPr txBox="1"/>
          <p:nvPr/>
        </p:nvSpPr>
        <p:spPr>
          <a:xfrm>
            <a:off x="9052559" y="4041647"/>
            <a:ext cx="2478025" cy="397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A8B4BE"/>
                </a:solidFill>
                <a:latin typeface="Montserrat Thin Regular"/>
                <a:ea typeface="Montserrat Thin Regular"/>
                <a:cs typeface="Montserrat Thin Regular"/>
                <a:sym typeface="Montserrat Thin Regular"/>
              </a:defRPr>
            </a:lvl1pPr>
          </a:lstStyle>
          <a:p>
            <a:pPr/>
            <a:r>
              <a:t>Identity confirmed and the transaction validated on the customer's phone.</a:t>
            </a:r>
          </a:p>
        </p:txBody>
      </p:sp>
      <p:sp>
        <p:nvSpPr>
          <p:cNvPr id="572" name="Shape 18"/>
          <p:cNvSpPr/>
          <p:nvPr/>
        </p:nvSpPr>
        <p:spPr>
          <a:xfrm>
            <a:off x="658366" y="5230367"/>
            <a:ext cx="10874962" cy="658370"/>
          </a:xfrm>
          <a:prstGeom prst="rect">
            <a:avLst/>
          </a:prstGeom>
          <a:solidFill>
            <a:srgbClr val="16202A"/>
          </a:solidFill>
          <a:ln w="12700">
            <a:miter lim="400000"/>
          </a:ln>
        </p:spPr>
        <p:txBody>
          <a:bodyPr lIns="45718" tIns="45718" rIns="45718" bIns="45718"/>
          <a:lstStyle/>
          <a:p>
            <a:pPr/>
          </a:p>
        </p:txBody>
      </p:sp>
      <p:sp>
        <p:nvSpPr>
          <p:cNvPr id="573" name="Text 19"/>
          <p:cNvSpPr txBox="1"/>
          <p:nvPr/>
        </p:nvSpPr>
        <p:spPr>
          <a:xfrm>
            <a:off x="932687" y="5470652"/>
            <a:ext cx="1032632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Regular"/>
                <a:ea typeface="Montserrat Thin Regular"/>
                <a:cs typeface="Montserrat Thin Regular"/>
                <a:sym typeface="Montserrat Thin Regular"/>
              </a:defRPr>
            </a:lvl1pPr>
          </a:lstStyle>
          <a:p>
            <a:pPr/>
            <a:r>
              <a:t>Applicable processes: account opening · identity verification · credit origination · issue resolution · investment advisory</a:t>
            </a:r>
          </a:p>
        </p:txBody>
      </p:sp>
      <p:sp>
        <p:nvSpPr>
          <p:cNvPr id="574" name="Shape 20"/>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575" name="Text 21"/>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579" name="Text 0"/>
          <p:cNvSpPr txBox="1"/>
          <p:nvPr/>
        </p:nvSpPr>
        <p:spPr>
          <a:xfrm>
            <a:off x="658366" y="612393"/>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SECTOR APPLICATIONS</a:t>
            </a:r>
          </a:p>
        </p:txBody>
      </p:sp>
      <p:sp>
        <p:nvSpPr>
          <p:cNvPr id="580" name="Text 1"/>
          <p:cNvSpPr txBox="1"/>
          <p:nvPr/>
        </p:nvSpPr>
        <p:spPr>
          <a:xfrm>
            <a:off x="658366" y="868680"/>
            <a:ext cx="10874962"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The same model, four different operations</a:t>
            </a:r>
          </a:p>
        </p:txBody>
      </p:sp>
      <p:sp>
        <p:nvSpPr>
          <p:cNvPr id="581" name="Shape 2"/>
          <p:cNvSpPr/>
          <p:nvPr/>
        </p:nvSpPr>
        <p:spPr>
          <a:xfrm>
            <a:off x="658366" y="1874520"/>
            <a:ext cx="2478028" cy="388620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582" name="Shape 3"/>
          <p:cNvSpPr/>
          <p:nvPr/>
        </p:nvSpPr>
        <p:spPr>
          <a:xfrm>
            <a:off x="932688" y="3767328"/>
            <a:ext cx="256033" cy="82298"/>
          </a:xfrm>
          <a:prstGeom prst="rect">
            <a:avLst/>
          </a:prstGeom>
          <a:solidFill>
            <a:srgbClr val="FE6C5F"/>
          </a:solidFill>
          <a:ln w="12700">
            <a:miter lim="400000"/>
          </a:ln>
        </p:spPr>
        <p:txBody>
          <a:bodyPr lIns="45718" tIns="45718" rIns="45718" bIns="45718"/>
          <a:lstStyle/>
          <a:p>
            <a:pPr/>
          </a:p>
        </p:txBody>
      </p:sp>
      <p:sp>
        <p:nvSpPr>
          <p:cNvPr id="583" name="Text 4"/>
          <p:cNvSpPr txBox="1"/>
          <p:nvPr/>
        </p:nvSpPr>
        <p:spPr>
          <a:xfrm>
            <a:off x="932688" y="3966717"/>
            <a:ext cx="1929385"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600">
                <a:solidFill>
                  <a:srgbClr val="22303A"/>
                </a:solidFill>
                <a:latin typeface="Montserrat Thin Bold"/>
                <a:ea typeface="Montserrat Thin Bold"/>
                <a:cs typeface="Montserrat Thin Bold"/>
                <a:sym typeface="Montserrat Thin Bold"/>
              </a:defRPr>
            </a:lvl1pPr>
          </a:lstStyle>
          <a:p>
            <a:pPr/>
            <a:r>
              <a:t>Finance</a:t>
            </a:r>
          </a:p>
        </p:txBody>
      </p:sp>
      <p:sp>
        <p:nvSpPr>
          <p:cNvPr id="584" name="Text 5"/>
          <p:cNvSpPr txBox="1"/>
          <p:nvPr/>
        </p:nvSpPr>
        <p:spPr>
          <a:xfrm>
            <a:off x="932688" y="4334254"/>
            <a:ext cx="1929385" cy="12104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Assisted claims assessment, account opening, policy issuance, and claim filing, with visual verification of the policyholder and their document.</a:t>
            </a:r>
          </a:p>
        </p:txBody>
      </p:sp>
      <p:sp>
        <p:nvSpPr>
          <p:cNvPr id="585" name="Shape 6"/>
          <p:cNvSpPr/>
          <p:nvPr/>
        </p:nvSpPr>
        <p:spPr>
          <a:xfrm>
            <a:off x="3456432" y="1874520"/>
            <a:ext cx="2478025" cy="388620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586" name="Shape 7"/>
          <p:cNvSpPr/>
          <p:nvPr/>
        </p:nvSpPr>
        <p:spPr>
          <a:xfrm>
            <a:off x="3730752" y="3767328"/>
            <a:ext cx="256033" cy="82298"/>
          </a:xfrm>
          <a:prstGeom prst="rect">
            <a:avLst/>
          </a:prstGeom>
          <a:solidFill>
            <a:srgbClr val="FE6C5F"/>
          </a:solidFill>
          <a:ln w="12700">
            <a:miter lim="400000"/>
          </a:ln>
        </p:spPr>
        <p:txBody>
          <a:bodyPr lIns="45718" tIns="45718" rIns="45718" bIns="45718"/>
          <a:lstStyle/>
          <a:p>
            <a:pPr/>
          </a:p>
        </p:txBody>
      </p:sp>
      <p:sp>
        <p:nvSpPr>
          <p:cNvPr id="587" name="Text 8"/>
          <p:cNvSpPr txBox="1"/>
          <p:nvPr/>
        </p:nvSpPr>
        <p:spPr>
          <a:xfrm>
            <a:off x="3730752" y="3966717"/>
            <a:ext cx="1929386"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600">
                <a:solidFill>
                  <a:srgbClr val="22303A"/>
                </a:solidFill>
                <a:latin typeface="Montserrat Thin Bold"/>
                <a:ea typeface="Montserrat Thin Bold"/>
                <a:cs typeface="Montserrat Thin Bold"/>
                <a:sym typeface="Montserrat Thin Bold"/>
              </a:defRPr>
            </a:lvl1pPr>
          </a:lstStyle>
          <a:p>
            <a:pPr/>
            <a:r>
              <a:t>Retail</a:t>
            </a:r>
          </a:p>
        </p:txBody>
      </p:sp>
      <p:sp>
        <p:nvSpPr>
          <p:cNvPr id="588" name="Text 9"/>
          <p:cNvSpPr txBox="1"/>
          <p:nvPr/>
        </p:nvSpPr>
        <p:spPr>
          <a:xfrm>
            <a:off x="3730752" y="4334254"/>
            <a:ext cx="1929386"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Personal shopper and in-store product advisory: one brand specialist covers the entire retail network.</a:t>
            </a:r>
          </a:p>
        </p:txBody>
      </p:sp>
      <p:sp>
        <p:nvSpPr>
          <p:cNvPr id="589" name="Shape 10"/>
          <p:cNvSpPr/>
          <p:nvPr/>
        </p:nvSpPr>
        <p:spPr>
          <a:xfrm>
            <a:off x="6254496" y="1874520"/>
            <a:ext cx="2478025" cy="388620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590" name="Shape 11"/>
          <p:cNvSpPr/>
          <p:nvPr/>
        </p:nvSpPr>
        <p:spPr>
          <a:xfrm>
            <a:off x="6528816" y="3767328"/>
            <a:ext cx="256033" cy="82298"/>
          </a:xfrm>
          <a:prstGeom prst="rect">
            <a:avLst/>
          </a:prstGeom>
          <a:solidFill>
            <a:srgbClr val="FE6C5F"/>
          </a:solidFill>
          <a:ln w="12700">
            <a:miter lim="400000"/>
          </a:ln>
        </p:spPr>
        <p:txBody>
          <a:bodyPr lIns="45718" tIns="45718" rIns="45718" bIns="45718"/>
          <a:lstStyle/>
          <a:p>
            <a:pPr/>
          </a:p>
        </p:txBody>
      </p:sp>
      <p:sp>
        <p:nvSpPr>
          <p:cNvPr id="591" name="Text 12"/>
          <p:cNvSpPr txBox="1"/>
          <p:nvPr/>
        </p:nvSpPr>
        <p:spPr>
          <a:xfrm>
            <a:off x="6528816" y="3846067"/>
            <a:ext cx="1929386" cy="482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600">
                <a:solidFill>
                  <a:srgbClr val="22303A"/>
                </a:solidFill>
                <a:latin typeface="Montserrat Thin Bold"/>
                <a:ea typeface="Montserrat Thin Bold"/>
                <a:cs typeface="Montserrat Thin Bold"/>
                <a:sym typeface="Montserrat Thin Bold"/>
              </a:defRPr>
            </a:lvl1pPr>
          </a:lstStyle>
          <a:p>
            <a:pPr/>
            <a:r>
              <a:t>Travel &amp; Hospitality</a:t>
            </a:r>
          </a:p>
        </p:txBody>
      </p:sp>
      <p:sp>
        <p:nvSpPr>
          <p:cNvPr id="592" name="Text 13"/>
          <p:cNvSpPr txBox="1"/>
          <p:nvPr/>
        </p:nvSpPr>
        <p:spPr>
          <a:xfrm>
            <a:off x="6528816" y="4334254"/>
            <a:ext cx="1929386"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Multilingual 24/7 concierge in the hotel, resort, or tour lobby, with no need for a staffed desk overnight.</a:t>
            </a:r>
          </a:p>
        </p:txBody>
      </p:sp>
      <p:sp>
        <p:nvSpPr>
          <p:cNvPr id="593" name="Shape 14"/>
          <p:cNvSpPr/>
          <p:nvPr/>
        </p:nvSpPr>
        <p:spPr>
          <a:xfrm>
            <a:off x="9052559" y="1874520"/>
            <a:ext cx="2478025" cy="388620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594" name="Shape 15"/>
          <p:cNvSpPr/>
          <p:nvPr/>
        </p:nvSpPr>
        <p:spPr>
          <a:xfrm>
            <a:off x="9326880" y="3767328"/>
            <a:ext cx="256033" cy="82298"/>
          </a:xfrm>
          <a:prstGeom prst="rect">
            <a:avLst/>
          </a:prstGeom>
          <a:solidFill>
            <a:srgbClr val="FE6C5F"/>
          </a:solidFill>
          <a:ln w="12700">
            <a:miter lim="400000"/>
          </a:ln>
        </p:spPr>
        <p:txBody>
          <a:bodyPr lIns="45718" tIns="45718" rIns="45718" bIns="45718"/>
          <a:lstStyle/>
          <a:p>
            <a:pPr/>
          </a:p>
        </p:txBody>
      </p:sp>
      <p:sp>
        <p:nvSpPr>
          <p:cNvPr id="595" name="Text 16"/>
          <p:cNvSpPr txBox="1"/>
          <p:nvPr/>
        </p:nvSpPr>
        <p:spPr>
          <a:xfrm>
            <a:off x="9326880" y="3966717"/>
            <a:ext cx="1929386"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600">
                <a:solidFill>
                  <a:srgbClr val="22303A"/>
                </a:solidFill>
                <a:latin typeface="Montserrat Thin Bold"/>
                <a:ea typeface="Montserrat Thin Bold"/>
                <a:cs typeface="Montserrat Thin Bold"/>
                <a:sym typeface="Montserrat Thin Bold"/>
              </a:defRPr>
            </a:lvl1pPr>
          </a:lstStyle>
          <a:p>
            <a:pPr/>
            <a:r>
              <a:t>Healthcare</a:t>
            </a:r>
          </a:p>
        </p:txBody>
      </p:sp>
      <p:sp>
        <p:nvSpPr>
          <p:cNvPr id="596" name="Text 17"/>
          <p:cNvSpPr txBox="1"/>
          <p:nvPr/>
        </p:nvSpPr>
        <p:spPr>
          <a:xfrm>
            <a:off x="9326880" y="4334254"/>
            <a:ext cx="1929386"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Admissions, initial triage, and patient guidance at clinics and centers without permanent front-desk staff.</a:t>
            </a:r>
          </a:p>
        </p:txBody>
      </p:sp>
      <p:sp>
        <p:nvSpPr>
          <p:cNvPr id="597" name="Shape 18"/>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598" name="Text 19"/>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599" name="intpowers-telepresence-brochure-2026-04-es.049.png" descr="intpowers-telepresence-brochure-2026-04-es.049.png"/>
          <p:cNvPicPr>
            <a:picLocks noChangeAspect="1"/>
          </p:cNvPicPr>
          <p:nvPr/>
        </p:nvPicPr>
        <p:blipFill>
          <a:blip r:embed="rId3">
            <a:extLst/>
          </a:blip>
          <a:stretch>
            <a:fillRect/>
          </a:stretch>
        </p:blipFill>
        <p:spPr>
          <a:xfrm>
            <a:off x="666999" y="1863786"/>
            <a:ext cx="2460762" cy="1384179"/>
          </a:xfrm>
          <a:prstGeom prst="rect">
            <a:avLst/>
          </a:prstGeom>
          <a:ln w="12700">
            <a:miter lim="400000"/>
          </a:ln>
        </p:spPr>
      </p:pic>
      <p:pic>
        <p:nvPicPr>
          <p:cNvPr id="600" name="intpowers-telepresence-brochure-2026-04-es.044.png" descr="intpowers-telepresence-brochure-2026-04-es.044.png"/>
          <p:cNvPicPr>
            <a:picLocks noChangeAspect="1"/>
          </p:cNvPicPr>
          <p:nvPr/>
        </p:nvPicPr>
        <p:blipFill>
          <a:blip r:embed="rId4">
            <a:extLst/>
          </a:blip>
          <a:stretch>
            <a:fillRect/>
          </a:stretch>
        </p:blipFill>
        <p:spPr>
          <a:xfrm>
            <a:off x="6263128" y="1869756"/>
            <a:ext cx="2460761" cy="1384180"/>
          </a:xfrm>
          <a:prstGeom prst="rect">
            <a:avLst/>
          </a:prstGeom>
          <a:ln w="12700">
            <a:miter lim="400000"/>
          </a:ln>
        </p:spPr>
      </p:pic>
      <p:pic>
        <p:nvPicPr>
          <p:cNvPr id="601" name="intpowers-telepresence-brochure-2026-04-es.045.png" descr="intpowers-telepresence-brochure-2026-04-es.045.png"/>
          <p:cNvPicPr>
            <a:picLocks noChangeAspect="1"/>
          </p:cNvPicPr>
          <p:nvPr/>
        </p:nvPicPr>
        <p:blipFill>
          <a:blip r:embed="rId5">
            <a:extLst/>
          </a:blip>
          <a:stretch>
            <a:fillRect/>
          </a:stretch>
        </p:blipFill>
        <p:spPr>
          <a:xfrm>
            <a:off x="3451669" y="1869756"/>
            <a:ext cx="2460760" cy="1384180"/>
          </a:xfrm>
          <a:prstGeom prst="rect">
            <a:avLst/>
          </a:prstGeom>
          <a:ln w="12700">
            <a:miter lim="400000"/>
          </a:ln>
        </p:spPr>
      </p:pic>
      <p:pic>
        <p:nvPicPr>
          <p:cNvPr id="602" name="intpowers-telepresence-brochure-2026-04-es.043.png" descr="intpowers-telepresence-brochure-2026-04-es.043.png"/>
          <p:cNvPicPr>
            <a:picLocks noChangeAspect="1"/>
          </p:cNvPicPr>
          <p:nvPr/>
        </p:nvPicPr>
        <p:blipFill>
          <a:blip r:embed="rId6">
            <a:extLst/>
          </a:blip>
          <a:stretch>
            <a:fillRect/>
          </a:stretch>
        </p:blipFill>
        <p:spPr>
          <a:xfrm>
            <a:off x="9047797" y="1856251"/>
            <a:ext cx="2487551" cy="1399249"/>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606" name="Text 0"/>
          <p:cNvSpPr txBox="1"/>
          <p:nvPr/>
        </p:nvSpPr>
        <p:spPr>
          <a:xfrm>
            <a:off x="658366" y="612393"/>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PHYSICAL DEPLOYMENT</a:t>
            </a:r>
          </a:p>
        </p:txBody>
      </p:sp>
      <p:sp>
        <p:nvSpPr>
          <p:cNvPr id="607" name="Text 1"/>
          <p:cNvSpPr txBox="1"/>
          <p:nvPr/>
        </p:nvSpPr>
        <p:spPr>
          <a:xfrm>
            <a:off x="658366" y="868680"/>
            <a:ext cx="10874962"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Any format, any orientation</a:t>
            </a:r>
          </a:p>
        </p:txBody>
      </p:sp>
      <p:sp>
        <p:nvSpPr>
          <p:cNvPr id="608" name="Text 2"/>
          <p:cNvSpPr txBox="1"/>
          <p:nvPr/>
        </p:nvSpPr>
        <p:spPr>
          <a:xfrm>
            <a:off x="658368" y="1572766"/>
            <a:ext cx="9509760" cy="44973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800"/>
              </a:lnSpc>
              <a:defRPr sz="1200">
                <a:solidFill>
                  <a:srgbClr val="6B7A85"/>
                </a:solidFill>
                <a:latin typeface="Montserrat Thin Regular"/>
                <a:ea typeface="Montserrat Thin Regular"/>
                <a:cs typeface="Montserrat Thin Regular"/>
                <a:sym typeface="Montserrat Thin Regular"/>
              </a:defRPr>
            </a:lvl1pPr>
          </a:lstStyle>
          <a:p>
            <a:pPr/>
            <a:r>
              <a:t>The software adapts to whatever hardware is already on site: a vertical totem, horizontal screen, countertop tablet, or embedded monitor. It doesn't dictate construction work or furniture.</a:t>
            </a:r>
          </a:p>
        </p:txBody>
      </p:sp>
      <p:sp>
        <p:nvSpPr>
          <p:cNvPr id="609" name="Shape 3"/>
          <p:cNvSpPr/>
          <p:nvPr/>
        </p:nvSpPr>
        <p:spPr>
          <a:xfrm>
            <a:off x="658368" y="2286000"/>
            <a:ext cx="3364992" cy="324612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610" name="Shape 4"/>
          <p:cNvSpPr/>
          <p:nvPr/>
        </p:nvSpPr>
        <p:spPr>
          <a:xfrm>
            <a:off x="877822" y="2505455"/>
            <a:ext cx="2926084" cy="1572771"/>
          </a:xfrm>
          <a:prstGeom prst="rect">
            <a:avLst/>
          </a:prstGeom>
          <a:solidFill>
            <a:srgbClr val="E9EDEF"/>
          </a:solidFill>
          <a:ln w="12700">
            <a:miter lim="400000"/>
          </a:ln>
        </p:spPr>
        <p:txBody>
          <a:bodyPr lIns="45718" tIns="45718" rIns="45718" bIns="45718"/>
          <a:lstStyle/>
          <a:p>
            <a:pPr/>
          </a:p>
        </p:txBody>
      </p:sp>
      <p:sp>
        <p:nvSpPr>
          <p:cNvPr id="611" name="Text 5"/>
          <p:cNvSpPr txBox="1"/>
          <p:nvPr/>
        </p:nvSpPr>
        <p:spPr>
          <a:xfrm>
            <a:off x="950974" y="4274819"/>
            <a:ext cx="2779779"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Vertical or Horizontal Screen</a:t>
            </a:r>
          </a:p>
        </p:txBody>
      </p:sp>
      <p:sp>
        <p:nvSpPr>
          <p:cNvPr id="612" name="Text 6"/>
          <p:cNvSpPr txBox="1"/>
          <p:nvPr/>
        </p:nvSpPr>
        <p:spPr>
          <a:xfrm>
            <a:off x="950974" y="4626864"/>
            <a:ext cx="2779779"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The software automatically detects screen size and orientation.</a:t>
            </a:r>
          </a:p>
        </p:txBody>
      </p:sp>
      <p:sp>
        <p:nvSpPr>
          <p:cNvPr id="613" name="Shape 7"/>
          <p:cNvSpPr/>
          <p:nvPr/>
        </p:nvSpPr>
        <p:spPr>
          <a:xfrm>
            <a:off x="4407408" y="2286000"/>
            <a:ext cx="3364992" cy="324612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614" name="Shape 8"/>
          <p:cNvSpPr/>
          <p:nvPr/>
        </p:nvSpPr>
        <p:spPr>
          <a:xfrm>
            <a:off x="4626864" y="2505455"/>
            <a:ext cx="2926082" cy="1572771"/>
          </a:xfrm>
          <a:prstGeom prst="rect">
            <a:avLst/>
          </a:prstGeom>
          <a:solidFill>
            <a:srgbClr val="E9EDEF"/>
          </a:solidFill>
          <a:ln w="12700">
            <a:miter lim="400000"/>
          </a:ln>
        </p:spPr>
        <p:txBody>
          <a:bodyPr lIns="45718" tIns="45718" rIns="45718" bIns="45718"/>
          <a:lstStyle/>
          <a:p>
            <a:pPr/>
          </a:p>
        </p:txBody>
      </p:sp>
      <p:pic>
        <p:nvPicPr>
          <p:cNvPr id="615" name="Image 1" descr="Image 1"/>
          <p:cNvPicPr>
            <a:picLocks noChangeAspect="1"/>
          </p:cNvPicPr>
          <p:nvPr/>
        </p:nvPicPr>
        <p:blipFill>
          <a:blip r:embed="rId3">
            <a:extLst/>
          </a:blip>
          <a:stretch>
            <a:fillRect/>
          </a:stretch>
        </p:blipFill>
        <p:spPr>
          <a:xfrm>
            <a:off x="4692500" y="2505455"/>
            <a:ext cx="2794811" cy="1572770"/>
          </a:xfrm>
          <a:prstGeom prst="rect">
            <a:avLst/>
          </a:prstGeom>
          <a:ln w="12700">
            <a:miter lim="400000"/>
          </a:ln>
        </p:spPr>
      </p:pic>
      <p:sp>
        <p:nvSpPr>
          <p:cNvPr id="616" name="Text 9"/>
          <p:cNvSpPr txBox="1"/>
          <p:nvPr/>
        </p:nvSpPr>
        <p:spPr>
          <a:xfrm>
            <a:off x="4700015" y="4274819"/>
            <a:ext cx="2779778"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Focus or Full-Screen Mode</a:t>
            </a:r>
          </a:p>
        </p:txBody>
      </p:sp>
      <p:sp>
        <p:nvSpPr>
          <p:cNvPr id="617" name="Text 10"/>
          <p:cNvSpPr txBox="1"/>
          <p:nvPr/>
        </p:nvSpPr>
        <p:spPr>
          <a:xfrm>
            <a:off x="4700015" y="4626864"/>
            <a:ext cx="2779778"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The system adjusts the advisor's framing based on the screen type and use.</a:t>
            </a:r>
          </a:p>
        </p:txBody>
      </p:sp>
      <p:sp>
        <p:nvSpPr>
          <p:cNvPr id="618" name="Shape 11"/>
          <p:cNvSpPr/>
          <p:nvPr/>
        </p:nvSpPr>
        <p:spPr>
          <a:xfrm>
            <a:off x="8156447" y="2286000"/>
            <a:ext cx="3364994" cy="3246122"/>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619" name="Shape 12"/>
          <p:cNvSpPr/>
          <p:nvPr/>
        </p:nvSpPr>
        <p:spPr>
          <a:xfrm>
            <a:off x="8375904" y="2505455"/>
            <a:ext cx="2926082" cy="1572771"/>
          </a:xfrm>
          <a:prstGeom prst="rect">
            <a:avLst/>
          </a:prstGeom>
          <a:solidFill>
            <a:srgbClr val="E9EDEF"/>
          </a:solidFill>
          <a:ln w="12700">
            <a:miter lim="400000"/>
          </a:ln>
        </p:spPr>
        <p:txBody>
          <a:bodyPr lIns="45718" tIns="45718" rIns="45718" bIns="45718"/>
          <a:lstStyle/>
          <a:p>
            <a:pPr/>
          </a:p>
        </p:txBody>
      </p:sp>
      <p:sp>
        <p:nvSpPr>
          <p:cNvPr id="620" name="Text 13"/>
          <p:cNvSpPr txBox="1"/>
          <p:nvPr/>
        </p:nvSpPr>
        <p:spPr>
          <a:xfrm>
            <a:off x="8449056" y="4274819"/>
            <a:ext cx="2779778"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Touchscreens, PWA</a:t>
            </a:r>
          </a:p>
        </p:txBody>
      </p:sp>
      <p:sp>
        <p:nvSpPr>
          <p:cNvPr id="621" name="Text 14"/>
          <p:cNvSpPr txBox="1"/>
          <p:nvPr/>
        </p:nvSpPr>
        <p:spPr>
          <a:xfrm>
            <a:off x="8449056" y="4626864"/>
            <a:ext cx="2779778" cy="37477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500"/>
              </a:lnSpc>
              <a:defRPr sz="1000">
                <a:solidFill>
                  <a:srgbClr val="6B7A85"/>
                </a:solidFill>
                <a:latin typeface="Montserrat Thin Regular"/>
                <a:ea typeface="Montserrat Thin Regular"/>
                <a:cs typeface="Montserrat Thin Regular"/>
                <a:sym typeface="Montserrat Thin Regular"/>
              </a:defRPr>
            </a:lvl1pPr>
          </a:lstStyle>
          <a:p>
            <a:pPr/>
            <a:r>
              <a:t>The system also runs on touch devices — iPad or Android — both as a PWA.</a:t>
            </a:r>
          </a:p>
        </p:txBody>
      </p:sp>
      <p:sp>
        <p:nvSpPr>
          <p:cNvPr id="622" name="Shape 15"/>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623" name="Text 16"/>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
        <p:nvSpPr>
          <p:cNvPr id="624" name="Shape 17"/>
          <p:cNvSpPr/>
          <p:nvPr/>
        </p:nvSpPr>
        <p:spPr>
          <a:xfrm>
            <a:off x="658366" y="5705854"/>
            <a:ext cx="10874962" cy="548642"/>
          </a:xfrm>
          <a:prstGeom prst="rect">
            <a:avLst/>
          </a:prstGeom>
          <a:solidFill>
            <a:srgbClr val="22303A"/>
          </a:solidFill>
          <a:ln w="12700">
            <a:miter lim="400000"/>
          </a:ln>
        </p:spPr>
        <p:txBody>
          <a:bodyPr lIns="45718" tIns="45718" rIns="45718" bIns="45718"/>
          <a:lstStyle/>
          <a:p>
            <a:pPr/>
          </a:p>
        </p:txBody>
      </p:sp>
      <p:sp>
        <p:nvSpPr>
          <p:cNvPr id="625" name="Text 18"/>
          <p:cNvSpPr txBox="1"/>
          <p:nvPr/>
        </p:nvSpPr>
        <p:spPr>
          <a:xfrm>
            <a:off x="932687" y="5897625"/>
            <a:ext cx="10326321"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000">
                <a:solidFill>
                  <a:srgbClr val="FFFFFF"/>
                </a:solidFill>
                <a:latin typeface="Montserrat Thin Regular"/>
                <a:ea typeface="Montserrat Thin Regular"/>
                <a:cs typeface="Montserrat Thin Regular"/>
                <a:sym typeface="Montserrat Thin Regular"/>
              </a:defRPr>
            </a:lvl1pPr>
          </a:lstStyle>
          <a:p>
            <a:pPr/>
            <a:r>
              <a:t>Vertical 9:16 · 1080 × 1920      Horizontal 16:9 · 1920 × 1080      From countertop tablets to large-format totems</a:t>
            </a:r>
          </a:p>
        </p:txBody>
      </p:sp>
      <p:pic>
        <p:nvPicPr>
          <p:cNvPr id="626" name="Layer.tiff" descr="Layer.tiff"/>
          <p:cNvPicPr>
            <a:picLocks noChangeAspect="1"/>
          </p:cNvPicPr>
          <p:nvPr/>
        </p:nvPicPr>
        <p:blipFill>
          <a:blip r:embed="rId4">
            <a:extLst/>
          </a:blip>
          <a:stretch>
            <a:fillRect/>
          </a:stretch>
        </p:blipFill>
        <p:spPr>
          <a:xfrm>
            <a:off x="1369172" y="2642891"/>
            <a:ext cx="2140784" cy="1297899"/>
          </a:xfrm>
          <a:prstGeom prst="rect">
            <a:avLst/>
          </a:prstGeom>
          <a:ln w="12700">
            <a:miter lim="400000"/>
          </a:ln>
        </p:spPr>
      </p:pic>
      <p:pic>
        <p:nvPicPr>
          <p:cNvPr id="627" name="Image Layer.tiff" descr="Image Layer.tiff"/>
          <p:cNvPicPr>
            <a:picLocks noChangeAspect="1"/>
          </p:cNvPicPr>
          <p:nvPr/>
        </p:nvPicPr>
        <p:blipFill>
          <a:blip r:embed="rId5">
            <a:extLst/>
          </a:blip>
          <a:stretch>
            <a:fillRect/>
          </a:stretch>
        </p:blipFill>
        <p:spPr>
          <a:xfrm>
            <a:off x="8873359" y="2642891"/>
            <a:ext cx="933650" cy="1389338"/>
          </a:xfrm>
          <a:prstGeom prst="rect">
            <a:avLst/>
          </a:prstGeom>
          <a:ln w="12700">
            <a:miter lim="400000"/>
          </a:ln>
        </p:spPr>
      </p:pic>
      <p:pic>
        <p:nvPicPr>
          <p:cNvPr id="628" name="pasted-movie.png" descr="pasted-movie.png"/>
          <p:cNvPicPr>
            <a:picLocks noChangeAspect="1"/>
          </p:cNvPicPr>
          <p:nvPr/>
        </p:nvPicPr>
        <p:blipFill>
          <a:blip r:embed="rId6">
            <a:extLst/>
          </a:blip>
          <a:stretch>
            <a:fillRect/>
          </a:stretch>
        </p:blipFill>
        <p:spPr>
          <a:xfrm>
            <a:off x="10116377" y="2900022"/>
            <a:ext cx="783635" cy="783635"/>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632" name="Text 0"/>
          <p:cNvSpPr txBox="1"/>
          <p:nvPr/>
        </p:nvSpPr>
        <p:spPr>
          <a:xfrm>
            <a:off x="658368" y="612393"/>
            <a:ext cx="521208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BRAND IDENTITY</a:t>
            </a:r>
          </a:p>
        </p:txBody>
      </p:sp>
      <p:sp>
        <p:nvSpPr>
          <p:cNvPr id="633" name="Text 1"/>
          <p:cNvSpPr txBox="1"/>
          <p:nvPr/>
        </p:nvSpPr>
        <p:spPr>
          <a:xfrm>
            <a:off x="658368" y="868680"/>
            <a:ext cx="5212080"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Your brand at every</a:t>
            </a:r>
          </a:p>
          <a:p>
            <a:pPr>
              <a:lnSpc>
                <a:spcPts val="3300"/>
              </a:lnSpc>
              <a:defRPr sz="2800">
                <a:solidFill>
                  <a:srgbClr val="22303A"/>
                </a:solidFill>
                <a:latin typeface="Montserrat Thin Bold"/>
                <a:ea typeface="Montserrat Thin Bold"/>
                <a:cs typeface="Montserrat Thin Bold"/>
                <a:sym typeface="Montserrat Thin Bold"/>
              </a:defRPr>
            </a:pPr>
            <a:r>
              <a:t>point of contact</a:t>
            </a:r>
          </a:p>
        </p:txBody>
      </p:sp>
      <p:sp>
        <p:nvSpPr>
          <p:cNvPr id="634" name="Text 2"/>
          <p:cNvSpPr txBox="1"/>
          <p:nvPr/>
        </p:nvSpPr>
        <p:spPr>
          <a:xfrm>
            <a:off x="658367" y="2286000"/>
            <a:ext cx="5029203" cy="749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6B7A85"/>
                </a:solidFill>
                <a:latin typeface="Montserrat Thin Regular"/>
                <a:ea typeface="Montserrat Thin Regular"/>
                <a:cs typeface="Montserrat Thin Regular"/>
                <a:sym typeface="Montserrat Thin Regular"/>
              </a:defRPr>
            </a:lvl1pPr>
          </a:lstStyle>
          <a:p>
            <a:pPr/>
            <a:r>
              <a:t>100% configurable interface: logo, color palette, typography, legal text, and promotional content. End customers never perceive a third-party platform.</a:t>
            </a:r>
          </a:p>
        </p:txBody>
      </p:sp>
      <p:sp>
        <p:nvSpPr>
          <p:cNvPr id="635" name="Shape 3"/>
          <p:cNvSpPr/>
          <p:nvPr/>
        </p:nvSpPr>
        <p:spPr>
          <a:xfrm>
            <a:off x="676655" y="3739896"/>
            <a:ext cx="91442" cy="91442"/>
          </a:xfrm>
          <a:prstGeom prst="rect">
            <a:avLst/>
          </a:prstGeom>
          <a:solidFill>
            <a:srgbClr val="FE6C5F"/>
          </a:solidFill>
          <a:ln w="12700">
            <a:miter lim="400000"/>
          </a:ln>
        </p:spPr>
        <p:txBody>
          <a:bodyPr lIns="45718" tIns="45718" rIns="45718" bIns="45718"/>
          <a:lstStyle/>
          <a:p>
            <a:pPr/>
          </a:p>
        </p:txBody>
      </p:sp>
      <p:sp>
        <p:nvSpPr>
          <p:cNvPr id="636" name="Text 4"/>
          <p:cNvSpPr txBox="1"/>
          <p:nvPr/>
        </p:nvSpPr>
        <p:spPr>
          <a:xfrm>
            <a:off x="950974" y="3715002"/>
            <a:ext cx="4846324"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Regular"/>
                <a:ea typeface="Montserrat Thin Regular"/>
                <a:cs typeface="Montserrat Thin Regular"/>
                <a:sym typeface="Montserrat Thin Regular"/>
              </a:defRPr>
            </a:lvl1pPr>
          </a:lstStyle>
          <a:p>
            <a:pPr/>
            <a:r>
              <a:t>Corporate logo, color palette, and typography</a:t>
            </a:r>
          </a:p>
        </p:txBody>
      </p:sp>
      <p:sp>
        <p:nvSpPr>
          <p:cNvPr id="637" name="Shape 5"/>
          <p:cNvSpPr/>
          <p:nvPr/>
        </p:nvSpPr>
        <p:spPr>
          <a:xfrm>
            <a:off x="676655" y="4233671"/>
            <a:ext cx="91442" cy="91442"/>
          </a:xfrm>
          <a:prstGeom prst="rect">
            <a:avLst/>
          </a:prstGeom>
          <a:solidFill>
            <a:srgbClr val="FE6C5F"/>
          </a:solidFill>
          <a:ln w="12700">
            <a:miter lim="400000"/>
          </a:ln>
        </p:spPr>
        <p:txBody>
          <a:bodyPr lIns="45718" tIns="45718" rIns="45718" bIns="45718"/>
          <a:lstStyle/>
          <a:p>
            <a:pPr/>
          </a:p>
        </p:txBody>
      </p:sp>
      <p:sp>
        <p:nvSpPr>
          <p:cNvPr id="638" name="Text 6"/>
          <p:cNvSpPr txBox="1"/>
          <p:nvPr/>
        </p:nvSpPr>
        <p:spPr>
          <a:xfrm>
            <a:off x="950974" y="4208779"/>
            <a:ext cx="4846324"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Regular"/>
                <a:ea typeface="Montserrat Thin Regular"/>
                <a:cs typeface="Montserrat Thin Regular"/>
                <a:sym typeface="Montserrat Thin Regular"/>
              </a:defRPr>
            </a:lvl1pPr>
          </a:lstStyle>
          <a:p>
            <a:pPr/>
            <a:r>
              <a:t>Your own text, languages, and legal notices</a:t>
            </a:r>
          </a:p>
        </p:txBody>
      </p:sp>
      <p:sp>
        <p:nvSpPr>
          <p:cNvPr id="639" name="Shape 7"/>
          <p:cNvSpPr/>
          <p:nvPr/>
        </p:nvSpPr>
        <p:spPr>
          <a:xfrm>
            <a:off x="676655" y="4727447"/>
            <a:ext cx="91442" cy="91442"/>
          </a:xfrm>
          <a:prstGeom prst="rect">
            <a:avLst/>
          </a:prstGeom>
          <a:solidFill>
            <a:srgbClr val="FE6C5F"/>
          </a:solidFill>
          <a:ln w="12700">
            <a:miter lim="400000"/>
          </a:ln>
        </p:spPr>
        <p:txBody>
          <a:bodyPr lIns="45718" tIns="45718" rIns="45718" bIns="45718"/>
          <a:lstStyle/>
          <a:p>
            <a:pPr/>
          </a:p>
        </p:txBody>
      </p:sp>
      <p:sp>
        <p:nvSpPr>
          <p:cNvPr id="640" name="Text 8"/>
          <p:cNvSpPr txBox="1"/>
          <p:nvPr/>
        </p:nvSpPr>
        <p:spPr>
          <a:xfrm>
            <a:off x="950974" y="4702554"/>
            <a:ext cx="4846324"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Regular"/>
                <a:ea typeface="Montserrat Thin Regular"/>
                <a:cs typeface="Montserrat Thin Regular"/>
                <a:sym typeface="Montserrat Thin Regular"/>
              </a:defRPr>
            </a:lvl1pPr>
          </a:lstStyle>
          <a:p>
            <a:pPr/>
            <a:r>
              <a:t>Custom iconography and service naming</a:t>
            </a:r>
          </a:p>
        </p:txBody>
      </p:sp>
      <p:sp>
        <p:nvSpPr>
          <p:cNvPr id="641" name="Shape 9"/>
          <p:cNvSpPr/>
          <p:nvPr/>
        </p:nvSpPr>
        <p:spPr>
          <a:xfrm>
            <a:off x="676655" y="5221223"/>
            <a:ext cx="91442" cy="91442"/>
          </a:xfrm>
          <a:prstGeom prst="rect">
            <a:avLst/>
          </a:prstGeom>
          <a:solidFill>
            <a:srgbClr val="FE6C5F"/>
          </a:solidFill>
          <a:ln w="12700">
            <a:miter lim="400000"/>
          </a:ln>
        </p:spPr>
        <p:txBody>
          <a:bodyPr lIns="45718" tIns="45718" rIns="45718" bIns="45718"/>
          <a:lstStyle/>
          <a:p>
            <a:pPr/>
          </a:p>
        </p:txBody>
      </p:sp>
      <p:sp>
        <p:nvSpPr>
          <p:cNvPr id="642" name="Text 10"/>
          <p:cNvSpPr txBox="1"/>
          <p:nvPr/>
        </p:nvSpPr>
        <p:spPr>
          <a:xfrm>
            <a:off x="950974" y="5196331"/>
            <a:ext cx="4846324"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22303A"/>
                </a:solidFill>
                <a:latin typeface="Montserrat Thin Regular"/>
                <a:ea typeface="Montserrat Thin Regular"/>
                <a:cs typeface="Montserrat Thin Regular"/>
                <a:sym typeface="Montserrat Thin Regular"/>
              </a:defRPr>
            </a:lvl1pPr>
          </a:lstStyle>
          <a:p>
            <a:pPr/>
            <a:r>
              <a:t>Changes applied remotely across the entire network</a:t>
            </a:r>
          </a:p>
        </p:txBody>
      </p:sp>
      <p:sp>
        <p:nvSpPr>
          <p:cNvPr id="643" name="Text 11"/>
          <p:cNvSpPr txBox="1"/>
          <p:nvPr/>
        </p:nvSpPr>
        <p:spPr>
          <a:xfrm>
            <a:off x="6263640" y="5434837"/>
            <a:ext cx="551383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6B7A85"/>
                </a:solidFill>
                <a:latin typeface="Montserrat Thin Regular"/>
                <a:ea typeface="Montserrat Thin Regular"/>
                <a:cs typeface="Montserrat Thin Regular"/>
                <a:sym typeface="Montserrat Thin Regular"/>
              </a:defRPr>
            </a:lvl1pPr>
          </a:lstStyle>
          <a:p>
            <a:pPr/>
            <a:r>
              <a:t>Example of customization on the same software</a:t>
            </a:r>
          </a:p>
        </p:txBody>
      </p:sp>
      <p:sp>
        <p:nvSpPr>
          <p:cNvPr id="644" name="Shape 12"/>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645" name="Text 13"/>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646" name="Layer.tiff" descr="Layer.tiff"/>
          <p:cNvPicPr>
            <a:picLocks noChangeAspect="1"/>
          </p:cNvPicPr>
          <p:nvPr/>
        </p:nvPicPr>
        <p:blipFill>
          <a:blip r:embed="rId3">
            <a:extLst/>
          </a:blip>
          <a:stretch>
            <a:fillRect/>
          </a:stretch>
        </p:blipFill>
        <p:spPr>
          <a:xfrm>
            <a:off x="6523693" y="829398"/>
            <a:ext cx="4696297" cy="4410084"/>
          </a:xfrm>
          <a:prstGeom prst="rect">
            <a:avLst/>
          </a:pr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650" name="Text 0"/>
          <p:cNvSpPr txBox="1"/>
          <p:nvPr/>
        </p:nvSpPr>
        <p:spPr>
          <a:xfrm>
            <a:off x="658368" y="612393"/>
            <a:ext cx="5669280"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CONTENT AND MONETIZATION</a:t>
            </a:r>
          </a:p>
        </p:txBody>
      </p:sp>
      <p:sp>
        <p:nvSpPr>
          <p:cNvPr id="651" name="Text 1"/>
          <p:cNvSpPr txBox="1"/>
          <p:nvPr/>
        </p:nvSpPr>
        <p:spPr>
          <a:xfrm>
            <a:off x="658368" y="868680"/>
            <a:ext cx="5669280" cy="7947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100"/>
              </a:lnSpc>
              <a:defRPr sz="2700">
                <a:solidFill>
                  <a:srgbClr val="FFFFFF"/>
                </a:solidFill>
                <a:latin typeface="Montserrat Thin Bold"/>
                <a:ea typeface="Montserrat Thin Bold"/>
                <a:cs typeface="Montserrat Thin Bold"/>
                <a:sym typeface="Montserrat Thin Bold"/>
              </a:defRPr>
            </a:pPr>
            <a:r>
              <a:t>The screen keeps working</a:t>
            </a:r>
          </a:p>
          <a:p>
            <a:pPr>
              <a:lnSpc>
                <a:spcPts val="3100"/>
              </a:lnSpc>
              <a:defRPr sz="2700">
                <a:solidFill>
                  <a:srgbClr val="FFFFFF"/>
                </a:solidFill>
                <a:latin typeface="Montserrat Thin Bold"/>
                <a:ea typeface="Montserrat Thin Bold"/>
                <a:cs typeface="Montserrat Thin Bold"/>
                <a:sym typeface="Montserrat Thin Bold"/>
              </a:defRPr>
            </a:pPr>
            <a:r>
              <a:t>even when there is no session</a:t>
            </a:r>
          </a:p>
        </p:txBody>
      </p:sp>
      <p:sp>
        <p:nvSpPr>
          <p:cNvPr id="652" name="Text 2"/>
          <p:cNvSpPr txBox="1"/>
          <p:nvPr/>
        </p:nvSpPr>
        <p:spPr>
          <a:xfrm>
            <a:off x="658366" y="2286000"/>
            <a:ext cx="5394964" cy="95519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900"/>
              </a:lnSpc>
              <a:defRPr sz="1200">
                <a:solidFill>
                  <a:srgbClr val="A8B4BE"/>
                </a:solidFill>
                <a:latin typeface="Montserrat Thin Regular"/>
                <a:ea typeface="Montserrat Thin Regular"/>
                <a:cs typeface="Montserrat Thin Regular"/>
                <a:sym typeface="Montserrat Thin Regular"/>
              </a:defRPr>
            </a:lvl1pPr>
          </a:lstStyle>
          <a:p>
            <a:pPr/>
            <a:r>
              <a:t>At rest, the point doesn't go dark: it plays content and advertising carousels scheduled per location from Kiosk Manager. The asset stops being just a service channel and becomes a communication medium too.</a:t>
            </a:r>
          </a:p>
        </p:txBody>
      </p:sp>
      <p:sp>
        <p:nvSpPr>
          <p:cNvPr id="653" name="Shape 3"/>
          <p:cNvSpPr/>
          <p:nvPr/>
        </p:nvSpPr>
        <p:spPr>
          <a:xfrm>
            <a:off x="658368" y="3858767"/>
            <a:ext cx="64010" cy="914402"/>
          </a:xfrm>
          <a:prstGeom prst="rect">
            <a:avLst/>
          </a:prstGeom>
          <a:solidFill>
            <a:srgbClr val="FE6C5F"/>
          </a:solidFill>
          <a:ln w="12700">
            <a:miter lim="400000"/>
          </a:ln>
        </p:spPr>
        <p:txBody>
          <a:bodyPr lIns="45718" tIns="45718" rIns="45718" bIns="45718"/>
          <a:lstStyle/>
          <a:p>
            <a:pPr/>
          </a:p>
        </p:txBody>
      </p:sp>
      <p:sp>
        <p:nvSpPr>
          <p:cNvPr id="654" name="Text 4"/>
          <p:cNvSpPr txBox="1"/>
          <p:nvPr/>
        </p:nvSpPr>
        <p:spPr>
          <a:xfrm>
            <a:off x="841247" y="3888738"/>
            <a:ext cx="243230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Bold"/>
                <a:ea typeface="Montserrat Thin Bold"/>
                <a:cs typeface="Montserrat Thin Bold"/>
                <a:sym typeface="Montserrat Thin Bold"/>
              </a:defRPr>
            </a:lvl1pPr>
          </a:lstStyle>
          <a:p>
            <a:pPr/>
            <a:r>
              <a:t>JPG, GIF, and MP4 formats</a:t>
            </a:r>
          </a:p>
        </p:txBody>
      </p:sp>
      <p:sp>
        <p:nvSpPr>
          <p:cNvPr id="655" name="Text 5"/>
          <p:cNvSpPr txBox="1"/>
          <p:nvPr/>
        </p:nvSpPr>
        <p:spPr>
          <a:xfrm>
            <a:off x="841247" y="4114800"/>
            <a:ext cx="2432306" cy="3258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A8B4BE"/>
                </a:solidFill>
                <a:latin typeface="Montserrat Thin Regular"/>
                <a:ea typeface="Montserrat Thin Regular"/>
                <a:cs typeface="Montserrat Thin Regular"/>
                <a:sym typeface="Montserrat Thin Regular"/>
              </a:defRPr>
            </a:lvl1pPr>
          </a:lstStyle>
          <a:p>
            <a:pPr/>
            <a:r>
              <a:t>Static or motion creative, no additional player required.</a:t>
            </a:r>
          </a:p>
        </p:txBody>
      </p:sp>
      <p:sp>
        <p:nvSpPr>
          <p:cNvPr id="656" name="Shape 6"/>
          <p:cNvSpPr/>
          <p:nvPr/>
        </p:nvSpPr>
        <p:spPr>
          <a:xfrm>
            <a:off x="3447288" y="3858767"/>
            <a:ext cx="64010" cy="914402"/>
          </a:xfrm>
          <a:prstGeom prst="rect">
            <a:avLst/>
          </a:prstGeom>
          <a:solidFill>
            <a:srgbClr val="FE6C5F"/>
          </a:solidFill>
          <a:ln w="12700">
            <a:miter lim="400000"/>
          </a:ln>
        </p:spPr>
        <p:txBody>
          <a:bodyPr lIns="45718" tIns="45718" rIns="45718" bIns="45718"/>
          <a:lstStyle/>
          <a:p>
            <a:pPr/>
          </a:p>
        </p:txBody>
      </p:sp>
      <p:sp>
        <p:nvSpPr>
          <p:cNvPr id="657" name="Text 7"/>
          <p:cNvSpPr txBox="1"/>
          <p:nvPr/>
        </p:nvSpPr>
        <p:spPr>
          <a:xfrm>
            <a:off x="3630167" y="3888738"/>
            <a:ext cx="2432307"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Bold"/>
                <a:ea typeface="Montserrat Thin Bold"/>
                <a:cs typeface="Montserrat Thin Bold"/>
                <a:sym typeface="Montserrat Thin Bold"/>
              </a:defRPr>
            </a:lvl1pPr>
          </a:lstStyle>
          <a:p>
            <a:pPr/>
            <a:r>
              <a:t>Scheduling by location</a:t>
            </a:r>
          </a:p>
        </p:txBody>
      </p:sp>
      <p:sp>
        <p:nvSpPr>
          <p:cNvPr id="658" name="Text 8"/>
          <p:cNvSpPr txBox="1"/>
          <p:nvPr/>
        </p:nvSpPr>
        <p:spPr>
          <a:xfrm>
            <a:off x="3630167" y="4114800"/>
            <a:ext cx="2432307" cy="3258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A8B4BE"/>
                </a:solidFill>
                <a:latin typeface="Montserrat Thin Regular"/>
                <a:ea typeface="Montserrat Thin Regular"/>
                <a:cs typeface="Montserrat Thin Regular"/>
                <a:sym typeface="Montserrat Thin Regular"/>
              </a:defRPr>
            </a:lvl1pPr>
          </a:lstStyle>
          <a:p>
            <a:pPr/>
            <a:r>
              <a:t>Each kiosk shows the campaign that matches its site, language, and schedule.</a:t>
            </a:r>
          </a:p>
        </p:txBody>
      </p:sp>
      <p:sp>
        <p:nvSpPr>
          <p:cNvPr id="659" name="Shape 9"/>
          <p:cNvSpPr/>
          <p:nvPr/>
        </p:nvSpPr>
        <p:spPr>
          <a:xfrm>
            <a:off x="658368" y="4974335"/>
            <a:ext cx="64010" cy="914402"/>
          </a:xfrm>
          <a:prstGeom prst="rect">
            <a:avLst/>
          </a:prstGeom>
          <a:solidFill>
            <a:srgbClr val="FE6C5F"/>
          </a:solidFill>
          <a:ln w="12700">
            <a:miter lim="400000"/>
          </a:ln>
        </p:spPr>
        <p:txBody>
          <a:bodyPr lIns="45718" tIns="45718" rIns="45718" bIns="45718"/>
          <a:lstStyle/>
          <a:p>
            <a:pPr/>
          </a:p>
        </p:txBody>
      </p:sp>
      <p:sp>
        <p:nvSpPr>
          <p:cNvPr id="660" name="Text 10"/>
          <p:cNvSpPr txBox="1"/>
          <p:nvPr/>
        </p:nvSpPr>
        <p:spPr>
          <a:xfrm>
            <a:off x="841247" y="5004306"/>
            <a:ext cx="243230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Bold"/>
                <a:ea typeface="Montserrat Thin Bold"/>
                <a:cs typeface="Montserrat Thin Bold"/>
                <a:sym typeface="Montserrat Thin Bold"/>
              </a:defRPr>
            </a:lvl1pPr>
          </a:lstStyle>
          <a:p>
            <a:pPr/>
            <a:r>
              <a:t>Owned or third-party content</a:t>
            </a:r>
          </a:p>
        </p:txBody>
      </p:sp>
      <p:sp>
        <p:nvSpPr>
          <p:cNvPr id="661" name="Text 11"/>
          <p:cNvSpPr txBox="1"/>
          <p:nvPr/>
        </p:nvSpPr>
        <p:spPr>
          <a:xfrm>
            <a:off x="841247" y="5230367"/>
            <a:ext cx="2432306" cy="3258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A8B4BE"/>
                </a:solidFill>
                <a:latin typeface="Montserrat Thin Regular"/>
                <a:ea typeface="Montserrat Thin Regular"/>
                <a:cs typeface="Montserrat Thin Regular"/>
                <a:sym typeface="Montserrat Thin Regular"/>
              </a:defRPr>
            </a:lvl1pPr>
          </a:lstStyle>
          <a:p>
            <a:pPr/>
            <a:r>
              <a:t>Campaigns from your brand, your partners, or local advertisers.</a:t>
            </a:r>
          </a:p>
        </p:txBody>
      </p:sp>
      <p:sp>
        <p:nvSpPr>
          <p:cNvPr id="662" name="Shape 12"/>
          <p:cNvSpPr/>
          <p:nvPr/>
        </p:nvSpPr>
        <p:spPr>
          <a:xfrm>
            <a:off x="3447288" y="4974335"/>
            <a:ext cx="64010" cy="914402"/>
          </a:xfrm>
          <a:prstGeom prst="rect">
            <a:avLst/>
          </a:prstGeom>
          <a:solidFill>
            <a:srgbClr val="FE6C5F"/>
          </a:solidFill>
          <a:ln w="12700">
            <a:miter lim="400000"/>
          </a:ln>
        </p:spPr>
        <p:txBody>
          <a:bodyPr lIns="45718" tIns="45718" rIns="45718" bIns="45718"/>
          <a:lstStyle/>
          <a:p>
            <a:pPr/>
          </a:p>
        </p:txBody>
      </p:sp>
      <p:sp>
        <p:nvSpPr>
          <p:cNvPr id="663" name="Text 13"/>
          <p:cNvSpPr txBox="1"/>
          <p:nvPr/>
        </p:nvSpPr>
        <p:spPr>
          <a:xfrm>
            <a:off x="3630167" y="5004306"/>
            <a:ext cx="2432307"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Bold"/>
                <a:ea typeface="Montserrat Thin Bold"/>
                <a:cs typeface="Montserrat Thin Bold"/>
                <a:sym typeface="Montserrat Thin Bold"/>
              </a:defRPr>
            </a:lvl1pPr>
          </a:lstStyle>
          <a:p>
            <a:pPr/>
            <a:r>
              <a:t>Instant transition</a:t>
            </a:r>
          </a:p>
        </p:txBody>
      </p:sp>
      <p:sp>
        <p:nvSpPr>
          <p:cNvPr id="664" name="Text 14"/>
          <p:cNvSpPr txBox="1"/>
          <p:nvPr/>
        </p:nvSpPr>
        <p:spPr>
          <a:xfrm>
            <a:off x="3630167" y="5230367"/>
            <a:ext cx="2432307" cy="3258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300"/>
              </a:lnSpc>
              <a:defRPr sz="900">
                <a:solidFill>
                  <a:srgbClr val="A8B4BE"/>
                </a:solidFill>
                <a:latin typeface="Montserrat Thin Regular"/>
                <a:ea typeface="Montserrat Thin Regular"/>
                <a:cs typeface="Montserrat Thin Regular"/>
                <a:sym typeface="Montserrat Thin Regular"/>
              </a:defRPr>
            </a:lvl1pPr>
          </a:lstStyle>
          <a:p>
            <a:pPr/>
            <a:r>
              <a:t>When the QR code is scanned, the carousel steps aside for the video session.</a:t>
            </a:r>
          </a:p>
        </p:txBody>
      </p:sp>
      <p:pic>
        <p:nvPicPr>
          <p:cNvPr id="665" name="Image 0" descr="Image 0"/>
          <p:cNvPicPr>
            <a:picLocks noChangeAspect="1"/>
          </p:cNvPicPr>
          <p:nvPr/>
        </p:nvPicPr>
        <p:blipFill>
          <a:blip r:embed="rId3">
            <a:extLst/>
          </a:blip>
          <a:stretch>
            <a:fillRect/>
          </a:stretch>
        </p:blipFill>
        <p:spPr>
          <a:xfrm>
            <a:off x="6903718" y="1417319"/>
            <a:ext cx="2236120" cy="3291843"/>
          </a:xfrm>
          <a:prstGeom prst="rect">
            <a:avLst/>
          </a:prstGeom>
          <a:ln w="12700">
            <a:solidFill>
              <a:srgbClr val="FFFFFF"/>
            </a:solidFill>
            <a:miter/>
          </a:ln>
          <a:effectLst>
            <a:outerShdw sx="100000" sy="100000" kx="0" ky="0" algn="b" rotWithShape="0" blurRad="177800" dist="38100" dir="5400000">
              <a:srgbClr val="22303A">
                <a:alpha val="22000"/>
              </a:srgbClr>
            </a:outerShdw>
          </a:effectLst>
        </p:spPr>
      </p:pic>
      <p:pic>
        <p:nvPicPr>
          <p:cNvPr id="666" name="Image 1" descr="Image 1"/>
          <p:cNvPicPr>
            <a:picLocks noChangeAspect="1"/>
          </p:cNvPicPr>
          <p:nvPr/>
        </p:nvPicPr>
        <p:blipFill>
          <a:blip r:embed="rId4">
            <a:extLst/>
          </a:blip>
          <a:stretch>
            <a:fillRect/>
          </a:stretch>
        </p:blipFill>
        <p:spPr>
          <a:xfrm>
            <a:off x="8248826" y="1417319"/>
            <a:ext cx="2222600" cy="3291843"/>
          </a:xfrm>
          <a:prstGeom prst="rect">
            <a:avLst/>
          </a:prstGeom>
          <a:ln w="12700">
            <a:solidFill>
              <a:srgbClr val="FFFFFF"/>
            </a:solidFill>
            <a:miter/>
          </a:ln>
          <a:effectLst>
            <a:outerShdw sx="100000" sy="100000" kx="0" ky="0" algn="b" rotWithShape="0" blurRad="177800" dist="38100" dir="5400000">
              <a:srgbClr val="22303A">
                <a:alpha val="22000"/>
              </a:srgbClr>
            </a:outerShdw>
          </a:effectLst>
        </p:spPr>
      </p:pic>
      <p:pic>
        <p:nvPicPr>
          <p:cNvPr id="667" name="Image 2" descr="Image 2"/>
          <p:cNvPicPr>
            <a:picLocks noChangeAspect="1"/>
          </p:cNvPicPr>
          <p:nvPr/>
        </p:nvPicPr>
        <p:blipFill>
          <a:blip r:embed="rId5">
            <a:extLst/>
          </a:blip>
          <a:stretch>
            <a:fillRect/>
          </a:stretch>
        </p:blipFill>
        <p:spPr>
          <a:xfrm>
            <a:off x="9584542" y="1415894"/>
            <a:ext cx="2222600" cy="3291844"/>
          </a:xfrm>
          <a:prstGeom prst="rect">
            <a:avLst/>
          </a:prstGeom>
          <a:ln w="12700">
            <a:solidFill>
              <a:srgbClr val="FFFFFF"/>
            </a:solidFill>
            <a:miter/>
          </a:ln>
          <a:effectLst>
            <a:outerShdw sx="100000" sy="100000" kx="0" ky="0" algn="b" rotWithShape="0" blurRad="177800" dist="38100" dir="5400000">
              <a:srgbClr val="22303A">
                <a:alpha val="22000"/>
              </a:srgbClr>
            </a:outerShdw>
          </a:effectLst>
        </p:spPr>
      </p:pic>
      <p:sp>
        <p:nvSpPr>
          <p:cNvPr id="668" name="Text 15"/>
          <p:cNvSpPr txBox="1"/>
          <p:nvPr/>
        </p:nvSpPr>
        <p:spPr>
          <a:xfrm>
            <a:off x="6903718" y="4895341"/>
            <a:ext cx="4956050"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900">
                <a:solidFill>
                  <a:srgbClr val="A8B4BE"/>
                </a:solidFill>
                <a:latin typeface="Montserrat Thin Regular"/>
                <a:ea typeface="Montserrat Thin Regular"/>
                <a:cs typeface="Montserrat Thin Regular"/>
                <a:sym typeface="Montserrat Thin Regular"/>
              </a:defRPr>
            </a:lvl1pPr>
          </a:lstStyle>
          <a:p>
            <a:pPr/>
            <a:r>
              <a:t>Ad carousel at rest · vertical and horizontal</a:t>
            </a:r>
          </a:p>
        </p:txBody>
      </p:sp>
      <p:sp>
        <p:nvSpPr>
          <p:cNvPr id="669" name="Shape 16"/>
          <p:cNvSpPr/>
          <p:nvPr/>
        </p:nvSpPr>
        <p:spPr>
          <a:xfrm>
            <a:off x="6903718" y="5285232"/>
            <a:ext cx="4956050" cy="713234"/>
          </a:xfrm>
          <a:prstGeom prst="rect">
            <a:avLst/>
          </a:prstGeom>
          <a:solidFill>
            <a:srgbClr val="16202A"/>
          </a:solidFill>
          <a:ln w="12700">
            <a:miter lim="400000"/>
          </a:ln>
        </p:spPr>
        <p:txBody>
          <a:bodyPr lIns="45718" tIns="45718" rIns="45718" bIns="45718"/>
          <a:lstStyle/>
          <a:p>
            <a:pPr/>
          </a:p>
        </p:txBody>
      </p:sp>
      <p:sp>
        <p:nvSpPr>
          <p:cNvPr id="670" name="Text 17"/>
          <p:cNvSpPr txBox="1"/>
          <p:nvPr/>
        </p:nvSpPr>
        <p:spPr>
          <a:xfrm>
            <a:off x="7086600" y="5546596"/>
            <a:ext cx="4590290"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E6C5F"/>
                </a:solidFill>
                <a:latin typeface="Montserrat Thin Bold"/>
                <a:ea typeface="Montserrat Thin Bold"/>
                <a:cs typeface="Montserrat Thin Bold"/>
                <a:sym typeface="Montserrat Thin Bold"/>
              </a:defRPr>
            </a:lvl1pPr>
          </a:lstStyle>
          <a:p>
            <a:pPr/>
            <a:r>
              <a:t>Pays back the point even outside service hours</a:t>
            </a:r>
          </a:p>
        </p:txBody>
      </p:sp>
      <p:sp>
        <p:nvSpPr>
          <p:cNvPr id="671" name="Shape 18"/>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672" name="Text 19"/>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sp>
        <p:nvSpPr>
          <p:cNvPr id="673" name="Rounded Rectangle"/>
          <p:cNvSpPr/>
          <p:nvPr/>
        </p:nvSpPr>
        <p:spPr>
          <a:xfrm>
            <a:off x="6902977" y="752867"/>
            <a:ext cx="4957534" cy="465572"/>
          </a:xfrm>
          <a:prstGeom prst="roundRect">
            <a:avLst>
              <a:gd name="adj" fmla="val 50000"/>
            </a:avLst>
          </a:prstGeom>
          <a:ln w="25400">
            <a:solidFill>
              <a:srgbClr val="FFFFFF"/>
            </a:solidFill>
            <a:custDash>
              <a:ds d="200000" sp="200000"/>
            </a:custDash>
            <a:miter lim="400000"/>
          </a:ln>
        </p:spPr>
        <p:txBody>
          <a:bodyPr lIns="45718" tIns="45718" rIns="45718" bIns="45718" anchor="ctr"/>
          <a:lstStyle/>
          <a:p>
            <a:pPr/>
          </a:p>
        </p:txBody>
      </p:sp>
      <p:sp>
        <p:nvSpPr>
          <p:cNvPr id="674" name="Line"/>
          <p:cNvSpPr/>
          <p:nvPr/>
        </p:nvSpPr>
        <p:spPr>
          <a:xfrm>
            <a:off x="10801263" y="758443"/>
            <a:ext cx="162986" cy="3"/>
          </a:xfrm>
          <a:prstGeom prst="line">
            <a:avLst/>
          </a:prstGeom>
          <a:ln w="25400">
            <a:solidFill>
              <a:srgbClr val="FFFFFF"/>
            </a:solidFill>
            <a:miter/>
            <a:tailEnd type="triangle"/>
          </a:ln>
        </p:spPr>
        <p:txBody>
          <a:bodyPr lIns="45718" tIns="45718" rIns="45718" bIns="45718"/>
          <a:lstStyle/>
          <a:p>
            <a:pPr/>
          </a:p>
        </p:txBody>
      </p:sp>
      <p:sp>
        <p:nvSpPr>
          <p:cNvPr id="675" name="Line"/>
          <p:cNvSpPr/>
          <p:nvPr/>
        </p:nvSpPr>
        <p:spPr>
          <a:xfrm>
            <a:off x="8028106" y="1215244"/>
            <a:ext cx="162986" cy="3"/>
          </a:xfrm>
          <a:prstGeom prst="line">
            <a:avLst/>
          </a:prstGeom>
          <a:ln w="25400">
            <a:solidFill>
              <a:srgbClr val="FFFFFF"/>
            </a:solidFill>
            <a:miter/>
            <a:headEnd type="triangle"/>
          </a:ln>
        </p:spPr>
        <p:txBody>
          <a:bodyPr lIns="45718" tIns="45718" rIns="45718" bIns="45718"/>
          <a:lstStyle/>
          <a:p>
            <a:pPr/>
          </a:p>
        </p:txBody>
      </p:sp>
      <p:sp>
        <p:nvSpPr>
          <p:cNvPr id="676" name="Line"/>
          <p:cNvSpPr/>
          <p:nvPr/>
        </p:nvSpPr>
        <p:spPr>
          <a:xfrm>
            <a:off x="8028106" y="758443"/>
            <a:ext cx="162986" cy="3"/>
          </a:xfrm>
          <a:prstGeom prst="line">
            <a:avLst/>
          </a:prstGeom>
          <a:ln w="25400">
            <a:solidFill>
              <a:srgbClr val="FFFFFF"/>
            </a:solidFill>
            <a:miter/>
            <a:tailEnd type="triangle"/>
          </a:ln>
        </p:spPr>
        <p:txBody>
          <a:bodyPr lIns="45718" tIns="45718" rIns="45718" bIns="45718"/>
          <a:lstStyle/>
          <a:p>
            <a:pPr/>
          </a:p>
        </p:txBody>
      </p:sp>
      <p:sp>
        <p:nvSpPr>
          <p:cNvPr id="677" name="Line"/>
          <p:cNvSpPr/>
          <p:nvPr/>
        </p:nvSpPr>
        <p:spPr>
          <a:xfrm>
            <a:off x="10801263" y="1215244"/>
            <a:ext cx="162986" cy="3"/>
          </a:xfrm>
          <a:prstGeom prst="line">
            <a:avLst/>
          </a:prstGeom>
          <a:ln w="25400">
            <a:solidFill>
              <a:srgbClr val="FFFFFF"/>
            </a:solidFill>
            <a:miter/>
            <a:headEnd type="triangle"/>
          </a:ln>
        </p:spPr>
        <p:txBody>
          <a:bodyPr lIns="45718" tIns="45718" rIns="45718" bIns="45718"/>
          <a:lstStyle/>
          <a:p>
            <a:pPr/>
          </a:p>
        </p:txBody>
      </p:sp>
      <p:sp>
        <p:nvSpPr>
          <p:cNvPr id="678" name="Text 7"/>
          <p:cNvSpPr txBox="1"/>
          <p:nvPr/>
        </p:nvSpPr>
        <p:spPr>
          <a:xfrm>
            <a:off x="7812317" y="896752"/>
            <a:ext cx="3138853"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Bold"/>
                <a:ea typeface="Montserrat Thin Bold"/>
                <a:cs typeface="Montserrat Thin Bold"/>
                <a:sym typeface="Montserrat Thin Bold"/>
              </a:defRPr>
            </a:lvl1pPr>
          </a:lstStyle>
          <a:p>
            <a:pPr/>
            <a:r>
              <a:t>Programmable ad slideshow per location</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682" name="Text 0"/>
          <p:cNvSpPr txBox="1"/>
          <p:nvPr/>
        </p:nvSpPr>
        <p:spPr>
          <a:xfrm>
            <a:off x="658366" y="612393"/>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SUMMARY FOR THE COMMITTEE</a:t>
            </a:r>
          </a:p>
        </p:txBody>
      </p:sp>
      <p:sp>
        <p:nvSpPr>
          <p:cNvPr id="683" name="Text 1"/>
          <p:cNvSpPr txBox="1"/>
          <p:nvPr/>
        </p:nvSpPr>
        <p:spPr>
          <a:xfrm>
            <a:off x="658366" y="868680"/>
            <a:ext cx="10874962"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FFFFFF"/>
                </a:solidFill>
                <a:latin typeface="Montserrat Thin Bold"/>
                <a:ea typeface="Montserrat Thin Bold"/>
                <a:cs typeface="Montserrat Thin Bold"/>
                <a:sym typeface="Montserrat Thin Bold"/>
              </a:defRPr>
            </a:lvl1pPr>
          </a:lstStyle>
          <a:p>
            <a:pPr/>
            <a:r>
              <a:t>Seven decisions already settled</a:t>
            </a:r>
          </a:p>
        </p:txBody>
      </p:sp>
      <p:sp>
        <p:nvSpPr>
          <p:cNvPr id="684" name="Shape 2"/>
          <p:cNvSpPr/>
          <p:nvPr/>
        </p:nvSpPr>
        <p:spPr>
          <a:xfrm>
            <a:off x="658368" y="2148838"/>
            <a:ext cx="3364992" cy="1170435"/>
          </a:xfrm>
          <a:prstGeom prst="rect">
            <a:avLst/>
          </a:prstGeom>
          <a:solidFill>
            <a:srgbClr val="16202A"/>
          </a:solidFill>
          <a:ln w="12700">
            <a:miter lim="400000"/>
          </a:ln>
        </p:spPr>
        <p:txBody>
          <a:bodyPr lIns="45718" tIns="45718" rIns="45718" bIns="45718"/>
          <a:lstStyle/>
          <a:p>
            <a:pPr/>
          </a:p>
        </p:txBody>
      </p:sp>
      <p:sp>
        <p:nvSpPr>
          <p:cNvPr id="685" name="Shape 3"/>
          <p:cNvSpPr/>
          <p:nvPr/>
        </p:nvSpPr>
        <p:spPr>
          <a:xfrm>
            <a:off x="914400" y="2386583"/>
            <a:ext cx="274321" cy="274322"/>
          </a:xfrm>
          <a:prstGeom prst="roundRect">
            <a:avLst>
              <a:gd name="adj" fmla="val 23333"/>
            </a:avLst>
          </a:prstGeom>
          <a:solidFill>
            <a:srgbClr val="FE6C5F"/>
          </a:solidFill>
          <a:ln w="12700">
            <a:miter lim="400000"/>
          </a:ln>
        </p:spPr>
        <p:txBody>
          <a:bodyPr lIns="45718" tIns="45718" rIns="45718" bIns="45718"/>
          <a:lstStyle/>
          <a:p>
            <a:pPr algn="ctr">
              <a:defRPr sz="900">
                <a:solidFill>
                  <a:srgbClr val="FFFFFF"/>
                </a:solidFill>
                <a:latin typeface="Font Awesome 5 Brands Regular"/>
                <a:ea typeface="Font Awesome 5 Brands Regular"/>
                <a:cs typeface="Font Awesome 5 Brands Regular"/>
                <a:sym typeface="Font Awesome 5 Brands Regular"/>
              </a:defRPr>
            </a:pPr>
          </a:p>
        </p:txBody>
      </p:sp>
      <p:sp>
        <p:nvSpPr>
          <p:cNvPr id="686" name="Text 4"/>
          <p:cNvSpPr txBox="1"/>
          <p:nvPr/>
        </p:nvSpPr>
        <p:spPr>
          <a:xfrm>
            <a:off x="1298447" y="2428493"/>
            <a:ext cx="245059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A category of its own</a:t>
            </a:r>
          </a:p>
        </p:txBody>
      </p:sp>
      <p:sp>
        <p:nvSpPr>
          <p:cNvPr id="687" name="Text 5"/>
          <p:cNvSpPr txBox="1"/>
          <p:nvPr/>
        </p:nvSpPr>
        <p:spPr>
          <a:xfrm>
            <a:off x="914400" y="2752344"/>
            <a:ext cx="2852928" cy="5297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It isn't video conferencing: it's an in-person service channel designed from the ground up.</a:t>
            </a:r>
          </a:p>
        </p:txBody>
      </p:sp>
      <p:sp>
        <p:nvSpPr>
          <p:cNvPr id="688" name="Shape 6"/>
          <p:cNvSpPr/>
          <p:nvPr/>
        </p:nvSpPr>
        <p:spPr>
          <a:xfrm>
            <a:off x="4407408" y="2148838"/>
            <a:ext cx="3364992" cy="1170435"/>
          </a:xfrm>
          <a:prstGeom prst="rect">
            <a:avLst/>
          </a:prstGeom>
          <a:solidFill>
            <a:srgbClr val="16202A"/>
          </a:solidFill>
          <a:ln w="12700">
            <a:miter lim="400000"/>
          </a:ln>
        </p:spPr>
        <p:txBody>
          <a:bodyPr lIns="45718" tIns="45718" rIns="45718" bIns="45718"/>
          <a:lstStyle/>
          <a:p>
            <a:pPr/>
          </a:p>
        </p:txBody>
      </p:sp>
      <p:grpSp>
        <p:nvGrpSpPr>
          <p:cNvPr id="691" name="Shape 7"/>
          <p:cNvGrpSpPr/>
          <p:nvPr/>
        </p:nvGrpSpPr>
        <p:grpSpPr>
          <a:xfrm>
            <a:off x="4663440" y="2386583"/>
            <a:ext cx="274322" cy="275287"/>
            <a:chOff x="0" y="0"/>
            <a:chExt cx="274320" cy="275286"/>
          </a:xfrm>
        </p:grpSpPr>
        <p:sp>
          <p:nvSpPr>
            <p:cNvPr id="689" name="Rounded Rectangle"/>
            <p:cNvSpPr/>
            <p:nvPr/>
          </p:nvSpPr>
          <p:spPr>
            <a:xfrm>
              <a:off x="0" y="0"/>
              <a:ext cx="274321" cy="274321"/>
            </a:xfrm>
            <a:prstGeom prst="roundRect">
              <a:avLst>
                <a:gd name="adj" fmla="val 23333"/>
              </a:avLst>
            </a:prstGeom>
            <a:solidFill>
              <a:srgbClr val="FE6C5F"/>
            </a:solidFill>
            <a:ln w="12700" cap="flat">
              <a:noFill/>
              <a:miter lim="400000"/>
            </a:ln>
            <a:effectLst/>
          </p:spPr>
          <p:txBody>
            <a:bodyPr wrap="square" lIns="45718" tIns="45718" rIns="45718" bIns="45718" numCol="1" anchor="t">
              <a:noAutofit/>
            </a:bodyPr>
            <a:lstStyle/>
            <a:p>
              <a: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pPr>
            </a:p>
          </p:txBody>
        </p:sp>
        <p:sp>
          <p:nvSpPr>
            <p:cNvPr id="690" name="✓"/>
            <p:cNvSpPr txBox="1"/>
            <p:nvPr/>
          </p:nvSpPr>
          <p:spPr>
            <a:xfrm>
              <a:off x="18747" y="18748"/>
              <a:ext cx="236827" cy="256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grpSp>
      <p:sp>
        <p:nvSpPr>
          <p:cNvPr id="692" name="Text 8"/>
          <p:cNvSpPr txBox="1"/>
          <p:nvPr/>
        </p:nvSpPr>
        <p:spPr>
          <a:xfrm>
            <a:off x="5047488" y="2428493"/>
            <a:ext cx="2450594"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No adoption friction</a:t>
            </a:r>
          </a:p>
        </p:txBody>
      </p:sp>
      <p:sp>
        <p:nvSpPr>
          <p:cNvPr id="693" name="Text 9"/>
          <p:cNvSpPr txBox="1"/>
          <p:nvPr/>
        </p:nvSpPr>
        <p:spPr>
          <a:xfrm>
            <a:off x="4663440" y="2752344"/>
            <a:ext cx="2852930"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Customers install nothing; advisors need only a browser.</a:t>
            </a:r>
          </a:p>
        </p:txBody>
      </p:sp>
      <p:sp>
        <p:nvSpPr>
          <p:cNvPr id="694" name="Shape 10"/>
          <p:cNvSpPr/>
          <p:nvPr/>
        </p:nvSpPr>
        <p:spPr>
          <a:xfrm>
            <a:off x="8156447" y="2148838"/>
            <a:ext cx="3364994" cy="1170435"/>
          </a:xfrm>
          <a:prstGeom prst="rect">
            <a:avLst/>
          </a:prstGeom>
          <a:solidFill>
            <a:srgbClr val="16202A"/>
          </a:solidFill>
          <a:ln w="12700">
            <a:miter lim="400000"/>
          </a:ln>
        </p:spPr>
        <p:txBody>
          <a:bodyPr lIns="45718" tIns="45718" rIns="45718" bIns="45718"/>
          <a:lstStyle/>
          <a:p>
            <a:pPr/>
          </a:p>
        </p:txBody>
      </p:sp>
      <p:sp>
        <p:nvSpPr>
          <p:cNvPr id="695" name="Shape 11"/>
          <p:cNvSpPr/>
          <p:nvPr/>
        </p:nvSpPr>
        <p:spPr>
          <a:xfrm>
            <a:off x="8412480" y="2386583"/>
            <a:ext cx="274322" cy="274322"/>
          </a:xfrm>
          <a:prstGeom prst="roundRect">
            <a:avLst>
              <a:gd name="adj" fmla="val 23333"/>
            </a:avLst>
          </a:prstGeom>
          <a:solidFill>
            <a:srgbClr val="FE6C5F"/>
          </a:solidFill>
          <a:ln w="12700">
            <a:miter lim="400000"/>
          </a:ln>
        </p:spPr>
        <p:txBody>
          <a:bodyPr lIns="45718" tIns="45718" rIns="45718" bIns="45718"/>
          <a:lstStyle/>
          <a:p>
            <a:pPr/>
          </a:p>
        </p:txBody>
      </p:sp>
      <p:sp>
        <p:nvSpPr>
          <p:cNvPr id="696" name="Text 12"/>
          <p:cNvSpPr txBox="1"/>
          <p:nvPr/>
        </p:nvSpPr>
        <p:spPr>
          <a:xfrm>
            <a:off x="8796528" y="2428493"/>
            <a:ext cx="2450594"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Integrates with your ACD</a:t>
            </a:r>
          </a:p>
        </p:txBody>
      </p:sp>
      <p:sp>
        <p:nvSpPr>
          <p:cNvPr id="697" name="Text 13"/>
          <p:cNvSpPr txBox="1"/>
          <p:nvPr/>
        </p:nvSpPr>
        <p:spPr>
          <a:xfrm>
            <a:off x="8412480" y="2752344"/>
            <a:ext cx="2852930" cy="3519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Works alongside Genesys, Cisco, Avaya, Five9, or GoContact, among others.</a:t>
            </a:r>
          </a:p>
        </p:txBody>
      </p:sp>
      <p:sp>
        <p:nvSpPr>
          <p:cNvPr id="698" name="Shape 14"/>
          <p:cNvSpPr/>
          <p:nvPr/>
        </p:nvSpPr>
        <p:spPr>
          <a:xfrm>
            <a:off x="658368" y="3593591"/>
            <a:ext cx="3364992" cy="1170434"/>
          </a:xfrm>
          <a:prstGeom prst="rect">
            <a:avLst/>
          </a:prstGeom>
          <a:solidFill>
            <a:srgbClr val="16202A"/>
          </a:solidFill>
          <a:ln w="12700">
            <a:miter lim="400000"/>
          </a:ln>
        </p:spPr>
        <p:txBody>
          <a:bodyPr lIns="45718" tIns="45718" rIns="45718" bIns="45718"/>
          <a:lstStyle/>
          <a:p>
            <a:pPr/>
          </a:p>
        </p:txBody>
      </p:sp>
      <p:sp>
        <p:nvSpPr>
          <p:cNvPr id="699" name="Shape 15"/>
          <p:cNvSpPr/>
          <p:nvPr/>
        </p:nvSpPr>
        <p:spPr>
          <a:xfrm>
            <a:off x="914400" y="3831335"/>
            <a:ext cx="274321" cy="274322"/>
          </a:xfrm>
          <a:prstGeom prst="roundRect">
            <a:avLst>
              <a:gd name="adj" fmla="val 23333"/>
            </a:avLst>
          </a:prstGeom>
          <a:solidFill>
            <a:srgbClr val="FE6C5F"/>
          </a:solidFill>
          <a:ln w="12700">
            <a:miter lim="400000"/>
          </a:ln>
        </p:spPr>
        <p:txBody>
          <a:bodyPr lIns="45718" tIns="45718" rIns="45718" bIns="45718"/>
          <a:lstStyle/>
          <a:p>
            <a:pPr/>
          </a:p>
        </p:txBody>
      </p:sp>
      <p:sp>
        <p:nvSpPr>
          <p:cNvPr id="700" name="Text 16"/>
          <p:cNvSpPr txBox="1"/>
          <p:nvPr/>
        </p:nvSpPr>
        <p:spPr>
          <a:xfrm>
            <a:off x="1298447" y="3873244"/>
            <a:ext cx="2450595"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Privacy by design</a:t>
            </a:r>
          </a:p>
        </p:txBody>
      </p:sp>
      <p:sp>
        <p:nvSpPr>
          <p:cNvPr id="701" name="Text 17"/>
          <p:cNvSpPr txBox="1"/>
          <p:nvPr/>
        </p:nvSpPr>
        <p:spPr>
          <a:xfrm>
            <a:off x="914400" y="4197096"/>
            <a:ext cx="2852928"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The SPLIT architecture operates in high-security, high-privacy environments.</a:t>
            </a:r>
          </a:p>
        </p:txBody>
      </p:sp>
      <p:sp>
        <p:nvSpPr>
          <p:cNvPr id="702" name="Shape 18"/>
          <p:cNvSpPr/>
          <p:nvPr/>
        </p:nvSpPr>
        <p:spPr>
          <a:xfrm>
            <a:off x="4407408" y="3593591"/>
            <a:ext cx="3364992" cy="1170434"/>
          </a:xfrm>
          <a:prstGeom prst="rect">
            <a:avLst/>
          </a:prstGeom>
          <a:solidFill>
            <a:srgbClr val="16202A"/>
          </a:solidFill>
          <a:ln w="12700">
            <a:miter lim="400000"/>
          </a:ln>
        </p:spPr>
        <p:txBody>
          <a:bodyPr lIns="45718" tIns="45718" rIns="45718" bIns="45718"/>
          <a:lstStyle/>
          <a:p>
            <a:pPr/>
          </a:p>
        </p:txBody>
      </p:sp>
      <p:sp>
        <p:nvSpPr>
          <p:cNvPr id="703" name="Shape 19"/>
          <p:cNvSpPr/>
          <p:nvPr/>
        </p:nvSpPr>
        <p:spPr>
          <a:xfrm>
            <a:off x="4663440" y="3831335"/>
            <a:ext cx="274322" cy="274322"/>
          </a:xfrm>
          <a:prstGeom prst="roundRect">
            <a:avLst>
              <a:gd name="adj" fmla="val 23333"/>
            </a:avLst>
          </a:prstGeom>
          <a:solidFill>
            <a:srgbClr val="FE6C5F"/>
          </a:solidFill>
          <a:ln w="12700">
            <a:miter lim="400000"/>
          </a:ln>
        </p:spPr>
        <p:txBody>
          <a:bodyPr lIns="45718" tIns="45718" rIns="45718" bIns="45718"/>
          <a:lstStyle/>
          <a:p>
            <a:pPr/>
          </a:p>
        </p:txBody>
      </p:sp>
      <p:sp>
        <p:nvSpPr>
          <p:cNvPr id="704" name="Text 20"/>
          <p:cNvSpPr txBox="1"/>
          <p:nvPr/>
        </p:nvSpPr>
        <p:spPr>
          <a:xfrm>
            <a:off x="5047488" y="3873244"/>
            <a:ext cx="2450594"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Regulatory compliance</a:t>
            </a:r>
          </a:p>
        </p:txBody>
      </p:sp>
      <p:sp>
        <p:nvSpPr>
          <p:cNvPr id="705" name="Text 21"/>
          <p:cNvSpPr txBox="1"/>
          <p:nvPr/>
        </p:nvSpPr>
        <p:spPr>
          <a:xfrm>
            <a:off x="4663440" y="4197096"/>
            <a:ext cx="2852930"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AWS infrastructure with enterprise-grade certifications.</a:t>
            </a:r>
          </a:p>
        </p:txBody>
      </p:sp>
      <p:sp>
        <p:nvSpPr>
          <p:cNvPr id="706" name="Shape 22"/>
          <p:cNvSpPr/>
          <p:nvPr/>
        </p:nvSpPr>
        <p:spPr>
          <a:xfrm>
            <a:off x="8156447" y="3593591"/>
            <a:ext cx="3364994" cy="1170434"/>
          </a:xfrm>
          <a:prstGeom prst="rect">
            <a:avLst/>
          </a:prstGeom>
          <a:solidFill>
            <a:srgbClr val="16202A"/>
          </a:solidFill>
          <a:ln w="12700">
            <a:miter lim="400000"/>
          </a:ln>
        </p:spPr>
        <p:txBody>
          <a:bodyPr lIns="45718" tIns="45718" rIns="45718" bIns="45718"/>
          <a:lstStyle/>
          <a:p>
            <a:pPr/>
          </a:p>
        </p:txBody>
      </p:sp>
      <p:sp>
        <p:nvSpPr>
          <p:cNvPr id="707" name="Shape 23"/>
          <p:cNvSpPr/>
          <p:nvPr/>
        </p:nvSpPr>
        <p:spPr>
          <a:xfrm>
            <a:off x="8412480" y="3831335"/>
            <a:ext cx="274322" cy="274322"/>
          </a:xfrm>
          <a:prstGeom prst="roundRect">
            <a:avLst>
              <a:gd name="adj" fmla="val 23333"/>
            </a:avLst>
          </a:prstGeom>
          <a:solidFill>
            <a:srgbClr val="FE6C5F"/>
          </a:solidFill>
          <a:ln w="12700">
            <a:miter lim="400000"/>
          </a:ln>
        </p:spPr>
        <p:txBody>
          <a:bodyPr lIns="45718" tIns="45718" rIns="45718" bIns="45718"/>
          <a:lstStyle/>
          <a:p>
            <a:pPr/>
          </a:p>
        </p:txBody>
      </p:sp>
      <p:sp>
        <p:nvSpPr>
          <p:cNvPr id="708" name="Text 24"/>
          <p:cNvSpPr txBox="1"/>
          <p:nvPr/>
        </p:nvSpPr>
        <p:spPr>
          <a:xfrm>
            <a:off x="8796528" y="3873244"/>
            <a:ext cx="2450594"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200">
                <a:solidFill>
                  <a:srgbClr val="FFFFFF"/>
                </a:solidFill>
                <a:latin typeface="Montserrat Thin Regular"/>
                <a:ea typeface="Montserrat Thin Regular"/>
                <a:cs typeface="Montserrat Thin Regular"/>
                <a:sym typeface="Montserrat Thin Regular"/>
              </a:defRPr>
            </a:lvl1pPr>
          </a:lstStyle>
          <a:p>
            <a:pPr/>
            <a:r>
              <a:t>The asset pays for itself</a:t>
            </a:r>
          </a:p>
        </p:txBody>
      </p:sp>
      <p:sp>
        <p:nvSpPr>
          <p:cNvPr id="709" name="Text 25"/>
          <p:cNvSpPr txBox="1"/>
          <p:nvPr/>
        </p:nvSpPr>
        <p:spPr>
          <a:xfrm>
            <a:off x="8412480" y="4197096"/>
            <a:ext cx="2852930" cy="3519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400"/>
              </a:lnSpc>
              <a:defRPr sz="1000">
                <a:solidFill>
                  <a:srgbClr val="A8B4BE"/>
                </a:solidFill>
                <a:latin typeface="Montserrat Thin Regular"/>
                <a:ea typeface="Montserrat Thin Regular"/>
                <a:cs typeface="Montserrat Thin Regular"/>
                <a:sym typeface="Montserrat Thin Regular"/>
              </a:defRPr>
            </a:lvl1pPr>
          </a:lstStyle>
          <a:p>
            <a:pPr/>
            <a:r>
              <a:t>At rest, the point plays scheduled content and advertising.</a:t>
            </a:r>
          </a:p>
        </p:txBody>
      </p:sp>
      <p:sp>
        <p:nvSpPr>
          <p:cNvPr id="710" name="Text 26"/>
          <p:cNvSpPr txBox="1"/>
          <p:nvPr/>
        </p:nvSpPr>
        <p:spPr>
          <a:xfrm>
            <a:off x="658366" y="5302502"/>
            <a:ext cx="1087496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FE6C5F"/>
                </a:solidFill>
                <a:latin typeface="Montserrat Thin Bold"/>
                <a:ea typeface="Montserrat Thin Bold"/>
                <a:cs typeface="Montserrat Thin Bold"/>
                <a:sym typeface="Montserrat Thin Bold"/>
              </a:defRPr>
            </a:lvl1pPr>
          </a:lstStyle>
          <a:p>
            <a:pPr/>
            <a:r>
              <a:t>The seventh: the service point stops being a fixed cost and becomes optimized, flexible capacity.</a:t>
            </a:r>
          </a:p>
        </p:txBody>
      </p:sp>
      <p:sp>
        <p:nvSpPr>
          <p:cNvPr id="711" name="Shape 27"/>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712" name="Text 28"/>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sp>
        <p:nvSpPr>
          <p:cNvPr id="713" name="✓"/>
          <p:cNvSpPr txBox="1"/>
          <p:nvPr/>
        </p:nvSpPr>
        <p:spPr>
          <a:xfrm>
            <a:off x="8430259" y="2386053"/>
            <a:ext cx="256539" cy="256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
        <p:nvSpPr>
          <p:cNvPr id="714" name="✓"/>
          <p:cNvSpPr txBox="1"/>
          <p:nvPr/>
        </p:nvSpPr>
        <p:spPr>
          <a:xfrm>
            <a:off x="8421369" y="3837866"/>
            <a:ext cx="256539" cy="256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
        <p:nvSpPr>
          <p:cNvPr id="715" name="✓"/>
          <p:cNvSpPr txBox="1"/>
          <p:nvPr/>
        </p:nvSpPr>
        <p:spPr>
          <a:xfrm>
            <a:off x="4663440" y="3840226"/>
            <a:ext cx="256539" cy="256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
        <p:nvSpPr>
          <p:cNvPr id="716" name="✓"/>
          <p:cNvSpPr txBox="1"/>
          <p:nvPr/>
        </p:nvSpPr>
        <p:spPr>
          <a:xfrm>
            <a:off x="914399" y="3837866"/>
            <a:ext cx="256539" cy="256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
        <p:nvSpPr>
          <p:cNvPr id="717" name="✓"/>
          <p:cNvSpPr txBox="1"/>
          <p:nvPr/>
        </p:nvSpPr>
        <p:spPr>
          <a:xfrm>
            <a:off x="932179" y="2395473"/>
            <a:ext cx="256539" cy="256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FFFFFF"/>
                </a:solidFill>
                <a:latin typeface="Font Awesome 6 Free Solid"/>
                <a:ea typeface="Font Awesome 6 Free Solid"/>
                <a:cs typeface="Font Awesome 6 Free Solid"/>
                <a:sym typeface="Font Awesome 6 Free Solid"/>
              </a:defRPr>
            </a:lvl1pPr>
          </a:lstStyle>
          <a:p>
            <a:pPr/>
            <a:r>
              <a:t>✓</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84" name="Text 0"/>
          <p:cNvSpPr txBox="1"/>
          <p:nvPr/>
        </p:nvSpPr>
        <p:spPr>
          <a:xfrm>
            <a:off x="658367" y="612393"/>
            <a:ext cx="5943603"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THE STARTING POINT</a:t>
            </a:r>
          </a:p>
        </p:txBody>
      </p:sp>
      <p:sp>
        <p:nvSpPr>
          <p:cNvPr id="85" name="Text 1"/>
          <p:cNvSpPr txBox="1"/>
          <p:nvPr/>
        </p:nvSpPr>
        <p:spPr>
          <a:xfrm>
            <a:off x="658367" y="868680"/>
            <a:ext cx="5943603"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In-person service</a:t>
            </a:r>
          </a:p>
          <a:p>
            <a:pPr>
              <a:lnSpc>
                <a:spcPts val="3300"/>
              </a:lnSpc>
              <a:defRPr sz="2800">
                <a:solidFill>
                  <a:srgbClr val="22303A"/>
                </a:solidFill>
                <a:latin typeface="Montserrat Thin Bold"/>
                <a:ea typeface="Montserrat Thin Bold"/>
                <a:cs typeface="Montserrat Thin Bold"/>
                <a:sym typeface="Montserrat Thin Bold"/>
              </a:defRPr>
            </a:pPr>
            <a:r>
              <a:t>doesn't scale with the business</a:t>
            </a:r>
          </a:p>
        </p:txBody>
      </p:sp>
      <p:sp>
        <p:nvSpPr>
          <p:cNvPr id="86" name="Shape 2"/>
          <p:cNvSpPr/>
          <p:nvPr/>
        </p:nvSpPr>
        <p:spPr>
          <a:xfrm>
            <a:off x="658368" y="2523744"/>
            <a:ext cx="365760" cy="365762"/>
          </a:xfrm>
          <a:prstGeom prst="roundRect">
            <a:avLst>
              <a:gd name="adj" fmla="val 20000"/>
            </a:avLst>
          </a:prstGeom>
          <a:solidFill>
            <a:srgbClr val="FE6C5F"/>
          </a:solidFill>
          <a:ln w="12700">
            <a:miter lim="400000"/>
          </a:ln>
        </p:spPr>
        <p:txBody>
          <a:bodyPr lIns="45718" tIns="45718" rIns="45718" bIns="45718"/>
          <a:lstStyle/>
          <a:p>
            <a:pPr>
              <a:defRPr b="1"/>
            </a:pPr>
          </a:p>
        </p:txBody>
      </p:sp>
      <p:sp>
        <p:nvSpPr>
          <p:cNvPr id="87" name="Text 3"/>
          <p:cNvSpPr txBox="1"/>
          <p:nvPr/>
        </p:nvSpPr>
        <p:spPr>
          <a:xfrm>
            <a:off x="658368" y="2605023"/>
            <a:ext cx="36576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300">
                <a:solidFill>
                  <a:srgbClr val="FFFFFF"/>
                </a:solidFill>
                <a:latin typeface="Montserrat Thin Bold"/>
                <a:ea typeface="Montserrat Thin Bold"/>
                <a:cs typeface="Montserrat Thin Bold"/>
                <a:sym typeface="Montserrat Thin Bold"/>
              </a:defRPr>
            </a:lvl1pPr>
          </a:lstStyle>
          <a:p>
            <a:pPr/>
            <a:r>
              <a:t>1</a:t>
            </a:r>
          </a:p>
        </p:txBody>
      </p:sp>
      <p:sp>
        <p:nvSpPr>
          <p:cNvPr id="88" name="Text 4"/>
          <p:cNvSpPr txBox="1"/>
          <p:nvPr/>
        </p:nvSpPr>
        <p:spPr>
          <a:xfrm>
            <a:off x="1225294" y="2528316"/>
            <a:ext cx="5120644"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Fixed cost per location</a:t>
            </a:r>
          </a:p>
        </p:txBody>
      </p:sp>
      <p:sp>
        <p:nvSpPr>
          <p:cNvPr id="89" name="Text 5"/>
          <p:cNvSpPr txBox="1"/>
          <p:nvPr/>
        </p:nvSpPr>
        <p:spPr>
          <a:xfrm>
            <a:off x="1225294" y="2816350"/>
            <a:ext cx="5120644" cy="4236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Every service point requires its own staff, space, and hours. Costs grow linearly with the network.</a:t>
            </a:r>
          </a:p>
        </p:txBody>
      </p:sp>
      <p:sp>
        <p:nvSpPr>
          <p:cNvPr id="90" name="Shape 6"/>
          <p:cNvSpPr/>
          <p:nvPr/>
        </p:nvSpPr>
        <p:spPr>
          <a:xfrm>
            <a:off x="658368" y="3730752"/>
            <a:ext cx="365760" cy="365762"/>
          </a:xfrm>
          <a:prstGeom prst="roundRect">
            <a:avLst>
              <a:gd name="adj" fmla="val 20000"/>
            </a:avLst>
          </a:prstGeom>
          <a:solidFill>
            <a:srgbClr val="FE6C5F"/>
          </a:solidFill>
          <a:ln w="12700">
            <a:miter lim="400000"/>
          </a:ln>
        </p:spPr>
        <p:txBody>
          <a:bodyPr lIns="45718" tIns="45718" rIns="45718" bIns="45718"/>
          <a:lstStyle/>
          <a:p>
            <a:pPr>
              <a:defRPr b="1"/>
            </a:pPr>
          </a:p>
        </p:txBody>
      </p:sp>
      <p:sp>
        <p:nvSpPr>
          <p:cNvPr id="91" name="Text 7"/>
          <p:cNvSpPr txBox="1"/>
          <p:nvPr/>
        </p:nvSpPr>
        <p:spPr>
          <a:xfrm>
            <a:off x="658368" y="3812031"/>
            <a:ext cx="36576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300">
                <a:solidFill>
                  <a:srgbClr val="FFFFFF"/>
                </a:solidFill>
                <a:latin typeface="Montserrat Thin Bold"/>
                <a:ea typeface="Montserrat Thin Bold"/>
                <a:cs typeface="Montserrat Thin Bold"/>
                <a:sym typeface="Montserrat Thin Bold"/>
              </a:defRPr>
            </a:lvl1pPr>
          </a:lstStyle>
          <a:p>
            <a:pPr/>
            <a:r>
              <a:t>2</a:t>
            </a:r>
          </a:p>
        </p:txBody>
      </p:sp>
      <p:sp>
        <p:nvSpPr>
          <p:cNvPr id="92" name="Text 8"/>
          <p:cNvSpPr txBox="1"/>
          <p:nvPr/>
        </p:nvSpPr>
        <p:spPr>
          <a:xfrm>
            <a:off x="1225294" y="3735323"/>
            <a:ext cx="5120644"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Uneven coverage</a:t>
            </a:r>
          </a:p>
        </p:txBody>
      </p:sp>
      <p:sp>
        <p:nvSpPr>
          <p:cNvPr id="93" name="Text 9"/>
          <p:cNvSpPr txBox="1"/>
          <p:nvPr/>
        </p:nvSpPr>
        <p:spPr>
          <a:xfrm>
            <a:off x="1225294" y="4023359"/>
            <a:ext cx="5120644" cy="42368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Lower-traffic locations can't justify a dedicated specialist, so customers get a lesser service.</a:t>
            </a:r>
          </a:p>
        </p:txBody>
      </p:sp>
      <p:sp>
        <p:nvSpPr>
          <p:cNvPr id="94" name="Shape 10"/>
          <p:cNvSpPr/>
          <p:nvPr/>
        </p:nvSpPr>
        <p:spPr>
          <a:xfrm>
            <a:off x="658368" y="4937759"/>
            <a:ext cx="365760" cy="365762"/>
          </a:xfrm>
          <a:prstGeom prst="roundRect">
            <a:avLst>
              <a:gd name="adj" fmla="val 20000"/>
            </a:avLst>
          </a:prstGeom>
          <a:solidFill>
            <a:srgbClr val="FE6C5F"/>
          </a:solidFill>
          <a:ln w="12700">
            <a:miter lim="400000"/>
          </a:ln>
        </p:spPr>
        <p:txBody>
          <a:bodyPr lIns="45718" tIns="45718" rIns="45718" bIns="45718"/>
          <a:lstStyle/>
          <a:p>
            <a:pPr/>
          </a:p>
        </p:txBody>
      </p:sp>
      <p:sp>
        <p:nvSpPr>
          <p:cNvPr id="95" name="Text 11"/>
          <p:cNvSpPr txBox="1"/>
          <p:nvPr/>
        </p:nvSpPr>
        <p:spPr>
          <a:xfrm>
            <a:off x="658368" y="5019038"/>
            <a:ext cx="36576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300">
                <a:solidFill>
                  <a:srgbClr val="FFFFFF"/>
                </a:solidFill>
                <a:latin typeface="Montserrat Thin Bold"/>
                <a:ea typeface="Montserrat Thin Bold"/>
                <a:cs typeface="Montserrat Thin Bold"/>
                <a:sym typeface="Montserrat Thin Bold"/>
              </a:defRPr>
            </a:lvl1pPr>
          </a:lstStyle>
          <a:p>
            <a:pPr/>
            <a:r>
              <a:t>3</a:t>
            </a:r>
          </a:p>
        </p:txBody>
      </p:sp>
      <p:sp>
        <p:nvSpPr>
          <p:cNvPr id="96" name="Text 12"/>
          <p:cNvSpPr txBox="1"/>
          <p:nvPr/>
        </p:nvSpPr>
        <p:spPr>
          <a:xfrm>
            <a:off x="1225294" y="4942331"/>
            <a:ext cx="5120644"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Rigid capacity</a:t>
            </a:r>
          </a:p>
        </p:txBody>
      </p:sp>
      <p:sp>
        <p:nvSpPr>
          <p:cNvPr id="97" name="Text 13"/>
          <p:cNvSpPr txBox="1"/>
          <p:nvPr/>
        </p:nvSpPr>
        <p:spPr>
          <a:xfrm>
            <a:off x="1225294" y="5230367"/>
            <a:ext cx="5120644" cy="42368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700"/>
              </a:lnSpc>
              <a:defRPr sz="1100">
                <a:solidFill>
                  <a:srgbClr val="6B7A85"/>
                </a:solidFill>
                <a:latin typeface="Montserrat Thin Regular"/>
                <a:ea typeface="Montserrat Thin Regular"/>
                <a:cs typeface="Montserrat Thin Regular"/>
                <a:sym typeface="Montserrat Thin Regular"/>
              </a:defRPr>
            </a:lvl1pPr>
          </a:lstStyle>
          <a:p>
            <a:pPr/>
            <a:r>
              <a:t>Demand spikes can't be absorbed: on-site staff can't be redistributed in real time.</a:t>
            </a:r>
          </a:p>
        </p:txBody>
      </p:sp>
      <p:pic>
        <p:nvPicPr>
          <p:cNvPr id="98" name="Image 0" descr="Image 0"/>
          <p:cNvPicPr>
            <a:picLocks noChangeAspect="1"/>
          </p:cNvPicPr>
          <p:nvPr/>
        </p:nvPicPr>
        <p:blipFill>
          <a:blip r:embed="rId3">
            <a:extLst/>
          </a:blip>
          <a:srcRect l="0" t="0" r="7444" b="0"/>
          <a:stretch>
            <a:fillRect/>
          </a:stretch>
        </p:blipFill>
        <p:spPr>
          <a:xfrm>
            <a:off x="6966301" y="868758"/>
            <a:ext cx="4739418" cy="5120642"/>
          </a:xfrm>
          <a:prstGeom prst="rect">
            <a:avLst/>
          </a:prstGeom>
          <a:ln w="12700">
            <a:miter lim="400000"/>
          </a:ln>
          <a:effectLst>
            <a:outerShdw sx="100000" sy="100000" kx="0" ky="0" algn="b" rotWithShape="0" blurRad="177800" dist="38100" dir="5400000">
              <a:srgbClr val="22303A">
                <a:alpha val="14000"/>
              </a:srgbClr>
            </a:outerShdw>
          </a:effectLst>
        </p:spPr>
      </p:pic>
      <p:sp>
        <p:nvSpPr>
          <p:cNvPr id="99" name="Shape 14"/>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100" name="Text 15"/>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721" name="Shape 1"/>
          <p:cNvSpPr/>
          <p:nvPr/>
        </p:nvSpPr>
        <p:spPr>
          <a:xfrm>
            <a:off x="658368" y="2148838"/>
            <a:ext cx="384048" cy="384051"/>
          </a:xfrm>
          <a:prstGeom prst="rect">
            <a:avLst/>
          </a:prstGeom>
          <a:solidFill>
            <a:srgbClr val="FE6C5F"/>
          </a:solidFill>
          <a:ln w="12700">
            <a:miter lim="400000"/>
          </a:ln>
        </p:spPr>
        <p:txBody>
          <a:bodyPr lIns="45718" tIns="45718" rIns="45718" bIns="45718"/>
          <a:lstStyle/>
          <a:p>
            <a:pPr/>
          </a:p>
        </p:txBody>
      </p:sp>
      <p:sp>
        <p:nvSpPr>
          <p:cNvPr id="722" name="Text 2"/>
          <p:cNvSpPr txBox="1"/>
          <p:nvPr/>
        </p:nvSpPr>
        <p:spPr>
          <a:xfrm>
            <a:off x="658366" y="2832099"/>
            <a:ext cx="5394964" cy="508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3300">
                <a:solidFill>
                  <a:srgbClr val="FFFFFF"/>
                </a:solidFill>
                <a:latin typeface="Montserrat Thin Regular"/>
                <a:ea typeface="Montserrat Thin Regular"/>
                <a:cs typeface="Montserrat Thin Regular"/>
                <a:sym typeface="Montserrat Thin Regular"/>
              </a:defRPr>
            </a:lvl1pPr>
          </a:lstStyle>
          <a:p>
            <a:pPr/>
            <a:r>
              <a:t>Let's talk about your case</a:t>
            </a:r>
          </a:p>
        </p:txBody>
      </p:sp>
      <p:sp>
        <p:nvSpPr>
          <p:cNvPr id="723" name="Text 3"/>
          <p:cNvSpPr txBox="1"/>
          <p:nvPr/>
        </p:nvSpPr>
        <p:spPr>
          <a:xfrm>
            <a:off x="658366" y="3657600"/>
            <a:ext cx="5120644" cy="74945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000"/>
              </a:lnSpc>
              <a:defRPr sz="1200">
                <a:solidFill>
                  <a:srgbClr val="A8B4BE"/>
                </a:solidFill>
                <a:latin typeface="Montserrat Thin Regular"/>
                <a:ea typeface="Montserrat Thin Regular"/>
                <a:cs typeface="Montserrat Thin Regular"/>
                <a:sym typeface="Montserrat Thin Regular"/>
              </a:defRPr>
            </a:lvl1pPr>
          </a:lstStyle>
          <a:p>
            <a:pPr/>
            <a:r>
              <a:t>We analyze a specific process from your operation and estimate the deployment model, contact center integration, and the impact on your network of service points.</a:t>
            </a:r>
          </a:p>
        </p:txBody>
      </p:sp>
      <p:sp>
        <p:nvSpPr>
          <p:cNvPr id="724" name="Shape 4"/>
          <p:cNvSpPr/>
          <p:nvPr/>
        </p:nvSpPr>
        <p:spPr>
          <a:xfrm>
            <a:off x="658366" y="4956047"/>
            <a:ext cx="5120644" cy="1"/>
          </a:xfrm>
          <a:prstGeom prst="line">
            <a:avLst/>
          </a:prstGeom>
          <a:ln w="12700">
            <a:solidFill>
              <a:srgbClr val="3A4A56"/>
            </a:solidFill>
          </a:ln>
        </p:spPr>
        <p:txBody>
          <a:bodyPr lIns="45718" tIns="45718" rIns="45718" bIns="45718"/>
          <a:lstStyle/>
          <a:p>
            <a:pPr/>
          </a:p>
        </p:txBody>
      </p:sp>
      <p:sp>
        <p:nvSpPr>
          <p:cNvPr id="725" name="Text 5"/>
          <p:cNvSpPr txBox="1"/>
          <p:nvPr/>
        </p:nvSpPr>
        <p:spPr>
          <a:xfrm>
            <a:off x="658366" y="5161787"/>
            <a:ext cx="5120644"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FFFFFF"/>
                </a:solidFill>
                <a:latin typeface="Montserrat Thin Regular"/>
                <a:ea typeface="Montserrat Thin Regular"/>
                <a:cs typeface="Montserrat Thin Regular"/>
                <a:sym typeface="Montserrat Thin Regular"/>
              </a:defRPr>
            </a:lvl1pPr>
          </a:lstStyle>
          <a:p>
            <a:pPr/>
            <a:r>
              <a:t>Interactive Powers</a:t>
            </a:r>
          </a:p>
        </p:txBody>
      </p:sp>
      <p:sp>
        <p:nvSpPr>
          <p:cNvPr id="726" name="Text 6"/>
          <p:cNvSpPr txBox="1"/>
          <p:nvPr/>
        </p:nvSpPr>
        <p:spPr>
          <a:xfrm>
            <a:off x="658366" y="5534658"/>
            <a:ext cx="5120644"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E6C5F"/>
                </a:solidFill>
                <a:latin typeface="Montserrat Thin Regular"/>
                <a:ea typeface="Montserrat Thin Regular"/>
                <a:cs typeface="Montserrat Thin Regular"/>
                <a:sym typeface="Montserrat Thin Regular"/>
              </a:defRPr>
            </a:lvl1pPr>
          </a:lstStyle>
          <a:p>
            <a:pPr/>
            <a:r>
              <a:t>ivan.sixto@ivrpowers.com  ·  interactivepowers.com</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104" name="Text 0"/>
          <p:cNvSpPr txBox="1"/>
          <p:nvPr/>
        </p:nvSpPr>
        <p:spPr>
          <a:xfrm>
            <a:off x="658367" y="612393"/>
            <a:ext cx="5943603"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KEY PERFORMANCE INDICATORS - KPI</a:t>
            </a:r>
          </a:p>
        </p:txBody>
      </p:sp>
      <p:sp>
        <p:nvSpPr>
          <p:cNvPr id="105" name="Text 1"/>
          <p:cNvSpPr txBox="1"/>
          <p:nvPr/>
        </p:nvSpPr>
        <p:spPr>
          <a:xfrm>
            <a:off x="658368" y="868680"/>
            <a:ext cx="9631193" cy="8436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300"/>
              </a:lnSpc>
              <a:defRPr sz="2800">
                <a:solidFill>
                  <a:srgbClr val="22303A"/>
                </a:solidFill>
                <a:latin typeface="Montserrat Thin Bold"/>
                <a:ea typeface="Montserrat Thin Bold"/>
                <a:cs typeface="Montserrat Thin Bold"/>
                <a:sym typeface="Montserrat Thin Bold"/>
              </a:defRPr>
            </a:pPr>
            <a:r>
              <a:t>Video is the superior digital and human channel</a:t>
            </a:r>
            <a:br/>
            <a:r>
              <a:t>for remote customer service</a:t>
            </a:r>
          </a:p>
        </p:txBody>
      </p:sp>
      <p:sp>
        <p:nvSpPr>
          <p:cNvPr id="106" name="Shape 14"/>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107" name="Text 15"/>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sp>
        <p:nvSpPr>
          <p:cNvPr id="108" name="Shape 9"/>
          <p:cNvSpPr/>
          <p:nvPr/>
        </p:nvSpPr>
        <p:spPr>
          <a:xfrm>
            <a:off x="670648" y="1996514"/>
            <a:ext cx="10850704" cy="4101801"/>
          </a:xfrm>
          <a:prstGeom prst="rect">
            <a:avLst/>
          </a:prstGeom>
          <a:solidFill>
            <a:srgbClr val="FFFFFF"/>
          </a:solidFill>
          <a:ln>
            <a:solidFill>
              <a:srgbClr val="DDE3E6"/>
            </a:solidFill>
          </a:ln>
        </p:spPr>
        <p:txBody>
          <a:bodyPr lIns="45718" tIns="45718" rIns="45718" bIns="45718"/>
          <a:lstStyle/>
          <a:p>
            <a:pPr/>
          </a:p>
        </p:txBody>
      </p:sp>
      <p:grpSp>
        <p:nvGrpSpPr>
          <p:cNvPr id="111" name="Group"/>
          <p:cNvGrpSpPr/>
          <p:nvPr/>
        </p:nvGrpSpPr>
        <p:grpSpPr>
          <a:xfrm>
            <a:off x="987638" y="3680897"/>
            <a:ext cx="10043053" cy="2037143"/>
            <a:chOff x="0" y="0"/>
            <a:chExt cx="10043051" cy="2037142"/>
          </a:xfrm>
        </p:grpSpPr>
        <p:pic>
          <p:nvPicPr>
            <p:cNvPr id="109" name="Screenshot 2026-08-01 at 9.00.08 AM.png" descr="Screenshot 2026-08-01 at 9.00.08 AM.png"/>
            <p:cNvPicPr>
              <a:picLocks noChangeAspect="1"/>
            </p:cNvPicPr>
            <p:nvPr/>
          </p:nvPicPr>
          <p:blipFill>
            <a:blip r:embed="rId3">
              <a:extLst/>
            </a:blip>
            <a:stretch>
              <a:fillRect/>
            </a:stretch>
          </p:blipFill>
          <p:spPr>
            <a:xfrm>
              <a:off x="-1" y="0"/>
              <a:ext cx="4761695" cy="2037143"/>
            </a:xfrm>
            <a:prstGeom prst="rect">
              <a:avLst/>
            </a:prstGeom>
            <a:ln w="12700" cap="flat">
              <a:noFill/>
              <a:miter lim="400000"/>
            </a:ln>
            <a:effectLst/>
          </p:spPr>
        </p:pic>
        <p:pic>
          <p:nvPicPr>
            <p:cNvPr id="110" name="Screenshot 2026-08-01 at 9.01.35 AM.png" descr="Screenshot 2026-08-01 at 9.01.35 AM.png"/>
            <p:cNvPicPr>
              <a:picLocks noChangeAspect="1"/>
            </p:cNvPicPr>
            <p:nvPr/>
          </p:nvPicPr>
          <p:blipFill>
            <a:blip r:embed="rId4">
              <a:extLst/>
            </a:blip>
            <a:stretch>
              <a:fillRect/>
            </a:stretch>
          </p:blipFill>
          <p:spPr>
            <a:xfrm>
              <a:off x="5331366" y="56850"/>
              <a:ext cx="4711685" cy="1923442"/>
            </a:xfrm>
            <a:prstGeom prst="rect">
              <a:avLst/>
            </a:prstGeom>
            <a:ln w="12700" cap="flat">
              <a:noFill/>
              <a:miter lim="400000"/>
            </a:ln>
            <a:effectLst/>
          </p:spPr>
        </p:pic>
      </p:grpSp>
      <p:sp>
        <p:nvSpPr>
          <p:cNvPr id="112" name="Shape 3"/>
          <p:cNvSpPr/>
          <p:nvPr/>
        </p:nvSpPr>
        <p:spPr>
          <a:xfrm>
            <a:off x="1064389" y="2443463"/>
            <a:ext cx="329185" cy="329186"/>
          </a:xfrm>
          <a:prstGeom prst="roundRect">
            <a:avLst>
              <a:gd name="adj" fmla="val 22222"/>
            </a:avLst>
          </a:prstGeom>
          <a:solidFill>
            <a:srgbClr val="FE6C5F"/>
          </a:solidFill>
          <a:ln w="12700">
            <a:miter lim="400000"/>
          </a:ln>
        </p:spPr>
        <p:txBody>
          <a:bodyPr lIns="45718" tIns="45718" rIns="45718" bIns="45718"/>
          <a:lstStyle/>
          <a:p>
            <a:pPr/>
          </a:p>
        </p:txBody>
      </p:sp>
      <p:sp>
        <p:nvSpPr>
          <p:cNvPr id="113" name="Text 5"/>
          <p:cNvSpPr txBox="1"/>
          <p:nvPr/>
        </p:nvSpPr>
        <p:spPr>
          <a:xfrm>
            <a:off x="1485013" y="2506455"/>
            <a:ext cx="2212850"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CSAT - NPS</a:t>
            </a:r>
          </a:p>
        </p:txBody>
      </p:sp>
      <p:sp>
        <p:nvSpPr>
          <p:cNvPr id="114" name="Text 6"/>
          <p:cNvSpPr txBox="1"/>
          <p:nvPr/>
        </p:nvSpPr>
        <p:spPr>
          <a:xfrm>
            <a:off x="1064388" y="2900663"/>
            <a:ext cx="4592682" cy="3976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CSAT scores typically range between 4.5 and 5, especially when customers compare it with other channels.</a:t>
            </a:r>
          </a:p>
        </p:txBody>
      </p:sp>
      <p:sp>
        <p:nvSpPr>
          <p:cNvPr id="115" name="Shape 3"/>
          <p:cNvSpPr/>
          <p:nvPr/>
        </p:nvSpPr>
        <p:spPr>
          <a:xfrm>
            <a:off x="6278814" y="2457049"/>
            <a:ext cx="329186" cy="329186"/>
          </a:xfrm>
          <a:prstGeom prst="roundRect">
            <a:avLst>
              <a:gd name="adj" fmla="val 22222"/>
            </a:avLst>
          </a:prstGeom>
          <a:solidFill>
            <a:srgbClr val="FE6C5F"/>
          </a:solidFill>
          <a:ln w="12700">
            <a:miter lim="400000"/>
          </a:ln>
        </p:spPr>
        <p:txBody>
          <a:bodyPr lIns="45718" tIns="45718" rIns="45718" bIns="45718"/>
          <a:lstStyle/>
          <a:p>
            <a:pPr/>
          </a:p>
        </p:txBody>
      </p:sp>
      <p:sp>
        <p:nvSpPr>
          <p:cNvPr id="116" name="Text 5"/>
          <p:cNvSpPr txBox="1"/>
          <p:nvPr/>
        </p:nvSpPr>
        <p:spPr>
          <a:xfrm>
            <a:off x="6699439" y="2520041"/>
            <a:ext cx="2212850"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300">
                <a:solidFill>
                  <a:srgbClr val="22303A"/>
                </a:solidFill>
                <a:latin typeface="Montserrat Thin Bold"/>
                <a:ea typeface="Montserrat Thin Bold"/>
                <a:cs typeface="Montserrat Thin Bold"/>
                <a:sym typeface="Montserrat Thin Bold"/>
              </a:defRPr>
            </a:lvl1pPr>
          </a:lstStyle>
          <a:p>
            <a:pPr/>
            <a:r>
              <a:t>FCR</a:t>
            </a:r>
          </a:p>
        </p:txBody>
      </p:sp>
      <p:sp>
        <p:nvSpPr>
          <p:cNvPr id="117" name="Text 6"/>
          <p:cNvSpPr txBox="1"/>
          <p:nvPr/>
        </p:nvSpPr>
        <p:spPr>
          <a:xfrm>
            <a:off x="6278814" y="2914249"/>
            <a:ext cx="4654263" cy="3976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First-contact resolution rates with video calls outperform any digital channel or phone.</a:t>
            </a:r>
          </a:p>
        </p:txBody>
      </p:sp>
      <p:sp>
        <p:nvSpPr>
          <p:cNvPr id="118" name="Los datos de la comparativa de canales de atención al cliente (CSAT y FCR) corresponden a promedios y tendencias consolidados del sector en 2025-2026, de varios informes de los clientes de Interactive Powers y contrastado por estudios independientes."/>
          <p:cNvSpPr txBox="1"/>
          <p:nvPr/>
        </p:nvSpPr>
        <p:spPr>
          <a:xfrm>
            <a:off x="1042274" y="5820533"/>
            <a:ext cx="8459622" cy="193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spcBef>
                <a:spcPts val="1200"/>
              </a:spcBef>
              <a:defRPr sz="600">
                <a:latin typeface="Montserrat Thin Regular"/>
                <a:ea typeface="Montserrat Thin Regular"/>
                <a:cs typeface="Montserrat Thin Regular"/>
                <a:sym typeface="Montserrat Thin Regular"/>
              </a:defRPr>
            </a:lvl1pPr>
          </a:lstStyle>
          <a:p>
            <a:pPr/>
            <a:r>
              <a:t>Customer service channel comparison data (CSAT and FCR) reflects consolidated industry averages and trends for 2025-2026, drawn from several Interactive Powers client reports and cross-checked against independent studies.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22303A"/>
        </a:solidFill>
      </p:bgPr>
    </p:bg>
    <p:spTree>
      <p:nvGrpSpPr>
        <p:cNvPr id="1" name=""/>
        <p:cNvGrpSpPr/>
        <p:nvPr/>
      </p:nvGrpSpPr>
      <p:grpSpPr>
        <a:xfrm>
          <a:off x="0" y="0"/>
          <a:ext cx="0" cy="0"/>
          <a:chOff x="0" y="0"/>
          <a:chExt cx="0" cy="0"/>
        </a:xfrm>
      </p:grpSpPr>
      <p:sp>
        <p:nvSpPr>
          <p:cNvPr id="122" name="Text 0"/>
          <p:cNvSpPr txBox="1"/>
          <p:nvPr/>
        </p:nvSpPr>
        <p:spPr>
          <a:xfrm>
            <a:off x="658366" y="612393"/>
            <a:ext cx="5852164"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THE CONCEPT</a:t>
            </a:r>
          </a:p>
        </p:txBody>
      </p:sp>
      <p:sp>
        <p:nvSpPr>
          <p:cNvPr id="123" name="Text 1"/>
          <p:cNvSpPr txBox="1"/>
          <p:nvPr/>
        </p:nvSpPr>
        <p:spPr>
          <a:xfrm>
            <a:off x="658366" y="868680"/>
            <a:ext cx="5852164" cy="89573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500"/>
              </a:lnSpc>
              <a:defRPr sz="3000">
                <a:solidFill>
                  <a:srgbClr val="FFFFFF"/>
                </a:solidFill>
                <a:latin typeface="Montserrat Thin Bold"/>
                <a:ea typeface="Montserrat Thin Bold"/>
                <a:cs typeface="Montserrat Thin Bold"/>
                <a:sym typeface="Montserrat Thin Bold"/>
              </a:defRPr>
            </a:pPr>
            <a:r>
              <a:t>Physical presence.</a:t>
            </a:r>
          </a:p>
          <a:p>
            <a:pPr>
              <a:lnSpc>
                <a:spcPts val="3500"/>
              </a:lnSpc>
              <a:defRPr sz="3000">
                <a:solidFill>
                  <a:srgbClr val="FFFFFF"/>
                </a:solidFill>
                <a:latin typeface="Montserrat Thin Bold"/>
                <a:ea typeface="Montserrat Thin Bold"/>
                <a:cs typeface="Montserrat Thin Bold"/>
                <a:sym typeface="Montserrat Thin Bold"/>
              </a:defRPr>
            </a:pPr>
            <a:r>
              <a:t>Remote operation.</a:t>
            </a:r>
          </a:p>
        </p:txBody>
      </p:sp>
      <p:sp>
        <p:nvSpPr>
          <p:cNvPr id="124" name="Text 2"/>
          <p:cNvSpPr txBox="1"/>
          <p:nvPr/>
        </p:nvSpPr>
        <p:spPr>
          <a:xfrm>
            <a:off x="658366" y="2286000"/>
            <a:ext cx="5760723" cy="138256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200"/>
              </a:lnSpc>
              <a:defRPr sz="1300">
                <a:solidFill>
                  <a:srgbClr val="A8B4BE"/>
                </a:solidFill>
                <a:latin typeface="Montserrat Thin Regular"/>
                <a:ea typeface="Montserrat Thin Regular"/>
                <a:cs typeface="Montserrat Thin Regular"/>
                <a:sym typeface="Montserrat Thin Regular"/>
              </a:defRPr>
            </a:lvl1pPr>
          </a:lstStyle>
          <a:p>
            <a:pPr/>
            <a:r>
              <a:t>A physical service point — kiosk, tablet, or simply a QR sticker — connects the customer, in seconds, to a human advisor over high-definition video. The advisor can be based at any contact center in the world. The customer experiences high-value, face-to-face service that gets things resolved.</a:t>
            </a:r>
          </a:p>
        </p:txBody>
      </p:sp>
      <p:sp>
        <p:nvSpPr>
          <p:cNvPr id="125" name="Shape 3"/>
          <p:cNvSpPr/>
          <p:nvPr/>
        </p:nvSpPr>
        <p:spPr>
          <a:xfrm>
            <a:off x="658368" y="4114800"/>
            <a:ext cx="1926485" cy="402337"/>
          </a:xfrm>
          <a:prstGeom prst="roundRect">
            <a:avLst>
              <a:gd name="adj" fmla="val 45455"/>
            </a:avLst>
          </a:prstGeom>
          <a:solidFill>
            <a:srgbClr val="000000"/>
          </a:solidFill>
          <a:ln w="12700">
            <a:solidFill>
              <a:srgbClr val="ED7666"/>
            </a:solidFill>
          </a:ln>
        </p:spPr>
        <p:txBody>
          <a:bodyPr lIns="45718" tIns="45718" rIns="45718" bIns="45718"/>
          <a:lstStyle/>
          <a:p>
            <a:pPr/>
          </a:p>
        </p:txBody>
      </p:sp>
      <p:sp>
        <p:nvSpPr>
          <p:cNvPr id="126" name="Text 4"/>
          <p:cNvSpPr txBox="1"/>
          <p:nvPr/>
        </p:nvSpPr>
        <p:spPr>
          <a:xfrm>
            <a:off x="570049" y="4233417"/>
            <a:ext cx="2103123"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No app to install</a:t>
            </a:r>
          </a:p>
        </p:txBody>
      </p:sp>
      <p:sp>
        <p:nvSpPr>
          <p:cNvPr id="127" name="Shape 5"/>
          <p:cNvSpPr/>
          <p:nvPr/>
        </p:nvSpPr>
        <p:spPr>
          <a:xfrm>
            <a:off x="2751620" y="4114800"/>
            <a:ext cx="1926485" cy="402337"/>
          </a:xfrm>
          <a:prstGeom prst="roundRect">
            <a:avLst>
              <a:gd name="adj" fmla="val 45455"/>
            </a:avLst>
          </a:prstGeom>
          <a:solidFill>
            <a:srgbClr val="000000"/>
          </a:solidFill>
          <a:ln w="12700">
            <a:solidFill>
              <a:srgbClr val="ED7666"/>
            </a:solidFill>
          </a:ln>
        </p:spPr>
        <p:txBody>
          <a:bodyPr lIns="45718" tIns="45718" rIns="45718" bIns="45718"/>
          <a:lstStyle/>
          <a:p>
            <a:pPr/>
          </a:p>
        </p:txBody>
      </p:sp>
      <p:sp>
        <p:nvSpPr>
          <p:cNvPr id="128" name="Text 6"/>
          <p:cNvSpPr txBox="1"/>
          <p:nvPr/>
        </p:nvSpPr>
        <p:spPr>
          <a:xfrm>
            <a:off x="2887329" y="4233417"/>
            <a:ext cx="1655067"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No appointment needed</a:t>
            </a:r>
          </a:p>
        </p:txBody>
      </p:sp>
      <p:sp>
        <p:nvSpPr>
          <p:cNvPr id="129" name="Shape 7"/>
          <p:cNvSpPr/>
          <p:nvPr/>
        </p:nvSpPr>
        <p:spPr>
          <a:xfrm>
            <a:off x="4844870" y="4114800"/>
            <a:ext cx="2093597" cy="402337"/>
          </a:xfrm>
          <a:prstGeom prst="roundRect">
            <a:avLst>
              <a:gd name="adj" fmla="val 45455"/>
            </a:avLst>
          </a:prstGeom>
          <a:solidFill>
            <a:srgbClr val="000000"/>
          </a:solidFill>
          <a:ln w="12700">
            <a:solidFill>
              <a:srgbClr val="ED7666"/>
            </a:solidFill>
          </a:ln>
        </p:spPr>
        <p:txBody>
          <a:bodyPr lIns="45718" tIns="45718" rIns="45718" bIns="45718"/>
          <a:lstStyle/>
          <a:p>
            <a:pPr/>
          </a:p>
        </p:txBody>
      </p:sp>
      <p:sp>
        <p:nvSpPr>
          <p:cNvPr id="130" name="Text 8"/>
          <p:cNvSpPr txBox="1"/>
          <p:nvPr/>
        </p:nvSpPr>
        <p:spPr>
          <a:xfrm>
            <a:off x="4795303" y="4233417"/>
            <a:ext cx="2192733"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000">
                <a:solidFill>
                  <a:srgbClr val="FFFFFF"/>
                </a:solidFill>
                <a:latin typeface="Montserrat Thin Regular"/>
                <a:ea typeface="Montserrat Thin Regular"/>
                <a:cs typeface="Montserrat Thin Regular"/>
                <a:sym typeface="Montserrat Thin Regular"/>
              </a:defRPr>
            </a:lvl1pPr>
          </a:lstStyle>
          <a:p>
            <a:pPr/>
            <a:r>
              <a:t>No on-site staff</a:t>
            </a:r>
          </a:p>
        </p:txBody>
      </p:sp>
      <p:sp>
        <p:nvSpPr>
          <p:cNvPr id="131" name="Shape 9"/>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132" name="Text 10"/>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A8B4BE"/>
                </a:solidFill>
                <a:latin typeface="Montserrat Thin Regular"/>
                <a:ea typeface="Montserrat Thin Regular"/>
                <a:cs typeface="Montserrat Thin Regular"/>
                <a:sym typeface="Montserrat Thin Regular"/>
              </a:defRPr>
            </a:lvl1pPr>
          </a:lstStyle>
          <a:p>
            <a:pPr/>
            <a:r>
              <a:t>Interactive Powers</a:t>
            </a:r>
          </a:p>
        </p:txBody>
      </p:sp>
      <p:pic>
        <p:nvPicPr>
          <p:cNvPr id="133" name="Layer.tiff" descr="Layer.tiff"/>
          <p:cNvPicPr>
            <a:picLocks noChangeAspect="1"/>
          </p:cNvPicPr>
          <p:nvPr/>
        </p:nvPicPr>
        <p:blipFill>
          <a:blip r:embed="rId3">
            <a:extLst/>
          </a:blip>
          <a:stretch>
            <a:fillRect/>
          </a:stretch>
        </p:blipFill>
        <p:spPr>
          <a:xfrm>
            <a:off x="7845783" y="590991"/>
            <a:ext cx="3548300" cy="5910566"/>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Layer.tiff" descr="Layer.tiff"/>
          <p:cNvPicPr>
            <a:picLocks noChangeAspect="1"/>
          </p:cNvPicPr>
          <p:nvPr/>
        </p:nvPicPr>
        <p:blipFill>
          <a:blip r:embed="rId3">
            <a:extLst/>
          </a:blip>
          <a:stretch>
            <a:fillRect/>
          </a:stretch>
        </p:blipFill>
        <p:spPr>
          <a:xfrm>
            <a:off x="0" y="0"/>
            <a:ext cx="12192000" cy="6858000"/>
          </a:xfrm>
          <a:prstGeom prst="rect">
            <a:avLst/>
          </a:prstGeom>
          <a:ln w="12700">
            <a:miter lim="400000"/>
          </a:ln>
        </p:spPr>
      </p:pic>
      <p:grpSp>
        <p:nvGrpSpPr>
          <p:cNvPr id="146" name="Group"/>
          <p:cNvGrpSpPr/>
          <p:nvPr/>
        </p:nvGrpSpPr>
        <p:grpSpPr>
          <a:xfrm>
            <a:off x="2506388" y="512415"/>
            <a:ext cx="7519972" cy="7596845"/>
            <a:chOff x="0" y="0"/>
            <a:chExt cx="7519970" cy="7596845"/>
          </a:xfrm>
        </p:grpSpPr>
        <p:sp>
          <p:nvSpPr>
            <p:cNvPr id="138" name="Rectangle"/>
            <p:cNvSpPr/>
            <p:nvPr/>
          </p:nvSpPr>
          <p:spPr>
            <a:xfrm>
              <a:off x="-1" y="-1"/>
              <a:ext cx="7519972" cy="6348846"/>
            </a:xfrm>
            <a:prstGeom prst="rect">
              <a:avLst/>
            </a:prstGeom>
            <a:gradFill flip="none" rotWithShape="1">
              <a:gsLst>
                <a:gs pos="0">
                  <a:srgbClr val="56C1FF"/>
                </a:gs>
                <a:gs pos="100000">
                  <a:srgbClr val="0076BA"/>
                </a:gs>
              </a:gsLst>
              <a:lin ang="5400000" scaled="0"/>
            </a:gradFill>
            <a:ln w="12700" cap="flat">
              <a:noFill/>
              <a:miter lim="400000"/>
            </a:ln>
            <a:effectLst/>
          </p:spPr>
          <p:txBody>
            <a:bodyPr wrap="square" lIns="45718" tIns="45718" rIns="45718" bIns="45718"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p>
          </p:txBody>
        </p:sp>
        <p:grpSp>
          <p:nvGrpSpPr>
            <p:cNvPr id="141" name="Group"/>
            <p:cNvGrpSpPr/>
            <p:nvPr/>
          </p:nvGrpSpPr>
          <p:grpSpPr>
            <a:xfrm>
              <a:off x="2398732" y="4931856"/>
              <a:ext cx="2722508" cy="2664990"/>
              <a:chOff x="0" y="0"/>
              <a:chExt cx="2722506" cy="2664988"/>
            </a:xfrm>
          </p:grpSpPr>
          <p:sp>
            <p:nvSpPr>
              <p:cNvPr id="139" name="Circle"/>
              <p:cNvSpPr/>
              <p:nvPr/>
            </p:nvSpPr>
            <p:spPr>
              <a:xfrm>
                <a:off x="375643" y="346881"/>
                <a:ext cx="1971227" cy="1971227"/>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p>
            </p:txBody>
          </p:sp>
          <p:pic>
            <p:nvPicPr>
              <p:cNvPr id="140" name="Image Layer.tiff" descr="Image Layer.tiff"/>
              <p:cNvPicPr>
                <a:picLocks noChangeAspect="1"/>
              </p:cNvPicPr>
              <p:nvPr/>
            </p:nvPicPr>
            <p:blipFill>
              <a:blip r:embed="rId4">
                <a:extLst/>
              </a:blip>
              <a:stretch>
                <a:fillRect/>
              </a:stretch>
            </p:blipFill>
            <p:spPr>
              <a:xfrm>
                <a:off x="0" y="0"/>
                <a:ext cx="2722507" cy="2664989"/>
              </a:xfrm>
              <a:prstGeom prst="rect">
                <a:avLst/>
              </a:prstGeom>
              <a:ln w="12700" cap="flat">
                <a:noFill/>
                <a:miter lim="400000"/>
              </a:ln>
              <a:effectLst/>
            </p:spPr>
          </p:pic>
        </p:grpSp>
        <p:sp>
          <p:nvSpPr>
            <p:cNvPr id="142" name="Scan the QR code to contact an agent and complete the registration form. You can speak through your smartphone while interacting here."/>
            <p:cNvSpPr txBox="1"/>
            <p:nvPr/>
          </p:nvSpPr>
          <p:spPr>
            <a:xfrm>
              <a:off x="1927701" y="4289723"/>
              <a:ext cx="3323820" cy="5098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5400" tIns="25400" rIns="25400" bIns="25400" numCol="1" anchor="ctr">
              <a:spAutoFit/>
            </a:bodyPr>
            <a:lstStyle>
              <a:lvl1pPr algn="ctr" defTabSz="1219168">
                <a:lnSpc>
                  <a:spcPct val="90000"/>
                </a:lnSpc>
                <a:spcBef>
                  <a:spcPts val="2200"/>
                </a:spcBef>
                <a:defRPr sz="1100">
                  <a:solidFill>
                    <a:srgbClr val="EBEBEB"/>
                  </a:solidFill>
                  <a:latin typeface="Helvetica Neue Thin"/>
                  <a:ea typeface="Helvetica Neue Thin"/>
                  <a:cs typeface="Helvetica Neue Thin"/>
                  <a:sym typeface="Helvetica Neue Thin"/>
                </a:defRPr>
              </a:lvl1pPr>
            </a:lstStyle>
            <a:p>
              <a:pPr/>
              <a:r>
                <a:t>Scan the QR code to contact an agent and complete the registration form. You can speak through your smartphone while interacting here.</a:t>
              </a:r>
            </a:p>
          </p:txBody>
        </p:sp>
        <p:grpSp>
          <p:nvGrpSpPr>
            <p:cNvPr id="145" name="Group"/>
            <p:cNvGrpSpPr/>
            <p:nvPr/>
          </p:nvGrpSpPr>
          <p:grpSpPr>
            <a:xfrm>
              <a:off x="2711595" y="1540391"/>
              <a:ext cx="2096781" cy="2453175"/>
              <a:chOff x="0" y="0"/>
              <a:chExt cx="2096779" cy="2453173"/>
            </a:xfrm>
          </p:grpSpPr>
          <p:sp>
            <p:nvSpPr>
              <p:cNvPr id="143" name="Rounded Rectangle"/>
              <p:cNvSpPr/>
              <p:nvPr/>
            </p:nvSpPr>
            <p:spPr>
              <a:xfrm>
                <a:off x="0" y="0"/>
                <a:ext cx="2096780" cy="2453174"/>
              </a:xfrm>
              <a:prstGeom prst="roundRect">
                <a:avLst>
                  <a:gd name="adj" fmla="val 2700"/>
                </a:avLst>
              </a:prstGeom>
              <a:solidFill>
                <a:srgbClr val="FFFFFF"/>
              </a:solidFill>
              <a:ln w="12700" cap="flat">
                <a:noFill/>
                <a:miter lim="400000"/>
              </a:ln>
              <a:effectLst/>
            </p:spPr>
            <p:txBody>
              <a:bodyPr wrap="square" lIns="45718" tIns="45718" rIns="45718" bIns="45718"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p>
            </p:txBody>
          </p:sp>
          <p:pic>
            <p:nvPicPr>
              <p:cNvPr id="144" name="Screenshot 2025-09-24 at 5.56.27 PM.png" descr="Screenshot 2025-09-24 at 5.56.27 PM.png"/>
              <p:cNvPicPr>
                <a:picLocks noChangeAspect="1"/>
              </p:cNvPicPr>
              <p:nvPr/>
            </p:nvPicPr>
            <p:blipFill>
              <a:blip r:embed="rId5">
                <a:extLst/>
              </a:blip>
              <a:stretch>
                <a:fillRect/>
              </a:stretch>
            </p:blipFill>
            <p:spPr>
              <a:xfrm>
                <a:off x="42079" y="44799"/>
                <a:ext cx="2012621" cy="2363576"/>
              </a:xfrm>
              <a:prstGeom prst="rect">
                <a:avLst/>
              </a:prstGeom>
              <a:ln w="12700" cap="flat">
                <a:noFill/>
                <a:miter lim="400000"/>
              </a:ln>
              <a:effectLst/>
            </p:spPr>
          </p:pic>
        </p:grpSp>
      </p:gr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0" name="freepik__closeup-shot-a-professional-woman-wearing-headphon__2227.mp4" descr="freepik__closeup-shot-a-professional-woman-wearing-headphon__2227.mp4"/>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15025" y="8450"/>
            <a:ext cx="12161950" cy="684109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5000" fill="hold"/>
                                        <p:tgtEl>
                                          <p:spTgt spid="150"/>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3" grpId="1" fill="hold">
                                  <p:stCondLst>
                                    <p:cond delay="0"/>
                                  </p:stCondLst>
                                  <p:childTnLst>
                                    <p:cmd type="call" cmd="stop">
                                      <p:cBhvr>
                                        <p:cTn id="10" dur="1000" fill="hold"/>
                                        <p:tgtEl>
                                          <p:spTgt spid="150"/>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11" fill="hold" display="0">
                  <p:stCondLst>
                    <p:cond delay="indefinite"/>
                  </p:stCondLst>
                </p:cTn>
                <p:tgtEl>
                  <p:spTgt spid="150"/>
                </p:tgtEl>
              </p:cMediaNode>
            </p:video>
            <p:seq concurrent="1" prevAc="none" nextAc="seek">
              <p:cTn id="12" evtFilter="cancelBubble" nodeType="interactiveSeq" restart="whenNotActive" fill="hold">
                <p:stCondLst>
                  <p:cond delay="0" evt="onClick">
                    <p:tgtEl>
                      <p:spTgt spid="150"/>
                    </p:tgtEl>
                  </p:cond>
                </p:stCondLst>
                <p:endSync delay="0" evt="end">
                  <p:rtn val="all"/>
                </p:endSync>
                <p:childTnLst>
                  <p:par>
                    <p:cTn id="13" fill="hold">
                      <p:stCondLst>
                        <p:cond delay="0"/>
                      </p:stCondLst>
                      <p:childTnLst>
                        <p:par>
                          <p:cTn id="14" fill="hold">
                            <p:stCondLst>
                              <p:cond delay="0"/>
                            </p:stCondLst>
                            <p:childTnLst>
                              <p:par>
                                <p:cTn id="15" presetClass="mediacall" nodeType="clickEffect" presetSubtype="0" presetID="2" fill="hold">
                                  <p:stCondLst>
                                    <p:cond delay="0"/>
                                  </p:stCondLst>
                                  <p:childTnLst>
                                    <p:cmd type="call" cmd="togglePause">
                                      <p:cBhvr>
                                        <p:cTn id="16" dur="1" fill="hold"/>
                                        <p:tgtEl>
                                          <p:spTgt spid="150"/>
                                        </p:tgtEl>
                                      </p:cBhvr>
                                    </p:cmd>
                                  </p:childTnLst>
                                </p:cTn>
                              </p:par>
                            </p:childTnLst>
                          </p:cTn>
                        </p:par>
                      </p:childTnLst>
                    </p:cTn>
                  </p:par>
                </p:childTnLst>
              </p:cTn>
              <p:nextCondLst>
                <p:cond delay="0" evt="onClick">
                  <p:tgtEl>
                    <p:spTgt spid="15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154" name="Text 0"/>
          <p:cNvSpPr txBox="1"/>
          <p:nvPr/>
        </p:nvSpPr>
        <p:spPr>
          <a:xfrm>
            <a:off x="658519" y="612393"/>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INTERACTION ARCHITECTURE</a:t>
            </a:r>
          </a:p>
        </p:txBody>
      </p:sp>
      <p:sp>
        <p:nvSpPr>
          <p:cNvPr id="155" name="Text 1"/>
          <p:cNvSpPr txBox="1"/>
          <p:nvPr/>
        </p:nvSpPr>
        <p:spPr>
          <a:xfrm>
            <a:off x="658366" y="868680"/>
            <a:ext cx="10874962" cy="4245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300"/>
              </a:lnSpc>
              <a:defRPr sz="2800">
                <a:solidFill>
                  <a:srgbClr val="22303A"/>
                </a:solidFill>
                <a:latin typeface="Montserrat Thin Bold"/>
                <a:ea typeface="Montserrat Thin Bold"/>
                <a:cs typeface="Montserrat Thin Bold"/>
                <a:sym typeface="Montserrat Thin Bold"/>
              </a:defRPr>
            </a:lvl1pPr>
          </a:lstStyle>
          <a:p>
            <a:pPr/>
            <a:r>
              <a:t>Four steps, under 30 seconds</a:t>
            </a:r>
          </a:p>
        </p:txBody>
      </p:sp>
      <p:sp>
        <p:nvSpPr>
          <p:cNvPr id="156" name="Shape 2"/>
          <p:cNvSpPr/>
          <p:nvPr/>
        </p:nvSpPr>
        <p:spPr>
          <a:xfrm>
            <a:off x="659890" y="1720520"/>
            <a:ext cx="2478028" cy="4196845"/>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157" name="Shape 3"/>
          <p:cNvSpPr/>
          <p:nvPr/>
        </p:nvSpPr>
        <p:spPr>
          <a:xfrm>
            <a:off x="915924" y="4353738"/>
            <a:ext cx="329186" cy="329186"/>
          </a:xfrm>
          <a:prstGeom prst="roundRect">
            <a:avLst>
              <a:gd name="adj" fmla="val 22222"/>
            </a:avLst>
          </a:prstGeom>
          <a:solidFill>
            <a:srgbClr val="FE6C5F"/>
          </a:solidFill>
          <a:ln w="12700">
            <a:miter lim="400000"/>
          </a:ln>
        </p:spPr>
        <p:txBody>
          <a:bodyPr lIns="45718" tIns="45718" rIns="45718" bIns="45718"/>
          <a:lstStyle/>
          <a:p>
            <a:pPr/>
          </a:p>
        </p:txBody>
      </p:sp>
      <p:sp>
        <p:nvSpPr>
          <p:cNvPr id="158" name="Text 4"/>
          <p:cNvSpPr txBox="1"/>
          <p:nvPr/>
        </p:nvSpPr>
        <p:spPr>
          <a:xfrm>
            <a:off x="915924" y="4423081"/>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1</a:t>
            </a:r>
          </a:p>
        </p:txBody>
      </p:sp>
      <p:sp>
        <p:nvSpPr>
          <p:cNvPr id="159" name="Text 5"/>
          <p:cNvSpPr txBox="1"/>
          <p:nvPr/>
        </p:nvSpPr>
        <p:spPr>
          <a:xfrm>
            <a:off x="1336547" y="4404031"/>
            <a:ext cx="156362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Scan</a:t>
            </a:r>
          </a:p>
        </p:txBody>
      </p:sp>
      <p:sp>
        <p:nvSpPr>
          <p:cNvPr id="160" name="Text 6"/>
          <p:cNvSpPr txBox="1"/>
          <p:nvPr/>
        </p:nvSpPr>
        <p:spPr>
          <a:xfrm>
            <a:off x="915924" y="4792650"/>
            <a:ext cx="1965962"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The customer scans the QR code on the video kiosk, tablet, or sticker with their own mobile phone.</a:t>
            </a:r>
          </a:p>
        </p:txBody>
      </p:sp>
      <p:sp>
        <p:nvSpPr>
          <p:cNvPr id="161" name="Shape 7"/>
          <p:cNvSpPr/>
          <p:nvPr/>
        </p:nvSpPr>
        <p:spPr>
          <a:xfrm>
            <a:off x="3457955" y="1720520"/>
            <a:ext cx="2478026" cy="4196845"/>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162" name="Shape 8"/>
          <p:cNvSpPr/>
          <p:nvPr/>
        </p:nvSpPr>
        <p:spPr>
          <a:xfrm>
            <a:off x="3713988" y="4353738"/>
            <a:ext cx="329186" cy="329186"/>
          </a:xfrm>
          <a:prstGeom prst="roundRect">
            <a:avLst>
              <a:gd name="adj" fmla="val 22222"/>
            </a:avLst>
          </a:prstGeom>
          <a:solidFill>
            <a:srgbClr val="FE6C5F"/>
          </a:solidFill>
          <a:ln w="12700">
            <a:miter lim="400000"/>
          </a:ln>
        </p:spPr>
        <p:txBody>
          <a:bodyPr lIns="45718" tIns="45718" rIns="45718" bIns="45718"/>
          <a:lstStyle/>
          <a:p>
            <a:pPr/>
          </a:p>
        </p:txBody>
      </p:sp>
      <p:sp>
        <p:nvSpPr>
          <p:cNvPr id="163" name="Text 9"/>
          <p:cNvSpPr txBox="1"/>
          <p:nvPr/>
        </p:nvSpPr>
        <p:spPr>
          <a:xfrm>
            <a:off x="3713988" y="4423081"/>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2</a:t>
            </a:r>
          </a:p>
        </p:txBody>
      </p:sp>
      <p:sp>
        <p:nvSpPr>
          <p:cNvPr id="164" name="Text 10"/>
          <p:cNvSpPr txBox="1"/>
          <p:nvPr/>
        </p:nvSpPr>
        <p:spPr>
          <a:xfrm>
            <a:off x="4134611" y="4404031"/>
            <a:ext cx="156362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Identify</a:t>
            </a:r>
          </a:p>
        </p:txBody>
      </p:sp>
      <p:sp>
        <p:nvSpPr>
          <p:cNvPr id="165" name="Text 11"/>
          <p:cNvSpPr txBox="1"/>
          <p:nvPr/>
        </p:nvSpPr>
        <p:spPr>
          <a:xfrm>
            <a:off x="3713988" y="4792650"/>
            <a:ext cx="1965962"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They enter the minimum service details on their phone: name, contact info, reason, ID, or promo code.</a:t>
            </a:r>
          </a:p>
        </p:txBody>
      </p:sp>
      <p:sp>
        <p:nvSpPr>
          <p:cNvPr id="166" name="Shape 12"/>
          <p:cNvSpPr/>
          <p:nvPr/>
        </p:nvSpPr>
        <p:spPr>
          <a:xfrm>
            <a:off x="6256020" y="1720520"/>
            <a:ext cx="2478025" cy="4196845"/>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167" name="Shape 13"/>
          <p:cNvSpPr/>
          <p:nvPr/>
        </p:nvSpPr>
        <p:spPr>
          <a:xfrm>
            <a:off x="6512052" y="4353738"/>
            <a:ext cx="329186" cy="329186"/>
          </a:xfrm>
          <a:prstGeom prst="roundRect">
            <a:avLst>
              <a:gd name="adj" fmla="val 22222"/>
            </a:avLst>
          </a:prstGeom>
          <a:solidFill>
            <a:srgbClr val="FE6C5F"/>
          </a:solidFill>
          <a:ln w="12700">
            <a:miter lim="400000"/>
          </a:ln>
        </p:spPr>
        <p:txBody>
          <a:bodyPr lIns="45718" tIns="45718" rIns="45718" bIns="45718"/>
          <a:lstStyle/>
          <a:p>
            <a:pPr/>
          </a:p>
        </p:txBody>
      </p:sp>
      <p:sp>
        <p:nvSpPr>
          <p:cNvPr id="168" name="Text 14"/>
          <p:cNvSpPr txBox="1"/>
          <p:nvPr/>
        </p:nvSpPr>
        <p:spPr>
          <a:xfrm>
            <a:off x="6512052" y="4423081"/>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3</a:t>
            </a:r>
          </a:p>
        </p:txBody>
      </p:sp>
      <p:sp>
        <p:nvSpPr>
          <p:cNvPr id="169" name="Text 15"/>
          <p:cNvSpPr txBox="1"/>
          <p:nvPr/>
        </p:nvSpPr>
        <p:spPr>
          <a:xfrm>
            <a:off x="6932676" y="4404031"/>
            <a:ext cx="156362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Connect</a:t>
            </a:r>
          </a:p>
        </p:txBody>
      </p:sp>
      <p:sp>
        <p:nvSpPr>
          <p:cNvPr id="170" name="Text 16"/>
          <p:cNvSpPr txBox="1"/>
          <p:nvPr/>
        </p:nvSpPr>
        <p:spPr>
          <a:xfrm>
            <a:off x="6512052" y="4792650"/>
            <a:ext cx="1965962" cy="6008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They enter a sync PIN. The system routes the session to the first available advisor.</a:t>
            </a:r>
          </a:p>
        </p:txBody>
      </p:sp>
      <p:sp>
        <p:nvSpPr>
          <p:cNvPr id="171" name="Shape 17"/>
          <p:cNvSpPr/>
          <p:nvPr/>
        </p:nvSpPr>
        <p:spPr>
          <a:xfrm>
            <a:off x="9054083" y="1720520"/>
            <a:ext cx="2478027" cy="4196845"/>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172" name="Shape 18"/>
          <p:cNvSpPr/>
          <p:nvPr/>
        </p:nvSpPr>
        <p:spPr>
          <a:xfrm>
            <a:off x="9310116" y="4353738"/>
            <a:ext cx="329186" cy="329186"/>
          </a:xfrm>
          <a:prstGeom prst="roundRect">
            <a:avLst>
              <a:gd name="adj" fmla="val 22222"/>
            </a:avLst>
          </a:prstGeom>
          <a:solidFill>
            <a:srgbClr val="FE6C5F"/>
          </a:solidFill>
          <a:ln w="12700">
            <a:miter lim="400000"/>
          </a:ln>
        </p:spPr>
        <p:txBody>
          <a:bodyPr lIns="45718" tIns="45718" rIns="45718" bIns="45718"/>
          <a:lstStyle/>
          <a:p>
            <a:pPr/>
          </a:p>
        </p:txBody>
      </p:sp>
      <p:sp>
        <p:nvSpPr>
          <p:cNvPr id="173" name="Text 19"/>
          <p:cNvSpPr txBox="1"/>
          <p:nvPr/>
        </p:nvSpPr>
        <p:spPr>
          <a:xfrm>
            <a:off x="9310116" y="4423081"/>
            <a:ext cx="329186" cy="1905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sz="1200">
                <a:solidFill>
                  <a:srgbClr val="FFFFFF"/>
                </a:solidFill>
                <a:latin typeface="Montserrat Thin Bold"/>
                <a:ea typeface="Montserrat Thin Bold"/>
                <a:cs typeface="Montserrat Thin Bold"/>
                <a:sym typeface="Montserrat Thin Bold"/>
              </a:defRPr>
            </a:lvl1pPr>
          </a:lstStyle>
          <a:p>
            <a:pPr/>
            <a:r>
              <a:t>4</a:t>
            </a:r>
          </a:p>
        </p:txBody>
      </p:sp>
      <p:sp>
        <p:nvSpPr>
          <p:cNvPr id="174" name="Text 20"/>
          <p:cNvSpPr txBox="1"/>
          <p:nvPr/>
        </p:nvSpPr>
        <p:spPr>
          <a:xfrm>
            <a:off x="9730740" y="4404031"/>
            <a:ext cx="156362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400">
                <a:solidFill>
                  <a:srgbClr val="22303A"/>
                </a:solidFill>
                <a:latin typeface="Montserrat Thin Bold"/>
                <a:ea typeface="Montserrat Thin Bold"/>
                <a:cs typeface="Montserrat Thin Bold"/>
                <a:sym typeface="Montserrat Thin Bold"/>
              </a:defRPr>
            </a:lvl1pPr>
          </a:lstStyle>
          <a:p>
            <a:pPr/>
            <a:r>
              <a:t>Talk</a:t>
            </a:r>
          </a:p>
        </p:txBody>
      </p:sp>
      <p:sp>
        <p:nvSpPr>
          <p:cNvPr id="175" name="Text 21"/>
          <p:cNvSpPr txBox="1"/>
          <p:nvPr/>
        </p:nvSpPr>
        <p:spPr>
          <a:xfrm>
            <a:off x="9310116" y="4792650"/>
            <a:ext cx="1965962" cy="8040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600"/>
              </a:lnSpc>
              <a:defRPr sz="1000">
                <a:solidFill>
                  <a:srgbClr val="6B7A85"/>
                </a:solidFill>
                <a:latin typeface="Montserrat Thin Regular"/>
                <a:ea typeface="Montserrat Thin Regular"/>
                <a:cs typeface="Montserrat Thin Regular"/>
                <a:sym typeface="Montserrat Thin Regular"/>
              </a:defRPr>
            </a:lvl1pPr>
          </a:lstStyle>
          <a:p>
            <a:pPr/>
            <a:r>
              <a:t>Audio runs through the customer's phone: total privacy and HD video quality in any environment.</a:t>
            </a:r>
          </a:p>
        </p:txBody>
      </p:sp>
      <p:sp>
        <p:nvSpPr>
          <p:cNvPr id="176" name="Shape 22"/>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177" name="Text 23"/>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178" name="Screenshot 2026-08-01 at 6.39.47 PM.png" descr="Screenshot 2026-08-01 at 6.39.47 PM.png"/>
          <p:cNvPicPr>
            <a:picLocks noChangeAspect="1"/>
          </p:cNvPicPr>
          <p:nvPr/>
        </p:nvPicPr>
        <p:blipFill>
          <a:blip r:embed="rId3">
            <a:extLst/>
          </a:blip>
          <a:srcRect l="17" t="0" r="17" b="0"/>
          <a:stretch>
            <a:fillRect/>
          </a:stretch>
        </p:blipFill>
        <p:spPr>
          <a:xfrm>
            <a:off x="941046" y="1901918"/>
            <a:ext cx="1915810" cy="2281920"/>
          </a:xfrm>
          <a:prstGeom prst="rect">
            <a:avLst/>
          </a:prstGeom>
          <a:ln>
            <a:solidFill>
              <a:srgbClr val="DDE3E6"/>
            </a:solidFill>
          </a:ln>
        </p:spPr>
      </p:pic>
      <p:pic>
        <p:nvPicPr>
          <p:cNvPr id="179" name="Screenshot 2026-08-01 at 6.43.17 PM.png" descr="Screenshot 2026-08-01 at 6.43.17 PM.png"/>
          <p:cNvPicPr>
            <a:picLocks noChangeAspect="1"/>
          </p:cNvPicPr>
          <p:nvPr/>
        </p:nvPicPr>
        <p:blipFill>
          <a:blip r:embed="rId4">
            <a:extLst/>
          </a:blip>
          <a:srcRect l="29" t="0" r="29" b="0"/>
          <a:stretch>
            <a:fillRect/>
          </a:stretch>
        </p:blipFill>
        <p:spPr>
          <a:xfrm>
            <a:off x="3719492" y="1902198"/>
            <a:ext cx="1926188" cy="2289464"/>
          </a:xfrm>
          <a:prstGeom prst="rect">
            <a:avLst/>
          </a:prstGeom>
          <a:ln>
            <a:solidFill>
              <a:srgbClr val="DDE3E6"/>
            </a:solidFill>
          </a:ln>
        </p:spPr>
      </p:pic>
      <p:pic>
        <p:nvPicPr>
          <p:cNvPr id="180" name="Screenshot 2026-08-01 at 6.44.24 PM.png" descr="Screenshot 2026-08-01 at 6.44.24 PM.png"/>
          <p:cNvPicPr>
            <a:picLocks noChangeAspect="1"/>
          </p:cNvPicPr>
          <p:nvPr/>
        </p:nvPicPr>
        <p:blipFill>
          <a:blip r:embed="rId5">
            <a:extLst/>
          </a:blip>
          <a:srcRect l="46" t="0" r="46" b="0"/>
          <a:stretch>
            <a:fillRect/>
          </a:stretch>
        </p:blipFill>
        <p:spPr>
          <a:xfrm>
            <a:off x="6508256" y="1905573"/>
            <a:ext cx="1923577" cy="2281855"/>
          </a:xfrm>
          <a:prstGeom prst="rect">
            <a:avLst/>
          </a:prstGeom>
          <a:ln>
            <a:solidFill>
              <a:srgbClr val="DDE3E6"/>
            </a:solidFill>
          </a:ln>
        </p:spPr>
      </p:pic>
      <p:pic>
        <p:nvPicPr>
          <p:cNvPr id="181" name="Screenshot 2026-08-01 at 6.45.34 PM.png" descr="Screenshot 2026-08-01 at 6.45.34 PM.png"/>
          <p:cNvPicPr>
            <a:picLocks noChangeAspect="1"/>
          </p:cNvPicPr>
          <p:nvPr/>
        </p:nvPicPr>
        <p:blipFill>
          <a:blip r:embed="rId6">
            <a:extLst/>
          </a:blip>
          <a:srcRect l="43" t="0" r="43" b="0"/>
          <a:stretch>
            <a:fillRect/>
          </a:stretch>
        </p:blipFill>
        <p:spPr>
          <a:xfrm>
            <a:off x="9309676" y="1902198"/>
            <a:ext cx="1916884" cy="2289067"/>
          </a:xfrm>
          <a:prstGeom prst="rect">
            <a:avLst/>
          </a:prstGeom>
          <a:ln>
            <a:solidFill>
              <a:srgbClr val="DDE3E6"/>
            </a:solidFill>
          </a:ln>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12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4F6F7"/>
        </a:solidFill>
      </p:bgPr>
    </p:bg>
    <p:spTree>
      <p:nvGrpSpPr>
        <p:cNvPr id="1" name=""/>
        <p:cNvGrpSpPr/>
        <p:nvPr/>
      </p:nvGrpSpPr>
      <p:grpSpPr>
        <a:xfrm>
          <a:off x="0" y="0"/>
          <a:ext cx="0" cy="0"/>
          <a:chOff x="0" y="0"/>
          <a:chExt cx="0" cy="0"/>
        </a:xfrm>
      </p:grpSpPr>
      <p:sp>
        <p:nvSpPr>
          <p:cNvPr id="185" name="Text 0"/>
          <p:cNvSpPr txBox="1"/>
          <p:nvPr/>
        </p:nvSpPr>
        <p:spPr>
          <a:xfrm>
            <a:off x="658366" y="612393"/>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200" sz="1000">
                <a:solidFill>
                  <a:srgbClr val="FE6C5F"/>
                </a:solidFill>
                <a:latin typeface="Montserrat Thin Bold"/>
                <a:ea typeface="Montserrat Thin Bold"/>
                <a:cs typeface="Montserrat Thin Bold"/>
                <a:sym typeface="Montserrat Thin Bold"/>
              </a:defRPr>
            </a:lvl1pPr>
          </a:lstStyle>
          <a:p>
            <a:pPr/>
            <a:r>
              <a:t>ARCHITECTURE · SPLIT</a:t>
            </a:r>
          </a:p>
        </p:txBody>
      </p:sp>
      <p:sp>
        <p:nvSpPr>
          <p:cNvPr id="186" name="Text 1"/>
          <p:cNvSpPr txBox="1"/>
          <p:nvPr/>
        </p:nvSpPr>
        <p:spPr>
          <a:xfrm>
            <a:off x="658366" y="868680"/>
            <a:ext cx="10874962" cy="4010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z="2700">
                <a:solidFill>
                  <a:srgbClr val="22303A"/>
                </a:solidFill>
                <a:latin typeface="Montserrat Thin Bold"/>
                <a:ea typeface="Montserrat Thin Bold"/>
                <a:cs typeface="Montserrat Thin Bold"/>
                <a:sym typeface="Montserrat Thin Bold"/>
              </a:defRPr>
            </a:lvl1pPr>
          </a:lstStyle>
          <a:p>
            <a:pPr/>
            <a:r>
              <a:t>One session, split across two devices</a:t>
            </a:r>
          </a:p>
        </p:txBody>
      </p:sp>
      <p:sp>
        <p:nvSpPr>
          <p:cNvPr id="187" name="Text 2"/>
          <p:cNvSpPr txBox="1"/>
          <p:nvPr/>
        </p:nvSpPr>
        <p:spPr>
          <a:xfrm>
            <a:off x="658366" y="1572766"/>
            <a:ext cx="9692644" cy="44973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1800"/>
              </a:lnSpc>
              <a:defRPr sz="1200">
                <a:solidFill>
                  <a:srgbClr val="6B7A85"/>
                </a:solidFill>
                <a:latin typeface="Montserrat Thin Regular"/>
                <a:ea typeface="Montserrat Thin Regular"/>
                <a:cs typeface="Montserrat Thin Regular"/>
                <a:sym typeface="Montserrat Thin Regular"/>
              </a:defRPr>
            </a:lvl1pPr>
          </a:lstStyle>
          <a:p>
            <a:pPr/>
            <a:r>
              <a:t>This is the technical piece that sets this technology apart from any video call: the streams of a single session are split between the service point's screen and the customer's phone.</a:t>
            </a:r>
          </a:p>
        </p:txBody>
      </p:sp>
      <p:sp>
        <p:nvSpPr>
          <p:cNvPr id="188" name="Shape 3"/>
          <p:cNvSpPr/>
          <p:nvPr/>
        </p:nvSpPr>
        <p:spPr>
          <a:xfrm>
            <a:off x="658366" y="2286000"/>
            <a:ext cx="4892044" cy="2395728"/>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189" name="Text 4"/>
          <p:cNvSpPr txBox="1"/>
          <p:nvPr/>
        </p:nvSpPr>
        <p:spPr>
          <a:xfrm>
            <a:off x="969264" y="2591053"/>
            <a:ext cx="4270248"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160" sz="900">
                <a:solidFill>
                  <a:srgbClr val="FE6C5F"/>
                </a:solidFill>
                <a:latin typeface="Montserrat Thin Bold"/>
                <a:ea typeface="Montserrat Thin Bold"/>
                <a:cs typeface="Montserrat Thin Bold"/>
                <a:sym typeface="Montserrat Thin Bold"/>
              </a:defRPr>
            </a:lvl1pPr>
          </a:lstStyle>
          <a:p>
            <a:pPr/>
            <a:r>
              <a:t>PHYSICAL POINT</a:t>
            </a:r>
          </a:p>
        </p:txBody>
      </p:sp>
      <p:sp>
        <p:nvSpPr>
          <p:cNvPr id="190" name="Text 5"/>
          <p:cNvSpPr txBox="1"/>
          <p:nvPr/>
        </p:nvSpPr>
        <p:spPr>
          <a:xfrm>
            <a:off x="969264" y="2842006"/>
            <a:ext cx="4270248"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Kiosk, screen, or tablet</a:t>
            </a:r>
          </a:p>
        </p:txBody>
      </p:sp>
      <p:sp>
        <p:nvSpPr>
          <p:cNvPr id="191" name="Shape 6"/>
          <p:cNvSpPr/>
          <p:nvPr/>
        </p:nvSpPr>
        <p:spPr>
          <a:xfrm>
            <a:off x="987552" y="3374135"/>
            <a:ext cx="82298" cy="82298"/>
          </a:xfrm>
          <a:prstGeom prst="rect">
            <a:avLst/>
          </a:prstGeom>
          <a:solidFill>
            <a:srgbClr val="FE6C5F"/>
          </a:solidFill>
          <a:ln w="12700">
            <a:miter lim="400000"/>
          </a:ln>
        </p:spPr>
        <p:txBody>
          <a:bodyPr lIns="45718" tIns="45718" rIns="45718" bIns="45718"/>
          <a:lstStyle/>
          <a:p>
            <a:pPr/>
          </a:p>
        </p:txBody>
      </p:sp>
      <p:sp>
        <p:nvSpPr>
          <p:cNvPr id="192" name="Text 7"/>
          <p:cNvSpPr txBox="1"/>
          <p:nvPr/>
        </p:nvSpPr>
        <p:spPr>
          <a:xfrm>
            <a:off x="1225296" y="3330954"/>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Life-size HD video of the advisor</a:t>
            </a:r>
          </a:p>
        </p:txBody>
      </p:sp>
      <p:sp>
        <p:nvSpPr>
          <p:cNvPr id="193" name="Shape 8"/>
          <p:cNvSpPr/>
          <p:nvPr/>
        </p:nvSpPr>
        <p:spPr>
          <a:xfrm>
            <a:off x="987552" y="3776471"/>
            <a:ext cx="82298" cy="82298"/>
          </a:xfrm>
          <a:prstGeom prst="rect">
            <a:avLst/>
          </a:prstGeom>
          <a:solidFill>
            <a:srgbClr val="FE6C5F"/>
          </a:solidFill>
          <a:ln w="12700">
            <a:miter lim="400000"/>
          </a:ln>
        </p:spPr>
        <p:txBody>
          <a:bodyPr lIns="45718" tIns="45718" rIns="45718" bIns="45718"/>
          <a:lstStyle/>
          <a:p>
            <a:pPr/>
          </a:p>
        </p:txBody>
      </p:sp>
      <p:sp>
        <p:nvSpPr>
          <p:cNvPr id="194" name="Text 9"/>
          <p:cNvSpPr txBox="1"/>
          <p:nvPr/>
        </p:nvSpPr>
        <p:spPr>
          <a:xfrm>
            <a:off x="1225296" y="3733291"/>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Shared document screen</a:t>
            </a:r>
          </a:p>
        </p:txBody>
      </p:sp>
      <p:sp>
        <p:nvSpPr>
          <p:cNvPr id="195" name="Shape 10"/>
          <p:cNvSpPr/>
          <p:nvPr/>
        </p:nvSpPr>
        <p:spPr>
          <a:xfrm>
            <a:off x="987552" y="4178808"/>
            <a:ext cx="82298" cy="82298"/>
          </a:xfrm>
          <a:prstGeom prst="rect">
            <a:avLst/>
          </a:prstGeom>
          <a:solidFill>
            <a:srgbClr val="FE6C5F"/>
          </a:solidFill>
          <a:ln w="12700">
            <a:miter lim="400000"/>
          </a:ln>
        </p:spPr>
        <p:txBody>
          <a:bodyPr lIns="45718" tIns="45718" rIns="45718" bIns="45718"/>
          <a:lstStyle/>
          <a:p>
            <a:pPr/>
          </a:p>
        </p:txBody>
      </p:sp>
      <p:sp>
        <p:nvSpPr>
          <p:cNvPr id="196" name="Text 11"/>
          <p:cNvSpPr txBox="1"/>
          <p:nvPr/>
        </p:nvSpPr>
        <p:spPr>
          <a:xfrm>
            <a:off x="1225296" y="4135626"/>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Receives the RTP media stream</a:t>
            </a:r>
          </a:p>
        </p:txBody>
      </p:sp>
      <p:sp>
        <p:nvSpPr>
          <p:cNvPr id="197" name="Shape 12"/>
          <p:cNvSpPr/>
          <p:nvPr/>
        </p:nvSpPr>
        <p:spPr>
          <a:xfrm>
            <a:off x="5568696" y="3127248"/>
            <a:ext cx="1051562" cy="713234"/>
          </a:xfrm>
          <a:prstGeom prst="roundRect">
            <a:avLst>
              <a:gd name="adj" fmla="val 50000"/>
            </a:avLst>
          </a:prstGeom>
          <a:solidFill>
            <a:srgbClr val="FE6C5F"/>
          </a:solidFill>
          <a:ln w="12700">
            <a:miter lim="400000"/>
          </a:ln>
        </p:spPr>
        <p:txBody>
          <a:bodyPr lIns="45718" tIns="45718" rIns="45718" bIns="45718"/>
          <a:lstStyle/>
          <a:p>
            <a:pPr/>
          </a:p>
        </p:txBody>
      </p:sp>
      <p:sp>
        <p:nvSpPr>
          <p:cNvPr id="198" name="Text 13"/>
          <p:cNvSpPr txBox="1"/>
          <p:nvPr/>
        </p:nvSpPr>
        <p:spPr>
          <a:xfrm>
            <a:off x="5568696" y="3344163"/>
            <a:ext cx="1051562" cy="279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defRPr>
                <a:solidFill>
                  <a:srgbClr val="FFFFFF"/>
                </a:solidFill>
                <a:latin typeface="Montserrat Thin Bold"/>
                <a:ea typeface="Montserrat Thin Bold"/>
                <a:cs typeface="Montserrat Thin Bold"/>
                <a:sym typeface="Montserrat Thin Bold"/>
              </a:defRPr>
            </a:lvl1pPr>
          </a:lstStyle>
          <a:p>
            <a:pPr/>
            <a:r>
              <a:t>SPLIT</a:t>
            </a:r>
          </a:p>
        </p:txBody>
      </p:sp>
      <p:sp>
        <p:nvSpPr>
          <p:cNvPr id="199" name="Shape 14"/>
          <p:cNvSpPr/>
          <p:nvPr/>
        </p:nvSpPr>
        <p:spPr>
          <a:xfrm>
            <a:off x="6638542" y="2286000"/>
            <a:ext cx="4892042" cy="2395728"/>
          </a:xfrm>
          <a:prstGeom prst="rect">
            <a:avLst/>
          </a:prstGeom>
          <a:solidFill>
            <a:srgbClr val="FFFFFF"/>
          </a:solidFill>
          <a:ln>
            <a:solidFill>
              <a:srgbClr val="DDE3E6"/>
            </a:solidFill>
          </a:ln>
          <a:effectLst>
            <a:outerShdw sx="100000" sy="100000" kx="0" ky="0" algn="b" rotWithShape="0" blurRad="177800" dist="38100" dir="5400000">
              <a:srgbClr val="22303A">
                <a:alpha val="8000"/>
              </a:srgbClr>
            </a:outerShdw>
          </a:effectLst>
        </p:spPr>
        <p:txBody>
          <a:bodyPr lIns="45718" tIns="45718" rIns="45718" bIns="45718"/>
          <a:lstStyle/>
          <a:p>
            <a:pPr/>
          </a:p>
        </p:txBody>
      </p:sp>
      <p:sp>
        <p:nvSpPr>
          <p:cNvPr id="200" name="Text 15"/>
          <p:cNvSpPr txBox="1"/>
          <p:nvPr/>
        </p:nvSpPr>
        <p:spPr>
          <a:xfrm>
            <a:off x="6949440" y="2591053"/>
            <a:ext cx="4270250"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pc="160" sz="900">
                <a:solidFill>
                  <a:srgbClr val="FE6C5F"/>
                </a:solidFill>
                <a:latin typeface="Montserrat Thin Bold"/>
                <a:ea typeface="Montserrat Thin Bold"/>
                <a:cs typeface="Montserrat Thin Bold"/>
                <a:sym typeface="Montserrat Thin Bold"/>
              </a:defRPr>
            </a:lvl1pPr>
          </a:lstStyle>
          <a:p>
            <a:pPr/>
            <a:r>
              <a:t>CUSTOMER'S DEVICE</a:t>
            </a:r>
          </a:p>
        </p:txBody>
      </p:sp>
      <p:sp>
        <p:nvSpPr>
          <p:cNvPr id="201" name="Text 16"/>
          <p:cNvSpPr txBox="1"/>
          <p:nvPr/>
        </p:nvSpPr>
        <p:spPr>
          <a:xfrm>
            <a:off x="6949440" y="2842006"/>
            <a:ext cx="4270250" cy="241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500">
                <a:solidFill>
                  <a:srgbClr val="22303A"/>
                </a:solidFill>
                <a:latin typeface="Montserrat Thin Bold"/>
                <a:ea typeface="Montserrat Thin Bold"/>
                <a:cs typeface="Montserrat Thin Bold"/>
                <a:sym typeface="Montserrat Thin Bold"/>
              </a:defRPr>
            </a:lvl1pPr>
          </a:lstStyle>
          <a:p>
            <a:pPr/>
            <a:r>
              <a:t>Their own smartphone, no app</a:t>
            </a:r>
          </a:p>
        </p:txBody>
      </p:sp>
      <p:sp>
        <p:nvSpPr>
          <p:cNvPr id="202" name="Shape 17"/>
          <p:cNvSpPr/>
          <p:nvPr/>
        </p:nvSpPr>
        <p:spPr>
          <a:xfrm>
            <a:off x="6967728" y="3374135"/>
            <a:ext cx="82298" cy="82298"/>
          </a:xfrm>
          <a:prstGeom prst="rect">
            <a:avLst/>
          </a:prstGeom>
          <a:solidFill>
            <a:srgbClr val="FE6C5F"/>
          </a:solidFill>
          <a:ln w="12700">
            <a:miter lim="400000"/>
          </a:ln>
        </p:spPr>
        <p:txBody>
          <a:bodyPr lIns="45718" tIns="45718" rIns="45718" bIns="45718"/>
          <a:lstStyle/>
          <a:p>
            <a:pPr/>
          </a:p>
        </p:txBody>
      </p:sp>
      <p:sp>
        <p:nvSpPr>
          <p:cNvPr id="203" name="Text 18"/>
          <p:cNvSpPr txBox="1"/>
          <p:nvPr/>
        </p:nvSpPr>
        <p:spPr>
          <a:xfrm>
            <a:off x="7205471" y="3330954"/>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Private two-way audio</a:t>
            </a:r>
          </a:p>
        </p:txBody>
      </p:sp>
      <p:sp>
        <p:nvSpPr>
          <p:cNvPr id="204" name="Shape 19"/>
          <p:cNvSpPr/>
          <p:nvPr/>
        </p:nvSpPr>
        <p:spPr>
          <a:xfrm>
            <a:off x="6967728" y="3776471"/>
            <a:ext cx="82298" cy="82298"/>
          </a:xfrm>
          <a:prstGeom prst="rect">
            <a:avLst/>
          </a:prstGeom>
          <a:solidFill>
            <a:srgbClr val="FE6C5F"/>
          </a:solidFill>
          <a:ln w="12700">
            <a:miter lim="400000"/>
          </a:ln>
        </p:spPr>
        <p:txBody>
          <a:bodyPr lIns="45718" tIns="45718" rIns="45718" bIns="45718"/>
          <a:lstStyle/>
          <a:p>
            <a:pPr/>
          </a:p>
        </p:txBody>
      </p:sp>
      <p:sp>
        <p:nvSpPr>
          <p:cNvPr id="205" name="Text 20"/>
          <p:cNvSpPr txBox="1"/>
          <p:nvPr/>
        </p:nvSpPr>
        <p:spPr>
          <a:xfrm>
            <a:off x="7205471" y="3733291"/>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Signaling and session control (RTC)</a:t>
            </a:r>
          </a:p>
        </p:txBody>
      </p:sp>
      <p:sp>
        <p:nvSpPr>
          <p:cNvPr id="206" name="Shape 21"/>
          <p:cNvSpPr/>
          <p:nvPr/>
        </p:nvSpPr>
        <p:spPr>
          <a:xfrm>
            <a:off x="6967728" y="4178808"/>
            <a:ext cx="82298" cy="82298"/>
          </a:xfrm>
          <a:prstGeom prst="rect">
            <a:avLst/>
          </a:prstGeom>
          <a:solidFill>
            <a:srgbClr val="FE6C5F"/>
          </a:solidFill>
          <a:ln w="12700">
            <a:miter lim="400000"/>
          </a:ln>
        </p:spPr>
        <p:txBody>
          <a:bodyPr lIns="45718" tIns="45718" rIns="45718" bIns="45718"/>
          <a:lstStyle/>
          <a:p>
            <a:pPr/>
          </a:p>
        </p:txBody>
      </p:sp>
      <p:sp>
        <p:nvSpPr>
          <p:cNvPr id="207" name="Text 22"/>
          <p:cNvSpPr txBox="1"/>
          <p:nvPr/>
        </p:nvSpPr>
        <p:spPr>
          <a:xfrm>
            <a:off x="7205471" y="4135626"/>
            <a:ext cx="4014216"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6B7A85"/>
                </a:solidFill>
                <a:latin typeface="Montserrat Thin Regular"/>
                <a:ea typeface="Montserrat Thin Regular"/>
                <a:cs typeface="Montserrat Thin Regular"/>
                <a:sym typeface="Montserrat Thin Regular"/>
              </a:defRPr>
            </a:lvl1pPr>
          </a:lstStyle>
          <a:p>
            <a:pPr/>
            <a:r>
              <a:t>Data capture and service selection</a:t>
            </a:r>
          </a:p>
        </p:txBody>
      </p:sp>
      <p:sp>
        <p:nvSpPr>
          <p:cNvPr id="208" name="Shape 23"/>
          <p:cNvSpPr/>
          <p:nvPr/>
        </p:nvSpPr>
        <p:spPr>
          <a:xfrm>
            <a:off x="658366" y="4956047"/>
            <a:ext cx="10874962" cy="603506"/>
          </a:xfrm>
          <a:prstGeom prst="rect">
            <a:avLst/>
          </a:prstGeom>
          <a:solidFill>
            <a:srgbClr val="22303A"/>
          </a:solidFill>
          <a:ln w="12700">
            <a:miter lim="400000"/>
          </a:ln>
        </p:spPr>
        <p:txBody>
          <a:bodyPr lIns="45718" tIns="45718" rIns="45718" bIns="45718"/>
          <a:lstStyle/>
          <a:p>
            <a:pPr/>
          </a:p>
        </p:txBody>
      </p:sp>
      <p:sp>
        <p:nvSpPr>
          <p:cNvPr id="209" name="Text 24"/>
          <p:cNvSpPr txBox="1"/>
          <p:nvPr/>
        </p:nvSpPr>
        <p:spPr>
          <a:xfrm>
            <a:off x="932687" y="5168898"/>
            <a:ext cx="10326321"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100">
                <a:solidFill>
                  <a:srgbClr val="FFFFFF"/>
                </a:solidFill>
                <a:latin typeface="Montserrat Thin Regular"/>
                <a:ea typeface="Montserrat Thin Regular"/>
                <a:cs typeface="Montserrat Thin Regular"/>
                <a:sym typeface="Montserrat Thin Regular"/>
              </a:defRPr>
            </a:lvl1pPr>
          </a:lstStyle>
          <a:p>
            <a:pPr/>
            <a:r>
              <a:t>Contact center · ACD · browser-based advisors — receive both streams as a single interaction</a:t>
            </a:r>
          </a:p>
        </p:txBody>
      </p:sp>
      <p:sp>
        <p:nvSpPr>
          <p:cNvPr id="210" name="Text 25"/>
          <p:cNvSpPr txBox="1"/>
          <p:nvPr/>
        </p:nvSpPr>
        <p:spPr>
          <a:xfrm>
            <a:off x="658366" y="5751320"/>
            <a:ext cx="10874962" cy="165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1000">
                <a:solidFill>
                  <a:srgbClr val="6B7A85"/>
                </a:solidFill>
                <a:latin typeface="Montserrat Thin Regular"/>
                <a:ea typeface="Montserrat Thin Regular"/>
                <a:cs typeface="Montserrat Thin Regular"/>
                <a:sym typeface="Montserrat Thin Regular"/>
              </a:defRPr>
            </a:lvl1pPr>
          </a:lstStyle>
          <a:p>
            <a:pPr/>
            <a:r>
              <a:t>One logical session · Passes through corporate firewalls and NAT · WiFi, 5G, or LTE · PWA mode to reconnect later · no VPN · no App · no installation</a:t>
            </a:r>
          </a:p>
        </p:txBody>
      </p:sp>
      <p:sp>
        <p:nvSpPr>
          <p:cNvPr id="211" name="Shape 26"/>
          <p:cNvSpPr/>
          <p:nvPr/>
        </p:nvSpPr>
        <p:spPr>
          <a:xfrm>
            <a:off x="658368" y="6382510"/>
            <a:ext cx="82298" cy="82298"/>
          </a:xfrm>
          <a:prstGeom prst="rect">
            <a:avLst/>
          </a:prstGeom>
          <a:solidFill>
            <a:srgbClr val="FE6C5F"/>
          </a:solidFill>
          <a:ln w="12700">
            <a:miter lim="400000"/>
          </a:ln>
        </p:spPr>
        <p:txBody>
          <a:bodyPr lIns="45718" tIns="45718" rIns="45718" bIns="45718"/>
          <a:lstStyle/>
          <a:p>
            <a:pPr/>
          </a:p>
        </p:txBody>
      </p:sp>
      <p:sp>
        <p:nvSpPr>
          <p:cNvPr id="212" name="Text 27"/>
          <p:cNvSpPr txBox="1"/>
          <p:nvPr/>
        </p:nvSpPr>
        <p:spPr>
          <a:xfrm>
            <a:off x="841247" y="6344665"/>
            <a:ext cx="27432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900">
                <a:solidFill>
                  <a:srgbClr val="6B7A85"/>
                </a:solidFill>
                <a:latin typeface="Montserrat Thin Regular"/>
                <a:ea typeface="Montserrat Thin Regular"/>
                <a:cs typeface="Montserrat Thin Regular"/>
                <a:sym typeface="Montserrat Thin Regular"/>
              </a:defRPr>
            </a:lvl1pPr>
          </a:lstStyle>
          <a:p>
            <a:pPr/>
            <a:r>
              <a:t>Interactive Powers</a:t>
            </a:r>
          </a:p>
        </p:txBody>
      </p:sp>
      <p:pic>
        <p:nvPicPr>
          <p:cNvPr id="213" name="pasted-movie.png" descr="pasted-movie.png"/>
          <p:cNvPicPr>
            <a:picLocks noChangeAspect="1"/>
          </p:cNvPicPr>
          <p:nvPr/>
        </p:nvPicPr>
        <p:blipFill>
          <a:blip r:embed="rId3">
            <a:extLst/>
          </a:blip>
          <a:stretch>
            <a:fillRect/>
          </a:stretch>
        </p:blipFill>
        <p:spPr>
          <a:xfrm>
            <a:off x="9875114" y="5709758"/>
            <a:ext cx="1903737" cy="1427803"/>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