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1.jpeg" ContentType="image/jpeg"/>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media/media1.mp4" ContentType="video/unknown"/>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media/image2.jpeg" ContentType="image/jpeg"/>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media/image3.jpeg" ContentType="image/jpeg"/>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media/image4.jpeg" ContentType="image/jpeg"/>
  <Override PartName="/ppt/notesSlides/notesSlide21.xml" ContentType="application/vnd.openxmlformats-officedocument.presentationml.notesSlide+xml"/>
  <Override PartName="/ppt/notesSlides/notesSlide22.xml" ContentType="application/vnd.openxmlformats-officedocument.presentationml.notesSlide+xml"/>
  <Override PartName="/ppt/media/image5.jpeg" ContentType="image/jpeg"/>
  <Override PartName="/ppt/media/image6.jpeg" ContentType="image/jpeg"/>
  <Override PartName="/ppt/media/image7.jpeg" ContentType="image/jpeg"/>
  <Override PartName="/ppt/media/image8.jpeg" ContentType="image/jpeg"/>
  <Override PartName="/ppt/notesSlides/notesSlide23.xml" ContentType="application/vnd.openxmlformats-officedocument.presentationml.notesSlide+xml"/>
  <Override PartName="/ppt/notesSlides/notesSlide24.xml" ContentType="application/vnd.openxmlformats-officedocument.presentationml.notesSlide+xml"/>
  <Override PartName="/ppt/media/image9.jpeg" ContentType="image/jpeg"/>
  <Override PartName="/ppt/notesSlides/notesSlide25.xml" ContentType="application/vnd.openxmlformats-officedocument.presentationml.notesSlide+xml"/>
  <Override PartName="/ppt/notesSlides/notesSlide26.xml" ContentType="application/vnd.openxmlformats-officedocument.presentationml.notesSlide+xml"/>
  <Override PartName="/ppt/media/image10.jpeg" ContentType="image/jpeg"/>
  <Override PartName="/ppt/media/image11.jpeg" ContentType="image/jpeg"/>
  <Override PartName="/ppt/media/image12.jpeg" ContentType="image/jpeg"/>
  <Override PartName="/ppt/notesSlides/notesSlide27.xml" ContentType="application/vnd.openxmlformats-officedocument.presentationml.notesSlide+xml"/>
  <Override PartName="/ppt/notesSlides/notesSlide28.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b="def" i="def"/>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b="def" i="def"/>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b="def" i="def"/>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37" name="Shape 37"/>
          <p:cNvSpPr/>
          <p:nvPr>
            <p:ph type="sldImg"/>
          </p:nvPr>
        </p:nvSpPr>
        <p:spPr>
          <a:xfrm>
            <a:off x="1143000" y="685800"/>
            <a:ext cx="4572000" cy="3429000"/>
          </a:xfrm>
          <a:prstGeom prst="rect">
            <a:avLst/>
          </a:prstGeom>
        </p:spPr>
        <p:txBody>
          <a:bodyPr/>
          <a:lstStyle/>
          <a:p>
            <a:pPr/>
          </a:p>
        </p:txBody>
      </p:sp>
      <p:sp>
        <p:nvSpPr>
          <p:cNvPr id="38" name="Shape 38"/>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13.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4.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15.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16.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Relationships>

</file>

<file path=ppt/notesSlides/_rels/notesSlide17.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Relationships>

</file>

<file path=ppt/notesSlides/_rels/notesSlide18.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Relationships>

</file>

<file path=ppt/notesSlides/_rels/notesSlide19.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20.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Relationships>

</file>

<file path=ppt/notesSlides/_rels/notesSlide21.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Relationships>

</file>

<file path=ppt/notesSlides/_rels/notesSlide22.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Relationships>

</file>

<file path=ppt/notesSlides/_rels/notesSlide23.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Relationships>

</file>

<file path=ppt/notesSlides/_rels/notesSlide24.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Relationships>

</file>

<file path=ppt/notesSlides/_rels/notesSlide25.xml.rels><?xml version="1.0" encoding="UTF-8"?>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Relationships>

</file>

<file path=ppt/notesSlides/_rels/notesSlide26.xml.rels><?xml version="1.0" encoding="UTF-8"?>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Relationships>

</file>

<file path=ppt/notesSlides/_rels/notesSlide27.xml.rels><?xml version="1.0" encoding="UTF-8"?>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Relationships>

</file>

<file path=ppt/notesSlides/_rels/notesSlide28.xml.rels><?xml version="1.0" encoding="UTF-8"?>
<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5" name="Shape 55"/>
          <p:cNvSpPr/>
          <p:nvPr>
            <p:ph type="sldImg"/>
          </p:nvPr>
        </p:nvSpPr>
        <p:spPr>
          <a:prstGeom prst="rect">
            <a:avLst/>
          </a:prstGeom>
        </p:spPr>
        <p:txBody>
          <a:bodyPr/>
          <a:lstStyle/>
          <a:p>
            <a:pPr/>
          </a:p>
        </p:txBody>
      </p:sp>
      <p:sp>
        <p:nvSpPr>
          <p:cNvPr id="56" name="Shape 56"/>
          <p:cNvSpPr/>
          <p:nvPr>
            <p:ph type="body" sz="quarter" idx="1"/>
          </p:nvPr>
        </p:nvSpPr>
        <p:spPr>
          <a:prstGeom prst="rect">
            <a:avLst/>
          </a:prstGeom>
        </p:spPr>
        <p:txBody>
          <a:bodyPr/>
          <a:lstStyle/>
          <a:p>
            <a:pPr/>
            <a:r>
              <a:t>Portada. Presentar la telepresencia híbrida como categoría propia: no es videollamada, es presencia operativa remota en un punto físico.</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7" name="Shape 237"/>
          <p:cNvSpPr/>
          <p:nvPr>
            <p:ph type="sldImg"/>
          </p:nvPr>
        </p:nvSpPr>
        <p:spPr>
          <a:prstGeom prst="rect">
            <a:avLst/>
          </a:prstGeom>
        </p:spPr>
        <p:txBody>
          <a:bodyPr/>
          <a:lstStyle/>
          <a:p>
            <a:pPr/>
          </a:p>
        </p:txBody>
      </p:sp>
      <p:sp>
        <p:nvSpPr>
          <p:cNvPr id="238" name="Shape 238"/>
          <p:cNvSpPr/>
          <p:nvPr>
            <p:ph type="body" sz="quarter" idx="1"/>
          </p:nvPr>
        </p:nvSpPr>
        <p:spPr>
          <a:prstGeom prst="rect">
            <a:avLst/>
          </a:prstGeom>
        </p:spPr>
        <p:txBody>
          <a:bodyPr/>
          <a:lstStyle/>
          <a:p>
            <a:pPr/>
            <a:r>
              <a:t>Punto sensible para Compliance y Seguridad: el canal de voz no pasa por hardware compartido en el punto de servicio.</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2" name="Shape 272"/>
          <p:cNvSpPr/>
          <p:nvPr>
            <p:ph type="sldImg"/>
          </p:nvPr>
        </p:nvSpPr>
        <p:spPr>
          <a:prstGeom prst="rect">
            <a:avLst/>
          </a:prstGeom>
        </p:spPr>
        <p:txBody>
          <a:bodyPr/>
          <a:lstStyle/>
          <a:p>
            <a:pPr/>
          </a:p>
        </p:txBody>
      </p:sp>
      <p:sp>
        <p:nvSpPr>
          <p:cNvPr id="273" name="Shape 273"/>
          <p:cNvSpPr/>
          <p:nvPr>
            <p:ph type="body" sz="quarter" idx="1"/>
          </p:nvPr>
        </p:nvSpPr>
        <p:spPr>
          <a:prstGeom prst="rect">
            <a:avLst/>
          </a:prstGeom>
        </p:spPr>
        <p:txBody>
          <a:bodyPr/>
          <a:lstStyle/>
          <a:p>
            <a:pPr/>
            <a:r>
              <a:t>Modelo hub-and-spoke: la inversión marginal por punto nuevo es hardware y conectividad, no plantilla.</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4" name="Shape 294"/>
          <p:cNvSpPr/>
          <p:nvPr>
            <p:ph type="sldImg"/>
          </p:nvPr>
        </p:nvSpPr>
        <p:spPr>
          <a:prstGeom prst="rect">
            <a:avLst/>
          </a:prstGeom>
        </p:spPr>
        <p:txBody>
          <a:bodyPr/>
          <a:lstStyle/>
          <a:p>
            <a:pPr/>
          </a:p>
        </p:txBody>
      </p:sp>
      <p:sp>
        <p:nvSpPr>
          <p:cNvPr id="295" name="Shape 295"/>
          <p:cNvSpPr/>
          <p:nvPr>
            <p:ph type="body" sz="quarter" idx="1"/>
          </p:nvPr>
        </p:nvSpPr>
        <p:spPr>
          <a:prstGeom prst="rect">
            <a:avLst/>
          </a:prstGeom>
        </p:spPr>
        <p:txBody>
          <a:bodyPr/>
          <a:lstStyle/>
          <a:p>
            <a:pPr/>
            <a:r>
              <a:t>Los tres factores que separan esto de una videollamada convencional: escala del rostro, pantalla compartida grande y control desde el dispositivo propio.</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3" name="Shape 333"/>
          <p:cNvSpPr/>
          <p:nvPr>
            <p:ph type="sldImg"/>
          </p:nvPr>
        </p:nvSpPr>
        <p:spPr>
          <a:prstGeom prst="rect">
            <a:avLst/>
          </a:prstGeom>
        </p:spPr>
        <p:txBody>
          <a:bodyPr/>
          <a:lstStyle/>
          <a:p>
            <a:pPr/>
          </a:p>
        </p:txBody>
      </p:sp>
      <p:sp>
        <p:nvSpPr>
          <p:cNvPr id="334" name="Shape 334"/>
          <p:cNvSpPr/>
          <p:nvPr>
            <p:ph type="body" sz="quarter" idx="1"/>
          </p:nvPr>
        </p:nvSpPr>
        <p:spPr>
          <a:prstGeom prst="rect">
            <a:avLst/>
          </a:prstGeom>
        </p:spPr>
        <p:txBody>
          <a:bodyPr/>
          <a:lstStyle/>
          <a:p>
            <a:pPr/>
            <a:r>
              <a:t>El selector multimodal convierte un punto físico en un canal omnicanal. El PIN resuelve la objeción operativa típica: qué pasa cuando hay varios kioscos juntos.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4" name="Shape 354"/>
          <p:cNvSpPr/>
          <p:nvPr>
            <p:ph type="sldImg"/>
          </p:nvPr>
        </p:nvSpPr>
        <p:spPr>
          <a:prstGeom prst="rect">
            <a:avLst/>
          </a:prstGeom>
        </p:spPr>
        <p:txBody>
          <a:bodyPr/>
          <a:lstStyle/>
          <a:p>
            <a:pPr/>
          </a:p>
        </p:txBody>
      </p:sp>
      <p:sp>
        <p:nvSpPr>
          <p:cNvPr id="355" name="Shape 355"/>
          <p:cNvSpPr/>
          <p:nvPr>
            <p:ph type="body" sz="quarter" idx="1"/>
          </p:nvPr>
        </p:nvSpPr>
        <p:spPr>
          <a:prstGeom prst="rect">
            <a:avLst/>
          </a:prstGeom>
        </p:spPr>
        <p:txBody>
          <a:bodyPr/>
          <a:lstStyle/>
          <a:p>
            <a:pPr/>
            <a:r>
              <a:t>Ejemplo real: un punto de alquiler de vehículos donde conviven ocho marcas, cada una con su cola de agentes. En banca el equivalente sería un selector por producto o por departamento.</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6" name="Shape 386"/>
          <p:cNvSpPr/>
          <p:nvPr>
            <p:ph type="sldImg"/>
          </p:nvPr>
        </p:nvSpPr>
        <p:spPr>
          <a:prstGeom prst="rect">
            <a:avLst/>
          </a:prstGeom>
        </p:spPr>
        <p:txBody>
          <a:bodyPr/>
          <a:lstStyle/>
          <a:p>
            <a:pPr/>
          </a:p>
        </p:txBody>
      </p:sp>
      <p:sp>
        <p:nvSpPr>
          <p:cNvPr id="387" name="Shape 387"/>
          <p:cNvSpPr/>
          <p:nvPr>
            <p:ph type="body" sz="quarter" idx="1"/>
          </p:nvPr>
        </p:nvSpPr>
        <p:spPr>
          <a:prstGeom prst="rect">
            <a:avLst/>
          </a:prstGeom>
        </p:spPr>
        <p:txBody>
          <a:bodyPr/>
          <a:lstStyle/>
          <a:p>
            <a:pPr/>
            <a:r>
              <a:t>La continuidad de contexto es el argumento operativo más fuerte frente a un contact center convencional: elimina la repetición, que es la primera causa de insatisfacción medida.</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8" name="Shape 408"/>
          <p:cNvSpPr/>
          <p:nvPr>
            <p:ph type="sldImg"/>
          </p:nvPr>
        </p:nvSpPr>
        <p:spPr>
          <a:prstGeom prst="rect">
            <a:avLst/>
          </a:prstGeom>
        </p:spPr>
        <p:txBody>
          <a:bodyPr/>
          <a:lstStyle/>
          <a:p>
            <a:pPr/>
          </a:p>
        </p:txBody>
      </p:sp>
      <p:sp>
        <p:nvSpPr>
          <p:cNvPr id="409" name="Shape 409"/>
          <p:cNvSpPr/>
          <p:nvPr>
            <p:ph type="body" sz="quarter" idx="1"/>
          </p:nvPr>
        </p:nvSpPr>
        <p:spPr>
          <a:prstGeom prst="rect">
            <a:avLst/>
          </a:prstGeom>
        </p:spPr>
        <p:txBody>
          <a:bodyPr/>
          <a:lstStyle/>
          <a:p>
            <a:pPr/>
            <a:r>
              <a:t>Argumento decisivo para el CIO: no es un reemplazo del contact center, es un canal más. Y admite dos modelos operativos según dónde estén los asesores.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9" name="Shape 429"/>
          <p:cNvSpPr/>
          <p:nvPr>
            <p:ph type="sldImg"/>
          </p:nvPr>
        </p:nvSpPr>
        <p:spPr>
          <a:prstGeom prst="rect">
            <a:avLst/>
          </a:prstGeom>
        </p:spPr>
        <p:txBody>
          <a:bodyPr/>
          <a:lstStyle/>
          <a:p>
            <a:pPr/>
          </a:p>
        </p:txBody>
      </p:sp>
      <p:sp>
        <p:nvSpPr>
          <p:cNvPr id="430" name="Shape 430"/>
          <p:cNvSpPr/>
          <p:nvPr>
            <p:ph type="body" sz="quarter" idx="1"/>
          </p:nvPr>
        </p:nvSpPr>
        <p:spPr>
          <a:prstGeom prst="rect">
            <a:avLst/>
          </a:prstGeom>
        </p:spPr>
        <p:txBody>
          <a:bodyPr/>
          <a:lstStyle/>
          <a:p>
            <a:pPr/>
            <a:r>
              <a:t>Responde a la pregunta de infraestructura: qué hay que instalar. Respuesta: nada en el lado del cliente salvo la pantalla y la conectividad.</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9" name="Shape 449"/>
          <p:cNvSpPr/>
          <p:nvPr>
            <p:ph type="sldImg"/>
          </p:nvPr>
        </p:nvSpPr>
        <p:spPr>
          <a:prstGeom prst="rect">
            <a:avLst/>
          </a:prstGeom>
        </p:spPr>
        <p:txBody>
          <a:bodyPr/>
          <a:lstStyle/>
          <a:p>
            <a:pPr/>
          </a:p>
        </p:txBody>
      </p:sp>
      <p:sp>
        <p:nvSpPr>
          <p:cNvPr id="450" name="Shape 450"/>
          <p:cNvSpPr/>
          <p:nvPr>
            <p:ph type="body" sz="quarter" idx="1"/>
          </p:nvPr>
        </p:nvSpPr>
        <p:spPr>
          <a:prstGeom prst="rect">
            <a:avLst/>
          </a:prstGeom>
        </p:spPr>
        <p:txBody>
          <a:bodyPr/>
          <a:lstStyle/>
          <a:p>
            <a:pPr/>
            <a:r>
              <a:t>Sin cifras de cliente todavía: son afirmaciones de modelo operativo, no métricas medidas. Sustituir por datos reales cuando estén validados.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7" name="Shape 497"/>
          <p:cNvSpPr/>
          <p:nvPr>
            <p:ph type="sldImg"/>
          </p:nvPr>
        </p:nvSpPr>
        <p:spPr>
          <a:prstGeom prst="rect">
            <a:avLst/>
          </a:prstGeom>
        </p:spPr>
        <p:txBody>
          <a:bodyPr/>
          <a:lstStyle/>
          <a:p>
            <a:pPr/>
          </a:p>
        </p:txBody>
      </p:sp>
      <p:sp>
        <p:nvSpPr>
          <p:cNvPr id="498" name="Shape 498"/>
          <p:cNvSpPr/>
          <p:nvPr>
            <p:ph type="body" sz="quarter" idx="1"/>
          </p:nvPr>
        </p:nvSpPr>
        <p:spPr>
          <a:prstGeom prst="rect">
            <a:avLst/>
          </a:prstGeom>
        </p:spPr>
        <p:txBody>
          <a:bodyPr/>
          <a:lstStyle/>
          <a:p>
            <a:pPr/>
            <a:r>
              <a:t>Slide reescrito a petición del cliente: fuera calculadora y cifras densas. Comparación cualitativa modelo disperso vs. centralizado: tiempo ocioso, nómina, infraestructura fija y, ahora, deslocalización del talento (concentrar el equipo en una sede o llevarlo a otro país sin que el cliente lo perciba).</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1" name="Shape 81"/>
          <p:cNvSpPr/>
          <p:nvPr>
            <p:ph type="sldImg"/>
          </p:nvPr>
        </p:nvSpPr>
        <p:spPr>
          <a:prstGeom prst="rect">
            <a:avLst/>
          </a:prstGeom>
        </p:spPr>
        <p:txBody>
          <a:bodyPr/>
          <a:lstStyle/>
          <a:p>
            <a:pPr/>
          </a:p>
        </p:txBody>
      </p:sp>
      <p:sp>
        <p:nvSpPr>
          <p:cNvPr id="82" name="Shape 82"/>
          <p:cNvSpPr/>
          <p:nvPr>
            <p:ph type="body" sz="quarter" idx="1"/>
          </p:nvPr>
        </p:nvSpPr>
        <p:spPr>
          <a:prstGeom prst="rect">
            <a:avLst/>
          </a:prstGeom>
        </p:spPr>
        <p:txBody>
          <a:bodyPr/>
          <a:lstStyle/>
          <a:p>
            <a:pPr/>
            <a:r>
              <a:t>Diapositiva de anclaje. Sirve para que el comité visualice el problema antes de entrar en la taxonomía. Los cuatro escenarios son los dolores 1 a 4; los cuatro adicionales aparecen más adelante.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3" name="Shape 523"/>
          <p:cNvSpPr/>
          <p:nvPr>
            <p:ph type="sldImg"/>
          </p:nvPr>
        </p:nvSpPr>
        <p:spPr>
          <a:prstGeom prst="rect">
            <a:avLst/>
          </a:prstGeom>
        </p:spPr>
        <p:txBody>
          <a:bodyPr/>
          <a:lstStyle/>
          <a:p>
            <a:pPr/>
          </a:p>
        </p:txBody>
      </p:sp>
      <p:sp>
        <p:nvSpPr>
          <p:cNvPr id="524" name="Shape 524"/>
          <p:cNvSpPr/>
          <p:nvPr>
            <p:ph type="body" sz="quarter" idx="1"/>
          </p:nvPr>
        </p:nvSpPr>
        <p:spPr>
          <a:prstGeom prst="rect">
            <a:avLst/>
          </a:prstGeom>
        </p:spPr>
        <p:txBody>
          <a:bodyPr/>
          <a:lstStyle/>
          <a:p>
            <a:pPr/>
            <a:r>
              <a:t>Certificaciones tomadas del material corporativo existente. Verificar vigencia antes de presentar a un comité de riesgo.</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45" name="Shape 545"/>
          <p:cNvSpPr/>
          <p:nvPr>
            <p:ph type="sldImg"/>
          </p:nvPr>
        </p:nvSpPr>
        <p:spPr>
          <a:prstGeom prst="rect">
            <a:avLst/>
          </a:prstGeom>
        </p:spPr>
        <p:txBody>
          <a:bodyPr/>
          <a:lstStyle/>
          <a:p>
            <a:pPr/>
          </a:p>
        </p:txBody>
      </p:sp>
      <p:sp>
        <p:nvSpPr>
          <p:cNvPr id="546" name="Shape 546"/>
          <p:cNvSpPr/>
          <p:nvPr>
            <p:ph type="body" sz="quarter" idx="1"/>
          </p:nvPr>
        </p:nvSpPr>
        <p:spPr>
          <a:prstGeom prst="rect">
            <a:avLst/>
          </a:prstGeom>
        </p:spPr>
        <p:txBody>
          <a:bodyPr/>
          <a:lstStyle/>
          <a:p>
            <a:pPr/>
            <a:r>
              <a:t>Argumento clave para IT: la disponibilidad del servicio no depende de la disponibilidad del hardware desplegado.</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74" name="Shape 574"/>
          <p:cNvSpPr/>
          <p:nvPr>
            <p:ph type="sldImg"/>
          </p:nvPr>
        </p:nvSpPr>
        <p:spPr>
          <a:prstGeom prst="rect">
            <a:avLst/>
          </a:prstGeom>
        </p:spPr>
        <p:txBody>
          <a:bodyPr/>
          <a:lstStyle/>
          <a:p>
            <a:pPr/>
          </a:p>
        </p:txBody>
      </p:sp>
      <p:sp>
        <p:nvSpPr>
          <p:cNvPr id="575" name="Shape 575"/>
          <p:cNvSpPr/>
          <p:nvPr>
            <p:ph type="body" sz="quarter" idx="1"/>
          </p:nvPr>
        </p:nvSpPr>
        <p:spPr>
          <a:prstGeom prst="rect">
            <a:avLst/>
          </a:prstGeom>
        </p:spPr>
        <p:txBody>
          <a:bodyPr/>
          <a:lstStyle/>
          <a:p>
            <a:pPr/>
            <a:r>
              <a:t>Storyboard bancario propio. El vestíbulo de autoservicio pasa de ser una zona de cajeros a un canal de atención especializada 24/7.</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01" name="Shape 601"/>
          <p:cNvSpPr/>
          <p:nvPr>
            <p:ph type="sldImg"/>
          </p:nvPr>
        </p:nvSpPr>
        <p:spPr>
          <a:prstGeom prst="rect">
            <a:avLst/>
          </a:prstGeom>
        </p:spPr>
        <p:txBody>
          <a:bodyPr/>
          <a:lstStyle/>
          <a:p>
            <a:pPr/>
          </a:p>
        </p:txBody>
      </p:sp>
      <p:sp>
        <p:nvSpPr>
          <p:cNvPr id="602" name="Shape 602"/>
          <p:cNvSpPr/>
          <p:nvPr>
            <p:ph type="body" sz="quarter" idx="1"/>
          </p:nvPr>
        </p:nvSpPr>
        <p:spPr>
          <a:prstGeom prst="rect">
            <a:avLst/>
          </a:prstGeom>
        </p:spPr>
        <p:txBody>
          <a:bodyPr/>
          <a:lstStyle/>
          <a:p>
            <a:pPr/>
            <a:r>
              <a:t>Cuatro verticales además de Banca. En cada uno el patrón es idéntico: un momento de atención que hoy exige un especialista en el sitio y no lo justifica económicamente.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27" name="Shape 627"/>
          <p:cNvSpPr/>
          <p:nvPr>
            <p:ph type="sldImg"/>
          </p:nvPr>
        </p:nvSpPr>
        <p:spPr>
          <a:prstGeom prst="rect">
            <a:avLst/>
          </a:prstGeom>
        </p:spPr>
        <p:txBody>
          <a:bodyPr/>
          <a:lstStyle/>
          <a:p>
            <a:pPr/>
          </a:p>
        </p:txBody>
      </p:sp>
      <p:sp>
        <p:nvSpPr>
          <p:cNvPr id="628" name="Shape 628"/>
          <p:cNvSpPr/>
          <p:nvPr>
            <p:ph type="body" sz="quarter" idx="1"/>
          </p:nvPr>
        </p:nvSpPr>
        <p:spPr>
          <a:prstGeom prst="rect">
            <a:avLst/>
          </a:prstGeom>
        </p:spPr>
        <p:txBody>
          <a:bodyPr/>
          <a:lstStyle/>
          <a:p>
            <a:pPr/>
            <a:r>
              <a:t>Responde a la objeción de infraestructura física: no hay un hardware obligatorio. Si ya tienen señalización digital instalada, se reutiliza.</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45" name="Shape 645"/>
          <p:cNvSpPr/>
          <p:nvPr>
            <p:ph type="sldImg"/>
          </p:nvPr>
        </p:nvSpPr>
        <p:spPr>
          <a:prstGeom prst="rect">
            <a:avLst/>
          </a:prstGeom>
        </p:spPr>
        <p:txBody>
          <a:bodyPr/>
          <a:lstStyle/>
          <a:p>
            <a:pPr/>
          </a:p>
        </p:txBody>
      </p:sp>
      <p:sp>
        <p:nvSpPr>
          <p:cNvPr id="646" name="Shape 646"/>
          <p:cNvSpPr/>
          <p:nvPr>
            <p:ph type="body" sz="quarter" idx="1"/>
          </p:nvPr>
        </p:nvSpPr>
        <p:spPr>
          <a:prstGeom prst="rect">
            <a:avLst/>
          </a:prstGeom>
        </p:spPr>
        <p:txBody>
          <a:bodyPr/>
          <a:lstStyle/>
          <a:p>
            <a:pPr/>
            <a:r>
              <a:t>White-label total. Relevante para marketing y para el comité: el canal refuerza la marca propia en lugar de diluirla.</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77" name="Shape 677"/>
          <p:cNvSpPr/>
          <p:nvPr>
            <p:ph type="sldImg"/>
          </p:nvPr>
        </p:nvSpPr>
        <p:spPr>
          <a:prstGeom prst="rect">
            <a:avLst/>
          </a:prstGeom>
        </p:spPr>
        <p:txBody>
          <a:bodyPr/>
          <a:lstStyle/>
          <a:p>
            <a:pPr/>
          </a:p>
        </p:txBody>
      </p:sp>
      <p:sp>
        <p:nvSpPr>
          <p:cNvPr id="678" name="Shape 678"/>
          <p:cNvSpPr/>
          <p:nvPr>
            <p:ph type="body" sz="quarter" idx="1"/>
          </p:nvPr>
        </p:nvSpPr>
        <p:spPr>
          <a:prstGeom prst="rect">
            <a:avLst/>
          </a:prstGeom>
        </p:spPr>
        <p:txBody>
          <a:bodyPr/>
          <a:lstStyle/>
          <a:p>
            <a:pPr/>
            <a:r>
              <a:t>Argumento económico complementario: el retorno del punto no depende solo del ahorro en atención, también del valor del espacio publicitario. Encaja bien con retail, turismo y automoción.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14" name="Shape 714"/>
          <p:cNvSpPr/>
          <p:nvPr>
            <p:ph type="sldImg"/>
          </p:nvPr>
        </p:nvSpPr>
        <p:spPr>
          <a:prstGeom prst="rect">
            <a:avLst/>
          </a:prstGeom>
        </p:spPr>
        <p:txBody>
          <a:bodyPr/>
          <a:lstStyle/>
          <a:p>
            <a:pPr/>
          </a:p>
        </p:txBody>
      </p:sp>
      <p:sp>
        <p:nvSpPr>
          <p:cNvPr id="715" name="Shape 715"/>
          <p:cNvSpPr/>
          <p:nvPr>
            <p:ph type="body" sz="quarter" idx="1"/>
          </p:nvPr>
        </p:nvSpPr>
        <p:spPr>
          <a:prstGeom prst="rect">
            <a:avLst/>
          </a:prstGeom>
        </p:spPr>
        <p:txBody>
          <a:bodyPr/>
          <a:lstStyle/>
          <a:p>
            <a:pPr/>
            <a:r>
              <a:t>Cierre argumental antes del CTA. Cada bloque responde a una objeción típica de comité: madurez, adopción, integración, privacidad, cumplimiento, disponibilidad.</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23" name="Shape 723"/>
          <p:cNvSpPr/>
          <p:nvPr>
            <p:ph type="sldImg"/>
          </p:nvPr>
        </p:nvSpPr>
        <p:spPr>
          <a:prstGeom prst="rect">
            <a:avLst/>
          </a:prstGeom>
        </p:spPr>
        <p:txBody>
          <a:bodyPr/>
          <a:lstStyle/>
          <a:p>
            <a:pPr/>
          </a:p>
        </p:txBody>
      </p:sp>
      <p:sp>
        <p:nvSpPr>
          <p:cNvPr id="724" name="Shape 724"/>
          <p:cNvSpPr/>
          <p:nvPr>
            <p:ph type="body" sz="quarter" idx="1"/>
          </p:nvPr>
        </p:nvSpPr>
        <p:spPr>
          <a:prstGeom prst="rect">
            <a:avLst/>
          </a:prstGeom>
        </p:spPr>
        <p:txBody>
          <a:bodyPr/>
          <a:lstStyle/>
          <a:p>
            <a:pPr/>
            <a:r>
              <a:t>CTA. Confirmar datos de contacto y oficinas definitivos antes de distribuir.</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1" name="Shape 101"/>
          <p:cNvSpPr/>
          <p:nvPr>
            <p:ph type="sldImg"/>
          </p:nvPr>
        </p:nvSpPr>
        <p:spPr>
          <a:prstGeom prst="rect">
            <a:avLst/>
          </a:prstGeom>
        </p:spPr>
        <p:txBody>
          <a:bodyPr/>
          <a:lstStyle/>
          <a:p>
            <a:pPr/>
          </a:p>
        </p:txBody>
      </p:sp>
      <p:sp>
        <p:nvSpPr>
          <p:cNvPr id="102" name="Shape 102"/>
          <p:cNvSpPr/>
          <p:nvPr>
            <p:ph type="body" sz="quarter" idx="1"/>
          </p:nvPr>
        </p:nvSpPr>
        <p:spPr>
          <a:prstGeom prst="rect">
            <a:avLst/>
          </a:prstGeom>
        </p:spPr>
        <p:txBody>
          <a:bodyPr/>
          <a:lstStyle/>
          <a:p>
            <a:pPr/>
            <a:r>
              <a:t>El problema no es la calidad del servicio presencial, es su economía: coste fijo por ubicación, cobertura desigual y capacidad que no se redistribuye.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9" name="Shape 119"/>
          <p:cNvSpPr/>
          <p:nvPr>
            <p:ph type="sldImg"/>
          </p:nvPr>
        </p:nvSpPr>
        <p:spPr>
          <a:prstGeom prst="rect">
            <a:avLst/>
          </a:prstGeom>
        </p:spPr>
        <p:txBody>
          <a:bodyPr/>
          <a:lstStyle/>
          <a:p>
            <a:pPr/>
          </a:p>
        </p:txBody>
      </p:sp>
      <p:sp>
        <p:nvSpPr>
          <p:cNvPr id="120" name="Shape 120"/>
          <p:cNvSpPr/>
          <p:nvPr>
            <p:ph type="body" sz="quarter" idx="1"/>
          </p:nvPr>
        </p:nvSpPr>
        <p:spPr>
          <a:prstGeom prst="rect">
            <a:avLst/>
          </a:prstGeom>
        </p:spPr>
        <p:txBody>
          <a:bodyPr/>
          <a:lstStyle/>
          <a:p>
            <a:pPr/>
            <a:r>
              <a:t>El problema no es la calidad del servicio presencial, es su economía: coste fijo por ubicación, cobertura desigual y capacidad que no se redistribuye.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4" name="Shape 134"/>
          <p:cNvSpPr/>
          <p:nvPr>
            <p:ph type="sldImg"/>
          </p:nvPr>
        </p:nvSpPr>
        <p:spPr>
          <a:prstGeom prst="rect">
            <a:avLst/>
          </a:prstGeom>
        </p:spPr>
        <p:txBody>
          <a:bodyPr/>
          <a:lstStyle/>
          <a:p>
            <a:pPr/>
          </a:p>
        </p:txBody>
      </p:sp>
      <p:sp>
        <p:nvSpPr>
          <p:cNvPr id="135" name="Shape 135"/>
          <p:cNvSpPr/>
          <p:nvPr>
            <p:ph type="body" sz="quarter" idx="1"/>
          </p:nvPr>
        </p:nvSpPr>
        <p:spPr>
          <a:prstGeom prst="rect">
            <a:avLst/>
          </a:prstGeom>
        </p:spPr>
        <p:txBody>
          <a:bodyPr/>
          <a:lstStyle/>
          <a:p>
            <a:pPr/>
            <a:r>
              <a:t>La idea central: separamos el lugar donde ocurre la atención del lugar donde está la persona que atiende.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7" name="Shape 147"/>
          <p:cNvSpPr/>
          <p:nvPr>
            <p:ph type="sldImg"/>
          </p:nvPr>
        </p:nvSpPr>
        <p:spPr>
          <a:prstGeom prst="rect">
            <a:avLst/>
          </a:prstGeom>
        </p:spPr>
        <p:txBody>
          <a:bodyPr/>
          <a:lstStyle/>
          <a:p>
            <a:pPr/>
          </a:p>
        </p:txBody>
      </p:sp>
      <p:sp>
        <p:nvSpPr>
          <p:cNvPr id="148" name="Shape 148"/>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Aqui tennis la primera imagen! Un QR que conecta el dispositivo del usuario al kiosco.</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1" name="Shape 151"/>
          <p:cNvSpPr/>
          <p:nvPr>
            <p:ph type="sldImg"/>
          </p:nvPr>
        </p:nvSpPr>
        <p:spPr>
          <a:prstGeom prst="rect">
            <a:avLst/>
          </a:prstGeom>
        </p:spPr>
        <p:txBody>
          <a:bodyPr/>
          <a:lstStyle/>
          <a:p>
            <a:pPr/>
          </a:p>
        </p:txBody>
      </p:sp>
      <p:sp>
        <p:nvSpPr>
          <p:cNvPr id="152" name="Shape 152"/>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Conectamos a un agente en segundos, el agente no es fijo se conecta al intante y ve al cliente en HD.</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2" name="Shape 182"/>
          <p:cNvSpPr/>
          <p:nvPr>
            <p:ph type="sldImg"/>
          </p:nvPr>
        </p:nvSpPr>
        <p:spPr>
          <a:prstGeom prst="rect">
            <a:avLst/>
          </a:prstGeom>
        </p:spPr>
        <p:txBody>
          <a:bodyPr/>
          <a:lstStyle/>
          <a:p>
            <a:pPr/>
          </a:p>
        </p:txBody>
      </p:sp>
      <p:sp>
        <p:nvSpPr>
          <p:cNvPr id="183" name="Shape 183"/>
          <p:cNvSpPr/>
          <p:nvPr>
            <p:ph type="body" sz="quarter" idx="1"/>
          </p:nvPr>
        </p:nvSpPr>
        <p:spPr>
          <a:prstGeom prst="rect">
            <a:avLst/>
          </a:prstGeom>
        </p:spPr>
        <p:txBody>
          <a:bodyPr/>
          <a:lstStyle/>
          <a:p>
            <a:pPr/>
            <a:r>
              <a:t>El teléfono del cliente hace de micrófono y auricular; la pantalla grande hace de cara del asesor. Esa división es la clave técnica del modelo.</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4" name="Shape 214"/>
          <p:cNvSpPr/>
          <p:nvPr>
            <p:ph type="sldImg"/>
          </p:nvPr>
        </p:nvSpPr>
        <p:spPr>
          <a:prstGeom prst="rect">
            <a:avLst/>
          </a:prstGeom>
        </p:spPr>
        <p:txBody>
          <a:bodyPr/>
          <a:lstStyle/>
          <a:p>
            <a:pPr/>
          </a:p>
        </p:txBody>
      </p:sp>
      <p:sp>
        <p:nvSpPr>
          <p:cNvPr id="215" name="Shape 215"/>
          <p:cNvSpPr/>
          <p:nvPr>
            <p:ph type="body" sz="quarter" idx="1"/>
          </p:nvPr>
        </p:nvSpPr>
        <p:spPr>
          <a:prstGeom prst="rect">
            <a:avLst/>
          </a:prstGeom>
        </p:spPr>
        <p:txBody>
          <a:bodyPr/>
          <a:lstStyle/>
          <a:p>
            <a:pPr/>
            <a:r>
              <a:t>SPLIT es el mecanismo real detrás de la privacidad del audio y de la calidad en entornos ruidosos. Conviene explicarlo despacio ante un comité técnico: una sesión, dos dispositivos, dos flujos.</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viñetas blanco">
    <p:spTree>
      <p:nvGrpSpPr>
        <p:cNvPr id="1" name=""/>
        <p:cNvGrpSpPr/>
        <p:nvPr/>
      </p:nvGrpSpPr>
      <p:grpSpPr>
        <a:xfrm>
          <a:off x="0" y="0"/>
          <a:ext cx="0" cy="0"/>
          <a:chOff x="0" y="0"/>
          <a:chExt cx="0" cy="0"/>
        </a:xfrm>
      </p:grpSpPr>
      <p:sp>
        <p:nvSpPr>
          <p:cNvPr id="18" name="Title Text"/>
          <p:cNvSpPr txBox="1"/>
          <p:nvPr>
            <p:ph type="title"/>
          </p:nvPr>
        </p:nvSpPr>
        <p:spPr>
          <a:xfrm>
            <a:off x="2445850" y="312539"/>
            <a:ext cx="7552424" cy="766372"/>
          </a:xfrm>
          <a:prstGeom prst="rect">
            <a:avLst/>
          </a:prstGeom>
        </p:spPr>
        <p:txBody>
          <a:bodyPr lIns="35718" tIns="35718" rIns="35718" bIns="35718">
            <a:normAutofit fontScale="100000" lnSpcReduction="0"/>
          </a:bodyPr>
          <a:lstStyle>
            <a:lvl1pPr defTabSz="410765">
              <a:defRPr sz="5600">
                <a:solidFill>
                  <a:srgbClr val="2B434B"/>
                </a:solidFill>
                <a:latin typeface="MuseoSansRounded-500"/>
                <a:ea typeface="MuseoSansRounded-500"/>
                <a:cs typeface="MuseoSansRounded-500"/>
                <a:sym typeface="MuseoSansRounded-500"/>
              </a:defRPr>
            </a:lvl1pPr>
          </a:lstStyle>
          <a:p>
            <a:pPr/>
            <a:r>
              <a:t>Title Text</a:t>
            </a:r>
          </a:p>
        </p:txBody>
      </p:sp>
      <p:sp>
        <p:nvSpPr>
          <p:cNvPr id="19" name="Body Level One…"/>
          <p:cNvSpPr txBox="1"/>
          <p:nvPr>
            <p:ph type="body" idx="1"/>
          </p:nvPr>
        </p:nvSpPr>
        <p:spPr>
          <a:xfrm>
            <a:off x="2193726" y="1557626"/>
            <a:ext cx="7804548" cy="4525956"/>
          </a:xfrm>
          <a:prstGeom prst="rect">
            <a:avLst/>
          </a:prstGeom>
        </p:spPr>
        <p:txBody>
          <a:bodyPr lIns="35718" tIns="35718" rIns="35718" bIns="35718" anchor="ctr">
            <a:normAutofit fontScale="100000" lnSpcReduction="0"/>
          </a:bodyPr>
          <a:lstStyle>
            <a:lvl1pPr marL="0" indent="0" algn="ctr" defTabSz="410765">
              <a:spcBef>
                <a:spcPts val="2900"/>
              </a:spcBef>
              <a:buSzTx/>
              <a:buFontTx/>
              <a:buNone/>
              <a:defRPr sz="2400">
                <a:solidFill>
                  <a:srgbClr val="2B434B"/>
                </a:solidFill>
                <a:latin typeface="MuseoSansRounded-100"/>
                <a:ea typeface="MuseoSansRounded-100"/>
                <a:cs typeface="MuseoSansRounded-100"/>
                <a:sym typeface="MuseoSansRounded-100"/>
              </a:defRPr>
            </a:lvl1pPr>
            <a:lvl2pPr marL="0" indent="228600" algn="ctr" defTabSz="410765">
              <a:spcBef>
                <a:spcPts val="2900"/>
              </a:spcBef>
              <a:buSzTx/>
              <a:buFontTx/>
              <a:buNone/>
              <a:defRPr sz="2400">
                <a:solidFill>
                  <a:srgbClr val="2B434B"/>
                </a:solidFill>
                <a:latin typeface="MuseoSansRounded-100"/>
                <a:ea typeface="MuseoSansRounded-100"/>
                <a:cs typeface="MuseoSansRounded-100"/>
                <a:sym typeface="MuseoSansRounded-100"/>
              </a:defRPr>
            </a:lvl2pPr>
            <a:lvl3pPr marL="0" indent="457200" algn="ctr" defTabSz="410765">
              <a:spcBef>
                <a:spcPts val="2900"/>
              </a:spcBef>
              <a:buSzTx/>
              <a:buFontTx/>
              <a:buNone/>
              <a:defRPr sz="2400">
                <a:solidFill>
                  <a:srgbClr val="2B434B"/>
                </a:solidFill>
                <a:latin typeface="MuseoSansRounded-100"/>
                <a:ea typeface="MuseoSansRounded-100"/>
                <a:cs typeface="MuseoSansRounded-100"/>
                <a:sym typeface="MuseoSansRounded-100"/>
              </a:defRPr>
            </a:lvl3pPr>
            <a:lvl4pPr marL="0" indent="685800" algn="ctr" defTabSz="410765">
              <a:spcBef>
                <a:spcPts val="2900"/>
              </a:spcBef>
              <a:buSzTx/>
              <a:buFontTx/>
              <a:buNone/>
              <a:defRPr sz="2400">
                <a:solidFill>
                  <a:srgbClr val="2B434B"/>
                </a:solidFill>
                <a:latin typeface="MuseoSansRounded-100"/>
                <a:ea typeface="MuseoSansRounded-100"/>
                <a:cs typeface="MuseoSansRounded-100"/>
                <a:sym typeface="MuseoSansRounded-100"/>
              </a:defRPr>
            </a:lvl4pPr>
            <a:lvl5pPr marL="0" indent="914400" algn="ctr" defTabSz="410765">
              <a:spcBef>
                <a:spcPts val="2900"/>
              </a:spcBef>
              <a:buSzTx/>
              <a:buFontTx/>
              <a:buNone/>
              <a:defRPr sz="2400">
                <a:solidFill>
                  <a:srgbClr val="2B434B"/>
                </a:solidFill>
                <a:latin typeface="MuseoSansRounded-100"/>
                <a:ea typeface="MuseoSansRounded-100"/>
                <a:cs typeface="MuseoSansRounded-100"/>
                <a:sym typeface="MuseoSansRounded-100"/>
              </a:defRPr>
            </a:lvl5pPr>
          </a:lstStyle>
          <a:p>
            <a:pPr/>
            <a:r>
              <a:t>Body Level One</a:t>
            </a:r>
          </a:p>
          <a:p>
            <a:pPr lvl="1"/>
            <a:r>
              <a:t>Body Level Two</a:t>
            </a:r>
          </a:p>
          <a:p>
            <a:pPr lvl="2"/>
            <a:r>
              <a:t>Body Level Three</a:t>
            </a:r>
          </a:p>
          <a:p>
            <a:pPr lvl="3"/>
            <a:r>
              <a:t>Body Level Four</a:t>
            </a:r>
          </a:p>
          <a:p>
            <a:pPr lvl="4"/>
            <a:r>
              <a:t>Body Level Five</a:t>
            </a:r>
          </a:p>
        </p:txBody>
      </p:sp>
      <p:sp>
        <p:nvSpPr>
          <p:cNvPr id="20" name="© 2024 Interactive Powers"/>
          <p:cNvSpPr txBox="1"/>
          <p:nvPr/>
        </p:nvSpPr>
        <p:spPr>
          <a:xfrm>
            <a:off x="1952462" y="6380338"/>
            <a:ext cx="8226253"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marR="40752" algn="ctr" defTabSz="315887">
              <a:tabLst>
                <a:tab pos="38100" algn="l"/>
                <a:tab pos="685800" algn="l"/>
                <a:tab pos="1320800" algn="l"/>
                <a:tab pos="1968500" algn="l"/>
                <a:tab pos="2616200" algn="l"/>
                <a:tab pos="3251200" algn="l"/>
                <a:tab pos="3898900" algn="l"/>
                <a:tab pos="4533900" algn="l"/>
                <a:tab pos="5181600" algn="l"/>
                <a:tab pos="5829300" algn="l"/>
                <a:tab pos="6464300" algn="l"/>
                <a:tab pos="7112000" algn="l"/>
                <a:tab pos="7124700" algn="l"/>
                <a:tab pos="7632700" algn="l"/>
                <a:tab pos="8140700" algn="l"/>
                <a:tab pos="8204200" algn="l"/>
              </a:tabLst>
              <a:defRPr sz="1100">
                <a:solidFill>
                  <a:srgbClr val="2B434B"/>
                </a:solidFill>
                <a:uFill>
                  <a:solidFill>
                    <a:srgbClr val="929292"/>
                  </a:solidFill>
                </a:uFill>
                <a:latin typeface="Montserrat Thin Regular"/>
                <a:ea typeface="Montserrat Thin Regular"/>
                <a:cs typeface="Montserrat Thin Regular"/>
                <a:sym typeface="Montserrat Thin Regular"/>
              </a:defRPr>
            </a:lvl1pPr>
          </a:lstStyle>
          <a:p>
            <a:pPr>
              <a:defRPr>
                <a:uFillTx/>
              </a:defRPr>
            </a:pPr>
            <a:r>
              <a:rPr>
                <a:uFill>
                  <a:solidFill>
                    <a:srgbClr val="929292"/>
                  </a:solidFill>
                </a:uFill>
              </a:rPr>
              <a:t>© 2024 Interactive Powers</a:t>
            </a:r>
          </a:p>
        </p:txBody>
      </p:sp>
      <p:sp>
        <p:nvSpPr>
          <p:cNvPr id="21" name="Slide Number"/>
          <p:cNvSpPr txBox="1"/>
          <p:nvPr>
            <p:ph type="sldNum" sz="quarter" idx="2"/>
          </p:nvPr>
        </p:nvSpPr>
        <p:spPr>
          <a:xfrm>
            <a:off x="5964732" y="6505277"/>
            <a:ext cx="253607" cy="249238"/>
          </a:xfrm>
          <a:prstGeom prst="rect">
            <a:avLst/>
          </a:prstGeom>
        </p:spPr>
        <p:txBody>
          <a:bodyPr lIns="35718" tIns="35718" rIns="35718" bIns="35718" anchor="t"/>
          <a:lstStyle>
            <a:lvl1pPr algn="ctr" defTabSz="410765">
              <a:defRPr>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bg>
      <p:bgPr>
        <a:gradFill flip="none" rotWithShape="1">
          <a:gsLst>
            <a:gs pos="0">
              <a:srgbClr val="000000"/>
            </a:gs>
            <a:gs pos="100000">
              <a:srgbClr val="3B3B3B"/>
            </a:gs>
          </a:gsLst>
          <a:lin ang="5400000" scaled="0"/>
        </a:gradFill>
      </p:bgPr>
    </p:bg>
    <p:spTree>
      <p:nvGrpSpPr>
        <p:cNvPr id="1" name=""/>
        <p:cNvGrpSpPr/>
        <p:nvPr/>
      </p:nvGrpSpPr>
      <p:grpSpPr>
        <a:xfrm>
          <a:off x="0" y="0"/>
          <a:ext cx="0" cy="0"/>
          <a:chOff x="0" y="0"/>
          <a:chExt cx="0" cy="0"/>
        </a:xfrm>
      </p:grpSpPr>
      <p:sp>
        <p:nvSpPr>
          <p:cNvPr id="28" name="Slide Title"/>
          <p:cNvSpPr txBox="1"/>
          <p:nvPr>
            <p:ph type="title" hasCustomPrompt="1"/>
          </p:nvPr>
        </p:nvSpPr>
        <p:spPr>
          <a:xfrm>
            <a:off x="635000" y="406400"/>
            <a:ext cx="10922000" cy="778719"/>
          </a:xfrm>
          <a:prstGeom prst="rect">
            <a:avLst/>
          </a:prstGeom>
        </p:spPr>
        <p:txBody>
          <a:bodyPr lIns="25400" tIns="25400" rIns="25400" bIns="25400" anchor="b">
            <a:normAutofit fontScale="100000" lnSpcReduction="0"/>
          </a:bodyPr>
          <a:lstStyle>
            <a:lvl1pPr defTabSz="412750">
              <a:lnSpc>
                <a:spcPct val="80000"/>
              </a:lnSpc>
              <a:defRPr spc="-126" sz="4200">
                <a:gradFill flip="none" rotWithShape="1">
                  <a:gsLst>
                    <a:gs pos="0">
                      <a:srgbClr val="FFFFFF"/>
                    </a:gs>
                    <a:gs pos="100000">
                      <a:srgbClr val="929292"/>
                    </a:gs>
                  </a:gsLst>
                  <a:lin ang="5400000" scaled="0"/>
                </a:gradFill>
                <a:latin typeface="Graphik Semibold"/>
                <a:ea typeface="Graphik Semibold"/>
                <a:cs typeface="Graphik Semibold"/>
                <a:sym typeface="Graphik Semibold"/>
              </a:defRPr>
            </a:lvl1pPr>
          </a:lstStyle>
          <a:p>
            <a:pPr/>
            <a:r>
              <a:t>Slide Title</a:t>
            </a:r>
          </a:p>
        </p:txBody>
      </p:sp>
      <p:sp>
        <p:nvSpPr>
          <p:cNvPr id="29" name="Slide Subtitle"/>
          <p:cNvSpPr txBox="1"/>
          <p:nvPr>
            <p:ph type="body" sz="quarter" idx="21" hasCustomPrompt="1"/>
          </p:nvPr>
        </p:nvSpPr>
        <p:spPr>
          <a:xfrm>
            <a:off x="635000" y="1066800"/>
            <a:ext cx="10922000" cy="508000"/>
          </a:xfrm>
          <a:prstGeom prst="rect">
            <a:avLst/>
          </a:prstGeom>
          <a:ln w="3175"/>
        </p:spPr>
        <p:txBody>
          <a:bodyPr lIns="25400" tIns="25400" rIns="25400" bIns="25400">
            <a:normAutofit fontScale="100000" lnSpcReduction="0"/>
          </a:bodyPr>
          <a:lstStyle>
            <a:lvl1pPr marL="0" indent="0" algn="ctr" defTabSz="412750">
              <a:spcBef>
                <a:spcPts val="0"/>
              </a:spcBef>
              <a:buSzTx/>
              <a:buFontTx/>
              <a:buNone/>
              <a:defRPr sz="2600">
                <a:solidFill>
                  <a:srgbClr val="D5D5D5"/>
                </a:solidFill>
                <a:latin typeface="Graphik Medium"/>
                <a:ea typeface="Graphik Medium"/>
                <a:cs typeface="Graphik Medium"/>
                <a:sym typeface="Graphik Medium"/>
              </a:defRPr>
            </a:lvl1pPr>
          </a:lstStyle>
          <a:p>
            <a:pPr/>
            <a:r>
              <a:t>Slide Subtitle</a:t>
            </a:r>
          </a:p>
        </p:txBody>
      </p:sp>
      <p:sp>
        <p:nvSpPr>
          <p:cNvPr id="30" name="Body Level One…"/>
          <p:cNvSpPr txBox="1"/>
          <p:nvPr>
            <p:ph type="body" idx="1" hasCustomPrompt="1"/>
          </p:nvPr>
        </p:nvSpPr>
        <p:spPr>
          <a:xfrm>
            <a:off x="635000" y="2133600"/>
            <a:ext cx="10922000" cy="4216400"/>
          </a:xfrm>
          <a:prstGeom prst="rect">
            <a:avLst/>
          </a:prstGeom>
        </p:spPr>
        <p:txBody>
          <a:bodyPr lIns="25400" tIns="25400" rIns="25400" bIns="25400">
            <a:normAutofit fontScale="100000" lnSpcReduction="0"/>
          </a:bodyPr>
          <a:lstStyle>
            <a:lvl1pPr marL="279400" indent="-279400" defTabSz="1219200">
              <a:spcBef>
                <a:spcPts val="1200"/>
              </a:spcBef>
              <a:buClr>
                <a:srgbClr val="FFFFFF"/>
              </a:buClr>
              <a:buFontTx/>
              <a:defRPr sz="2400">
                <a:solidFill>
                  <a:srgbClr val="FFFFFF"/>
                </a:solidFill>
                <a:latin typeface="Graphik"/>
                <a:ea typeface="Graphik"/>
                <a:cs typeface="Graphik"/>
                <a:sym typeface="Graphik"/>
              </a:defRPr>
            </a:lvl1pPr>
            <a:lvl2pPr marL="838200" indent="-279400" defTabSz="1219200">
              <a:spcBef>
                <a:spcPts val="1200"/>
              </a:spcBef>
              <a:buClr>
                <a:srgbClr val="FFFFFF"/>
              </a:buClr>
              <a:buFontTx/>
              <a:buChar char="•"/>
              <a:defRPr sz="2400">
                <a:solidFill>
                  <a:srgbClr val="FFFFFF"/>
                </a:solidFill>
                <a:latin typeface="Graphik"/>
                <a:ea typeface="Graphik"/>
                <a:cs typeface="Graphik"/>
                <a:sym typeface="Graphik"/>
              </a:defRPr>
            </a:lvl2pPr>
            <a:lvl3pPr marL="1397000" indent="-279400" defTabSz="1219200">
              <a:spcBef>
                <a:spcPts val="1200"/>
              </a:spcBef>
              <a:buClr>
                <a:srgbClr val="FFFFFF"/>
              </a:buClr>
              <a:buFontTx/>
              <a:defRPr sz="2400">
                <a:solidFill>
                  <a:srgbClr val="FFFFFF"/>
                </a:solidFill>
                <a:latin typeface="Graphik"/>
                <a:ea typeface="Graphik"/>
                <a:cs typeface="Graphik"/>
                <a:sym typeface="Graphik"/>
              </a:defRPr>
            </a:lvl3pPr>
            <a:lvl4pPr marL="1955800" indent="-279400" defTabSz="1219200">
              <a:spcBef>
                <a:spcPts val="1200"/>
              </a:spcBef>
              <a:buClr>
                <a:srgbClr val="FFFFFF"/>
              </a:buClr>
              <a:buFontTx/>
              <a:buChar char="•"/>
              <a:defRPr sz="2400">
                <a:solidFill>
                  <a:srgbClr val="FFFFFF"/>
                </a:solidFill>
                <a:latin typeface="Graphik"/>
                <a:ea typeface="Graphik"/>
                <a:cs typeface="Graphik"/>
                <a:sym typeface="Graphik"/>
              </a:defRPr>
            </a:lvl4pPr>
            <a:lvl5pPr marL="2514600" indent="-279400" defTabSz="1219200">
              <a:spcBef>
                <a:spcPts val="1200"/>
              </a:spcBef>
              <a:buClr>
                <a:srgbClr val="FFFFFF"/>
              </a:buClr>
              <a:buFontTx/>
              <a:buChar char="•"/>
              <a:defRPr sz="2400">
                <a:solidFill>
                  <a:srgbClr val="FFFFFF"/>
                </a:solidFill>
                <a:latin typeface="Graphik"/>
                <a:ea typeface="Graphik"/>
                <a:cs typeface="Graphik"/>
                <a:sym typeface="Graphik"/>
              </a:defRPr>
            </a:lvl5pPr>
          </a:lstStyle>
          <a:p>
            <a:pPr/>
            <a:r>
              <a:t>Slide bullet text</a:t>
            </a:r>
          </a:p>
          <a:p>
            <a:pPr lvl="1"/>
            <a:r>
              <a:t/>
            </a:r>
          </a:p>
          <a:p>
            <a:pPr lvl="2"/>
            <a:r>
              <a:t/>
            </a:r>
          </a:p>
          <a:p>
            <a:pPr lvl="3"/>
            <a:r>
              <a:t/>
            </a:r>
          </a:p>
          <a:p>
            <a:pPr lvl="4"/>
            <a:r>
              <a:t/>
            </a:r>
          </a:p>
        </p:txBody>
      </p:sp>
      <p:sp>
        <p:nvSpPr>
          <p:cNvPr id="31" name="Slide Number"/>
          <p:cNvSpPr txBox="1"/>
          <p:nvPr>
            <p:ph type="sldNum" sz="quarter" idx="2"/>
          </p:nvPr>
        </p:nvSpPr>
        <p:spPr>
          <a:xfrm>
            <a:off x="5985636" y="6546850"/>
            <a:ext cx="214377" cy="227204"/>
          </a:xfrm>
          <a:prstGeom prst="rect">
            <a:avLst/>
          </a:prstGeom>
        </p:spPr>
        <p:txBody>
          <a:bodyPr lIns="25400" tIns="25400" rIns="25400" bIns="25400" anchor="b"/>
          <a:lstStyle>
            <a:lvl1pPr algn="ctr" defTabSz="412750">
              <a:defRPr sz="1100">
                <a:solidFill>
                  <a:srgbClr val="FFFFFF"/>
                </a:solidFill>
                <a:latin typeface="Graphik"/>
                <a:ea typeface="Graphik"/>
                <a:cs typeface="Graphik"/>
                <a:sym typeface="Graphik"/>
              </a:defRPr>
            </a:lvl1p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609600" y="92074"/>
            <a:ext cx="10972800" cy="1508126"/>
          </a:xfrm>
          <a:prstGeom prst="rect">
            <a:avLst/>
          </a:prstGeom>
          <a:ln w="12700">
            <a:miter lim="400000"/>
          </a:ln>
          <a:extLst>
            <a:ext uri="{C572A759-6A51-4108-AA02-DFA0A04FC94B}">
              <ma14:wrappingTextBoxFlag xmlns:ma14="http://schemas.microsoft.com/office/mac/drawingml/2011/main" val="1"/>
            </a:ext>
          </a:extLst>
        </p:spPr>
        <p:txBody>
          <a:bodyPr lIns="45719" rIns="45719" anchor="ctr"/>
          <a:lstStyle/>
          <a:p>
            <a:pPr/>
            <a:r>
              <a:t>Title Text</a:t>
            </a:r>
          </a:p>
        </p:txBody>
      </p:sp>
      <p:sp>
        <p:nvSpPr>
          <p:cNvPr id="3" name="Body Level One…"/>
          <p:cNvSpPr txBox="1"/>
          <p:nvPr>
            <p:ph type="body" idx="1"/>
          </p:nvPr>
        </p:nvSpPr>
        <p:spPr>
          <a:xfrm>
            <a:off x="609600" y="1600200"/>
            <a:ext cx="10972800" cy="5257800"/>
          </a:xfrm>
          <a:prstGeom prst="rect">
            <a:avLst/>
          </a:prstGeom>
          <a:ln w="12700">
            <a:miter lim="400000"/>
          </a:ln>
          <a:extLst>
            <a:ext uri="{C572A759-6A51-4108-AA02-DFA0A04FC94B}">
              <ma14:wrappingTextBoxFlag xmlns:ma14="http://schemas.microsoft.com/office/mac/drawingml/2011/main" val="1"/>
            </a:ext>
          </a:extLst>
        </p:spPr>
        <p:txBody>
          <a:bodyPr lIns="45719" rIns="45719"/>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2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Lst>
  <p:transition xmlns:p14="http://schemas.microsoft.com/office/powerpoint/2010/main" spd="med" advClick="1"/>
  <p:txStyles>
    <p:titleStyle>
      <a:lvl1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1pPr>
      <a:lvl2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2pPr>
      <a:lvl3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3pPr>
      <a:lvl4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4pPr>
      <a:lvl5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5pPr>
      <a:lvl6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6pPr>
      <a:lvl7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7pPr>
      <a:lvl8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8pPr>
      <a:lvl9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tif"/><Relationship Id="rId4" Type="http://schemas.openxmlformats.org/officeDocument/2006/relationships/image" Target="../media/image1.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6.png"/><Relationship Id="rId4" Type="http://schemas.openxmlformats.org/officeDocument/2006/relationships/image" Target="../media/image17.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jpeg"/><Relationship Id="rId6" Type="http://schemas.openxmlformats.org/officeDocument/2006/relationships/image" Target="../media/image15.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tif"/><Relationship Id="rId4" Type="http://schemas.openxmlformats.org/officeDocument/2006/relationships/image" Target="../media/image5.tif"/><Relationship Id="rId5" Type="http://schemas.openxmlformats.org/officeDocument/2006/relationships/image" Target="../media/image6.tif"/><Relationship Id="rId6" Type="http://schemas.openxmlformats.org/officeDocument/2006/relationships/image" Target="../media/image20.png"/><Relationship Id="rId7" Type="http://schemas.openxmlformats.org/officeDocument/2006/relationships/image" Target="../media/image7.tif"/></Relationships>

</file>

<file path=ppt/slides/_rels/slide1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1.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jpeg"/><Relationship Id="rId4" Type="http://schemas.openxmlformats.org/officeDocument/2006/relationships/image" Target="../media/image8.tif"/></Relationships>

</file>

<file path=ppt/slides/_rels/slide1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2.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3.png"/><Relationship Id="rId3" Type="http://schemas.openxmlformats.org/officeDocument/2006/relationships/image" Target="../media/image24.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28.png"/><Relationship Id="rId7" Type="http://schemas.openxmlformats.org/officeDocument/2006/relationships/image" Target="../media/image29.png"/><Relationship Id="rId8" Type="http://schemas.openxmlformats.org/officeDocument/2006/relationships/image" Target="../media/image30.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39.png"/><Relationship Id="rId18" Type="http://schemas.openxmlformats.org/officeDocument/2006/relationships/image" Target="../media/image40.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tif"/><Relationship Id="rId4" Type="http://schemas.openxmlformats.org/officeDocument/2006/relationships/image" Target="../media/image41.png"/><Relationship Id="rId5" Type="http://schemas.openxmlformats.org/officeDocument/2006/relationships/image" Target="../media/image42.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image" Target="../media/image48.png"/><Relationship Id="rId9" Type="http://schemas.openxmlformats.org/officeDocument/2006/relationships/image" Target="../media/image49.png"/><Relationship Id="rId10" Type="http://schemas.openxmlformats.org/officeDocument/2006/relationships/image" Target="../media/image50.png"/><Relationship Id="rId11" Type="http://schemas.openxmlformats.org/officeDocument/2006/relationships/image" Target="../media/image51.png"/><Relationship Id="rId12" Type="http://schemas.openxmlformats.org/officeDocument/2006/relationships/image" Target="../media/image52.png"/><Relationship Id="rId13" Type="http://schemas.openxmlformats.org/officeDocument/2006/relationships/image" Target="../media/image53.png"/><Relationship Id="rId14" Type="http://schemas.openxmlformats.org/officeDocument/2006/relationships/image" Target="../media/image54.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jpeg"/><Relationship Id="rId4" Type="http://schemas.openxmlformats.org/officeDocument/2006/relationships/image" Target="../media/image55.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0.tif"/><Relationship Id="rId4" Type="http://schemas.openxmlformats.org/officeDocument/2006/relationships/image" Target="../media/image11.tif"/></Relationships>

</file>

<file path=ppt/slides/_rels/slide2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5.jpeg"/><Relationship Id="rId4" Type="http://schemas.openxmlformats.org/officeDocument/2006/relationships/image" Target="../media/image6.jpeg"/><Relationship Id="rId5" Type="http://schemas.openxmlformats.org/officeDocument/2006/relationships/image" Target="../media/image7.jpeg"/><Relationship Id="rId6" Type="http://schemas.openxmlformats.org/officeDocument/2006/relationships/image" Target="../media/image8.jpeg"/></Relationships>

</file>

<file path=ppt/slides/_rels/slide2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56.png"/><Relationship Id="rId4" Type="http://schemas.openxmlformats.org/officeDocument/2006/relationships/image" Target="../media/image57.png"/><Relationship Id="rId5" Type="http://schemas.openxmlformats.org/officeDocument/2006/relationships/image" Target="../media/image58.png"/><Relationship Id="rId6" Type="http://schemas.openxmlformats.org/officeDocument/2006/relationships/image" Target="../media/image59.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9.jpeg"/><Relationship Id="rId4" Type="http://schemas.openxmlformats.org/officeDocument/2006/relationships/image" Target="../media/image12.tif"/><Relationship Id="rId5" Type="http://schemas.openxmlformats.org/officeDocument/2006/relationships/image" Target="../media/image60.png"/><Relationship Id="rId6" Type="http://schemas.openxmlformats.org/officeDocument/2006/relationships/image" Target="../media/image61.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3.tif"/></Relationships>

</file>

<file path=ppt/slides/_rels/slide2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0.jpeg"/><Relationship Id="rId4" Type="http://schemas.openxmlformats.org/officeDocument/2006/relationships/image" Target="../media/image11.jpeg"/><Relationship Id="rId5" Type="http://schemas.openxmlformats.org/officeDocument/2006/relationships/image" Target="../media/image12.jpeg"/></Relationships>

</file>

<file path=ppt/slides/_rels/slide2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jpeg"/></Relationships>

</file>

<file path=ppt/slides/_rels/slide3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7.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tif"/></Relationships>

</file>

<file path=ppt/slides/_rels/slide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tif"/><Relationship Id="rId4" Type="http://schemas.openxmlformats.org/officeDocument/2006/relationships/image" Target="../media/image8.png"/><Relationship Id="rId5" Type="http://schemas.openxmlformats.org/officeDocument/2006/relationships/image" Target="../media/image9.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video" Target="../media/media1.mp4"/><Relationship Id="rId4" Type="http://schemas.microsoft.com/office/2007/relationships/media" Target="../media/media1.mp4"/><Relationship Id="rId5" Type="http://schemas.openxmlformats.org/officeDocument/2006/relationships/image" Target="../media/image10.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4.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22303A"/>
        </a:solidFill>
      </p:bgPr>
    </p:bg>
    <p:spTree>
      <p:nvGrpSpPr>
        <p:cNvPr id="1" name=""/>
        <p:cNvGrpSpPr/>
        <p:nvPr/>
      </p:nvGrpSpPr>
      <p:grpSpPr>
        <a:xfrm>
          <a:off x="0" y="0"/>
          <a:ext cx="0" cy="0"/>
          <a:chOff x="0" y="0"/>
          <a:chExt cx="0" cy="0"/>
        </a:xfrm>
      </p:grpSpPr>
      <p:sp>
        <p:nvSpPr>
          <p:cNvPr id="40" name="Shape 0"/>
          <p:cNvSpPr/>
          <p:nvPr/>
        </p:nvSpPr>
        <p:spPr>
          <a:xfrm>
            <a:off x="6903719" y="0"/>
            <a:ext cx="5287976" cy="6858000"/>
          </a:xfrm>
          <a:prstGeom prst="rect">
            <a:avLst/>
          </a:prstGeom>
          <a:solidFill>
            <a:srgbClr val="FFFFFF"/>
          </a:solidFill>
          <a:ln w="12700">
            <a:miter lim="400000"/>
          </a:ln>
        </p:spPr>
        <p:txBody>
          <a:bodyPr lIns="45719" rIns="45719"/>
          <a:lstStyle/>
          <a:p>
            <a:pPr/>
          </a:p>
        </p:txBody>
      </p:sp>
      <p:sp>
        <p:nvSpPr>
          <p:cNvPr id="41" name="Shape 1"/>
          <p:cNvSpPr/>
          <p:nvPr/>
        </p:nvSpPr>
        <p:spPr>
          <a:xfrm>
            <a:off x="658368" y="1481327"/>
            <a:ext cx="384048" cy="384049"/>
          </a:xfrm>
          <a:prstGeom prst="rect">
            <a:avLst/>
          </a:prstGeom>
          <a:solidFill>
            <a:srgbClr val="FE6C5F"/>
          </a:solidFill>
          <a:ln w="12700">
            <a:miter lim="400000"/>
          </a:ln>
        </p:spPr>
        <p:txBody>
          <a:bodyPr lIns="45719" rIns="45719"/>
          <a:lstStyle/>
          <a:p>
            <a:pPr/>
          </a:p>
        </p:txBody>
      </p:sp>
      <p:sp>
        <p:nvSpPr>
          <p:cNvPr id="42" name="Text 2"/>
          <p:cNvSpPr txBox="1"/>
          <p:nvPr/>
        </p:nvSpPr>
        <p:spPr>
          <a:xfrm>
            <a:off x="658367" y="2120645"/>
            <a:ext cx="6035042" cy="723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4600">
                <a:solidFill>
                  <a:srgbClr val="FFFFFF"/>
                </a:solidFill>
                <a:latin typeface="Montserrat Thin Regular"/>
                <a:ea typeface="Montserrat Thin Regular"/>
                <a:cs typeface="Montserrat Thin Regular"/>
                <a:sym typeface="Montserrat Thin Regular"/>
              </a:defRPr>
            </a:lvl1pPr>
          </a:lstStyle>
          <a:p>
            <a:pPr/>
            <a:r>
              <a:t>Telepresencia</a:t>
            </a:r>
          </a:p>
        </p:txBody>
      </p:sp>
      <p:sp>
        <p:nvSpPr>
          <p:cNvPr id="43" name="Text 3"/>
          <p:cNvSpPr txBox="1"/>
          <p:nvPr/>
        </p:nvSpPr>
        <p:spPr>
          <a:xfrm>
            <a:off x="658367" y="2870454"/>
            <a:ext cx="6035042" cy="723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4600">
                <a:solidFill>
                  <a:srgbClr val="FE6C5F"/>
                </a:solidFill>
                <a:latin typeface="Montserrat Thin Bold"/>
                <a:ea typeface="Montserrat Thin Bold"/>
                <a:cs typeface="Montserrat Thin Bold"/>
                <a:sym typeface="Montserrat Thin Bold"/>
              </a:defRPr>
            </a:lvl1pPr>
          </a:lstStyle>
          <a:p>
            <a:pPr/>
            <a:r>
              <a:t>Phygital</a:t>
            </a:r>
          </a:p>
        </p:txBody>
      </p:sp>
      <p:sp>
        <p:nvSpPr>
          <p:cNvPr id="44" name="Text 4"/>
          <p:cNvSpPr txBox="1"/>
          <p:nvPr/>
        </p:nvSpPr>
        <p:spPr>
          <a:xfrm>
            <a:off x="658367" y="3794759"/>
            <a:ext cx="5146147" cy="59645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2400"/>
              </a:lnSpc>
              <a:defRPr sz="1500">
                <a:solidFill>
                  <a:srgbClr val="A8B4BE"/>
                </a:solidFill>
                <a:latin typeface="Montserrat Thin Regular"/>
                <a:ea typeface="Montserrat Thin Regular"/>
                <a:cs typeface="Montserrat Thin Regular"/>
                <a:sym typeface="Montserrat Thin Regular"/>
              </a:defRPr>
            </a:lvl1pPr>
          </a:lstStyle>
          <a:p>
            <a:pPr/>
            <a:r>
              <a:t>Atención presencial por video, sin necesidad de personal en el punto de servicio.</a:t>
            </a:r>
          </a:p>
        </p:txBody>
      </p:sp>
      <p:sp>
        <p:nvSpPr>
          <p:cNvPr id="45" name="Text 6"/>
          <p:cNvSpPr txBox="1"/>
          <p:nvPr/>
        </p:nvSpPr>
        <p:spPr>
          <a:xfrm>
            <a:off x="658368" y="5887720"/>
            <a:ext cx="457200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FFFFFF"/>
                </a:solidFill>
                <a:latin typeface="Montserrat Thin Regular"/>
                <a:ea typeface="Montserrat Thin Regular"/>
                <a:cs typeface="Montserrat Thin Regular"/>
                <a:sym typeface="Montserrat Thin Regular"/>
              </a:defRPr>
            </a:lvl1pPr>
          </a:lstStyle>
          <a:p>
            <a:pPr/>
            <a:r>
              <a:t>Interactive Powers</a:t>
            </a:r>
          </a:p>
        </p:txBody>
      </p:sp>
      <p:pic>
        <p:nvPicPr>
          <p:cNvPr id="46" name="Layer.tiff" descr="Layer.tiff"/>
          <p:cNvPicPr>
            <a:picLocks noChangeAspect="1"/>
          </p:cNvPicPr>
          <p:nvPr/>
        </p:nvPicPr>
        <p:blipFill>
          <a:blip r:embed="rId3">
            <a:extLst/>
          </a:blip>
          <a:stretch>
            <a:fillRect/>
          </a:stretch>
        </p:blipFill>
        <p:spPr>
          <a:xfrm>
            <a:off x="7746646" y="309483"/>
            <a:ext cx="3602122" cy="6239034"/>
          </a:xfrm>
          <a:prstGeom prst="rect">
            <a:avLst/>
          </a:prstGeom>
          <a:ln w="12700">
            <a:miter lim="400000"/>
          </a:ln>
        </p:spPr>
      </p:pic>
      <p:sp>
        <p:nvSpPr>
          <p:cNvPr id="47" name=""/>
          <p:cNvSpPr txBox="1"/>
          <p:nvPr/>
        </p:nvSpPr>
        <p:spPr>
          <a:xfrm>
            <a:off x="1867765" y="4523232"/>
            <a:ext cx="939801" cy="927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6500">
                <a:solidFill>
                  <a:srgbClr val="FFFFFF"/>
                </a:solidFill>
                <a:latin typeface="videortc-light"/>
                <a:ea typeface="videortc-light"/>
                <a:cs typeface="videortc-light"/>
                <a:sym typeface="videortc-light"/>
              </a:defRPr>
            </a:lvl1pPr>
          </a:lstStyle>
          <a:p>
            <a:pPr/>
            <a:r>
              <a:t></a:t>
            </a:r>
          </a:p>
        </p:txBody>
      </p:sp>
      <p:sp>
        <p:nvSpPr>
          <p:cNvPr id="48" name=""/>
          <p:cNvSpPr txBox="1"/>
          <p:nvPr/>
        </p:nvSpPr>
        <p:spPr>
          <a:xfrm>
            <a:off x="3462988" y="4631182"/>
            <a:ext cx="723901" cy="711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4800">
                <a:solidFill>
                  <a:srgbClr val="FFFFFF"/>
                </a:solidFill>
                <a:latin typeface="videortc-light"/>
                <a:ea typeface="videortc-light"/>
                <a:cs typeface="videortc-light"/>
                <a:sym typeface="videortc-light"/>
              </a:defRPr>
            </a:lvl1pPr>
          </a:lstStyle>
          <a:p>
            <a:pPr/>
            <a:r>
              <a:t></a:t>
            </a:r>
          </a:p>
        </p:txBody>
      </p:sp>
      <p:pic>
        <p:nvPicPr>
          <p:cNvPr id="49" name="pasted-movie.png" descr="pasted-movie.png"/>
          <p:cNvPicPr>
            <a:picLocks noChangeAspect="1"/>
          </p:cNvPicPr>
          <p:nvPr/>
        </p:nvPicPr>
        <p:blipFill>
          <a:blip r:embed="rId4">
            <a:extLst/>
          </a:blip>
          <a:stretch>
            <a:fillRect/>
          </a:stretch>
        </p:blipFill>
        <p:spPr>
          <a:xfrm>
            <a:off x="4977271" y="4794694"/>
            <a:ext cx="384162" cy="384163"/>
          </a:xfrm>
          <a:prstGeom prst="rect">
            <a:avLst/>
          </a:prstGeom>
          <a:ln w="12700">
            <a:miter lim="400000"/>
          </a:ln>
        </p:spPr>
      </p:pic>
      <p:sp>
        <p:nvSpPr>
          <p:cNvPr id="50" name=""/>
          <p:cNvSpPr txBox="1"/>
          <p:nvPr/>
        </p:nvSpPr>
        <p:spPr>
          <a:xfrm>
            <a:off x="488441" y="4631182"/>
            <a:ext cx="723901" cy="711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4800">
                <a:solidFill>
                  <a:srgbClr val="FFFFFF"/>
                </a:solidFill>
                <a:latin typeface="videortc-light"/>
                <a:ea typeface="videortc-light"/>
                <a:cs typeface="videortc-light"/>
                <a:sym typeface="videortc-light"/>
              </a:defRPr>
            </a:lvl1pPr>
          </a:lstStyle>
          <a:p>
            <a:pPr/>
            <a:r>
              <a:t></a:t>
            </a:r>
          </a:p>
        </p:txBody>
      </p:sp>
      <p:sp>
        <p:nvSpPr>
          <p:cNvPr id="51" name="Video Kiosco"/>
          <p:cNvSpPr txBox="1"/>
          <p:nvPr/>
        </p:nvSpPr>
        <p:spPr>
          <a:xfrm>
            <a:off x="1112743" y="4752403"/>
            <a:ext cx="916664" cy="36715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nSpc>
                <a:spcPts val="2400"/>
              </a:lnSpc>
              <a:defRPr sz="1000">
                <a:solidFill>
                  <a:srgbClr val="FFFFFF"/>
                </a:solidFill>
                <a:latin typeface="Montserrat Thin Regular"/>
                <a:ea typeface="Montserrat Thin Regular"/>
                <a:cs typeface="Montserrat Thin Regular"/>
                <a:sym typeface="Montserrat Thin Regular"/>
              </a:defRPr>
            </a:lvl1pPr>
          </a:lstStyle>
          <a:p>
            <a:pPr/>
            <a:r>
              <a:t>Video Kiosco</a:t>
            </a:r>
          </a:p>
        </p:txBody>
      </p:sp>
      <p:sp>
        <p:nvSpPr>
          <p:cNvPr id="52" name="Videollamada"/>
          <p:cNvSpPr txBox="1"/>
          <p:nvPr/>
        </p:nvSpPr>
        <p:spPr>
          <a:xfrm>
            <a:off x="2604176" y="4752403"/>
            <a:ext cx="981261" cy="36715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nSpc>
                <a:spcPts val="2400"/>
              </a:lnSpc>
              <a:defRPr sz="1000">
                <a:solidFill>
                  <a:srgbClr val="FFFFFF"/>
                </a:solidFill>
                <a:latin typeface="Montserrat Thin Regular"/>
                <a:ea typeface="Montserrat Thin Regular"/>
                <a:cs typeface="Montserrat Thin Regular"/>
                <a:sym typeface="Montserrat Thin Regular"/>
              </a:defRPr>
            </a:lvl1pPr>
          </a:lstStyle>
          <a:p>
            <a:pPr/>
            <a:r>
              <a:t>Videollamada</a:t>
            </a:r>
          </a:p>
        </p:txBody>
      </p:sp>
      <p:sp>
        <p:nvSpPr>
          <p:cNvPr id="53" name="Llamada"/>
          <p:cNvSpPr txBox="1"/>
          <p:nvPr/>
        </p:nvSpPr>
        <p:spPr>
          <a:xfrm>
            <a:off x="4079337" y="4752403"/>
            <a:ext cx="658741" cy="36715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nSpc>
                <a:spcPts val="2400"/>
              </a:lnSpc>
              <a:defRPr sz="1000">
                <a:solidFill>
                  <a:srgbClr val="FFFFFF"/>
                </a:solidFill>
                <a:latin typeface="Montserrat Thin Regular"/>
                <a:ea typeface="Montserrat Thin Regular"/>
                <a:cs typeface="Montserrat Thin Regular"/>
                <a:sym typeface="Montserrat Thin Regular"/>
              </a:defRPr>
            </a:lvl1pPr>
          </a:lstStyle>
          <a:p>
            <a:pPr/>
            <a:r>
              <a:t>Llamada</a:t>
            </a:r>
          </a:p>
        </p:txBody>
      </p:sp>
      <p:sp>
        <p:nvSpPr>
          <p:cNvPr id="54" name="WhatsApp"/>
          <p:cNvSpPr txBox="1"/>
          <p:nvPr/>
        </p:nvSpPr>
        <p:spPr>
          <a:xfrm>
            <a:off x="5442070" y="4752403"/>
            <a:ext cx="783057" cy="36715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nSpc>
                <a:spcPts val="2400"/>
              </a:lnSpc>
              <a:defRPr sz="1000">
                <a:solidFill>
                  <a:srgbClr val="FFFFFF"/>
                </a:solidFill>
                <a:latin typeface="Montserrat Thin Regular"/>
                <a:ea typeface="Montserrat Thin Regular"/>
                <a:cs typeface="Montserrat Thin Regular"/>
                <a:sym typeface="Montserrat Thin Regular"/>
              </a:defRPr>
            </a:lvl1pPr>
          </a:lstStyle>
          <a:p>
            <a:pPr/>
            <a:r>
              <a:t>WhatsApp</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22303A"/>
        </a:solidFill>
      </p:bgPr>
    </p:bg>
    <p:spTree>
      <p:nvGrpSpPr>
        <p:cNvPr id="1" name=""/>
        <p:cNvGrpSpPr/>
        <p:nvPr/>
      </p:nvGrpSpPr>
      <p:grpSpPr>
        <a:xfrm>
          <a:off x="0" y="0"/>
          <a:ext cx="0" cy="0"/>
          <a:chOff x="0" y="0"/>
          <a:chExt cx="0" cy="0"/>
        </a:xfrm>
      </p:grpSpPr>
      <p:sp>
        <p:nvSpPr>
          <p:cNvPr id="217" name="Text 0"/>
          <p:cNvSpPr txBox="1"/>
          <p:nvPr/>
        </p:nvSpPr>
        <p:spPr>
          <a:xfrm>
            <a:off x="658368" y="612394"/>
            <a:ext cx="5486401"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CONFIDENCIALIDAD E INCLUSIÓN</a:t>
            </a:r>
          </a:p>
        </p:txBody>
      </p:sp>
      <p:sp>
        <p:nvSpPr>
          <p:cNvPr id="218" name="Text 1"/>
          <p:cNvSpPr txBox="1"/>
          <p:nvPr/>
        </p:nvSpPr>
        <p:spPr>
          <a:xfrm>
            <a:off x="658368" y="868680"/>
            <a:ext cx="6012520" cy="8436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300"/>
              </a:lnSpc>
              <a:defRPr sz="2800">
                <a:solidFill>
                  <a:srgbClr val="FFFFFF"/>
                </a:solidFill>
                <a:latin typeface="Montserrat Thin Bold"/>
                <a:ea typeface="Montserrat Thin Bold"/>
                <a:cs typeface="Montserrat Thin Bold"/>
                <a:sym typeface="Montserrat Thin Bold"/>
              </a:defRPr>
            </a:lvl1pPr>
          </a:lstStyle>
          <a:p>
            <a:pPr/>
            <a:r>
              <a:t>El audio no pasa por el hardware compartido</a:t>
            </a:r>
          </a:p>
        </p:txBody>
      </p:sp>
      <p:sp>
        <p:nvSpPr>
          <p:cNvPr id="219" name="Text 2"/>
          <p:cNvSpPr txBox="1"/>
          <p:nvPr/>
        </p:nvSpPr>
        <p:spPr>
          <a:xfrm>
            <a:off x="658368" y="2286000"/>
            <a:ext cx="6224222" cy="749454"/>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2000"/>
              </a:lnSpc>
              <a:defRPr sz="1200">
                <a:solidFill>
                  <a:srgbClr val="A8B4BE"/>
                </a:solidFill>
                <a:latin typeface="Montserrat Thin Regular"/>
                <a:ea typeface="Montserrat Thin Regular"/>
                <a:cs typeface="Montserrat Thin Regular"/>
                <a:sym typeface="Montserrat Thin Regular"/>
              </a:defRPr>
            </a:lvl1pPr>
          </a:lstStyle>
          <a:p>
            <a:pPr/>
            <a:r>
              <a:t>Gracias a la arquitectura SPLIT, el audio entra y sale del teléfono del propio cliente: nunca por un altavoz o micrófono del kiosco. Un mismo mecanismo resuelve la confidencialidad del dato y la inteligibilidad en entornos ruidosos.</a:t>
            </a:r>
          </a:p>
        </p:txBody>
      </p:sp>
      <p:sp>
        <p:nvSpPr>
          <p:cNvPr id="220" name="Shape 3"/>
          <p:cNvSpPr/>
          <p:nvPr/>
        </p:nvSpPr>
        <p:spPr>
          <a:xfrm>
            <a:off x="658368" y="3611879"/>
            <a:ext cx="68581" cy="932689"/>
          </a:xfrm>
          <a:prstGeom prst="rect">
            <a:avLst/>
          </a:prstGeom>
          <a:solidFill>
            <a:srgbClr val="FE6C5F"/>
          </a:solidFill>
          <a:ln w="12700">
            <a:miter lim="400000"/>
          </a:ln>
        </p:spPr>
        <p:txBody>
          <a:bodyPr lIns="45719" rIns="45719"/>
          <a:lstStyle/>
          <a:p>
            <a:pPr/>
          </a:p>
        </p:txBody>
      </p:sp>
      <p:sp>
        <p:nvSpPr>
          <p:cNvPr id="221" name="Text 4"/>
          <p:cNvSpPr txBox="1"/>
          <p:nvPr/>
        </p:nvSpPr>
        <p:spPr>
          <a:xfrm>
            <a:off x="859536" y="3672077"/>
            <a:ext cx="2340865"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FFFFFF"/>
                </a:solidFill>
                <a:latin typeface="Montserrat Thin Regular"/>
                <a:ea typeface="Montserrat Thin Regular"/>
                <a:cs typeface="Montserrat Thin Regular"/>
                <a:sym typeface="Montserrat Thin Regular"/>
              </a:defRPr>
            </a:lvl1pPr>
          </a:lstStyle>
          <a:p>
            <a:pPr/>
            <a:r>
              <a:t>Aislamiento acústico</a:t>
            </a:r>
          </a:p>
        </p:txBody>
      </p:sp>
      <p:sp>
        <p:nvSpPr>
          <p:cNvPr id="222" name="Text 5"/>
          <p:cNvSpPr txBox="1"/>
          <p:nvPr/>
        </p:nvSpPr>
        <p:spPr>
          <a:xfrm>
            <a:off x="859536" y="3922776"/>
            <a:ext cx="2340865" cy="35191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A8B4BE"/>
                </a:solidFill>
                <a:latin typeface="Montserrat Thin Regular"/>
                <a:ea typeface="Montserrat Thin Regular"/>
                <a:cs typeface="Montserrat Thin Regular"/>
                <a:sym typeface="Montserrat Thin Regular"/>
              </a:defRPr>
            </a:lvl1pPr>
          </a:lstStyle>
          <a:p>
            <a:pPr/>
            <a:r>
              <a:t>Ni ruido ambiente en la sesión, ni molestias al entorno.</a:t>
            </a:r>
          </a:p>
        </p:txBody>
      </p:sp>
      <p:sp>
        <p:nvSpPr>
          <p:cNvPr id="223" name="Shape 6"/>
          <p:cNvSpPr/>
          <p:nvPr/>
        </p:nvSpPr>
        <p:spPr>
          <a:xfrm>
            <a:off x="3419855" y="3611879"/>
            <a:ext cx="68581" cy="932689"/>
          </a:xfrm>
          <a:prstGeom prst="rect">
            <a:avLst/>
          </a:prstGeom>
          <a:solidFill>
            <a:srgbClr val="FE6C5F"/>
          </a:solidFill>
          <a:ln w="12700">
            <a:miter lim="400000"/>
          </a:ln>
        </p:spPr>
        <p:txBody>
          <a:bodyPr lIns="45719" rIns="45719"/>
          <a:lstStyle/>
          <a:p>
            <a:pPr/>
          </a:p>
        </p:txBody>
      </p:sp>
      <p:sp>
        <p:nvSpPr>
          <p:cNvPr id="224" name="Text 7"/>
          <p:cNvSpPr txBox="1"/>
          <p:nvPr/>
        </p:nvSpPr>
        <p:spPr>
          <a:xfrm>
            <a:off x="3621023" y="3672077"/>
            <a:ext cx="2340866"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FFFFFF"/>
                </a:solidFill>
                <a:latin typeface="Montserrat Thin Regular"/>
                <a:ea typeface="Montserrat Thin Regular"/>
                <a:cs typeface="Montserrat Thin Regular"/>
                <a:sym typeface="Montserrat Thin Regular"/>
              </a:defRPr>
            </a:lvl1pPr>
          </a:lstStyle>
          <a:p>
            <a:pPr/>
            <a:r>
              <a:t>Confidencialidad del dato</a:t>
            </a:r>
          </a:p>
        </p:txBody>
      </p:sp>
      <p:sp>
        <p:nvSpPr>
          <p:cNvPr id="225" name="Text 8"/>
          <p:cNvSpPr txBox="1"/>
          <p:nvPr/>
        </p:nvSpPr>
        <p:spPr>
          <a:xfrm>
            <a:off x="3621023" y="3922776"/>
            <a:ext cx="2340866" cy="35191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A8B4BE"/>
                </a:solidFill>
                <a:latin typeface="Montserrat Thin Regular"/>
                <a:ea typeface="Montserrat Thin Regular"/>
                <a:cs typeface="Montserrat Thin Regular"/>
                <a:sym typeface="Montserrat Thin Regular"/>
              </a:defRPr>
            </a:lvl1pPr>
          </a:lstStyle>
          <a:p>
            <a:pPr/>
            <a:r>
              <a:t>Datos bancarios, médicos o personales, inaudibles para terceros.</a:t>
            </a:r>
          </a:p>
        </p:txBody>
      </p:sp>
      <p:sp>
        <p:nvSpPr>
          <p:cNvPr id="226" name="Shape 9"/>
          <p:cNvSpPr/>
          <p:nvPr/>
        </p:nvSpPr>
        <p:spPr>
          <a:xfrm>
            <a:off x="658368" y="4782311"/>
            <a:ext cx="68581" cy="932689"/>
          </a:xfrm>
          <a:prstGeom prst="rect">
            <a:avLst/>
          </a:prstGeom>
          <a:solidFill>
            <a:srgbClr val="FE6C5F"/>
          </a:solidFill>
          <a:ln w="12700">
            <a:miter lim="400000"/>
          </a:ln>
        </p:spPr>
        <p:txBody>
          <a:bodyPr lIns="45719" rIns="45719"/>
          <a:lstStyle/>
          <a:p>
            <a:pPr/>
          </a:p>
        </p:txBody>
      </p:sp>
      <p:sp>
        <p:nvSpPr>
          <p:cNvPr id="227" name="Text 10"/>
          <p:cNvSpPr txBox="1"/>
          <p:nvPr/>
        </p:nvSpPr>
        <p:spPr>
          <a:xfrm>
            <a:off x="859536" y="4842509"/>
            <a:ext cx="2340865"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FFFFFF"/>
                </a:solidFill>
                <a:latin typeface="Montserrat Thin Regular"/>
                <a:ea typeface="Montserrat Thin Regular"/>
                <a:cs typeface="Montserrat Thin Regular"/>
                <a:sym typeface="Montserrat Thin Regular"/>
              </a:defRPr>
            </a:lvl1pPr>
          </a:lstStyle>
          <a:p>
            <a:pPr/>
            <a:r>
              <a:t>Atención multilingüe</a:t>
            </a:r>
          </a:p>
        </p:txBody>
      </p:sp>
      <p:sp>
        <p:nvSpPr>
          <p:cNvPr id="228" name="Text 11"/>
          <p:cNvSpPr txBox="1"/>
          <p:nvPr/>
        </p:nvSpPr>
        <p:spPr>
          <a:xfrm>
            <a:off x="859536" y="5093208"/>
            <a:ext cx="2340865" cy="35191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A8B4BE"/>
                </a:solidFill>
                <a:latin typeface="Montserrat Thin Regular"/>
                <a:ea typeface="Montserrat Thin Regular"/>
                <a:cs typeface="Montserrat Thin Regular"/>
                <a:sym typeface="Montserrat Thin Regular"/>
              </a:defRPr>
            </a:lvl1pPr>
          </a:lstStyle>
          <a:p>
            <a:pPr/>
            <a:r>
              <a:t>Enrutamiento automático al idioma del cliente.</a:t>
            </a:r>
          </a:p>
        </p:txBody>
      </p:sp>
      <p:sp>
        <p:nvSpPr>
          <p:cNvPr id="229" name="Shape 12"/>
          <p:cNvSpPr/>
          <p:nvPr/>
        </p:nvSpPr>
        <p:spPr>
          <a:xfrm>
            <a:off x="3419855" y="4782311"/>
            <a:ext cx="68581" cy="932689"/>
          </a:xfrm>
          <a:prstGeom prst="rect">
            <a:avLst/>
          </a:prstGeom>
          <a:solidFill>
            <a:srgbClr val="FE6C5F"/>
          </a:solidFill>
          <a:ln w="12700">
            <a:miter lim="400000"/>
          </a:ln>
        </p:spPr>
        <p:txBody>
          <a:bodyPr lIns="45719" rIns="45719"/>
          <a:lstStyle/>
          <a:p>
            <a:pPr/>
          </a:p>
        </p:txBody>
      </p:sp>
      <p:sp>
        <p:nvSpPr>
          <p:cNvPr id="230" name="Text 13"/>
          <p:cNvSpPr txBox="1"/>
          <p:nvPr/>
        </p:nvSpPr>
        <p:spPr>
          <a:xfrm>
            <a:off x="3621023" y="4842509"/>
            <a:ext cx="2340866"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FFFFFF"/>
                </a:solidFill>
                <a:latin typeface="Montserrat Thin Regular"/>
                <a:ea typeface="Montserrat Thin Regular"/>
                <a:cs typeface="Montserrat Thin Regular"/>
                <a:sym typeface="Montserrat Thin Regular"/>
              </a:defRPr>
            </a:lvl1pPr>
          </a:lstStyle>
          <a:p>
            <a:pPr/>
            <a:r>
              <a:t>Lengua de signos</a:t>
            </a:r>
          </a:p>
        </p:txBody>
      </p:sp>
      <p:sp>
        <p:nvSpPr>
          <p:cNvPr id="231" name="Text 14"/>
          <p:cNvSpPr txBox="1"/>
          <p:nvPr/>
        </p:nvSpPr>
        <p:spPr>
          <a:xfrm>
            <a:off x="3621023" y="5093208"/>
            <a:ext cx="2340866" cy="35191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A8B4BE"/>
                </a:solidFill>
                <a:latin typeface="Montserrat Thin Regular"/>
                <a:ea typeface="Montserrat Thin Regular"/>
                <a:cs typeface="Montserrat Thin Regular"/>
                <a:sym typeface="Montserrat Thin Regular"/>
              </a:defRPr>
            </a:lvl1pPr>
          </a:lstStyle>
          <a:p>
            <a:pPr/>
            <a:r>
              <a:t>Intérprete en tiempo real para personas sordas.</a:t>
            </a:r>
          </a:p>
        </p:txBody>
      </p:sp>
      <p:sp>
        <p:nvSpPr>
          <p:cNvPr id="232" name="Shape 15"/>
          <p:cNvSpPr/>
          <p:nvPr/>
        </p:nvSpPr>
        <p:spPr>
          <a:xfrm>
            <a:off x="658368" y="6382511"/>
            <a:ext cx="82297" cy="82297"/>
          </a:xfrm>
          <a:prstGeom prst="rect">
            <a:avLst/>
          </a:prstGeom>
          <a:solidFill>
            <a:srgbClr val="FE6C5F"/>
          </a:solidFill>
          <a:ln w="12700">
            <a:miter lim="400000"/>
          </a:ln>
        </p:spPr>
        <p:txBody>
          <a:bodyPr lIns="45719" rIns="45719"/>
          <a:lstStyle/>
          <a:p>
            <a:pPr/>
          </a:p>
        </p:txBody>
      </p:sp>
      <p:sp>
        <p:nvSpPr>
          <p:cNvPr id="233" name="Text 16"/>
          <p:cNvSpPr txBox="1"/>
          <p:nvPr/>
        </p:nvSpPr>
        <p:spPr>
          <a:xfrm>
            <a:off x="841247" y="6344666"/>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A8B4BE"/>
                </a:solidFill>
                <a:latin typeface="Montserrat Thin Regular"/>
                <a:ea typeface="Montserrat Thin Regular"/>
                <a:cs typeface="Montserrat Thin Regular"/>
                <a:sym typeface="Montserrat Thin Regular"/>
              </a:defRPr>
            </a:lvl1pPr>
          </a:lstStyle>
          <a:p>
            <a:pPr/>
            <a:r>
              <a:t>Interactive Powers</a:t>
            </a:r>
          </a:p>
        </p:txBody>
      </p:sp>
      <p:pic>
        <p:nvPicPr>
          <p:cNvPr id="234" name="Screenshot 2026-08-01 at 12.14.15 AM.png" descr="Screenshot 2026-08-01 at 12.14.15 AM.png"/>
          <p:cNvPicPr>
            <a:picLocks noChangeAspect="1"/>
          </p:cNvPicPr>
          <p:nvPr/>
        </p:nvPicPr>
        <p:blipFill>
          <a:blip r:embed="rId3">
            <a:extLst/>
          </a:blip>
          <a:srcRect l="3298" t="0" r="3298" b="0"/>
          <a:stretch>
            <a:fillRect/>
          </a:stretch>
        </p:blipFill>
        <p:spPr>
          <a:xfrm>
            <a:off x="8085835" y="512616"/>
            <a:ext cx="3415585" cy="2972283"/>
          </a:xfrm>
          <a:prstGeom prst="rect">
            <a:avLst/>
          </a:prstGeom>
          <a:ln w="12700">
            <a:miter lim="400000"/>
          </a:ln>
        </p:spPr>
      </p:pic>
      <p:pic>
        <p:nvPicPr>
          <p:cNvPr id="235" name="Screenshot 2026-08-01 at 12.15.36 AM.png" descr="Screenshot 2026-08-01 at 12.15.36 AM.png"/>
          <p:cNvPicPr>
            <a:picLocks noChangeAspect="1"/>
          </p:cNvPicPr>
          <p:nvPr/>
        </p:nvPicPr>
        <p:blipFill>
          <a:blip r:embed="rId4">
            <a:extLst/>
          </a:blip>
          <a:stretch>
            <a:fillRect/>
          </a:stretch>
        </p:blipFill>
        <p:spPr>
          <a:xfrm>
            <a:off x="8085721" y="3397330"/>
            <a:ext cx="3415734" cy="2948054"/>
          </a:xfrm>
          <a:prstGeom prst="rect">
            <a:avLst/>
          </a:prstGeom>
          <a:ln w="12700">
            <a:miter lim="400000"/>
          </a:ln>
        </p:spPr>
      </p:pic>
      <p:sp>
        <p:nvSpPr>
          <p:cNvPr id="236" name="Text 29"/>
          <p:cNvSpPr txBox="1"/>
          <p:nvPr/>
        </p:nvSpPr>
        <p:spPr>
          <a:xfrm>
            <a:off x="8218099" y="3333750"/>
            <a:ext cx="3150979"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200">
                <a:solidFill>
                  <a:srgbClr val="ED7666"/>
                </a:solidFill>
                <a:latin typeface="Montserrat Thin Bold"/>
                <a:ea typeface="Montserrat Thin Bold"/>
                <a:cs typeface="Montserrat Thin Bold"/>
                <a:sym typeface="Montserrat Thin Bold"/>
              </a:defRPr>
            </a:lvl1pPr>
          </a:lstStyle>
          <a:p>
            <a:pPr/>
            <a:r>
              <a:t>COMUNICACIÓN MULTIMODAL</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4F6F7"/>
        </a:solidFill>
      </p:bgPr>
    </p:bg>
    <p:spTree>
      <p:nvGrpSpPr>
        <p:cNvPr id="1" name=""/>
        <p:cNvGrpSpPr/>
        <p:nvPr/>
      </p:nvGrpSpPr>
      <p:grpSpPr>
        <a:xfrm>
          <a:off x="0" y="0"/>
          <a:ext cx="0" cy="0"/>
          <a:chOff x="0" y="0"/>
          <a:chExt cx="0" cy="0"/>
        </a:xfrm>
      </p:grpSpPr>
      <p:sp>
        <p:nvSpPr>
          <p:cNvPr id="240" name="Text 0"/>
          <p:cNvSpPr txBox="1"/>
          <p:nvPr/>
        </p:nvSpPr>
        <p:spPr>
          <a:xfrm>
            <a:off x="658367" y="612394"/>
            <a:ext cx="5577842"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ESCALABILIDAD</a:t>
            </a:r>
          </a:p>
        </p:txBody>
      </p:sp>
      <p:sp>
        <p:nvSpPr>
          <p:cNvPr id="241" name="Text 1"/>
          <p:cNvSpPr txBox="1"/>
          <p:nvPr/>
        </p:nvSpPr>
        <p:spPr>
          <a:xfrm>
            <a:off x="658367" y="868680"/>
            <a:ext cx="5577842" cy="8436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3300"/>
              </a:lnSpc>
              <a:defRPr sz="2800">
                <a:solidFill>
                  <a:srgbClr val="22303A"/>
                </a:solidFill>
                <a:latin typeface="Montserrat Thin Bold"/>
                <a:ea typeface="Montserrat Thin Bold"/>
                <a:cs typeface="Montserrat Thin Bold"/>
                <a:sym typeface="Montserrat Thin Bold"/>
              </a:defRPr>
            </a:pPr>
            <a:r>
              <a:t>Un equipo experto atiende</a:t>
            </a:r>
          </a:p>
          <a:p>
            <a:pPr>
              <a:lnSpc>
                <a:spcPts val="3300"/>
              </a:lnSpc>
              <a:defRPr sz="2800">
                <a:solidFill>
                  <a:srgbClr val="22303A"/>
                </a:solidFill>
                <a:latin typeface="Montserrat Thin Bold"/>
                <a:ea typeface="Montserrat Thin Bold"/>
                <a:cs typeface="Montserrat Thin Bold"/>
                <a:sym typeface="Montserrat Thin Bold"/>
              </a:defRPr>
            </a:pPr>
            <a:r>
              <a:t>toda la red física o digital</a:t>
            </a:r>
          </a:p>
        </p:txBody>
      </p:sp>
      <p:sp>
        <p:nvSpPr>
          <p:cNvPr id="242" name="Text 2"/>
          <p:cNvSpPr txBox="1"/>
          <p:nvPr/>
        </p:nvSpPr>
        <p:spPr>
          <a:xfrm>
            <a:off x="658367" y="2286000"/>
            <a:ext cx="5349242" cy="1003454"/>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2000"/>
              </a:lnSpc>
              <a:defRPr sz="1200">
                <a:solidFill>
                  <a:srgbClr val="6B7A85"/>
                </a:solidFill>
                <a:latin typeface="Montserrat Thin Regular"/>
                <a:ea typeface="Montserrat Thin Regular"/>
                <a:cs typeface="Montserrat Thin Regular"/>
                <a:sym typeface="Montserrat Thin Regular"/>
              </a:defRPr>
            </a:lvl1pPr>
          </a:lstStyle>
          <a:p>
            <a:pPr/>
            <a:r>
              <a:t>La capacidad de atención deja de estar anclada a un edificio. Un mismo grupo de asesores concentrados cubre decenas o cientos de puntos de contacto, y la demanda se redistribuye por enrutamiento inteligente ACD  según el tráfico real de cada ubicación.</a:t>
            </a:r>
          </a:p>
        </p:txBody>
      </p:sp>
      <p:sp>
        <p:nvSpPr>
          <p:cNvPr id="243" name="Shape 3"/>
          <p:cNvSpPr/>
          <p:nvPr/>
        </p:nvSpPr>
        <p:spPr>
          <a:xfrm>
            <a:off x="676655" y="3959352"/>
            <a:ext cx="91441" cy="91441"/>
          </a:xfrm>
          <a:prstGeom prst="rect">
            <a:avLst/>
          </a:prstGeom>
          <a:solidFill>
            <a:srgbClr val="FE6C5F"/>
          </a:solidFill>
          <a:ln w="12700">
            <a:miter lim="400000"/>
          </a:ln>
        </p:spPr>
        <p:txBody>
          <a:bodyPr lIns="45719" rIns="45719"/>
          <a:lstStyle/>
          <a:p>
            <a:pPr/>
          </a:p>
        </p:txBody>
      </p:sp>
      <p:sp>
        <p:nvSpPr>
          <p:cNvPr id="244" name="Text 4"/>
          <p:cNvSpPr txBox="1"/>
          <p:nvPr/>
        </p:nvSpPr>
        <p:spPr>
          <a:xfrm>
            <a:off x="950975" y="3934459"/>
            <a:ext cx="5029201"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22303A"/>
                </a:solidFill>
                <a:latin typeface="Montserrat Thin Bold"/>
                <a:ea typeface="Montserrat Thin Bold"/>
                <a:cs typeface="Montserrat Thin Bold"/>
                <a:sym typeface="Montserrat Thin Bold"/>
              </a:defRPr>
            </a:lvl1pPr>
          </a:lstStyle>
          <a:p>
            <a:pPr/>
            <a:r>
              <a:t>Apertura de nuevos puntos sin contratar plantilla local</a:t>
            </a:r>
          </a:p>
        </p:txBody>
      </p:sp>
      <p:sp>
        <p:nvSpPr>
          <p:cNvPr id="245" name="Shape 5"/>
          <p:cNvSpPr/>
          <p:nvPr/>
        </p:nvSpPr>
        <p:spPr>
          <a:xfrm>
            <a:off x="676655" y="4434840"/>
            <a:ext cx="91441" cy="91441"/>
          </a:xfrm>
          <a:prstGeom prst="rect">
            <a:avLst/>
          </a:prstGeom>
          <a:solidFill>
            <a:srgbClr val="FE6C5F"/>
          </a:solidFill>
          <a:ln w="12700">
            <a:miter lim="400000"/>
          </a:ln>
        </p:spPr>
        <p:txBody>
          <a:bodyPr lIns="45719" rIns="45719"/>
          <a:lstStyle/>
          <a:p>
            <a:pPr/>
          </a:p>
        </p:txBody>
      </p:sp>
      <p:sp>
        <p:nvSpPr>
          <p:cNvPr id="246" name="Text 6"/>
          <p:cNvSpPr txBox="1"/>
          <p:nvPr/>
        </p:nvSpPr>
        <p:spPr>
          <a:xfrm>
            <a:off x="950975" y="4409947"/>
            <a:ext cx="5029201"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22303A"/>
                </a:solidFill>
                <a:latin typeface="Montserrat Thin Bold"/>
                <a:ea typeface="Montserrat Thin Bold"/>
                <a:cs typeface="Montserrat Thin Bold"/>
                <a:sym typeface="Montserrat Thin Bold"/>
              </a:defRPr>
            </a:lvl1pPr>
          </a:lstStyle>
          <a:p>
            <a:pPr/>
            <a:r>
              <a:t>Horario ampliado sin duplicar turnos por sucursal</a:t>
            </a:r>
          </a:p>
        </p:txBody>
      </p:sp>
      <p:sp>
        <p:nvSpPr>
          <p:cNvPr id="247" name="Shape 7"/>
          <p:cNvSpPr/>
          <p:nvPr/>
        </p:nvSpPr>
        <p:spPr>
          <a:xfrm>
            <a:off x="676655" y="4910328"/>
            <a:ext cx="91441" cy="91441"/>
          </a:xfrm>
          <a:prstGeom prst="rect">
            <a:avLst/>
          </a:prstGeom>
          <a:solidFill>
            <a:srgbClr val="FE6C5F"/>
          </a:solidFill>
          <a:ln w="12700">
            <a:miter lim="400000"/>
          </a:ln>
        </p:spPr>
        <p:txBody>
          <a:bodyPr lIns="45719" rIns="45719"/>
          <a:lstStyle/>
          <a:p>
            <a:pPr/>
          </a:p>
        </p:txBody>
      </p:sp>
      <p:sp>
        <p:nvSpPr>
          <p:cNvPr id="248" name="Text 8"/>
          <p:cNvSpPr txBox="1"/>
          <p:nvPr/>
        </p:nvSpPr>
        <p:spPr>
          <a:xfrm>
            <a:off x="950975" y="4885435"/>
            <a:ext cx="5029201"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22303A"/>
                </a:solidFill>
                <a:latin typeface="Montserrat Thin Bold"/>
                <a:ea typeface="Montserrat Thin Bold"/>
                <a:cs typeface="Montserrat Thin Bold"/>
                <a:sym typeface="Montserrat Thin Bold"/>
              </a:defRPr>
            </a:lvl1pPr>
          </a:lstStyle>
          <a:p>
            <a:pPr/>
            <a:r>
              <a:t>Especialistas ahora disponibles en toda la red</a:t>
            </a:r>
          </a:p>
        </p:txBody>
      </p:sp>
      <p:sp>
        <p:nvSpPr>
          <p:cNvPr id="249" name="Shape 9"/>
          <p:cNvSpPr/>
          <p:nvPr/>
        </p:nvSpPr>
        <p:spPr>
          <a:xfrm>
            <a:off x="6903719" y="1005839"/>
            <a:ext cx="4617721" cy="4846321"/>
          </a:xfrm>
          <a:prstGeom prst="rect">
            <a:avLst/>
          </a:prstGeom>
          <a:solidFill>
            <a:srgbClr val="FFFFFF"/>
          </a:solidFill>
          <a:ln>
            <a:solidFill>
              <a:srgbClr val="DDE3E6"/>
            </a:solidFill>
          </a:ln>
        </p:spPr>
        <p:txBody>
          <a:bodyPr lIns="45719" rIns="45719"/>
          <a:lstStyle/>
          <a:p>
            <a:pPr/>
          </a:p>
        </p:txBody>
      </p:sp>
      <p:sp>
        <p:nvSpPr>
          <p:cNvPr id="250" name="Text 11"/>
          <p:cNvSpPr txBox="1"/>
          <p:nvPr/>
        </p:nvSpPr>
        <p:spPr>
          <a:xfrm>
            <a:off x="6903719" y="1278027"/>
            <a:ext cx="4617721" cy="2413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600">
                <a:solidFill>
                  <a:srgbClr val="22303A"/>
                </a:solidFill>
                <a:latin typeface="Montserrat Thin Bold"/>
                <a:ea typeface="Montserrat Thin Bold"/>
                <a:cs typeface="Montserrat Thin Bold"/>
                <a:sym typeface="Montserrat Thin Bold"/>
              </a:defRPr>
            </a:lvl1pPr>
          </a:lstStyle>
          <a:p>
            <a:pPr/>
            <a:r>
              <a:t>Centro de contacto  ·  24/7</a:t>
            </a:r>
          </a:p>
        </p:txBody>
      </p:sp>
      <p:sp>
        <p:nvSpPr>
          <p:cNvPr id="251" name="Shape 12"/>
          <p:cNvSpPr/>
          <p:nvPr/>
        </p:nvSpPr>
        <p:spPr>
          <a:xfrm flipH="1">
            <a:off x="7539228" y="3547871"/>
            <a:ext cx="1535161" cy="950977"/>
          </a:xfrm>
          <a:prstGeom prst="line">
            <a:avLst/>
          </a:prstGeom>
          <a:ln w="12700">
            <a:solidFill>
              <a:srgbClr val="FE6C5F"/>
            </a:solidFill>
            <a:prstDash val="dash"/>
          </a:ln>
        </p:spPr>
        <p:txBody>
          <a:bodyPr lIns="45719" rIns="45719"/>
          <a:lstStyle/>
          <a:p>
            <a:pPr/>
          </a:p>
        </p:txBody>
      </p:sp>
      <p:sp>
        <p:nvSpPr>
          <p:cNvPr id="252" name="Shape 13"/>
          <p:cNvSpPr/>
          <p:nvPr/>
        </p:nvSpPr>
        <p:spPr>
          <a:xfrm>
            <a:off x="7054595" y="4498847"/>
            <a:ext cx="969265" cy="841249"/>
          </a:xfrm>
          <a:prstGeom prst="roundRect">
            <a:avLst>
              <a:gd name="adj" fmla="val 13043"/>
            </a:avLst>
          </a:prstGeom>
          <a:solidFill>
            <a:srgbClr val="F4F6F7"/>
          </a:solidFill>
          <a:ln>
            <a:solidFill>
              <a:srgbClr val="DDE3E6"/>
            </a:solidFill>
          </a:ln>
        </p:spPr>
        <p:txBody>
          <a:bodyPr lIns="45719" rIns="45719"/>
          <a:lstStyle/>
          <a:p>
            <a:pPr/>
          </a:p>
        </p:txBody>
      </p:sp>
      <p:sp>
        <p:nvSpPr>
          <p:cNvPr id="253" name="Text 14"/>
          <p:cNvSpPr txBox="1"/>
          <p:nvPr/>
        </p:nvSpPr>
        <p:spPr>
          <a:xfrm>
            <a:off x="7054595" y="4836921"/>
            <a:ext cx="969265"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000">
                <a:solidFill>
                  <a:srgbClr val="22303A"/>
                </a:solidFill>
                <a:latin typeface="Montserrat Thin Regular"/>
                <a:ea typeface="Montserrat Thin Regular"/>
                <a:cs typeface="Montserrat Thin Regular"/>
                <a:sym typeface="Montserrat Thin Regular"/>
              </a:defRPr>
            </a:lvl1pPr>
          </a:lstStyle>
          <a:p>
            <a:pPr/>
            <a:r>
              <a:t>Sucursal</a:t>
            </a:r>
          </a:p>
        </p:txBody>
      </p:sp>
      <p:sp>
        <p:nvSpPr>
          <p:cNvPr id="254" name="Shape 15"/>
          <p:cNvSpPr/>
          <p:nvPr/>
        </p:nvSpPr>
        <p:spPr>
          <a:xfrm flipH="1">
            <a:off x="8654795" y="3563756"/>
            <a:ext cx="434770" cy="935092"/>
          </a:xfrm>
          <a:prstGeom prst="line">
            <a:avLst/>
          </a:prstGeom>
          <a:ln w="12700">
            <a:solidFill>
              <a:srgbClr val="FE6C5F"/>
            </a:solidFill>
            <a:prstDash val="dash"/>
          </a:ln>
        </p:spPr>
        <p:txBody>
          <a:bodyPr lIns="45719" rIns="45719"/>
          <a:lstStyle/>
          <a:p>
            <a:pPr/>
          </a:p>
        </p:txBody>
      </p:sp>
      <p:sp>
        <p:nvSpPr>
          <p:cNvPr id="255" name="Shape 16"/>
          <p:cNvSpPr/>
          <p:nvPr/>
        </p:nvSpPr>
        <p:spPr>
          <a:xfrm>
            <a:off x="8170164" y="4498847"/>
            <a:ext cx="969265" cy="841249"/>
          </a:xfrm>
          <a:prstGeom prst="roundRect">
            <a:avLst>
              <a:gd name="adj" fmla="val 13043"/>
            </a:avLst>
          </a:prstGeom>
          <a:solidFill>
            <a:srgbClr val="F4F6F7"/>
          </a:solidFill>
          <a:ln>
            <a:solidFill>
              <a:srgbClr val="DDE3E6"/>
            </a:solidFill>
          </a:ln>
        </p:spPr>
        <p:txBody>
          <a:bodyPr lIns="45719" rIns="45719"/>
          <a:lstStyle/>
          <a:p>
            <a:pPr/>
          </a:p>
        </p:txBody>
      </p:sp>
      <p:sp>
        <p:nvSpPr>
          <p:cNvPr id="256" name="Text 17"/>
          <p:cNvSpPr txBox="1"/>
          <p:nvPr/>
        </p:nvSpPr>
        <p:spPr>
          <a:xfrm>
            <a:off x="8170164" y="4836921"/>
            <a:ext cx="969265"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000">
                <a:solidFill>
                  <a:srgbClr val="22303A"/>
                </a:solidFill>
                <a:latin typeface="Montserrat Thin Regular"/>
                <a:ea typeface="Montserrat Thin Regular"/>
                <a:cs typeface="Montserrat Thin Regular"/>
                <a:sym typeface="Montserrat Thin Regular"/>
              </a:defRPr>
            </a:lvl1pPr>
          </a:lstStyle>
          <a:p>
            <a:pPr/>
            <a:r>
              <a:t>Tienda</a:t>
            </a:r>
          </a:p>
        </p:txBody>
      </p:sp>
      <p:sp>
        <p:nvSpPr>
          <p:cNvPr id="257" name="Shape 18"/>
          <p:cNvSpPr/>
          <p:nvPr/>
        </p:nvSpPr>
        <p:spPr>
          <a:xfrm>
            <a:off x="9167040" y="3547871"/>
            <a:ext cx="603324" cy="950977"/>
          </a:xfrm>
          <a:prstGeom prst="line">
            <a:avLst/>
          </a:prstGeom>
          <a:ln w="12700">
            <a:solidFill>
              <a:srgbClr val="FE6C5F"/>
            </a:solidFill>
            <a:prstDash val="dash"/>
          </a:ln>
        </p:spPr>
        <p:txBody>
          <a:bodyPr lIns="45719" rIns="45719"/>
          <a:lstStyle/>
          <a:p>
            <a:pPr/>
          </a:p>
        </p:txBody>
      </p:sp>
      <p:sp>
        <p:nvSpPr>
          <p:cNvPr id="258" name="Shape 19"/>
          <p:cNvSpPr/>
          <p:nvPr/>
        </p:nvSpPr>
        <p:spPr>
          <a:xfrm>
            <a:off x="9285731" y="4498847"/>
            <a:ext cx="969265" cy="841249"/>
          </a:xfrm>
          <a:prstGeom prst="roundRect">
            <a:avLst>
              <a:gd name="adj" fmla="val 13043"/>
            </a:avLst>
          </a:prstGeom>
          <a:solidFill>
            <a:srgbClr val="F4F6F7"/>
          </a:solidFill>
          <a:ln>
            <a:solidFill>
              <a:srgbClr val="DDE3E6"/>
            </a:solidFill>
          </a:ln>
        </p:spPr>
        <p:txBody>
          <a:bodyPr lIns="45719" rIns="45719"/>
          <a:lstStyle/>
          <a:p>
            <a:pPr/>
          </a:p>
        </p:txBody>
      </p:sp>
      <p:sp>
        <p:nvSpPr>
          <p:cNvPr id="259" name="Text 20"/>
          <p:cNvSpPr txBox="1"/>
          <p:nvPr/>
        </p:nvSpPr>
        <p:spPr>
          <a:xfrm>
            <a:off x="9285731" y="4836921"/>
            <a:ext cx="969265"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000">
                <a:solidFill>
                  <a:srgbClr val="22303A"/>
                </a:solidFill>
                <a:latin typeface="Montserrat Thin Regular"/>
                <a:ea typeface="Montserrat Thin Regular"/>
                <a:cs typeface="Montserrat Thin Regular"/>
                <a:sym typeface="Montserrat Thin Regular"/>
              </a:defRPr>
            </a:lvl1pPr>
          </a:lstStyle>
          <a:p>
            <a:pPr/>
            <a:r>
              <a:t>Hotel</a:t>
            </a:r>
          </a:p>
        </p:txBody>
      </p:sp>
      <p:sp>
        <p:nvSpPr>
          <p:cNvPr id="260" name="Shape 21"/>
          <p:cNvSpPr/>
          <p:nvPr/>
        </p:nvSpPr>
        <p:spPr>
          <a:xfrm>
            <a:off x="9193586" y="3547871"/>
            <a:ext cx="1692346" cy="950977"/>
          </a:xfrm>
          <a:prstGeom prst="line">
            <a:avLst/>
          </a:prstGeom>
          <a:ln w="12700">
            <a:solidFill>
              <a:srgbClr val="FE6C5F"/>
            </a:solidFill>
            <a:prstDash val="dash"/>
          </a:ln>
        </p:spPr>
        <p:txBody>
          <a:bodyPr lIns="45719" rIns="45719"/>
          <a:lstStyle/>
          <a:p>
            <a:pPr/>
          </a:p>
        </p:txBody>
      </p:sp>
      <p:sp>
        <p:nvSpPr>
          <p:cNvPr id="261" name="Shape 22"/>
          <p:cNvSpPr/>
          <p:nvPr/>
        </p:nvSpPr>
        <p:spPr>
          <a:xfrm>
            <a:off x="10401300" y="4498847"/>
            <a:ext cx="969264" cy="841249"/>
          </a:xfrm>
          <a:prstGeom prst="roundRect">
            <a:avLst>
              <a:gd name="adj" fmla="val 13043"/>
            </a:avLst>
          </a:prstGeom>
          <a:solidFill>
            <a:srgbClr val="F4F6F7"/>
          </a:solidFill>
          <a:ln>
            <a:solidFill>
              <a:srgbClr val="DDE3E6"/>
            </a:solidFill>
          </a:ln>
        </p:spPr>
        <p:txBody>
          <a:bodyPr lIns="45719" rIns="45719"/>
          <a:lstStyle/>
          <a:p>
            <a:pPr/>
          </a:p>
        </p:txBody>
      </p:sp>
      <p:sp>
        <p:nvSpPr>
          <p:cNvPr id="262" name="Text 23"/>
          <p:cNvSpPr txBox="1"/>
          <p:nvPr/>
        </p:nvSpPr>
        <p:spPr>
          <a:xfrm>
            <a:off x="10401300" y="4836921"/>
            <a:ext cx="969264"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000">
                <a:solidFill>
                  <a:srgbClr val="22303A"/>
                </a:solidFill>
                <a:latin typeface="Montserrat Thin Regular"/>
                <a:ea typeface="Montserrat Thin Regular"/>
                <a:cs typeface="Montserrat Thin Regular"/>
                <a:sym typeface="Montserrat Thin Regular"/>
              </a:defRPr>
            </a:lvl1pPr>
          </a:lstStyle>
          <a:p>
            <a:pPr/>
            <a:r>
              <a:t>Clínica</a:t>
            </a:r>
          </a:p>
        </p:txBody>
      </p:sp>
      <p:sp>
        <p:nvSpPr>
          <p:cNvPr id="263" name="Text 24"/>
          <p:cNvSpPr txBox="1"/>
          <p:nvPr/>
        </p:nvSpPr>
        <p:spPr>
          <a:xfrm>
            <a:off x="6903719" y="5462269"/>
            <a:ext cx="461772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900">
                <a:solidFill>
                  <a:srgbClr val="6B7A85"/>
                </a:solidFill>
                <a:latin typeface="Montserrat Thin Regular"/>
                <a:ea typeface="Montserrat Thin Regular"/>
                <a:cs typeface="Montserrat Thin Regular"/>
                <a:sym typeface="Montserrat Thin Regular"/>
              </a:defRPr>
            </a:lvl1pPr>
          </a:lstStyle>
          <a:p>
            <a:pPr/>
            <a:r>
              <a:t>… y cada nueva ubicación de la red</a:t>
            </a:r>
          </a:p>
        </p:txBody>
      </p:sp>
      <p:sp>
        <p:nvSpPr>
          <p:cNvPr id="264" name="Shape 25"/>
          <p:cNvSpPr/>
          <p:nvPr/>
        </p:nvSpPr>
        <p:spPr>
          <a:xfrm>
            <a:off x="658368" y="6382511"/>
            <a:ext cx="82297" cy="82297"/>
          </a:xfrm>
          <a:prstGeom prst="rect">
            <a:avLst/>
          </a:prstGeom>
          <a:solidFill>
            <a:srgbClr val="FE6C5F"/>
          </a:solidFill>
          <a:ln w="12700">
            <a:miter lim="400000"/>
          </a:ln>
        </p:spPr>
        <p:txBody>
          <a:bodyPr lIns="45719" rIns="45719"/>
          <a:lstStyle/>
          <a:p>
            <a:pPr/>
          </a:p>
        </p:txBody>
      </p:sp>
      <p:sp>
        <p:nvSpPr>
          <p:cNvPr id="265" name="Text 26"/>
          <p:cNvSpPr txBox="1"/>
          <p:nvPr/>
        </p:nvSpPr>
        <p:spPr>
          <a:xfrm>
            <a:off x="841247" y="6344666"/>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grpSp>
        <p:nvGrpSpPr>
          <p:cNvPr id="269" name="Group"/>
          <p:cNvGrpSpPr/>
          <p:nvPr/>
        </p:nvGrpSpPr>
        <p:grpSpPr>
          <a:xfrm>
            <a:off x="7683119" y="2223562"/>
            <a:ext cx="2911892" cy="1128457"/>
            <a:chOff x="-62" y="0"/>
            <a:chExt cx="2911891" cy="1128455"/>
          </a:xfrm>
        </p:grpSpPr>
        <p:pic>
          <p:nvPicPr>
            <p:cNvPr id="266" name="freepik__a-young-caucasian-woman-approximately-25-years-old__67291.png" descr="freepik__a-young-caucasian-woman-approximately-25-years-old__67291.png"/>
            <p:cNvPicPr>
              <a:picLocks noChangeAspect="1"/>
            </p:cNvPicPr>
            <p:nvPr/>
          </p:nvPicPr>
          <p:blipFill>
            <a:blip r:embed="rId3">
              <a:extLst/>
            </a:blip>
            <a:srcRect l="37639" t="26528" r="34215" b="33558"/>
            <a:stretch>
              <a:fillRect/>
            </a:stretch>
          </p:blipFill>
          <p:spPr>
            <a:xfrm>
              <a:off x="1783784" y="17302"/>
              <a:ext cx="1128045" cy="1094562"/>
            </a:xfrm>
            <a:custGeom>
              <a:avLst/>
              <a:gdLst/>
              <a:ahLst/>
              <a:cxnLst>
                <a:cxn ang="0">
                  <a:pos x="wd2" y="hd2"/>
                </a:cxn>
                <a:cxn ang="5400000">
                  <a:pos x="wd2" y="hd2"/>
                </a:cxn>
                <a:cxn ang="10800000">
                  <a:pos x="wd2" y="hd2"/>
                </a:cxn>
                <a:cxn ang="16200000">
                  <a:pos x="wd2" y="hd2"/>
                </a:cxn>
              </a:cxnLst>
              <a:rect l="0" t="0" r="r" b="b"/>
              <a:pathLst>
                <a:path w="19679" h="20595" fill="norm" stroke="1" extrusionOk="0">
                  <a:moveTo>
                    <a:pt x="9840" y="0"/>
                  </a:moveTo>
                  <a:cubicBezTo>
                    <a:pt x="7322" y="0"/>
                    <a:pt x="4803" y="1006"/>
                    <a:pt x="2882" y="3017"/>
                  </a:cubicBezTo>
                  <a:cubicBezTo>
                    <a:pt x="-960" y="7039"/>
                    <a:pt x="-960" y="13556"/>
                    <a:pt x="2882" y="17578"/>
                  </a:cubicBezTo>
                  <a:cubicBezTo>
                    <a:pt x="6724" y="21600"/>
                    <a:pt x="12956" y="21600"/>
                    <a:pt x="16798" y="17578"/>
                  </a:cubicBezTo>
                  <a:cubicBezTo>
                    <a:pt x="20640" y="13556"/>
                    <a:pt x="20640" y="7039"/>
                    <a:pt x="16798" y="3017"/>
                  </a:cubicBezTo>
                  <a:cubicBezTo>
                    <a:pt x="14877" y="1006"/>
                    <a:pt x="12358" y="0"/>
                    <a:pt x="9840" y="0"/>
                  </a:cubicBezTo>
                  <a:close/>
                </a:path>
              </a:pathLst>
            </a:custGeom>
            <a:ln w="25400" cap="flat">
              <a:solidFill>
                <a:srgbClr val="ED7666"/>
              </a:solidFill>
              <a:prstDash val="solid"/>
              <a:miter lim="400000"/>
            </a:ln>
            <a:effectLst>
              <a:outerShdw sx="100000" sy="100000" kx="0" ky="0" algn="b" rotWithShape="0" blurRad="203200" dist="69664" dir="5400000">
                <a:srgbClr val="000000">
                  <a:alpha val="50000"/>
                </a:srgbClr>
              </a:outerShdw>
            </a:effectLst>
          </p:spPr>
        </p:pic>
        <p:pic>
          <p:nvPicPr>
            <p:cNvPr id="267" name="Screenshot 2025-03-10 at 5.26.06 PM.png" descr="Screenshot 2025-03-10 at 5.26.06 PM.png"/>
            <p:cNvPicPr>
              <a:picLocks noChangeAspect="1"/>
            </p:cNvPicPr>
            <p:nvPr/>
          </p:nvPicPr>
          <p:blipFill>
            <a:blip r:embed="rId4">
              <a:extLst/>
            </a:blip>
            <a:srcRect l="4365" t="1131" r="4355" b="1115"/>
            <a:stretch>
              <a:fillRect/>
            </a:stretch>
          </p:blipFill>
          <p:spPr>
            <a:xfrm>
              <a:off x="-63" y="390"/>
              <a:ext cx="1128045" cy="1127983"/>
            </a:xfrm>
            <a:custGeom>
              <a:avLst/>
              <a:gdLst/>
              <a:ahLst/>
              <a:cxnLst>
                <a:cxn ang="0">
                  <a:pos x="wd2" y="hd2"/>
                </a:cxn>
                <a:cxn ang="5400000">
                  <a:pos x="wd2" y="hd2"/>
                </a:cxn>
                <a:cxn ang="10800000">
                  <a:pos x="wd2" y="hd2"/>
                </a:cxn>
                <a:cxn ang="16200000">
                  <a:pos x="wd2" y="hd2"/>
                </a:cxn>
              </a:cxnLst>
              <a:rect l="0" t="0" r="r" b="b"/>
              <a:pathLst>
                <a:path w="19679" h="20595" fill="norm" stroke="1" extrusionOk="0">
                  <a:moveTo>
                    <a:pt x="9840" y="0"/>
                  </a:moveTo>
                  <a:cubicBezTo>
                    <a:pt x="7322" y="0"/>
                    <a:pt x="4803" y="1004"/>
                    <a:pt x="2882" y="3014"/>
                  </a:cubicBezTo>
                  <a:cubicBezTo>
                    <a:pt x="-960" y="7035"/>
                    <a:pt x="-960" y="13559"/>
                    <a:pt x="2882" y="17579"/>
                  </a:cubicBezTo>
                  <a:cubicBezTo>
                    <a:pt x="6724" y="21600"/>
                    <a:pt x="12956" y="21600"/>
                    <a:pt x="16798" y="17579"/>
                  </a:cubicBezTo>
                  <a:cubicBezTo>
                    <a:pt x="20640" y="13559"/>
                    <a:pt x="20640" y="7035"/>
                    <a:pt x="16798" y="3014"/>
                  </a:cubicBezTo>
                  <a:cubicBezTo>
                    <a:pt x="14877" y="1004"/>
                    <a:pt x="12358" y="0"/>
                    <a:pt x="9840" y="0"/>
                  </a:cubicBezTo>
                  <a:close/>
                </a:path>
              </a:pathLst>
            </a:custGeom>
            <a:ln w="25400" cap="flat">
              <a:solidFill>
                <a:srgbClr val="ED7666"/>
              </a:solidFill>
              <a:prstDash val="solid"/>
              <a:miter lim="400000"/>
            </a:ln>
            <a:effectLst>
              <a:outerShdw sx="100000" sy="100000" kx="0" ky="0" algn="b" rotWithShape="0" blurRad="152400" dist="106329" dir="5400000">
                <a:srgbClr val="000000">
                  <a:alpha val="50000"/>
                </a:srgbClr>
              </a:outerShdw>
            </a:effectLst>
          </p:spPr>
        </p:pic>
        <p:pic>
          <p:nvPicPr>
            <p:cNvPr id="268" name="freepik__the-style-is-candid-image-photography-with-natural__13118.jpeg" descr="freepik__the-style-is-candid-image-photography-with-natural__13118.jpeg"/>
            <p:cNvPicPr>
              <a:picLocks noChangeAspect="1"/>
            </p:cNvPicPr>
            <p:nvPr/>
          </p:nvPicPr>
          <p:blipFill>
            <a:blip r:embed="rId5">
              <a:extLst/>
            </a:blip>
            <a:srcRect l="6462" t="6541" r="6460" b="33886"/>
            <a:stretch>
              <a:fillRect/>
            </a:stretch>
          </p:blipFill>
          <p:spPr>
            <a:xfrm>
              <a:off x="891436" y="0"/>
              <a:ext cx="1128586" cy="1128456"/>
            </a:xfrm>
            <a:custGeom>
              <a:avLst/>
              <a:gdLst/>
              <a:ahLst/>
              <a:cxnLst>
                <a:cxn ang="0">
                  <a:pos x="wd2" y="hd2"/>
                </a:cxn>
                <a:cxn ang="5400000">
                  <a:pos x="wd2" y="hd2"/>
                </a:cxn>
                <a:cxn ang="10800000">
                  <a:pos x="wd2" y="hd2"/>
                </a:cxn>
                <a:cxn ang="16200000">
                  <a:pos x="wd2" y="hd2"/>
                </a:cxn>
              </a:cxnLst>
              <a:rect l="0" t="0" r="r" b="b"/>
              <a:pathLst>
                <a:path w="19679" h="20595" fill="norm" stroke="1" extrusionOk="0">
                  <a:moveTo>
                    <a:pt x="9837" y="0"/>
                  </a:moveTo>
                  <a:cubicBezTo>
                    <a:pt x="7319" y="0"/>
                    <a:pt x="4802" y="1003"/>
                    <a:pt x="2882" y="3013"/>
                  </a:cubicBezTo>
                  <a:cubicBezTo>
                    <a:pt x="-960" y="7034"/>
                    <a:pt x="-960" y="13558"/>
                    <a:pt x="2882" y="17579"/>
                  </a:cubicBezTo>
                  <a:cubicBezTo>
                    <a:pt x="6723" y="21600"/>
                    <a:pt x="12957" y="21600"/>
                    <a:pt x="16798" y="17579"/>
                  </a:cubicBezTo>
                  <a:cubicBezTo>
                    <a:pt x="20640" y="13558"/>
                    <a:pt x="20640" y="7034"/>
                    <a:pt x="16798" y="3013"/>
                  </a:cubicBezTo>
                  <a:cubicBezTo>
                    <a:pt x="14878" y="1003"/>
                    <a:pt x="12354" y="0"/>
                    <a:pt x="9837" y="0"/>
                  </a:cubicBezTo>
                  <a:close/>
                </a:path>
              </a:pathLst>
            </a:custGeom>
            <a:ln w="25400" cap="flat">
              <a:solidFill>
                <a:srgbClr val="ED7666"/>
              </a:solidFill>
              <a:prstDash val="solid"/>
              <a:miter lim="400000"/>
            </a:ln>
            <a:effectLst>
              <a:outerShdw sx="100000" sy="100000" kx="0" ky="0" algn="b" rotWithShape="0" blurRad="63500" dist="25400" dir="5400000">
                <a:srgbClr val="000000">
                  <a:alpha val="50000"/>
                </a:srgbClr>
              </a:outerShdw>
            </a:effectLst>
          </p:spPr>
        </p:pic>
      </p:grpSp>
      <p:sp>
        <p:nvSpPr>
          <p:cNvPr id="270" name="ACD"/>
          <p:cNvSpPr/>
          <p:nvPr/>
        </p:nvSpPr>
        <p:spPr>
          <a:xfrm>
            <a:off x="8825894" y="3232150"/>
            <a:ext cx="626225" cy="626224"/>
          </a:xfrm>
          <a:prstGeom prst="ellipse">
            <a:avLst/>
          </a:prstGeom>
          <a:solidFill>
            <a:srgbClr val="ED7666"/>
          </a:solidFill>
          <a:ln w="12700">
            <a:miter lim="400000"/>
          </a:ln>
          <a:extLst>
            <a:ext uri="{C572A759-6A51-4108-AA02-DFA0A04FC94B}">
              <ma14:wrappingTextBoxFlag xmlns:ma14="http://schemas.microsoft.com/office/mac/drawingml/2011/main" val="1"/>
            </a:ext>
          </a:extLst>
        </p:spPr>
        <p:txBody>
          <a:bodyPr lIns="45719" rIns="45719" anchor="ctr"/>
          <a:lstStyle>
            <a:lvl1pPr algn="ctr">
              <a:defRPr sz="1500">
                <a:solidFill>
                  <a:srgbClr val="FFFFFF"/>
                </a:solidFill>
                <a:latin typeface="Montserrat Thin Bold"/>
                <a:ea typeface="Montserrat Thin Bold"/>
                <a:cs typeface="Montserrat Thin Bold"/>
                <a:sym typeface="Montserrat Thin Bold"/>
              </a:defRPr>
            </a:lvl1pPr>
          </a:lstStyle>
          <a:p>
            <a:pPr/>
            <a:r>
              <a:t>ACD</a:t>
            </a:r>
          </a:p>
        </p:txBody>
      </p:sp>
      <p:pic>
        <p:nvPicPr>
          <p:cNvPr id="271" name="pasted-movie.png" descr="pasted-movie.png"/>
          <p:cNvPicPr>
            <a:picLocks noChangeAspect="1"/>
          </p:cNvPicPr>
          <p:nvPr/>
        </p:nvPicPr>
        <p:blipFill>
          <a:blip r:embed="rId6">
            <a:extLst/>
          </a:blip>
          <a:stretch>
            <a:fillRect/>
          </a:stretch>
        </p:blipFill>
        <p:spPr>
          <a:xfrm>
            <a:off x="8260712" y="1059787"/>
            <a:ext cx="1903736" cy="1427802"/>
          </a:xfrm>
          <a:prstGeom prst="rect">
            <a:avLst/>
          </a:prstGeom>
          <a:ln w="12700">
            <a:miter lim="400000"/>
          </a:ln>
        </p:spPr>
      </p:pic>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4F6F7"/>
        </a:solidFill>
      </p:bgPr>
    </p:bg>
    <p:spTree>
      <p:nvGrpSpPr>
        <p:cNvPr id="1" name=""/>
        <p:cNvGrpSpPr/>
        <p:nvPr/>
      </p:nvGrpSpPr>
      <p:grpSpPr>
        <a:xfrm>
          <a:off x="0" y="0"/>
          <a:ext cx="0" cy="0"/>
          <a:chOff x="0" y="0"/>
          <a:chExt cx="0" cy="0"/>
        </a:xfrm>
      </p:grpSpPr>
      <p:sp>
        <p:nvSpPr>
          <p:cNvPr id="275" name="Text 0"/>
          <p:cNvSpPr txBox="1"/>
          <p:nvPr/>
        </p:nvSpPr>
        <p:spPr>
          <a:xfrm>
            <a:off x="658367" y="612394"/>
            <a:ext cx="10874961"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EXPERIENCIA DE CLIENTE</a:t>
            </a:r>
          </a:p>
        </p:txBody>
      </p:sp>
      <p:sp>
        <p:nvSpPr>
          <p:cNvPr id="276" name="Text 1"/>
          <p:cNvSpPr txBox="1"/>
          <p:nvPr/>
        </p:nvSpPr>
        <p:spPr>
          <a:xfrm>
            <a:off x="658367" y="868680"/>
            <a:ext cx="10874961" cy="40103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100"/>
              </a:lnSpc>
              <a:defRPr sz="2700">
                <a:solidFill>
                  <a:srgbClr val="22303A"/>
                </a:solidFill>
                <a:latin typeface="Montserrat Thin Bold"/>
                <a:ea typeface="Montserrat Thin Bold"/>
                <a:cs typeface="Montserrat Thin Bold"/>
                <a:sym typeface="Montserrat Thin Bold"/>
              </a:defRPr>
            </a:lvl1pPr>
          </a:lstStyle>
          <a:p>
            <a:pPr/>
            <a:r>
              <a:t>Por qué el cliente lo percibe como atención presencial</a:t>
            </a:r>
          </a:p>
        </p:txBody>
      </p:sp>
      <p:sp>
        <p:nvSpPr>
          <p:cNvPr id="277" name="Shape 2"/>
          <p:cNvSpPr/>
          <p:nvPr/>
        </p:nvSpPr>
        <p:spPr>
          <a:xfrm>
            <a:off x="658368" y="1874520"/>
            <a:ext cx="3364992" cy="3794760"/>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9" rIns="45719"/>
          <a:lstStyle/>
          <a:p>
            <a:pPr/>
          </a:p>
        </p:txBody>
      </p:sp>
      <p:sp>
        <p:nvSpPr>
          <p:cNvPr id="278" name="Text 3"/>
          <p:cNvSpPr txBox="1"/>
          <p:nvPr/>
        </p:nvSpPr>
        <p:spPr>
          <a:xfrm>
            <a:off x="950975" y="4149597"/>
            <a:ext cx="2779778" cy="2413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500">
                <a:solidFill>
                  <a:srgbClr val="22303A"/>
                </a:solidFill>
                <a:latin typeface="Montserrat Thin Bold"/>
                <a:ea typeface="Montserrat Thin Bold"/>
                <a:cs typeface="Montserrat Thin Bold"/>
                <a:sym typeface="Montserrat Thin Bold"/>
              </a:defRPr>
            </a:lvl1pPr>
          </a:lstStyle>
          <a:p>
            <a:pPr/>
            <a:r>
              <a:t>Escala humana</a:t>
            </a:r>
          </a:p>
        </p:txBody>
      </p:sp>
      <p:sp>
        <p:nvSpPr>
          <p:cNvPr id="279" name="Text 4"/>
          <p:cNvSpPr txBox="1"/>
          <p:nvPr/>
        </p:nvSpPr>
        <p:spPr>
          <a:xfrm>
            <a:off x="950975" y="4517135"/>
            <a:ext cx="2779778" cy="85548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700"/>
              </a:lnSpc>
              <a:defRPr sz="1100">
                <a:solidFill>
                  <a:srgbClr val="6B7A85"/>
                </a:solidFill>
                <a:latin typeface="Montserrat Thin Regular"/>
                <a:ea typeface="Montserrat Thin Regular"/>
                <a:cs typeface="Montserrat Thin Regular"/>
                <a:sym typeface="Montserrat Thin Regular"/>
              </a:defRPr>
            </a:lvl1pPr>
          </a:lstStyle>
          <a:p>
            <a:pPr/>
            <a:r>
              <a:t>El asesor aparece a tamaño real, mirando a cámara. La percepción de servicio y la confianza son las de un mostrador atendido.</a:t>
            </a:r>
          </a:p>
        </p:txBody>
      </p:sp>
      <p:sp>
        <p:nvSpPr>
          <p:cNvPr id="280" name="Shape 5"/>
          <p:cNvSpPr/>
          <p:nvPr/>
        </p:nvSpPr>
        <p:spPr>
          <a:xfrm>
            <a:off x="4407408" y="1874520"/>
            <a:ext cx="3364992" cy="3794760"/>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9" rIns="45719"/>
          <a:lstStyle/>
          <a:p>
            <a:pPr/>
          </a:p>
        </p:txBody>
      </p:sp>
      <p:sp>
        <p:nvSpPr>
          <p:cNvPr id="281" name="Text 6"/>
          <p:cNvSpPr txBox="1"/>
          <p:nvPr/>
        </p:nvSpPr>
        <p:spPr>
          <a:xfrm>
            <a:off x="4700015" y="4149597"/>
            <a:ext cx="2779777" cy="2413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500">
                <a:solidFill>
                  <a:srgbClr val="22303A"/>
                </a:solidFill>
                <a:latin typeface="Montserrat Thin Bold"/>
                <a:ea typeface="Montserrat Thin Bold"/>
                <a:cs typeface="Montserrat Thin Bold"/>
                <a:sym typeface="Montserrat Thin Bold"/>
              </a:defRPr>
            </a:lvl1pPr>
          </a:lstStyle>
          <a:p>
            <a:pPr/>
            <a:r>
              <a:t>Visualización compartida</a:t>
            </a:r>
          </a:p>
        </p:txBody>
      </p:sp>
      <p:sp>
        <p:nvSpPr>
          <p:cNvPr id="282" name="Text 7"/>
          <p:cNvSpPr txBox="1"/>
          <p:nvPr/>
        </p:nvSpPr>
        <p:spPr>
          <a:xfrm>
            <a:off x="4700015" y="4517135"/>
            <a:ext cx="2779777" cy="85548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700"/>
              </a:lnSpc>
              <a:defRPr sz="1100">
                <a:solidFill>
                  <a:srgbClr val="6B7A85"/>
                </a:solidFill>
                <a:latin typeface="Montserrat Thin Regular"/>
                <a:ea typeface="Montserrat Thin Regular"/>
                <a:cs typeface="Montserrat Thin Regular"/>
                <a:sym typeface="Montserrat Thin Regular"/>
              </a:defRPr>
            </a:lvl1pPr>
          </a:lstStyle>
          <a:p>
            <a:pPr/>
            <a:r>
              <a:t>El asesor comparte en pantalla contratos, formularios o catálogos en tiempo real. El cliente revisa sus ordenes visualmente para confirmar.</a:t>
            </a:r>
          </a:p>
        </p:txBody>
      </p:sp>
      <p:sp>
        <p:nvSpPr>
          <p:cNvPr id="283" name="Shape 8"/>
          <p:cNvSpPr/>
          <p:nvPr/>
        </p:nvSpPr>
        <p:spPr>
          <a:xfrm>
            <a:off x="8156447" y="1874520"/>
            <a:ext cx="3364993" cy="3794760"/>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9" rIns="45719"/>
          <a:lstStyle/>
          <a:p>
            <a:pPr/>
          </a:p>
        </p:txBody>
      </p:sp>
      <p:sp>
        <p:nvSpPr>
          <p:cNvPr id="284" name="Text 9"/>
          <p:cNvSpPr txBox="1"/>
          <p:nvPr/>
        </p:nvSpPr>
        <p:spPr>
          <a:xfrm>
            <a:off x="8449056" y="4149597"/>
            <a:ext cx="2779777" cy="2413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500">
                <a:solidFill>
                  <a:srgbClr val="22303A"/>
                </a:solidFill>
                <a:latin typeface="Montserrat Thin Bold"/>
                <a:ea typeface="Montserrat Thin Bold"/>
                <a:cs typeface="Montserrat Thin Bold"/>
                <a:sym typeface="Montserrat Thin Bold"/>
              </a:defRPr>
            </a:lvl1pPr>
          </a:lstStyle>
          <a:p>
            <a:pPr/>
            <a:r>
              <a:t>Control desde su móvil</a:t>
            </a:r>
          </a:p>
        </p:txBody>
      </p:sp>
      <p:sp>
        <p:nvSpPr>
          <p:cNvPr id="285" name="Text 10"/>
          <p:cNvSpPr txBox="1"/>
          <p:nvPr/>
        </p:nvSpPr>
        <p:spPr>
          <a:xfrm>
            <a:off x="8449056" y="4517135"/>
            <a:ext cx="2779777" cy="63958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700"/>
              </a:lnSpc>
              <a:defRPr sz="1100">
                <a:solidFill>
                  <a:srgbClr val="6B7A85"/>
                </a:solidFill>
                <a:latin typeface="Montserrat Thin Regular"/>
                <a:ea typeface="Montserrat Thin Regular"/>
                <a:cs typeface="Montserrat Thin Regular"/>
                <a:sym typeface="Montserrat Thin Regular"/>
              </a:defRPr>
            </a:lvl1pPr>
          </a:lstStyle>
          <a:p>
            <a:pPr/>
            <a:r>
              <a:t>El cliente maneja la sesión desde su propio teléfono. Sin superficies táctiles compartidas y sin ceder el control.</a:t>
            </a:r>
          </a:p>
        </p:txBody>
      </p:sp>
      <p:sp>
        <p:nvSpPr>
          <p:cNvPr id="286" name="Shape 11"/>
          <p:cNvSpPr/>
          <p:nvPr/>
        </p:nvSpPr>
        <p:spPr>
          <a:xfrm>
            <a:off x="658368" y="6382511"/>
            <a:ext cx="82297" cy="82297"/>
          </a:xfrm>
          <a:prstGeom prst="rect">
            <a:avLst/>
          </a:prstGeom>
          <a:solidFill>
            <a:srgbClr val="FE6C5F"/>
          </a:solidFill>
          <a:ln w="12700">
            <a:miter lim="400000"/>
          </a:ln>
        </p:spPr>
        <p:txBody>
          <a:bodyPr lIns="45719" rIns="45719"/>
          <a:lstStyle/>
          <a:p>
            <a:pPr/>
          </a:p>
        </p:txBody>
      </p:sp>
      <p:sp>
        <p:nvSpPr>
          <p:cNvPr id="287" name="Text 12"/>
          <p:cNvSpPr txBox="1"/>
          <p:nvPr/>
        </p:nvSpPr>
        <p:spPr>
          <a:xfrm>
            <a:off x="841247" y="6344666"/>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pic>
        <p:nvPicPr>
          <p:cNvPr id="288" name="Layer.tiff" descr="Layer.tiff"/>
          <p:cNvPicPr>
            <a:picLocks noChangeAspect="1"/>
          </p:cNvPicPr>
          <p:nvPr/>
        </p:nvPicPr>
        <p:blipFill>
          <a:blip r:embed="rId3">
            <a:extLst/>
          </a:blip>
          <a:srcRect l="0" t="0" r="0" b="46718"/>
          <a:stretch>
            <a:fillRect/>
          </a:stretch>
        </p:blipFill>
        <p:spPr>
          <a:xfrm>
            <a:off x="1313949" y="2136568"/>
            <a:ext cx="2053858" cy="1818691"/>
          </a:xfrm>
          <a:prstGeom prst="rect">
            <a:avLst/>
          </a:prstGeom>
          <a:ln w="12700">
            <a:miter lim="400000"/>
          </a:ln>
        </p:spPr>
      </p:pic>
      <p:pic>
        <p:nvPicPr>
          <p:cNvPr id="289" name="Layer.tiff" descr="Layer.tiff"/>
          <p:cNvPicPr>
            <a:picLocks noChangeAspect="1"/>
          </p:cNvPicPr>
          <p:nvPr/>
        </p:nvPicPr>
        <p:blipFill>
          <a:blip r:embed="rId4">
            <a:extLst/>
          </a:blip>
          <a:stretch>
            <a:fillRect/>
          </a:stretch>
        </p:blipFill>
        <p:spPr>
          <a:xfrm>
            <a:off x="5424060" y="2103981"/>
            <a:ext cx="1214264" cy="1884053"/>
          </a:xfrm>
          <a:prstGeom prst="rect">
            <a:avLst/>
          </a:prstGeom>
          <a:ln w="12700">
            <a:miter lim="400000"/>
          </a:ln>
        </p:spPr>
      </p:pic>
      <p:grpSp>
        <p:nvGrpSpPr>
          <p:cNvPr id="292" name="Group"/>
          <p:cNvGrpSpPr/>
          <p:nvPr/>
        </p:nvGrpSpPr>
        <p:grpSpPr>
          <a:xfrm>
            <a:off x="9161798" y="2250373"/>
            <a:ext cx="711513" cy="1460028"/>
            <a:chOff x="0" y="0"/>
            <a:chExt cx="711511" cy="1460027"/>
          </a:xfrm>
        </p:grpSpPr>
        <p:pic>
          <p:nvPicPr>
            <p:cNvPr id="290" name="Layer.tiff" descr="Layer.tiff"/>
            <p:cNvPicPr>
              <a:picLocks noChangeAspect="1"/>
            </p:cNvPicPr>
            <p:nvPr/>
          </p:nvPicPr>
          <p:blipFill>
            <a:blip r:embed="rId5">
              <a:extLst/>
            </a:blip>
            <a:stretch>
              <a:fillRect/>
            </a:stretch>
          </p:blipFill>
          <p:spPr>
            <a:xfrm>
              <a:off x="0" y="0"/>
              <a:ext cx="711512" cy="1460028"/>
            </a:xfrm>
            <a:prstGeom prst="rect">
              <a:avLst/>
            </a:prstGeom>
            <a:ln w="12700" cap="flat">
              <a:noFill/>
              <a:miter lim="400000"/>
            </a:ln>
            <a:effectLst/>
          </p:spPr>
        </p:pic>
        <p:pic>
          <p:nvPicPr>
            <p:cNvPr id="291" name="pasted-movie.png" descr="pasted-movie.png"/>
            <p:cNvPicPr>
              <a:picLocks noChangeAspect="1"/>
            </p:cNvPicPr>
            <p:nvPr/>
          </p:nvPicPr>
          <p:blipFill>
            <a:blip r:embed="rId6">
              <a:extLst/>
            </a:blip>
            <a:srcRect l="15587" t="6046" r="17309" b="1519"/>
            <a:stretch>
              <a:fillRect/>
            </a:stretch>
          </p:blipFill>
          <p:spPr>
            <a:xfrm>
              <a:off x="62819" y="1221276"/>
              <a:ext cx="143284" cy="131764"/>
            </a:xfrm>
            <a:custGeom>
              <a:avLst/>
              <a:gdLst/>
              <a:ahLst/>
              <a:cxnLst>
                <a:cxn ang="0">
                  <a:pos x="wd2" y="hd2"/>
                </a:cxn>
                <a:cxn ang="5400000">
                  <a:pos x="wd2" y="hd2"/>
                </a:cxn>
                <a:cxn ang="10800000">
                  <a:pos x="wd2" y="hd2"/>
                </a:cxn>
                <a:cxn ang="16200000">
                  <a:pos x="wd2" y="hd2"/>
                </a:cxn>
              </a:cxnLst>
              <a:rect l="0" t="0" r="r" b="b"/>
              <a:pathLst>
                <a:path w="21571" h="21600" fill="norm" stroke="1" extrusionOk="0">
                  <a:moveTo>
                    <a:pt x="4302" y="0"/>
                  </a:moveTo>
                  <a:cubicBezTo>
                    <a:pt x="3043" y="0"/>
                    <a:pt x="2296" y="31"/>
                    <a:pt x="1792" y="260"/>
                  </a:cubicBezTo>
                  <a:cubicBezTo>
                    <a:pt x="1067" y="548"/>
                    <a:pt x="503" y="1162"/>
                    <a:pt x="239" y="1952"/>
                  </a:cubicBezTo>
                  <a:cubicBezTo>
                    <a:pt x="29" y="2500"/>
                    <a:pt x="0" y="3314"/>
                    <a:pt x="0" y="4684"/>
                  </a:cubicBezTo>
                  <a:lnTo>
                    <a:pt x="0" y="16916"/>
                  </a:lnTo>
                  <a:cubicBezTo>
                    <a:pt x="0" y="18286"/>
                    <a:pt x="29" y="19100"/>
                    <a:pt x="239" y="19648"/>
                  </a:cubicBezTo>
                  <a:cubicBezTo>
                    <a:pt x="503" y="20438"/>
                    <a:pt x="1067" y="21052"/>
                    <a:pt x="1792" y="21340"/>
                  </a:cubicBezTo>
                  <a:cubicBezTo>
                    <a:pt x="2296" y="21569"/>
                    <a:pt x="3043" y="21600"/>
                    <a:pt x="4302" y="21600"/>
                  </a:cubicBezTo>
                  <a:lnTo>
                    <a:pt x="17267" y="21600"/>
                  </a:lnTo>
                  <a:cubicBezTo>
                    <a:pt x="18526" y="21600"/>
                    <a:pt x="19273" y="21569"/>
                    <a:pt x="19777" y="21340"/>
                  </a:cubicBezTo>
                  <a:cubicBezTo>
                    <a:pt x="20502" y="21052"/>
                    <a:pt x="21126" y="20438"/>
                    <a:pt x="21390" y="19648"/>
                  </a:cubicBezTo>
                  <a:cubicBezTo>
                    <a:pt x="21600" y="19100"/>
                    <a:pt x="21569" y="18286"/>
                    <a:pt x="21569" y="16916"/>
                  </a:cubicBezTo>
                  <a:lnTo>
                    <a:pt x="21569" y="4684"/>
                  </a:lnTo>
                  <a:cubicBezTo>
                    <a:pt x="21569" y="3314"/>
                    <a:pt x="21600" y="2500"/>
                    <a:pt x="21390" y="1952"/>
                  </a:cubicBezTo>
                  <a:cubicBezTo>
                    <a:pt x="21126" y="1162"/>
                    <a:pt x="20502" y="548"/>
                    <a:pt x="19777" y="260"/>
                  </a:cubicBezTo>
                  <a:cubicBezTo>
                    <a:pt x="19273" y="31"/>
                    <a:pt x="18526" y="0"/>
                    <a:pt x="17267" y="0"/>
                  </a:cubicBezTo>
                  <a:lnTo>
                    <a:pt x="4302" y="0"/>
                  </a:lnTo>
                  <a:close/>
                </a:path>
              </a:pathLst>
            </a:custGeom>
            <a:ln w="38100" cap="flat">
              <a:solidFill>
                <a:srgbClr val="FFFFFF"/>
              </a:solidFill>
              <a:prstDash val="solid"/>
              <a:miter lim="400000"/>
            </a:ln>
            <a:effectLst/>
          </p:spPr>
        </p:pic>
      </p:grpSp>
      <p:pic>
        <p:nvPicPr>
          <p:cNvPr id="293" name="Layer.tiff" descr="Layer.tiff"/>
          <p:cNvPicPr>
            <a:picLocks noChangeAspect="1"/>
          </p:cNvPicPr>
          <p:nvPr/>
        </p:nvPicPr>
        <p:blipFill>
          <a:blip r:embed="rId7">
            <a:extLst/>
          </a:blip>
          <a:stretch>
            <a:fillRect/>
          </a:stretch>
        </p:blipFill>
        <p:spPr>
          <a:xfrm>
            <a:off x="9646138" y="2136568"/>
            <a:ext cx="869951" cy="1818879"/>
          </a:xfrm>
          <a:prstGeom prst="rect">
            <a:avLst/>
          </a:prstGeom>
          <a:ln w="12700">
            <a:miter lim="400000"/>
          </a:ln>
        </p:spPr>
      </p:pic>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7" name="magnific_rgjLrjHxtc (1).png" descr="magnific_rgjLrjHxtc (1).png"/>
          <p:cNvPicPr>
            <a:picLocks noChangeAspect="1"/>
          </p:cNvPicPr>
          <p:nvPr/>
        </p:nvPicPr>
        <p:blipFill>
          <a:blip r:embed="rId2">
            <a:extLst/>
          </a:blip>
          <a:stretch>
            <a:fillRect/>
          </a:stretch>
        </p:blipFill>
        <p:spPr>
          <a:xfrm>
            <a:off x="0" y="0"/>
            <a:ext cx="12192000" cy="6858000"/>
          </a:xfrm>
          <a:prstGeom prst="rect">
            <a:avLst/>
          </a:prstGeom>
          <a:ln w="12700">
            <a:miter lim="400000"/>
          </a:ln>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4F6F7"/>
        </a:solidFill>
      </p:bgPr>
    </p:bg>
    <p:spTree>
      <p:nvGrpSpPr>
        <p:cNvPr id="1" name=""/>
        <p:cNvGrpSpPr/>
        <p:nvPr/>
      </p:nvGrpSpPr>
      <p:grpSpPr>
        <a:xfrm>
          <a:off x="0" y="0"/>
          <a:ext cx="0" cy="0"/>
          <a:chOff x="0" y="0"/>
          <a:chExt cx="0" cy="0"/>
        </a:xfrm>
      </p:grpSpPr>
      <p:sp>
        <p:nvSpPr>
          <p:cNvPr id="299" name="Text 0"/>
          <p:cNvSpPr txBox="1"/>
          <p:nvPr/>
        </p:nvSpPr>
        <p:spPr>
          <a:xfrm>
            <a:off x="658367" y="612394"/>
            <a:ext cx="10874961"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UN PUNTO, CUATRO CANALES</a:t>
            </a:r>
          </a:p>
        </p:txBody>
      </p:sp>
      <p:sp>
        <p:nvSpPr>
          <p:cNvPr id="300" name="Text 1"/>
          <p:cNvSpPr txBox="1"/>
          <p:nvPr/>
        </p:nvSpPr>
        <p:spPr>
          <a:xfrm>
            <a:off x="658367" y="868680"/>
            <a:ext cx="10874961" cy="4245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300"/>
              </a:lnSpc>
              <a:defRPr sz="2800">
                <a:solidFill>
                  <a:srgbClr val="22303A"/>
                </a:solidFill>
                <a:latin typeface="Montserrat Thin Bold"/>
                <a:ea typeface="Montserrat Thin Bold"/>
                <a:cs typeface="Montserrat Thin Bold"/>
                <a:sym typeface="Montserrat Thin Bold"/>
              </a:defRPr>
            </a:lvl1pPr>
          </a:lstStyle>
          <a:p>
            <a:pPr/>
            <a:r>
              <a:t>El cliente elige cómo quiere ser atendido</a:t>
            </a:r>
          </a:p>
        </p:txBody>
      </p:sp>
      <p:sp>
        <p:nvSpPr>
          <p:cNvPr id="301" name="Shape 2"/>
          <p:cNvSpPr/>
          <p:nvPr/>
        </p:nvSpPr>
        <p:spPr>
          <a:xfrm>
            <a:off x="658367" y="1874520"/>
            <a:ext cx="2478026" cy="2148841"/>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9" rIns="45719"/>
          <a:lstStyle/>
          <a:p>
            <a:pPr/>
          </a:p>
        </p:txBody>
      </p:sp>
      <p:sp>
        <p:nvSpPr>
          <p:cNvPr id="302" name="Shape 3"/>
          <p:cNvSpPr/>
          <p:nvPr/>
        </p:nvSpPr>
        <p:spPr>
          <a:xfrm>
            <a:off x="950975" y="2121407"/>
            <a:ext cx="329185" cy="329185"/>
          </a:xfrm>
          <a:prstGeom prst="roundRect">
            <a:avLst>
              <a:gd name="adj" fmla="val 22222"/>
            </a:avLst>
          </a:prstGeom>
          <a:solidFill>
            <a:srgbClr val="FE6C5F"/>
          </a:solidFill>
          <a:ln w="12700">
            <a:miter lim="400000"/>
          </a:ln>
        </p:spPr>
        <p:txBody>
          <a:bodyPr lIns="45719" rIns="45719"/>
          <a:lstStyle/>
          <a:p>
            <a:pPr/>
          </a:p>
        </p:txBody>
      </p:sp>
      <p:sp>
        <p:nvSpPr>
          <p:cNvPr id="303" name="Text 4"/>
          <p:cNvSpPr txBox="1"/>
          <p:nvPr/>
        </p:nvSpPr>
        <p:spPr>
          <a:xfrm>
            <a:off x="950975" y="2190750"/>
            <a:ext cx="329185"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200">
                <a:solidFill>
                  <a:srgbClr val="FFFFFF"/>
                </a:solidFill>
                <a:latin typeface="Montserrat Thin Bold"/>
                <a:ea typeface="Montserrat Thin Bold"/>
                <a:cs typeface="Montserrat Thin Bold"/>
                <a:sym typeface="Montserrat Thin Bold"/>
              </a:defRPr>
            </a:lvl1pPr>
          </a:lstStyle>
          <a:p>
            <a:pPr/>
            <a:r>
              <a:t>1</a:t>
            </a:r>
          </a:p>
        </p:txBody>
      </p:sp>
      <p:sp>
        <p:nvSpPr>
          <p:cNvPr id="304" name="Text 5"/>
          <p:cNvSpPr txBox="1"/>
          <p:nvPr/>
        </p:nvSpPr>
        <p:spPr>
          <a:xfrm>
            <a:off x="950975" y="2641600"/>
            <a:ext cx="1892808"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22303A"/>
                </a:solidFill>
                <a:latin typeface="Montserrat Thin Bold"/>
                <a:ea typeface="Montserrat Thin Bold"/>
                <a:cs typeface="Montserrat Thin Bold"/>
                <a:sym typeface="Montserrat Thin Bold"/>
              </a:defRPr>
            </a:lvl1pPr>
          </a:lstStyle>
          <a:p>
            <a:pPr/>
            <a:r>
              <a:t>Video Kiosco</a:t>
            </a:r>
          </a:p>
        </p:txBody>
      </p:sp>
      <p:sp>
        <p:nvSpPr>
          <p:cNvPr id="305" name="Text 6"/>
          <p:cNvSpPr txBox="1"/>
          <p:nvPr/>
        </p:nvSpPr>
        <p:spPr>
          <a:xfrm>
            <a:off x="950975" y="2962655"/>
            <a:ext cx="1892808" cy="56527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500"/>
              </a:lnSpc>
              <a:defRPr sz="1000">
                <a:solidFill>
                  <a:srgbClr val="6B7A85"/>
                </a:solidFill>
                <a:latin typeface="Montserrat Thin Regular"/>
                <a:ea typeface="Montserrat Thin Regular"/>
                <a:cs typeface="Montserrat Thin Regular"/>
                <a:sym typeface="Montserrat Thin Regular"/>
              </a:defRPr>
            </a:lvl1pPr>
          </a:lstStyle>
          <a:p>
            <a:pPr/>
            <a:r>
              <a:t>Atención en la pantalla grande del punto de servicio, con audio por su móvil.</a:t>
            </a:r>
          </a:p>
        </p:txBody>
      </p:sp>
      <p:sp>
        <p:nvSpPr>
          <p:cNvPr id="306" name="Shape 7"/>
          <p:cNvSpPr/>
          <p:nvPr/>
        </p:nvSpPr>
        <p:spPr>
          <a:xfrm>
            <a:off x="3456432" y="1874520"/>
            <a:ext cx="2478025" cy="2148841"/>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9" rIns="45719"/>
          <a:lstStyle/>
          <a:p>
            <a:pPr/>
          </a:p>
        </p:txBody>
      </p:sp>
      <p:sp>
        <p:nvSpPr>
          <p:cNvPr id="307" name="Shape 8"/>
          <p:cNvSpPr/>
          <p:nvPr/>
        </p:nvSpPr>
        <p:spPr>
          <a:xfrm>
            <a:off x="3749040" y="2121407"/>
            <a:ext cx="329185" cy="329185"/>
          </a:xfrm>
          <a:prstGeom prst="roundRect">
            <a:avLst>
              <a:gd name="adj" fmla="val 22222"/>
            </a:avLst>
          </a:prstGeom>
          <a:solidFill>
            <a:srgbClr val="FE6C5F"/>
          </a:solidFill>
          <a:ln w="12700">
            <a:miter lim="400000"/>
          </a:ln>
        </p:spPr>
        <p:txBody>
          <a:bodyPr lIns="45719" rIns="45719"/>
          <a:lstStyle/>
          <a:p>
            <a:pPr/>
          </a:p>
        </p:txBody>
      </p:sp>
      <p:sp>
        <p:nvSpPr>
          <p:cNvPr id="308" name="Text 9"/>
          <p:cNvSpPr txBox="1"/>
          <p:nvPr/>
        </p:nvSpPr>
        <p:spPr>
          <a:xfrm>
            <a:off x="3749040" y="2190750"/>
            <a:ext cx="329185"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200">
                <a:solidFill>
                  <a:srgbClr val="FFFFFF"/>
                </a:solidFill>
                <a:latin typeface="Montserrat Thin Bold"/>
                <a:ea typeface="Montserrat Thin Bold"/>
                <a:cs typeface="Montserrat Thin Bold"/>
                <a:sym typeface="Montserrat Thin Bold"/>
              </a:defRPr>
            </a:lvl1pPr>
          </a:lstStyle>
          <a:p>
            <a:pPr/>
            <a:r>
              <a:t>2</a:t>
            </a:r>
          </a:p>
        </p:txBody>
      </p:sp>
      <p:sp>
        <p:nvSpPr>
          <p:cNvPr id="309" name="Text 10"/>
          <p:cNvSpPr txBox="1"/>
          <p:nvPr/>
        </p:nvSpPr>
        <p:spPr>
          <a:xfrm>
            <a:off x="3749040" y="2641600"/>
            <a:ext cx="1892808"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22303A"/>
                </a:solidFill>
                <a:latin typeface="Montserrat Thin Bold"/>
                <a:ea typeface="Montserrat Thin Bold"/>
                <a:cs typeface="Montserrat Thin Bold"/>
                <a:sym typeface="Montserrat Thin Bold"/>
              </a:defRPr>
            </a:lvl1pPr>
          </a:lstStyle>
          <a:p>
            <a:pPr/>
            <a:r>
              <a:t>Videollamada móvil</a:t>
            </a:r>
          </a:p>
        </p:txBody>
      </p:sp>
      <p:sp>
        <p:nvSpPr>
          <p:cNvPr id="310" name="Text 11"/>
          <p:cNvSpPr txBox="1"/>
          <p:nvPr/>
        </p:nvSpPr>
        <p:spPr>
          <a:xfrm>
            <a:off x="3749040" y="2962655"/>
            <a:ext cx="1892808" cy="56527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500"/>
              </a:lnSpc>
              <a:defRPr sz="1000">
                <a:solidFill>
                  <a:srgbClr val="6B7A85"/>
                </a:solidFill>
                <a:latin typeface="Montserrat Thin Regular"/>
                <a:ea typeface="Montserrat Thin Regular"/>
                <a:cs typeface="Montserrat Thin Regular"/>
                <a:sym typeface="Montserrat Thin Regular"/>
              </a:defRPr>
            </a:lvl1pPr>
          </a:lstStyle>
          <a:p>
            <a:pPr/>
            <a:r>
              <a:t>La sesión completa en el teléfono del cliente, dentro o fuera del recinto.</a:t>
            </a:r>
          </a:p>
        </p:txBody>
      </p:sp>
      <p:sp>
        <p:nvSpPr>
          <p:cNvPr id="311" name="Shape 12"/>
          <p:cNvSpPr/>
          <p:nvPr/>
        </p:nvSpPr>
        <p:spPr>
          <a:xfrm>
            <a:off x="6254496" y="1874520"/>
            <a:ext cx="2478025" cy="2148841"/>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9" rIns="45719"/>
          <a:lstStyle/>
          <a:p>
            <a:pPr/>
          </a:p>
        </p:txBody>
      </p:sp>
      <p:sp>
        <p:nvSpPr>
          <p:cNvPr id="312" name="Shape 13"/>
          <p:cNvSpPr/>
          <p:nvPr/>
        </p:nvSpPr>
        <p:spPr>
          <a:xfrm>
            <a:off x="6547104" y="2121407"/>
            <a:ext cx="329185" cy="329185"/>
          </a:xfrm>
          <a:prstGeom prst="roundRect">
            <a:avLst>
              <a:gd name="adj" fmla="val 22222"/>
            </a:avLst>
          </a:prstGeom>
          <a:solidFill>
            <a:srgbClr val="FE6C5F"/>
          </a:solidFill>
          <a:ln w="12700">
            <a:miter lim="400000"/>
          </a:ln>
        </p:spPr>
        <p:txBody>
          <a:bodyPr lIns="45719" rIns="45719"/>
          <a:lstStyle/>
          <a:p>
            <a:pPr/>
          </a:p>
        </p:txBody>
      </p:sp>
      <p:sp>
        <p:nvSpPr>
          <p:cNvPr id="313" name="Text 14"/>
          <p:cNvSpPr txBox="1"/>
          <p:nvPr/>
        </p:nvSpPr>
        <p:spPr>
          <a:xfrm>
            <a:off x="6547104" y="2190750"/>
            <a:ext cx="329185"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200">
                <a:solidFill>
                  <a:srgbClr val="FFFFFF"/>
                </a:solidFill>
                <a:latin typeface="Montserrat Thin Bold"/>
                <a:ea typeface="Montserrat Thin Bold"/>
                <a:cs typeface="Montserrat Thin Bold"/>
                <a:sym typeface="Montserrat Thin Bold"/>
              </a:defRPr>
            </a:lvl1pPr>
          </a:lstStyle>
          <a:p>
            <a:pPr/>
            <a:r>
              <a:t>3</a:t>
            </a:r>
          </a:p>
        </p:txBody>
      </p:sp>
      <p:sp>
        <p:nvSpPr>
          <p:cNvPr id="314" name="Text 15"/>
          <p:cNvSpPr txBox="1"/>
          <p:nvPr/>
        </p:nvSpPr>
        <p:spPr>
          <a:xfrm>
            <a:off x="6547104" y="2641600"/>
            <a:ext cx="1892808"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22303A"/>
                </a:solidFill>
                <a:latin typeface="Montserrat Thin Bold"/>
                <a:ea typeface="Montserrat Thin Bold"/>
                <a:cs typeface="Montserrat Thin Bold"/>
                <a:sym typeface="Montserrat Thin Bold"/>
              </a:defRPr>
            </a:lvl1pPr>
          </a:lstStyle>
          <a:p>
            <a:pPr/>
            <a:r>
              <a:t>Llamada digital</a:t>
            </a:r>
          </a:p>
        </p:txBody>
      </p:sp>
      <p:sp>
        <p:nvSpPr>
          <p:cNvPr id="315" name="Text 16"/>
          <p:cNvSpPr txBox="1"/>
          <p:nvPr/>
        </p:nvSpPr>
        <p:spPr>
          <a:xfrm>
            <a:off x="6547104" y="2962655"/>
            <a:ext cx="1892808" cy="56527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500"/>
              </a:lnSpc>
              <a:defRPr sz="1000">
                <a:solidFill>
                  <a:srgbClr val="6B7A85"/>
                </a:solidFill>
                <a:latin typeface="Montserrat Thin Regular"/>
                <a:ea typeface="Montserrat Thin Regular"/>
                <a:cs typeface="Montserrat Thin Regular"/>
                <a:sym typeface="Montserrat Thin Regular"/>
              </a:defRPr>
            </a:lvl1pPr>
          </a:lstStyle>
          <a:p>
            <a:pPr/>
            <a:r>
              <a:t>Solo voz sobre datos, sin consumo de minutos ni número de teléfono.</a:t>
            </a:r>
          </a:p>
        </p:txBody>
      </p:sp>
      <p:sp>
        <p:nvSpPr>
          <p:cNvPr id="316" name="Shape 17"/>
          <p:cNvSpPr/>
          <p:nvPr/>
        </p:nvSpPr>
        <p:spPr>
          <a:xfrm>
            <a:off x="9052559" y="1874520"/>
            <a:ext cx="2478025" cy="2148841"/>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9" rIns="45719"/>
          <a:lstStyle/>
          <a:p>
            <a:pPr/>
          </a:p>
        </p:txBody>
      </p:sp>
      <p:sp>
        <p:nvSpPr>
          <p:cNvPr id="317" name="Shape 18"/>
          <p:cNvSpPr/>
          <p:nvPr/>
        </p:nvSpPr>
        <p:spPr>
          <a:xfrm>
            <a:off x="9345168" y="2121407"/>
            <a:ext cx="329185" cy="329185"/>
          </a:xfrm>
          <a:prstGeom prst="roundRect">
            <a:avLst>
              <a:gd name="adj" fmla="val 22222"/>
            </a:avLst>
          </a:prstGeom>
          <a:solidFill>
            <a:srgbClr val="FE6C5F"/>
          </a:solidFill>
          <a:ln w="12700">
            <a:miter lim="400000"/>
          </a:ln>
        </p:spPr>
        <p:txBody>
          <a:bodyPr lIns="45719" rIns="45719"/>
          <a:lstStyle/>
          <a:p>
            <a:pPr/>
          </a:p>
        </p:txBody>
      </p:sp>
      <p:sp>
        <p:nvSpPr>
          <p:cNvPr id="318" name="Text 19"/>
          <p:cNvSpPr txBox="1"/>
          <p:nvPr/>
        </p:nvSpPr>
        <p:spPr>
          <a:xfrm>
            <a:off x="9345168" y="2190750"/>
            <a:ext cx="329185"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200">
                <a:solidFill>
                  <a:srgbClr val="FFFFFF"/>
                </a:solidFill>
                <a:latin typeface="Montserrat Thin Bold"/>
                <a:ea typeface="Montserrat Thin Bold"/>
                <a:cs typeface="Montserrat Thin Bold"/>
                <a:sym typeface="Montserrat Thin Bold"/>
              </a:defRPr>
            </a:lvl1pPr>
          </a:lstStyle>
          <a:p>
            <a:pPr/>
            <a:r>
              <a:t>4</a:t>
            </a:r>
          </a:p>
        </p:txBody>
      </p:sp>
      <p:sp>
        <p:nvSpPr>
          <p:cNvPr id="319" name="Text 20"/>
          <p:cNvSpPr txBox="1"/>
          <p:nvPr/>
        </p:nvSpPr>
        <p:spPr>
          <a:xfrm>
            <a:off x="9345168" y="2641600"/>
            <a:ext cx="1892808"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22303A"/>
                </a:solidFill>
                <a:latin typeface="Montserrat Thin Bold"/>
                <a:ea typeface="Montserrat Thin Bold"/>
                <a:cs typeface="Montserrat Thin Bold"/>
                <a:sym typeface="Montserrat Thin Bold"/>
              </a:defRPr>
            </a:lvl1pPr>
          </a:lstStyle>
          <a:p>
            <a:pPr/>
            <a:r>
              <a:t>WhatsApp</a:t>
            </a:r>
          </a:p>
        </p:txBody>
      </p:sp>
      <p:sp>
        <p:nvSpPr>
          <p:cNvPr id="320" name="Text 21"/>
          <p:cNvSpPr txBox="1"/>
          <p:nvPr/>
        </p:nvSpPr>
        <p:spPr>
          <a:xfrm>
            <a:off x="9345168" y="2962655"/>
            <a:ext cx="1892808" cy="56527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500"/>
              </a:lnSpc>
              <a:defRPr sz="1000">
                <a:solidFill>
                  <a:srgbClr val="6B7A85"/>
                </a:solidFill>
                <a:latin typeface="Montserrat Thin Regular"/>
                <a:ea typeface="Montserrat Thin Regular"/>
                <a:cs typeface="Montserrat Thin Regular"/>
                <a:sym typeface="Montserrat Thin Regular"/>
              </a:defRPr>
            </a:lvl1pPr>
          </a:lstStyle>
          <a:p>
            <a:pPr/>
            <a:r>
              <a:t>Continuidad de la conversación en el canal que el cliente ya usa a diario.</a:t>
            </a:r>
          </a:p>
        </p:txBody>
      </p:sp>
      <p:sp>
        <p:nvSpPr>
          <p:cNvPr id="321" name="Shape 22"/>
          <p:cNvSpPr/>
          <p:nvPr/>
        </p:nvSpPr>
        <p:spPr>
          <a:xfrm>
            <a:off x="658367" y="4315967"/>
            <a:ext cx="5349242" cy="1371601"/>
          </a:xfrm>
          <a:prstGeom prst="rect">
            <a:avLst/>
          </a:prstGeom>
          <a:solidFill>
            <a:srgbClr val="FFFFFF"/>
          </a:solidFill>
          <a:ln>
            <a:solidFill>
              <a:srgbClr val="DDE3E6"/>
            </a:solidFill>
          </a:ln>
        </p:spPr>
        <p:txBody>
          <a:bodyPr lIns="45719" rIns="45719"/>
          <a:lstStyle/>
          <a:p>
            <a:pPr/>
          </a:p>
        </p:txBody>
      </p:sp>
      <p:sp>
        <p:nvSpPr>
          <p:cNvPr id="322" name="Text 23"/>
          <p:cNvSpPr txBox="1"/>
          <p:nvPr/>
        </p:nvSpPr>
        <p:spPr>
          <a:xfrm>
            <a:off x="969264" y="4589271"/>
            <a:ext cx="4727448"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22303A"/>
                </a:solidFill>
                <a:latin typeface="Montserrat Thin Bold"/>
                <a:ea typeface="Montserrat Thin Bold"/>
                <a:cs typeface="Montserrat Thin Bold"/>
                <a:sym typeface="Montserrat Thin Bold"/>
              </a:defRPr>
            </a:lvl1pPr>
          </a:lstStyle>
          <a:p>
            <a:pPr/>
            <a:r>
              <a:t>Captura de metadatos antes de conectar</a:t>
            </a:r>
          </a:p>
        </p:txBody>
      </p:sp>
      <p:sp>
        <p:nvSpPr>
          <p:cNvPr id="323" name="Text 24"/>
          <p:cNvSpPr txBox="1"/>
          <p:nvPr/>
        </p:nvSpPr>
        <p:spPr>
          <a:xfrm>
            <a:off x="969264" y="4882896"/>
            <a:ext cx="4727448" cy="56527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500"/>
              </a:lnSpc>
              <a:defRPr sz="1000">
                <a:solidFill>
                  <a:srgbClr val="6B7A85"/>
                </a:solidFill>
                <a:latin typeface="Montserrat Thin Regular"/>
                <a:ea typeface="Montserrat Thin Regular"/>
                <a:cs typeface="Montserrat Thin Regular"/>
                <a:sym typeface="Montserrat Thin Regular"/>
              </a:defRPr>
            </a:lvl1pPr>
          </a:lstStyle>
          <a:p>
            <a:pPr/>
            <a:r>
              <a:t>Nombre  ·  email  ·  teléfono  ·  documento de identidad  ·  código promocional  ·  número de habitación o expediente. El asesor abre la sesión con el caso ya identificado.</a:t>
            </a:r>
          </a:p>
        </p:txBody>
      </p:sp>
      <p:sp>
        <p:nvSpPr>
          <p:cNvPr id="324" name="Shape 25"/>
          <p:cNvSpPr/>
          <p:nvPr/>
        </p:nvSpPr>
        <p:spPr>
          <a:xfrm>
            <a:off x="6181344" y="4315967"/>
            <a:ext cx="5349241" cy="1371601"/>
          </a:xfrm>
          <a:prstGeom prst="rect">
            <a:avLst/>
          </a:prstGeom>
          <a:solidFill>
            <a:srgbClr val="FFFFFF"/>
          </a:solidFill>
          <a:ln>
            <a:solidFill>
              <a:srgbClr val="DDE3E6"/>
            </a:solidFill>
          </a:ln>
        </p:spPr>
        <p:txBody>
          <a:bodyPr lIns="45719" rIns="45719"/>
          <a:lstStyle/>
          <a:p>
            <a:pPr/>
          </a:p>
        </p:txBody>
      </p:sp>
      <p:sp>
        <p:nvSpPr>
          <p:cNvPr id="325" name="Text 26"/>
          <p:cNvSpPr txBox="1"/>
          <p:nvPr/>
        </p:nvSpPr>
        <p:spPr>
          <a:xfrm>
            <a:off x="6492240" y="4589271"/>
            <a:ext cx="4727449"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22303A"/>
                </a:solidFill>
                <a:latin typeface="Montserrat Thin Bold"/>
                <a:ea typeface="Montserrat Thin Bold"/>
                <a:cs typeface="Montserrat Thin Bold"/>
                <a:sym typeface="Montserrat Thin Bold"/>
              </a:defRPr>
            </a:lvl1pPr>
          </a:lstStyle>
          <a:p>
            <a:pPr/>
            <a:r>
              <a:t>PIN de sincronización entre dispositivos</a:t>
            </a:r>
          </a:p>
        </p:txBody>
      </p:sp>
      <p:sp>
        <p:nvSpPr>
          <p:cNvPr id="326" name="Text 27"/>
          <p:cNvSpPr txBox="1"/>
          <p:nvPr/>
        </p:nvSpPr>
        <p:spPr>
          <a:xfrm>
            <a:off x="6492240" y="4882896"/>
            <a:ext cx="4727449" cy="56527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500"/>
              </a:lnSpc>
              <a:defRPr sz="1000">
                <a:solidFill>
                  <a:srgbClr val="6B7A85"/>
                </a:solidFill>
                <a:latin typeface="Montserrat Thin Regular"/>
                <a:ea typeface="Montserrat Thin Regular"/>
                <a:cs typeface="Montserrat Thin Regular"/>
                <a:sym typeface="Montserrat Thin Regular"/>
              </a:defRPr>
            </a:lvl1pPr>
          </a:lstStyle>
          <a:p>
            <a:pPr/>
            <a:r>
              <a:t>Al elegir el modo kiosco, el cliente introduce un PIN de cuatro dígitos que empareja su teléfono con esa pantalla concreta. Evita cruces de sesión en instalaciones con varios puntos contiguos.</a:t>
            </a:r>
          </a:p>
        </p:txBody>
      </p:sp>
      <p:sp>
        <p:nvSpPr>
          <p:cNvPr id="327" name="Shape 28"/>
          <p:cNvSpPr/>
          <p:nvPr/>
        </p:nvSpPr>
        <p:spPr>
          <a:xfrm>
            <a:off x="658368" y="6382511"/>
            <a:ext cx="82297" cy="82297"/>
          </a:xfrm>
          <a:prstGeom prst="rect">
            <a:avLst/>
          </a:prstGeom>
          <a:solidFill>
            <a:srgbClr val="FE6C5F"/>
          </a:solidFill>
          <a:ln w="12700">
            <a:miter lim="400000"/>
          </a:ln>
        </p:spPr>
        <p:txBody>
          <a:bodyPr lIns="45719" rIns="45719"/>
          <a:lstStyle/>
          <a:p>
            <a:pPr/>
          </a:p>
        </p:txBody>
      </p:sp>
      <p:sp>
        <p:nvSpPr>
          <p:cNvPr id="328" name="Text 29"/>
          <p:cNvSpPr txBox="1"/>
          <p:nvPr/>
        </p:nvSpPr>
        <p:spPr>
          <a:xfrm>
            <a:off x="841247" y="6344666"/>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sp>
        <p:nvSpPr>
          <p:cNvPr id="329" name=""/>
          <p:cNvSpPr txBox="1"/>
          <p:nvPr/>
        </p:nvSpPr>
        <p:spPr>
          <a:xfrm>
            <a:off x="8030114" y="1935479"/>
            <a:ext cx="713741" cy="701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4800">
                <a:solidFill>
                  <a:srgbClr val="4D5C6E"/>
                </a:solidFill>
                <a:latin typeface="videortc"/>
                <a:ea typeface="videortc"/>
                <a:cs typeface="videortc"/>
                <a:sym typeface="videortc"/>
              </a:defRPr>
            </a:lvl1pPr>
          </a:lstStyle>
          <a:p>
            <a:pPr/>
            <a:r>
              <a:t></a:t>
            </a:r>
          </a:p>
        </p:txBody>
      </p:sp>
      <p:sp>
        <p:nvSpPr>
          <p:cNvPr id="330" name=""/>
          <p:cNvSpPr txBox="1"/>
          <p:nvPr/>
        </p:nvSpPr>
        <p:spPr>
          <a:xfrm>
            <a:off x="5228764" y="1935479"/>
            <a:ext cx="713741" cy="701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4800">
                <a:solidFill>
                  <a:srgbClr val="4D5C6E"/>
                </a:solidFill>
                <a:latin typeface="videortc"/>
                <a:ea typeface="videortc"/>
                <a:cs typeface="videortc"/>
                <a:sym typeface="videortc"/>
              </a:defRPr>
            </a:lvl1pPr>
          </a:lstStyle>
          <a:p>
            <a:pPr/>
            <a:r>
              <a:t></a:t>
            </a:r>
          </a:p>
        </p:txBody>
      </p:sp>
      <p:sp>
        <p:nvSpPr>
          <p:cNvPr id="331" name=""/>
          <p:cNvSpPr txBox="1"/>
          <p:nvPr/>
        </p:nvSpPr>
        <p:spPr>
          <a:xfrm>
            <a:off x="2427414" y="1935479"/>
            <a:ext cx="713741" cy="701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4800">
                <a:solidFill>
                  <a:srgbClr val="4D5C6E"/>
                </a:solidFill>
                <a:latin typeface="videortc"/>
                <a:ea typeface="videortc"/>
                <a:cs typeface="videortc"/>
                <a:sym typeface="videortc"/>
              </a:defRPr>
            </a:lvl1pPr>
          </a:lstStyle>
          <a:p>
            <a:pPr/>
            <a:r>
              <a:t></a:t>
            </a:r>
          </a:p>
        </p:txBody>
      </p:sp>
      <p:sp>
        <p:nvSpPr>
          <p:cNvPr id="332" name=""/>
          <p:cNvSpPr txBox="1"/>
          <p:nvPr/>
        </p:nvSpPr>
        <p:spPr>
          <a:xfrm>
            <a:off x="10908791" y="1998979"/>
            <a:ext cx="526416" cy="574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800">
                <a:solidFill>
                  <a:srgbClr val="4D5C6E"/>
                </a:solidFill>
                <a:latin typeface="Font Awesome 6 Brands Regular"/>
                <a:ea typeface="Font Awesome 6 Brands Regular"/>
                <a:cs typeface="Font Awesome 6 Brands Regular"/>
                <a:sym typeface="Font Awesome 6 Brands Regular"/>
              </a:defRPr>
            </a:lvl1pPr>
          </a:lstStyle>
          <a:p>
            <a:pPr/>
            <a:r>
              <a:t></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4F6F7"/>
        </a:solidFill>
      </p:bgPr>
    </p:bg>
    <p:spTree>
      <p:nvGrpSpPr>
        <p:cNvPr id="1" name=""/>
        <p:cNvGrpSpPr/>
        <p:nvPr/>
      </p:nvGrpSpPr>
      <p:grpSpPr>
        <a:xfrm>
          <a:off x="0" y="0"/>
          <a:ext cx="0" cy="0"/>
          <a:chOff x="0" y="0"/>
          <a:chExt cx="0" cy="0"/>
        </a:xfrm>
      </p:grpSpPr>
      <p:sp>
        <p:nvSpPr>
          <p:cNvPr id="336" name="Text 0"/>
          <p:cNvSpPr txBox="1"/>
          <p:nvPr/>
        </p:nvSpPr>
        <p:spPr>
          <a:xfrm>
            <a:off x="658368" y="612394"/>
            <a:ext cx="5486401"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ARQUITECTURA DE SERVICIO</a:t>
            </a:r>
          </a:p>
        </p:txBody>
      </p:sp>
      <p:sp>
        <p:nvSpPr>
          <p:cNvPr id="337" name="Text 1"/>
          <p:cNvSpPr txBox="1"/>
          <p:nvPr/>
        </p:nvSpPr>
        <p:spPr>
          <a:xfrm>
            <a:off x="658368" y="868680"/>
            <a:ext cx="5486401" cy="79473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3100"/>
              </a:lnSpc>
              <a:defRPr sz="2700">
                <a:solidFill>
                  <a:srgbClr val="22303A"/>
                </a:solidFill>
                <a:latin typeface="Montserrat Thin Bold"/>
                <a:ea typeface="Montserrat Thin Bold"/>
                <a:cs typeface="Montserrat Thin Bold"/>
                <a:sym typeface="Montserrat Thin Bold"/>
              </a:defRPr>
            </a:pPr>
            <a:r>
              <a:t>Servicio exclusivo o</a:t>
            </a:r>
          </a:p>
          <a:p>
            <a:pPr>
              <a:lnSpc>
                <a:spcPts val="3100"/>
              </a:lnSpc>
              <a:defRPr sz="2700">
                <a:solidFill>
                  <a:srgbClr val="22303A"/>
                </a:solidFill>
                <a:latin typeface="Montserrat Thin Bold"/>
                <a:ea typeface="Montserrat Thin Bold"/>
                <a:cs typeface="Montserrat Thin Bold"/>
                <a:sym typeface="Montserrat Thin Bold"/>
              </a:defRPr>
            </a:pPr>
            <a:r>
              <a:t>selector multi-servicio</a:t>
            </a:r>
          </a:p>
        </p:txBody>
      </p:sp>
      <p:sp>
        <p:nvSpPr>
          <p:cNvPr id="338" name="Text 2"/>
          <p:cNvSpPr txBox="1"/>
          <p:nvPr/>
        </p:nvSpPr>
        <p:spPr>
          <a:xfrm>
            <a:off x="658368" y="2286000"/>
            <a:ext cx="5212080" cy="955194"/>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900"/>
              </a:lnSpc>
              <a:defRPr sz="1200">
                <a:solidFill>
                  <a:srgbClr val="6B7A85"/>
                </a:solidFill>
                <a:latin typeface="Montserrat Thin Regular"/>
                <a:ea typeface="Montserrat Thin Regular"/>
                <a:cs typeface="Montserrat Thin Regular"/>
                <a:sym typeface="Montserrat Thin Regular"/>
              </a:defRPr>
            </a:lvl1pPr>
          </a:lstStyle>
          <a:p>
            <a:pPr/>
            <a:r>
              <a:t>Cada punto de contacto se configura como servicio exclusivo —una sola cola, una sola marca— o como selector multi-servicio, donde cada posición enruta a una cola distinta. La decisión es de configuración, no de hardware, y se cambia en remoto.</a:t>
            </a:r>
          </a:p>
        </p:txBody>
      </p:sp>
      <p:sp>
        <p:nvSpPr>
          <p:cNvPr id="339" name="Shape 3"/>
          <p:cNvSpPr/>
          <p:nvPr/>
        </p:nvSpPr>
        <p:spPr>
          <a:xfrm>
            <a:off x="658368" y="3822191"/>
            <a:ext cx="68581" cy="658369"/>
          </a:xfrm>
          <a:prstGeom prst="rect">
            <a:avLst/>
          </a:prstGeom>
          <a:solidFill>
            <a:srgbClr val="FE6C5F"/>
          </a:solidFill>
          <a:ln w="12700">
            <a:miter lim="400000"/>
          </a:ln>
        </p:spPr>
        <p:txBody>
          <a:bodyPr lIns="45719" rIns="45719"/>
          <a:lstStyle/>
          <a:p>
            <a:pPr/>
          </a:p>
        </p:txBody>
      </p:sp>
      <p:sp>
        <p:nvSpPr>
          <p:cNvPr id="340" name="Text 4"/>
          <p:cNvSpPr txBox="1"/>
          <p:nvPr/>
        </p:nvSpPr>
        <p:spPr>
          <a:xfrm>
            <a:off x="877824" y="3845813"/>
            <a:ext cx="5029201"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22303A"/>
                </a:solidFill>
                <a:latin typeface="Montserrat Thin Bold"/>
                <a:ea typeface="Montserrat Thin Bold"/>
                <a:cs typeface="Montserrat Thin Bold"/>
                <a:sym typeface="Montserrat Thin Bold"/>
              </a:defRPr>
            </a:lvl1pPr>
          </a:lstStyle>
          <a:p>
            <a:pPr/>
            <a:r>
              <a:t>Servicio exclusivo</a:t>
            </a:r>
          </a:p>
        </p:txBody>
      </p:sp>
      <p:sp>
        <p:nvSpPr>
          <p:cNvPr id="341" name="Text 5"/>
          <p:cNvSpPr txBox="1"/>
          <p:nvPr/>
        </p:nvSpPr>
        <p:spPr>
          <a:xfrm>
            <a:off x="877824" y="4078223"/>
            <a:ext cx="5029201" cy="35191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6B7A85"/>
                </a:solidFill>
                <a:latin typeface="Montserrat Thin Regular"/>
                <a:ea typeface="Montserrat Thin Regular"/>
                <a:cs typeface="Montserrat Thin Regular"/>
                <a:sym typeface="Montserrat Thin Regular"/>
              </a:defRPr>
            </a:lvl1pPr>
          </a:lstStyle>
          <a:p>
            <a:pPr/>
            <a:r>
              <a:t>Todo el punto atiende un único proceso: alta de cliente, soporte técnico o conserjería.</a:t>
            </a:r>
          </a:p>
        </p:txBody>
      </p:sp>
      <p:sp>
        <p:nvSpPr>
          <p:cNvPr id="342" name="Shape 6"/>
          <p:cNvSpPr/>
          <p:nvPr/>
        </p:nvSpPr>
        <p:spPr>
          <a:xfrm>
            <a:off x="658368" y="4608576"/>
            <a:ext cx="68581" cy="658369"/>
          </a:xfrm>
          <a:prstGeom prst="rect">
            <a:avLst/>
          </a:prstGeom>
          <a:solidFill>
            <a:srgbClr val="FE6C5F"/>
          </a:solidFill>
          <a:ln w="12700">
            <a:miter lim="400000"/>
          </a:ln>
        </p:spPr>
        <p:txBody>
          <a:bodyPr lIns="45719" rIns="45719"/>
          <a:lstStyle/>
          <a:p>
            <a:pPr/>
          </a:p>
        </p:txBody>
      </p:sp>
      <p:sp>
        <p:nvSpPr>
          <p:cNvPr id="343" name="Text 7"/>
          <p:cNvSpPr txBox="1"/>
          <p:nvPr/>
        </p:nvSpPr>
        <p:spPr>
          <a:xfrm>
            <a:off x="877824" y="4632197"/>
            <a:ext cx="5029201"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22303A"/>
                </a:solidFill>
                <a:latin typeface="Montserrat Thin Bold"/>
                <a:ea typeface="Montserrat Thin Bold"/>
                <a:cs typeface="Montserrat Thin Bold"/>
                <a:sym typeface="Montserrat Thin Bold"/>
              </a:defRPr>
            </a:lvl1pPr>
          </a:lstStyle>
          <a:p>
            <a:pPr/>
            <a:r>
              <a:t>Multi-servicio</a:t>
            </a:r>
          </a:p>
        </p:txBody>
      </p:sp>
      <p:sp>
        <p:nvSpPr>
          <p:cNvPr id="344" name="Text 8"/>
          <p:cNvSpPr txBox="1"/>
          <p:nvPr/>
        </p:nvSpPr>
        <p:spPr>
          <a:xfrm>
            <a:off x="877824" y="4864608"/>
            <a:ext cx="5029201" cy="35191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6B7A85"/>
                </a:solidFill>
                <a:latin typeface="Montserrat Thin Regular"/>
                <a:ea typeface="Montserrat Thin Regular"/>
                <a:cs typeface="Montserrat Thin Regular"/>
                <a:sym typeface="Montserrat Thin Regular"/>
              </a:defRPr>
            </a:lvl1pPr>
          </a:lstStyle>
          <a:p>
            <a:pPr/>
            <a:r>
              <a:t>El cliente elige entre varios procesos o departamentos desde la misma pantalla.</a:t>
            </a:r>
          </a:p>
        </p:txBody>
      </p:sp>
      <p:sp>
        <p:nvSpPr>
          <p:cNvPr id="345" name="Shape 9"/>
          <p:cNvSpPr/>
          <p:nvPr/>
        </p:nvSpPr>
        <p:spPr>
          <a:xfrm>
            <a:off x="658368" y="5394959"/>
            <a:ext cx="68581" cy="658369"/>
          </a:xfrm>
          <a:prstGeom prst="rect">
            <a:avLst/>
          </a:prstGeom>
          <a:solidFill>
            <a:srgbClr val="FE6C5F"/>
          </a:solidFill>
          <a:ln w="12700">
            <a:miter lim="400000"/>
          </a:ln>
        </p:spPr>
        <p:txBody>
          <a:bodyPr lIns="45719" rIns="45719"/>
          <a:lstStyle/>
          <a:p>
            <a:pPr/>
          </a:p>
        </p:txBody>
      </p:sp>
      <p:sp>
        <p:nvSpPr>
          <p:cNvPr id="346" name="Text 10"/>
          <p:cNvSpPr txBox="1"/>
          <p:nvPr/>
        </p:nvSpPr>
        <p:spPr>
          <a:xfrm>
            <a:off x="877824" y="5418581"/>
            <a:ext cx="5029201"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22303A"/>
                </a:solidFill>
                <a:latin typeface="Montserrat Thin Bold"/>
                <a:ea typeface="Montserrat Thin Bold"/>
                <a:cs typeface="Montserrat Thin Bold"/>
                <a:sym typeface="Montserrat Thin Bold"/>
              </a:defRPr>
            </a:lvl1pPr>
          </a:lstStyle>
          <a:p>
            <a:pPr/>
            <a:r>
              <a:t>Multimarca</a:t>
            </a:r>
          </a:p>
        </p:txBody>
      </p:sp>
      <p:sp>
        <p:nvSpPr>
          <p:cNvPr id="347" name="Text 11"/>
          <p:cNvSpPr txBox="1"/>
          <p:nvPr/>
        </p:nvSpPr>
        <p:spPr>
          <a:xfrm>
            <a:off x="877824" y="5650991"/>
            <a:ext cx="5029201" cy="35191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6B7A85"/>
                </a:solidFill>
                <a:latin typeface="Montserrat Thin Regular"/>
                <a:ea typeface="Montserrat Thin Regular"/>
                <a:cs typeface="Montserrat Thin Regular"/>
                <a:sym typeface="Montserrat Thin Regular"/>
              </a:defRPr>
            </a:lvl1pPr>
          </a:lstStyle>
          <a:p>
            <a:pPr/>
            <a:r>
              <a:t>Un mismo punto representa varias marcas, cada una con su cola, su identidad y su contenido.</a:t>
            </a:r>
          </a:p>
        </p:txBody>
      </p:sp>
      <p:sp>
        <p:nvSpPr>
          <p:cNvPr id="348" name="Text 15"/>
          <p:cNvSpPr txBox="1"/>
          <p:nvPr/>
        </p:nvSpPr>
        <p:spPr>
          <a:xfrm>
            <a:off x="6720840" y="4694173"/>
            <a:ext cx="5266945"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900">
                <a:solidFill>
                  <a:srgbClr val="6B7A85"/>
                </a:solidFill>
                <a:latin typeface="Montserrat Thin Regular"/>
                <a:ea typeface="Montserrat Thin Regular"/>
                <a:cs typeface="Montserrat Thin Regular"/>
                <a:sym typeface="Montserrat Thin Regular"/>
              </a:defRPr>
            </a:lvl1pPr>
          </a:lstStyle>
          <a:p>
            <a:pPr/>
            <a:r>
              <a:t>El mismo software, con el servicio y la identidad de cada punto</a:t>
            </a:r>
          </a:p>
        </p:txBody>
      </p:sp>
      <p:pic>
        <p:nvPicPr>
          <p:cNvPr id="349" name="Image 3" descr="Image 3"/>
          <p:cNvPicPr>
            <a:picLocks noChangeAspect="1"/>
          </p:cNvPicPr>
          <p:nvPr/>
        </p:nvPicPr>
        <p:blipFill>
          <a:blip r:embed="rId3">
            <a:extLst/>
          </a:blip>
          <a:stretch>
            <a:fillRect/>
          </a:stretch>
        </p:blipFill>
        <p:spPr>
          <a:xfrm>
            <a:off x="6720840" y="5138928"/>
            <a:ext cx="4809745" cy="571501"/>
          </a:xfrm>
          <a:prstGeom prst="rect">
            <a:avLst/>
          </a:prstGeom>
          <a:ln w="12700">
            <a:miter lim="400000"/>
          </a:ln>
        </p:spPr>
      </p:pic>
      <p:sp>
        <p:nvSpPr>
          <p:cNvPr id="350" name="Text 16"/>
          <p:cNvSpPr txBox="1"/>
          <p:nvPr/>
        </p:nvSpPr>
        <p:spPr>
          <a:xfrm>
            <a:off x="6720840" y="5828029"/>
            <a:ext cx="4809745"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900">
                <a:solidFill>
                  <a:srgbClr val="6B7A85"/>
                </a:solidFill>
                <a:latin typeface="Montserrat Thin Regular"/>
                <a:ea typeface="Montserrat Thin Regular"/>
                <a:cs typeface="Montserrat Thin Regular"/>
                <a:sym typeface="Montserrat Thin Regular"/>
              </a:defRPr>
            </a:lvl1pPr>
          </a:lstStyle>
          <a:p>
            <a:pPr/>
            <a:r>
              <a:t>Slots de marca configurables por ubicación</a:t>
            </a:r>
          </a:p>
        </p:txBody>
      </p:sp>
      <p:sp>
        <p:nvSpPr>
          <p:cNvPr id="351" name="Shape 17"/>
          <p:cNvSpPr/>
          <p:nvPr/>
        </p:nvSpPr>
        <p:spPr>
          <a:xfrm>
            <a:off x="658368" y="6382511"/>
            <a:ext cx="82297" cy="82297"/>
          </a:xfrm>
          <a:prstGeom prst="rect">
            <a:avLst/>
          </a:prstGeom>
          <a:solidFill>
            <a:srgbClr val="FE6C5F"/>
          </a:solidFill>
          <a:ln w="12700">
            <a:miter lim="400000"/>
          </a:ln>
        </p:spPr>
        <p:txBody>
          <a:bodyPr lIns="45719" rIns="45719"/>
          <a:lstStyle/>
          <a:p>
            <a:pPr/>
          </a:p>
        </p:txBody>
      </p:sp>
      <p:sp>
        <p:nvSpPr>
          <p:cNvPr id="352" name="Text 18"/>
          <p:cNvSpPr txBox="1"/>
          <p:nvPr/>
        </p:nvSpPr>
        <p:spPr>
          <a:xfrm>
            <a:off x="841247" y="6344666"/>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pic>
        <p:nvPicPr>
          <p:cNvPr id="353" name="Layer.tiff" descr="Layer.tiff"/>
          <p:cNvPicPr>
            <a:picLocks noChangeAspect="1"/>
          </p:cNvPicPr>
          <p:nvPr/>
        </p:nvPicPr>
        <p:blipFill>
          <a:blip r:embed="rId4">
            <a:extLst/>
          </a:blip>
          <a:stretch>
            <a:fillRect/>
          </a:stretch>
        </p:blipFill>
        <p:spPr>
          <a:xfrm>
            <a:off x="6753799" y="1720717"/>
            <a:ext cx="4743827" cy="2668403"/>
          </a:xfrm>
          <a:prstGeom prst="rect">
            <a:avLst/>
          </a:prstGeom>
          <a:ln w="12700">
            <a:miter lim="400000"/>
          </a:ln>
        </p:spPr>
      </p:pic>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4F6F7"/>
        </a:solidFill>
      </p:bgPr>
    </p:bg>
    <p:spTree>
      <p:nvGrpSpPr>
        <p:cNvPr id="1" name=""/>
        <p:cNvGrpSpPr/>
        <p:nvPr/>
      </p:nvGrpSpPr>
      <p:grpSpPr>
        <a:xfrm>
          <a:off x="0" y="0"/>
          <a:ext cx="0" cy="0"/>
          <a:chOff x="0" y="0"/>
          <a:chExt cx="0" cy="0"/>
        </a:xfrm>
      </p:grpSpPr>
      <p:sp>
        <p:nvSpPr>
          <p:cNvPr id="357" name="Text 0"/>
          <p:cNvSpPr txBox="1"/>
          <p:nvPr/>
        </p:nvSpPr>
        <p:spPr>
          <a:xfrm>
            <a:off x="658368" y="612394"/>
            <a:ext cx="6766560"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ENRUTAMIENTO Y CONTINUIDAD</a:t>
            </a:r>
          </a:p>
        </p:txBody>
      </p:sp>
      <p:sp>
        <p:nvSpPr>
          <p:cNvPr id="358" name="Text 1"/>
          <p:cNvSpPr txBox="1"/>
          <p:nvPr/>
        </p:nvSpPr>
        <p:spPr>
          <a:xfrm>
            <a:off x="658368" y="868680"/>
            <a:ext cx="6766560" cy="8436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3300"/>
              </a:lnSpc>
              <a:defRPr sz="2800">
                <a:solidFill>
                  <a:srgbClr val="22303A"/>
                </a:solidFill>
                <a:latin typeface="Montserrat Thin Bold"/>
                <a:ea typeface="Montserrat Thin Bold"/>
                <a:cs typeface="Montserrat Thin Bold"/>
                <a:sym typeface="Montserrat Thin Bold"/>
              </a:defRPr>
            </a:pPr>
            <a:r>
              <a:t>El cliente no repite su conversación</a:t>
            </a:r>
          </a:p>
          <a:p>
            <a:pPr>
              <a:lnSpc>
                <a:spcPts val="3300"/>
              </a:lnSpc>
              <a:defRPr sz="2800">
                <a:solidFill>
                  <a:srgbClr val="22303A"/>
                </a:solidFill>
                <a:latin typeface="Montserrat Thin Bold"/>
                <a:ea typeface="Montserrat Thin Bold"/>
                <a:cs typeface="Montserrat Thin Bold"/>
                <a:sym typeface="Montserrat Thin Bold"/>
              </a:defRPr>
            </a:pPr>
            <a:r>
              <a:t>en ninguna transferencia</a:t>
            </a:r>
          </a:p>
        </p:txBody>
      </p:sp>
      <p:sp>
        <p:nvSpPr>
          <p:cNvPr id="359" name="Shape 2"/>
          <p:cNvSpPr/>
          <p:nvPr/>
        </p:nvSpPr>
        <p:spPr>
          <a:xfrm>
            <a:off x="658368" y="2468879"/>
            <a:ext cx="3218689" cy="1783080"/>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9" rIns="45719"/>
          <a:lstStyle/>
          <a:p>
            <a:pPr/>
          </a:p>
        </p:txBody>
      </p:sp>
      <p:sp>
        <p:nvSpPr>
          <p:cNvPr id="360" name="Shape 3"/>
          <p:cNvSpPr/>
          <p:nvPr/>
        </p:nvSpPr>
        <p:spPr>
          <a:xfrm>
            <a:off x="950975" y="2743200"/>
            <a:ext cx="329185" cy="329185"/>
          </a:xfrm>
          <a:prstGeom prst="roundRect">
            <a:avLst>
              <a:gd name="adj" fmla="val 22222"/>
            </a:avLst>
          </a:prstGeom>
          <a:solidFill>
            <a:srgbClr val="FE6C5F"/>
          </a:solidFill>
          <a:ln w="12700">
            <a:miter lim="400000"/>
          </a:ln>
        </p:spPr>
        <p:txBody>
          <a:bodyPr lIns="45719" rIns="45719"/>
          <a:lstStyle/>
          <a:p>
            <a:pPr/>
          </a:p>
        </p:txBody>
      </p:sp>
      <p:sp>
        <p:nvSpPr>
          <p:cNvPr id="361" name="Text 4"/>
          <p:cNvSpPr txBox="1"/>
          <p:nvPr/>
        </p:nvSpPr>
        <p:spPr>
          <a:xfrm>
            <a:off x="950975" y="2812542"/>
            <a:ext cx="329185"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200">
                <a:solidFill>
                  <a:srgbClr val="FFFFFF"/>
                </a:solidFill>
                <a:latin typeface="Montserrat Thin Bold"/>
                <a:ea typeface="Montserrat Thin Bold"/>
                <a:cs typeface="Montserrat Thin Bold"/>
                <a:sym typeface="Montserrat Thin Bold"/>
              </a:defRPr>
            </a:lvl1pPr>
          </a:lstStyle>
          <a:p>
            <a:pPr/>
            <a:r>
              <a:t>1</a:t>
            </a:r>
          </a:p>
        </p:txBody>
      </p:sp>
      <p:sp>
        <p:nvSpPr>
          <p:cNvPr id="362" name="Text 5"/>
          <p:cNvSpPr txBox="1"/>
          <p:nvPr/>
        </p:nvSpPr>
        <p:spPr>
          <a:xfrm>
            <a:off x="1371600" y="2806192"/>
            <a:ext cx="2212849"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22303A"/>
                </a:solidFill>
                <a:latin typeface="Montserrat Thin Bold"/>
                <a:ea typeface="Montserrat Thin Bold"/>
                <a:cs typeface="Montserrat Thin Bold"/>
                <a:sym typeface="Montserrat Thin Bold"/>
              </a:defRPr>
            </a:lvl1pPr>
          </a:lstStyle>
          <a:p>
            <a:pPr/>
            <a:r>
              <a:t>Cliente</a:t>
            </a:r>
          </a:p>
        </p:txBody>
      </p:sp>
      <p:sp>
        <p:nvSpPr>
          <p:cNvPr id="363" name="Text 6"/>
          <p:cNvSpPr txBox="1"/>
          <p:nvPr/>
        </p:nvSpPr>
        <p:spPr>
          <a:xfrm>
            <a:off x="950975" y="3200400"/>
            <a:ext cx="2633473" cy="60083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6B7A85"/>
                </a:solidFill>
                <a:latin typeface="Montserrat Thin Regular"/>
                <a:ea typeface="Montserrat Thin Regular"/>
                <a:cs typeface="Montserrat Thin Regular"/>
                <a:sym typeface="Montserrat Thin Regular"/>
              </a:defRPr>
            </a:lvl1pPr>
          </a:lstStyle>
          <a:p>
            <a:pPr/>
            <a:r>
              <a:t>Datos capturados antes de conectar: identidad, motivo y contexto del punto de servicio.</a:t>
            </a:r>
          </a:p>
        </p:txBody>
      </p:sp>
      <p:sp>
        <p:nvSpPr>
          <p:cNvPr id="364" name="Shape 7"/>
          <p:cNvSpPr/>
          <p:nvPr/>
        </p:nvSpPr>
        <p:spPr>
          <a:xfrm>
            <a:off x="4005071" y="3200400"/>
            <a:ext cx="347473" cy="310896"/>
          </a:xfrm>
          <a:prstGeom prst="rightArrow">
            <a:avLst>
              <a:gd name="adj1" fmla="val 50000"/>
              <a:gd name="adj2" fmla="val 50000"/>
            </a:avLst>
          </a:prstGeom>
          <a:solidFill>
            <a:srgbClr val="FE6C5F"/>
          </a:solidFill>
          <a:ln w="12700">
            <a:miter lim="400000"/>
          </a:ln>
        </p:spPr>
        <p:txBody>
          <a:bodyPr lIns="45719" rIns="45719"/>
          <a:lstStyle/>
          <a:p>
            <a:pPr/>
          </a:p>
        </p:txBody>
      </p:sp>
      <p:sp>
        <p:nvSpPr>
          <p:cNvPr id="365" name="Shape 8"/>
          <p:cNvSpPr/>
          <p:nvPr/>
        </p:nvSpPr>
        <p:spPr>
          <a:xfrm>
            <a:off x="4480559" y="2468879"/>
            <a:ext cx="3218689" cy="1783080"/>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9" rIns="45719"/>
          <a:lstStyle/>
          <a:p>
            <a:pPr/>
          </a:p>
        </p:txBody>
      </p:sp>
      <p:sp>
        <p:nvSpPr>
          <p:cNvPr id="366" name="Shape 9"/>
          <p:cNvSpPr/>
          <p:nvPr/>
        </p:nvSpPr>
        <p:spPr>
          <a:xfrm>
            <a:off x="4773167" y="2743200"/>
            <a:ext cx="329185" cy="329185"/>
          </a:xfrm>
          <a:prstGeom prst="roundRect">
            <a:avLst>
              <a:gd name="adj" fmla="val 22222"/>
            </a:avLst>
          </a:prstGeom>
          <a:solidFill>
            <a:srgbClr val="FE6C5F"/>
          </a:solidFill>
          <a:ln w="12700">
            <a:miter lim="400000"/>
          </a:ln>
        </p:spPr>
        <p:txBody>
          <a:bodyPr lIns="45719" rIns="45719"/>
          <a:lstStyle/>
          <a:p>
            <a:pPr/>
          </a:p>
        </p:txBody>
      </p:sp>
      <p:sp>
        <p:nvSpPr>
          <p:cNvPr id="367" name="Text 10"/>
          <p:cNvSpPr txBox="1"/>
          <p:nvPr/>
        </p:nvSpPr>
        <p:spPr>
          <a:xfrm>
            <a:off x="4773167" y="2812542"/>
            <a:ext cx="329185"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200">
                <a:solidFill>
                  <a:srgbClr val="FFFFFF"/>
                </a:solidFill>
                <a:latin typeface="Montserrat Thin Bold"/>
                <a:ea typeface="Montserrat Thin Bold"/>
                <a:cs typeface="Montserrat Thin Bold"/>
                <a:sym typeface="Montserrat Thin Bold"/>
              </a:defRPr>
            </a:lvl1pPr>
          </a:lstStyle>
          <a:p>
            <a:pPr/>
            <a:r>
              <a:t>2</a:t>
            </a:r>
          </a:p>
        </p:txBody>
      </p:sp>
      <p:sp>
        <p:nvSpPr>
          <p:cNvPr id="368" name="Text 11"/>
          <p:cNvSpPr txBox="1"/>
          <p:nvPr/>
        </p:nvSpPr>
        <p:spPr>
          <a:xfrm>
            <a:off x="5193791" y="2806192"/>
            <a:ext cx="2212849"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22303A"/>
                </a:solidFill>
                <a:latin typeface="Montserrat Thin Bold"/>
                <a:ea typeface="Montserrat Thin Bold"/>
                <a:cs typeface="Montserrat Thin Bold"/>
                <a:sym typeface="Montserrat Thin Bold"/>
              </a:defRPr>
            </a:lvl1pPr>
          </a:lstStyle>
          <a:p>
            <a:pPr/>
            <a:r>
              <a:t>Asesor A</a:t>
            </a:r>
          </a:p>
        </p:txBody>
      </p:sp>
      <p:sp>
        <p:nvSpPr>
          <p:cNvPr id="369" name="Text 12"/>
          <p:cNvSpPr txBox="1"/>
          <p:nvPr/>
        </p:nvSpPr>
        <p:spPr>
          <a:xfrm>
            <a:off x="4773167" y="3200400"/>
            <a:ext cx="2633473" cy="39763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6B7A85"/>
                </a:solidFill>
                <a:latin typeface="Montserrat Thin Regular"/>
                <a:ea typeface="Montserrat Thin Regular"/>
                <a:cs typeface="Montserrat Thin Regular"/>
                <a:sym typeface="Montserrat Thin Regular"/>
              </a:defRPr>
            </a:lvl1pPr>
          </a:lstStyle>
          <a:p>
            <a:pPr/>
            <a:r>
              <a:t>Recibe la sesión ya contextualizada. Atiende, documenta y decide si escala.</a:t>
            </a:r>
          </a:p>
        </p:txBody>
      </p:sp>
      <p:sp>
        <p:nvSpPr>
          <p:cNvPr id="370" name="Shape 13"/>
          <p:cNvSpPr/>
          <p:nvPr/>
        </p:nvSpPr>
        <p:spPr>
          <a:xfrm>
            <a:off x="7827264" y="3200400"/>
            <a:ext cx="347473" cy="310896"/>
          </a:xfrm>
          <a:prstGeom prst="rightArrow">
            <a:avLst>
              <a:gd name="adj1" fmla="val 50000"/>
              <a:gd name="adj2" fmla="val 50000"/>
            </a:avLst>
          </a:prstGeom>
          <a:solidFill>
            <a:srgbClr val="FE6C5F"/>
          </a:solidFill>
          <a:ln w="12700">
            <a:miter lim="400000"/>
          </a:ln>
        </p:spPr>
        <p:txBody>
          <a:bodyPr lIns="45719" rIns="45719"/>
          <a:lstStyle/>
          <a:p>
            <a:pPr/>
          </a:p>
        </p:txBody>
      </p:sp>
      <p:sp>
        <p:nvSpPr>
          <p:cNvPr id="371" name="Shape 14"/>
          <p:cNvSpPr/>
          <p:nvPr/>
        </p:nvSpPr>
        <p:spPr>
          <a:xfrm>
            <a:off x="8302752" y="2468879"/>
            <a:ext cx="3218689" cy="1783080"/>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9" rIns="45719"/>
          <a:lstStyle/>
          <a:p>
            <a:pPr/>
          </a:p>
        </p:txBody>
      </p:sp>
      <p:sp>
        <p:nvSpPr>
          <p:cNvPr id="372" name="Shape 15"/>
          <p:cNvSpPr/>
          <p:nvPr/>
        </p:nvSpPr>
        <p:spPr>
          <a:xfrm>
            <a:off x="8595359" y="2743200"/>
            <a:ext cx="329185" cy="329185"/>
          </a:xfrm>
          <a:prstGeom prst="roundRect">
            <a:avLst>
              <a:gd name="adj" fmla="val 22222"/>
            </a:avLst>
          </a:prstGeom>
          <a:solidFill>
            <a:srgbClr val="FE6C5F"/>
          </a:solidFill>
          <a:ln w="12700">
            <a:miter lim="400000"/>
          </a:ln>
        </p:spPr>
        <p:txBody>
          <a:bodyPr lIns="45719" rIns="45719"/>
          <a:lstStyle/>
          <a:p>
            <a:pPr/>
          </a:p>
        </p:txBody>
      </p:sp>
      <p:sp>
        <p:nvSpPr>
          <p:cNvPr id="373" name="Text 16"/>
          <p:cNvSpPr txBox="1"/>
          <p:nvPr/>
        </p:nvSpPr>
        <p:spPr>
          <a:xfrm>
            <a:off x="8595359" y="2812542"/>
            <a:ext cx="329185"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200">
                <a:solidFill>
                  <a:srgbClr val="FFFFFF"/>
                </a:solidFill>
                <a:latin typeface="Montserrat Thin Bold"/>
                <a:ea typeface="Montserrat Thin Bold"/>
                <a:cs typeface="Montserrat Thin Bold"/>
                <a:sym typeface="Montserrat Thin Bold"/>
              </a:defRPr>
            </a:lvl1pPr>
          </a:lstStyle>
          <a:p>
            <a:pPr/>
            <a:r>
              <a:t>3</a:t>
            </a:r>
          </a:p>
        </p:txBody>
      </p:sp>
      <p:sp>
        <p:nvSpPr>
          <p:cNvPr id="374" name="Text 17"/>
          <p:cNvSpPr txBox="1"/>
          <p:nvPr/>
        </p:nvSpPr>
        <p:spPr>
          <a:xfrm>
            <a:off x="9015983" y="2806192"/>
            <a:ext cx="2212849"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22303A"/>
                </a:solidFill>
                <a:latin typeface="Montserrat Thin Bold"/>
                <a:ea typeface="Montserrat Thin Bold"/>
                <a:cs typeface="Montserrat Thin Bold"/>
                <a:sym typeface="Montserrat Thin Bold"/>
              </a:defRPr>
            </a:lvl1pPr>
          </a:lstStyle>
          <a:p>
            <a:pPr/>
            <a:r>
              <a:t>Supervisor B</a:t>
            </a:r>
          </a:p>
        </p:txBody>
      </p:sp>
      <p:sp>
        <p:nvSpPr>
          <p:cNvPr id="375" name="Text 18"/>
          <p:cNvSpPr txBox="1"/>
          <p:nvPr/>
        </p:nvSpPr>
        <p:spPr>
          <a:xfrm>
            <a:off x="8595359" y="3200400"/>
            <a:ext cx="2633473" cy="39763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6B7A85"/>
                </a:solidFill>
                <a:latin typeface="Montserrat Thin Regular"/>
                <a:ea typeface="Montserrat Thin Regular"/>
                <a:cs typeface="Montserrat Thin Regular"/>
                <a:sym typeface="Montserrat Thin Regular"/>
              </a:defRPr>
            </a:lvl1pPr>
          </a:lstStyle>
          <a:p>
            <a:pPr/>
            <a:r>
              <a:t>Hereda la sesión íntegra —conversación, documentos y datos— sin cortar el video.</a:t>
            </a:r>
          </a:p>
        </p:txBody>
      </p:sp>
      <p:sp>
        <p:nvSpPr>
          <p:cNvPr id="376" name="Shape 19"/>
          <p:cNvSpPr/>
          <p:nvPr/>
        </p:nvSpPr>
        <p:spPr>
          <a:xfrm>
            <a:off x="658367" y="4709159"/>
            <a:ext cx="10874961" cy="658369"/>
          </a:xfrm>
          <a:prstGeom prst="rect">
            <a:avLst/>
          </a:prstGeom>
          <a:solidFill>
            <a:srgbClr val="22303A"/>
          </a:solidFill>
          <a:ln w="12700">
            <a:miter lim="400000"/>
          </a:ln>
        </p:spPr>
        <p:txBody>
          <a:bodyPr lIns="45719" rIns="45719"/>
          <a:lstStyle/>
          <a:p>
            <a:pPr/>
          </a:p>
        </p:txBody>
      </p:sp>
      <p:sp>
        <p:nvSpPr>
          <p:cNvPr id="377" name="Text 20"/>
          <p:cNvSpPr txBox="1"/>
          <p:nvPr/>
        </p:nvSpPr>
        <p:spPr>
          <a:xfrm>
            <a:off x="932687" y="4949444"/>
            <a:ext cx="10326321"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FFFFFF"/>
                </a:solidFill>
                <a:latin typeface="Montserrat Thin Regular"/>
                <a:ea typeface="Montserrat Thin Regular"/>
                <a:cs typeface="Montserrat Thin Regular"/>
                <a:sym typeface="Montserrat Thin Regular"/>
              </a:defRPr>
            </a:lvl1pPr>
          </a:lstStyle>
          <a:p>
            <a:pPr/>
            <a:r>
              <a:t>Contexto íntegro transportado en toda la cadena  ·  cero repeticiones  ·  enrutamiento ACD nativo (Genesys, Cisco, Five9, GoContact…)</a:t>
            </a:r>
          </a:p>
        </p:txBody>
      </p:sp>
      <p:sp>
        <p:nvSpPr>
          <p:cNvPr id="378" name="Shape 21"/>
          <p:cNvSpPr/>
          <p:nvPr/>
        </p:nvSpPr>
        <p:spPr>
          <a:xfrm>
            <a:off x="658368" y="6382511"/>
            <a:ext cx="82297" cy="82297"/>
          </a:xfrm>
          <a:prstGeom prst="rect">
            <a:avLst/>
          </a:prstGeom>
          <a:solidFill>
            <a:srgbClr val="FE6C5F"/>
          </a:solidFill>
          <a:ln w="12700">
            <a:miter lim="400000"/>
          </a:ln>
        </p:spPr>
        <p:txBody>
          <a:bodyPr lIns="45719" rIns="45719"/>
          <a:lstStyle/>
          <a:p>
            <a:pPr/>
          </a:p>
        </p:txBody>
      </p:sp>
      <p:sp>
        <p:nvSpPr>
          <p:cNvPr id="379" name="Text 22"/>
          <p:cNvSpPr txBox="1"/>
          <p:nvPr/>
        </p:nvSpPr>
        <p:spPr>
          <a:xfrm>
            <a:off x="841247" y="6344666"/>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pic>
        <p:nvPicPr>
          <p:cNvPr id="380" name="freepik__a-young-caucasian-woman-approximately-25-years-old__67291.png" descr="freepik__a-young-caucasian-woman-approximately-25-years-old__67291.png"/>
          <p:cNvPicPr>
            <a:picLocks noChangeAspect="1"/>
          </p:cNvPicPr>
          <p:nvPr/>
        </p:nvPicPr>
        <p:blipFill>
          <a:blip r:embed="rId3">
            <a:extLst/>
          </a:blip>
          <a:srcRect l="37648" t="26528" r="34223" b="33542"/>
          <a:stretch>
            <a:fillRect/>
          </a:stretch>
        </p:blipFill>
        <p:spPr>
          <a:xfrm>
            <a:off x="7056278" y="2590298"/>
            <a:ext cx="562475" cy="546314"/>
          </a:xfrm>
          <a:custGeom>
            <a:avLst/>
            <a:gdLst/>
            <a:ahLst/>
            <a:cxnLst>
              <a:cxn ang="0">
                <a:pos x="wd2" y="hd2"/>
              </a:cxn>
              <a:cxn ang="5400000">
                <a:pos x="wd2" y="hd2"/>
              </a:cxn>
              <a:cxn ang="10800000">
                <a:pos x="wd2" y="hd2"/>
              </a:cxn>
              <a:cxn ang="16200000">
                <a:pos x="wd2" y="hd2"/>
              </a:cxn>
            </a:cxnLst>
            <a:rect l="0" t="0" r="r" b="b"/>
            <a:pathLst>
              <a:path w="19678" h="20595" fill="norm" stroke="1" extrusionOk="0">
                <a:moveTo>
                  <a:pt x="9839" y="0"/>
                </a:moveTo>
                <a:cubicBezTo>
                  <a:pt x="7320" y="0"/>
                  <a:pt x="4805" y="1012"/>
                  <a:pt x="2883" y="3022"/>
                </a:cubicBezTo>
                <a:cubicBezTo>
                  <a:pt x="-961" y="7043"/>
                  <a:pt x="-961" y="13559"/>
                  <a:pt x="2883" y="17580"/>
                </a:cubicBezTo>
                <a:cubicBezTo>
                  <a:pt x="6727" y="21600"/>
                  <a:pt x="12951" y="21600"/>
                  <a:pt x="16795" y="17580"/>
                </a:cubicBezTo>
                <a:cubicBezTo>
                  <a:pt x="20639" y="13559"/>
                  <a:pt x="20639" y="7043"/>
                  <a:pt x="16795" y="3022"/>
                </a:cubicBezTo>
                <a:cubicBezTo>
                  <a:pt x="14873" y="1012"/>
                  <a:pt x="12358" y="0"/>
                  <a:pt x="9839" y="0"/>
                </a:cubicBezTo>
                <a:close/>
              </a:path>
            </a:pathLst>
          </a:custGeom>
          <a:ln w="25400">
            <a:solidFill>
              <a:srgbClr val="ED7666"/>
            </a:solidFill>
            <a:miter lim="400000"/>
          </a:ln>
          <a:effectLst>
            <a:outerShdw sx="100000" sy="100000" kx="0" ky="0" algn="b" rotWithShape="0" blurRad="203200" dist="69664" dir="5400000">
              <a:srgbClr val="000000">
                <a:alpha val="12901"/>
              </a:srgbClr>
            </a:outerShdw>
          </a:effectLst>
        </p:spPr>
      </p:pic>
      <p:pic>
        <p:nvPicPr>
          <p:cNvPr id="381" name="Screenshot 2025-03-10 at 5.26.06 PM.png" descr="Screenshot 2025-03-10 at 5.26.06 PM.png"/>
          <p:cNvPicPr>
            <a:picLocks noChangeAspect="1"/>
          </p:cNvPicPr>
          <p:nvPr/>
        </p:nvPicPr>
        <p:blipFill>
          <a:blip r:embed="rId4">
            <a:extLst/>
          </a:blip>
          <a:srcRect l="4397" t="1131" r="4366" b="1127"/>
          <a:stretch>
            <a:fillRect/>
          </a:stretch>
        </p:blipFill>
        <p:spPr>
          <a:xfrm>
            <a:off x="10805912" y="2590306"/>
            <a:ext cx="546171" cy="546334"/>
          </a:xfrm>
          <a:custGeom>
            <a:avLst/>
            <a:gdLst/>
            <a:ahLst/>
            <a:cxnLst>
              <a:cxn ang="0">
                <a:pos x="wd2" y="hd2"/>
              </a:cxn>
              <a:cxn ang="5400000">
                <a:pos x="wd2" y="hd2"/>
              </a:cxn>
              <a:cxn ang="10800000">
                <a:pos x="wd2" y="hd2"/>
              </a:cxn>
              <a:cxn ang="16200000">
                <a:pos x="wd2" y="hd2"/>
              </a:cxn>
            </a:cxnLst>
            <a:rect l="0" t="0" r="r" b="b"/>
            <a:pathLst>
              <a:path w="19678" h="20595" fill="norm" stroke="1" extrusionOk="0">
                <a:moveTo>
                  <a:pt x="9832" y="0"/>
                </a:moveTo>
                <a:cubicBezTo>
                  <a:pt x="7313" y="0"/>
                  <a:pt x="4804" y="1011"/>
                  <a:pt x="2882" y="3022"/>
                </a:cubicBezTo>
                <a:cubicBezTo>
                  <a:pt x="-961" y="7043"/>
                  <a:pt x="-961" y="13558"/>
                  <a:pt x="2882" y="17579"/>
                </a:cubicBezTo>
                <a:cubicBezTo>
                  <a:pt x="6726" y="21600"/>
                  <a:pt x="12952" y="21600"/>
                  <a:pt x="16796" y="17579"/>
                </a:cubicBezTo>
                <a:cubicBezTo>
                  <a:pt x="20639" y="13558"/>
                  <a:pt x="20639" y="7043"/>
                  <a:pt x="16796" y="3022"/>
                </a:cubicBezTo>
                <a:cubicBezTo>
                  <a:pt x="14874" y="1011"/>
                  <a:pt x="12351" y="0"/>
                  <a:pt x="9832" y="0"/>
                </a:cubicBezTo>
                <a:close/>
              </a:path>
            </a:pathLst>
          </a:custGeom>
          <a:ln w="25400">
            <a:solidFill>
              <a:srgbClr val="ED7666"/>
            </a:solidFill>
            <a:miter lim="400000"/>
          </a:ln>
          <a:effectLst>
            <a:outerShdw sx="100000" sy="100000" kx="0" ky="0" algn="b" rotWithShape="0" blurRad="152400" dist="106329" dir="5400000">
              <a:srgbClr val="000000">
                <a:alpha val="12901"/>
              </a:srgbClr>
            </a:outerShdw>
          </a:effectLst>
        </p:spPr>
      </p:pic>
      <p:pic>
        <p:nvPicPr>
          <p:cNvPr id="382" name="Screenshot 2025-03-20 at 8.31.04 PM.png" descr="Screenshot 2025-03-20 at 8.31.04 PM.png"/>
          <p:cNvPicPr>
            <a:picLocks noChangeAspect="1"/>
          </p:cNvPicPr>
          <p:nvPr/>
        </p:nvPicPr>
        <p:blipFill>
          <a:blip r:embed="rId5">
            <a:extLst/>
          </a:blip>
          <a:srcRect l="6403" t="0" r="8065" b="1627"/>
          <a:stretch>
            <a:fillRect/>
          </a:stretch>
        </p:blipFill>
        <p:spPr>
          <a:xfrm>
            <a:off x="3217644" y="2590298"/>
            <a:ext cx="545040" cy="546342"/>
          </a:xfrm>
          <a:custGeom>
            <a:avLst/>
            <a:gdLst/>
            <a:ahLst/>
            <a:cxnLst>
              <a:cxn ang="0">
                <a:pos x="wd2" y="hd2"/>
              </a:cxn>
              <a:cxn ang="5400000">
                <a:pos x="wd2" y="hd2"/>
              </a:cxn>
              <a:cxn ang="10800000">
                <a:pos x="wd2" y="hd2"/>
              </a:cxn>
              <a:cxn ang="16200000">
                <a:pos x="wd2" y="hd2"/>
              </a:cxn>
            </a:cxnLst>
            <a:rect l="0" t="0" r="r" b="b"/>
            <a:pathLst>
              <a:path w="19678" h="20595" fill="norm" stroke="1" extrusionOk="0">
                <a:moveTo>
                  <a:pt x="9846" y="0"/>
                </a:moveTo>
                <a:cubicBezTo>
                  <a:pt x="7328" y="0"/>
                  <a:pt x="4804" y="1011"/>
                  <a:pt x="2882" y="3022"/>
                </a:cubicBezTo>
                <a:cubicBezTo>
                  <a:pt x="-961" y="7044"/>
                  <a:pt x="-961" y="13557"/>
                  <a:pt x="2882" y="17578"/>
                </a:cubicBezTo>
                <a:cubicBezTo>
                  <a:pt x="6726" y="21600"/>
                  <a:pt x="12952" y="21600"/>
                  <a:pt x="16796" y="17578"/>
                </a:cubicBezTo>
                <a:cubicBezTo>
                  <a:pt x="20639" y="13557"/>
                  <a:pt x="20639" y="7044"/>
                  <a:pt x="16796" y="3022"/>
                </a:cubicBezTo>
                <a:cubicBezTo>
                  <a:pt x="14874" y="1011"/>
                  <a:pt x="12365" y="0"/>
                  <a:pt x="9846" y="0"/>
                </a:cubicBezTo>
                <a:close/>
              </a:path>
            </a:pathLst>
          </a:custGeom>
          <a:ln w="25400">
            <a:solidFill>
              <a:srgbClr val="ED7666"/>
            </a:solidFill>
            <a:miter lim="400000"/>
          </a:ln>
          <a:effectLst>
            <a:outerShdw sx="100000" sy="100000" kx="0" ky="0" algn="b" rotWithShape="0" blurRad="203200" dist="69664" dir="5400000">
              <a:srgbClr val="000000">
                <a:alpha val="26261"/>
              </a:srgbClr>
            </a:outerShdw>
          </a:effectLst>
        </p:spPr>
      </p:pic>
      <p:sp>
        <p:nvSpPr>
          <p:cNvPr id="383" name=""/>
          <p:cNvSpPr txBox="1"/>
          <p:nvPr/>
        </p:nvSpPr>
        <p:spPr>
          <a:xfrm>
            <a:off x="2521108" y="2557272"/>
            <a:ext cx="713741" cy="701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4800">
                <a:solidFill>
                  <a:srgbClr val="4D5C6E"/>
                </a:solidFill>
                <a:latin typeface="videortc"/>
                <a:ea typeface="videortc"/>
                <a:cs typeface="videortc"/>
                <a:sym typeface="videortc"/>
              </a:defRPr>
            </a:lvl1pPr>
          </a:lstStyle>
          <a:p>
            <a:pPr/>
            <a:r>
              <a:t></a:t>
            </a:r>
          </a:p>
        </p:txBody>
      </p:sp>
      <p:sp>
        <p:nvSpPr>
          <p:cNvPr id="384" name=""/>
          <p:cNvSpPr txBox="1"/>
          <p:nvPr/>
        </p:nvSpPr>
        <p:spPr>
          <a:xfrm>
            <a:off x="6403409" y="2512934"/>
            <a:ext cx="713741" cy="701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4800">
                <a:solidFill>
                  <a:srgbClr val="4D5C6E"/>
                </a:solidFill>
                <a:latin typeface="videortc"/>
                <a:ea typeface="videortc"/>
                <a:cs typeface="videortc"/>
                <a:sym typeface="videortc"/>
              </a:defRPr>
            </a:lvl1pPr>
          </a:lstStyle>
          <a:p>
            <a:pPr/>
            <a:r>
              <a:t></a:t>
            </a:r>
          </a:p>
        </p:txBody>
      </p:sp>
      <p:sp>
        <p:nvSpPr>
          <p:cNvPr id="385" name=""/>
          <p:cNvSpPr txBox="1"/>
          <p:nvPr/>
        </p:nvSpPr>
        <p:spPr>
          <a:xfrm>
            <a:off x="10208261" y="2512934"/>
            <a:ext cx="713741" cy="701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4800">
                <a:solidFill>
                  <a:srgbClr val="ED7666"/>
                </a:solidFill>
                <a:latin typeface="videortc"/>
                <a:ea typeface="videortc"/>
                <a:cs typeface="videortc"/>
                <a:sym typeface="videortc"/>
              </a:defRPr>
            </a:lvl1pPr>
          </a:lstStyle>
          <a:p>
            <a:pPr/>
            <a:r>
              <a:t></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89" name="Gemini_Generated_Image_2.png" descr="Gemini_Generated_Image_2.png"/>
          <p:cNvPicPr>
            <a:picLocks noChangeAspect="1"/>
          </p:cNvPicPr>
          <p:nvPr/>
        </p:nvPicPr>
        <p:blipFill>
          <a:blip r:embed="rId2">
            <a:extLst/>
          </a:blip>
          <a:stretch>
            <a:fillRect/>
          </a:stretch>
        </p:blipFill>
        <p:spPr>
          <a:xfrm>
            <a:off x="-2156191" y="0"/>
            <a:ext cx="9146552" cy="6858001"/>
          </a:xfrm>
          <a:prstGeom prst="rect">
            <a:avLst/>
          </a:prstGeom>
          <a:ln w="12700">
            <a:miter lim="400000"/>
          </a:ln>
        </p:spPr>
      </p:pic>
      <p:pic>
        <p:nvPicPr>
          <p:cNvPr id="390" name="Gemini_Generated_Image_6pe5ws6pe5ws6pe5 (2).png" descr="Gemini_Generated_Image_6pe5ws6pe5ws6pe5 (2).png"/>
          <p:cNvPicPr>
            <a:picLocks noChangeAspect="1"/>
          </p:cNvPicPr>
          <p:nvPr/>
        </p:nvPicPr>
        <p:blipFill>
          <a:blip r:embed="rId3">
            <a:extLst/>
          </a:blip>
          <a:srcRect l="18287" t="0" r="0" b="0"/>
          <a:stretch>
            <a:fillRect/>
          </a:stretch>
        </p:blipFill>
        <p:spPr>
          <a:xfrm>
            <a:off x="6104680" y="0"/>
            <a:ext cx="7473890" cy="6858001"/>
          </a:xfrm>
          <a:prstGeom prst="rect">
            <a:avLst/>
          </a:prstGeom>
          <a:ln w="12700">
            <a:miter lim="400000"/>
          </a:ln>
        </p:spPr>
      </p:pic>
      <p:sp>
        <p:nvSpPr>
          <p:cNvPr id="391" name="Line"/>
          <p:cNvSpPr/>
          <p:nvPr/>
        </p:nvSpPr>
        <p:spPr>
          <a:xfrm flipV="1">
            <a:off x="6096000" y="-9118"/>
            <a:ext cx="1" cy="6876236"/>
          </a:xfrm>
          <a:prstGeom prst="line">
            <a:avLst/>
          </a:prstGeom>
          <a:ln w="12700">
            <a:solidFill>
              <a:srgbClr val="FFFFFF"/>
            </a:solidFill>
            <a:miter/>
          </a:ln>
        </p:spPr>
        <p:txBody>
          <a:bodyPr lIns="45719" rIns="45719"/>
          <a:lstStyle/>
          <a:p>
            <a:pP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4F6F7"/>
        </a:solidFill>
      </p:bgPr>
    </p:bg>
    <p:spTree>
      <p:nvGrpSpPr>
        <p:cNvPr id="1" name=""/>
        <p:cNvGrpSpPr/>
        <p:nvPr/>
      </p:nvGrpSpPr>
      <p:grpSpPr>
        <a:xfrm>
          <a:off x="0" y="0"/>
          <a:ext cx="0" cy="0"/>
          <a:chOff x="0" y="0"/>
          <a:chExt cx="0" cy="0"/>
        </a:xfrm>
      </p:grpSpPr>
      <p:sp>
        <p:nvSpPr>
          <p:cNvPr id="393" name="Text 0"/>
          <p:cNvSpPr txBox="1"/>
          <p:nvPr/>
        </p:nvSpPr>
        <p:spPr>
          <a:xfrm>
            <a:off x="658368" y="612394"/>
            <a:ext cx="5029201"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INTEGRACIÓN</a:t>
            </a:r>
          </a:p>
        </p:txBody>
      </p:sp>
      <p:sp>
        <p:nvSpPr>
          <p:cNvPr id="394" name="Text 1"/>
          <p:cNvSpPr txBox="1"/>
          <p:nvPr/>
        </p:nvSpPr>
        <p:spPr>
          <a:xfrm>
            <a:off x="658368" y="868680"/>
            <a:ext cx="5029201" cy="79473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3100"/>
              </a:lnSpc>
              <a:defRPr sz="2700">
                <a:solidFill>
                  <a:srgbClr val="22303A"/>
                </a:solidFill>
                <a:latin typeface="Montserrat Thin Bold"/>
                <a:ea typeface="Montserrat Thin Bold"/>
                <a:cs typeface="Montserrat Thin Bold"/>
                <a:sym typeface="Montserrat Thin Bold"/>
              </a:defRPr>
            </a:pPr>
            <a:r>
              <a:t>Se integra con el contact</a:t>
            </a:r>
          </a:p>
          <a:p>
            <a:pPr>
              <a:lnSpc>
                <a:spcPts val="3100"/>
              </a:lnSpc>
              <a:defRPr sz="2700">
                <a:solidFill>
                  <a:srgbClr val="22303A"/>
                </a:solidFill>
                <a:latin typeface="Montserrat Thin Bold"/>
                <a:ea typeface="Montserrat Thin Bold"/>
                <a:cs typeface="Montserrat Thin Bold"/>
                <a:sym typeface="Montserrat Thin Bold"/>
              </a:defRPr>
            </a:pPr>
            <a:r>
              <a:t>center que ya tiene</a:t>
            </a:r>
          </a:p>
        </p:txBody>
      </p:sp>
      <p:sp>
        <p:nvSpPr>
          <p:cNvPr id="395" name="Text 2"/>
          <p:cNvSpPr txBox="1"/>
          <p:nvPr/>
        </p:nvSpPr>
        <p:spPr>
          <a:xfrm>
            <a:off x="658367" y="2286000"/>
            <a:ext cx="4846322" cy="713894"/>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900"/>
              </a:lnSpc>
              <a:defRPr sz="1200">
                <a:solidFill>
                  <a:srgbClr val="6B7A85"/>
                </a:solidFill>
                <a:latin typeface="Montserrat Thin Regular"/>
                <a:ea typeface="Montserrat Thin Regular"/>
                <a:cs typeface="Montserrat Thin Regular"/>
                <a:sym typeface="Montserrat Thin Regular"/>
              </a:defRPr>
            </a:lvl1pPr>
          </a:lstStyle>
          <a:p>
            <a:pPr/>
            <a:r>
              <a:t>La plataforma se integra con el ACD que la entidad ya tiene en producción, o funciona de forma autónoma con su propio Web ACD. No exige migración, ni sustituir la operativa existente.</a:t>
            </a:r>
          </a:p>
        </p:txBody>
      </p:sp>
      <p:sp>
        <p:nvSpPr>
          <p:cNvPr id="396" name="Shape 5"/>
          <p:cNvSpPr/>
          <p:nvPr/>
        </p:nvSpPr>
        <p:spPr>
          <a:xfrm>
            <a:off x="658367" y="4800600"/>
            <a:ext cx="5349242" cy="1207009"/>
          </a:xfrm>
          <a:prstGeom prst="rect">
            <a:avLst/>
          </a:prstGeom>
          <a:solidFill>
            <a:srgbClr val="22303A"/>
          </a:solidFill>
          <a:ln w="12700">
            <a:miter lim="400000"/>
          </a:ln>
        </p:spPr>
        <p:txBody>
          <a:bodyPr lIns="45719" rIns="45719"/>
          <a:lstStyle/>
          <a:p>
            <a:pPr/>
          </a:p>
        </p:txBody>
      </p:sp>
      <p:sp>
        <p:nvSpPr>
          <p:cNvPr id="397" name="Text 6"/>
          <p:cNvSpPr txBox="1"/>
          <p:nvPr/>
        </p:nvSpPr>
        <p:spPr>
          <a:xfrm>
            <a:off x="969264" y="5028183"/>
            <a:ext cx="4727448"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FFFFFF"/>
                </a:solidFill>
                <a:latin typeface="Montserrat Thin Regular"/>
                <a:ea typeface="Montserrat Thin Regular"/>
                <a:cs typeface="Montserrat Thin Regular"/>
                <a:sym typeface="Montserrat Thin Regular"/>
              </a:defRPr>
            </a:lvl1pPr>
          </a:lstStyle>
          <a:p>
            <a:pPr/>
            <a:r>
              <a:t>Agentes distribuidos</a:t>
            </a:r>
          </a:p>
        </p:txBody>
      </p:sp>
      <p:sp>
        <p:nvSpPr>
          <p:cNvPr id="398" name="Text 7"/>
          <p:cNvSpPr txBox="1"/>
          <p:nvPr/>
        </p:nvSpPr>
        <p:spPr>
          <a:xfrm>
            <a:off x="969264" y="5303520"/>
            <a:ext cx="4727448" cy="37477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500"/>
              </a:lnSpc>
              <a:defRPr sz="1000">
                <a:solidFill>
                  <a:srgbClr val="A8B4BE"/>
                </a:solidFill>
                <a:latin typeface="Montserrat Thin Regular"/>
                <a:ea typeface="Montserrat Thin Regular"/>
                <a:cs typeface="Montserrat Thin Regular"/>
                <a:sym typeface="Montserrat Thin Regular"/>
              </a:defRPr>
            </a:lvl1pPr>
          </a:lstStyle>
          <a:p>
            <a:pPr/>
            <a:r>
              <a:t>Aprovecha asesores ya disponibles en oficinas, concesionarios o locales, entre atenciones presenciales.</a:t>
            </a:r>
          </a:p>
        </p:txBody>
      </p:sp>
      <p:sp>
        <p:nvSpPr>
          <p:cNvPr id="399" name="Shape 8"/>
          <p:cNvSpPr/>
          <p:nvPr/>
        </p:nvSpPr>
        <p:spPr>
          <a:xfrm>
            <a:off x="6181344" y="4800600"/>
            <a:ext cx="5349241" cy="1207009"/>
          </a:xfrm>
          <a:prstGeom prst="rect">
            <a:avLst/>
          </a:prstGeom>
          <a:solidFill>
            <a:srgbClr val="22303A"/>
          </a:solidFill>
          <a:ln w="12700">
            <a:miter lim="400000"/>
          </a:ln>
        </p:spPr>
        <p:txBody>
          <a:bodyPr lIns="45719" rIns="45719"/>
          <a:lstStyle/>
          <a:p>
            <a:pPr/>
          </a:p>
        </p:txBody>
      </p:sp>
      <p:sp>
        <p:nvSpPr>
          <p:cNvPr id="400" name="Text 9"/>
          <p:cNvSpPr txBox="1"/>
          <p:nvPr/>
        </p:nvSpPr>
        <p:spPr>
          <a:xfrm>
            <a:off x="6492240" y="5028183"/>
            <a:ext cx="4727449"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FFFFFF"/>
                </a:solidFill>
                <a:latin typeface="Montserrat Thin Regular"/>
                <a:ea typeface="Montserrat Thin Regular"/>
                <a:cs typeface="Montserrat Thin Regular"/>
                <a:sym typeface="Montserrat Thin Regular"/>
              </a:defRPr>
            </a:lvl1pPr>
          </a:lstStyle>
          <a:p>
            <a:pPr/>
            <a:r>
              <a:t>Agentes centralizados</a:t>
            </a:r>
          </a:p>
        </p:txBody>
      </p:sp>
      <p:sp>
        <p:nvSpPr>
          <p:cNvPr id="401" name="Text 10"/>
          <p:cNvSpPr txBox="1"/>
          <p:nvPr/>
        </p:nvSpPr>
        <p:spPr>
          <a:xfrm>
            <a:off x="6492240" y="5303520"/>
            <a:ext cx="4727449" cy="37477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500"/>
              </a:lnSpc>
              <a:defRPr sz="1000">
                <a:solidFill>
                  <a:srgbClr val="A8B4BE"/>
                </a:solidFill>
                <a:latin typeface="Montserrat Thin Regular"/>
                <a:ea typeface="Montserrat Thin Regular"/>
                <a:cs typeface="Montserrat Thin Regular"/>
                <a:sym typeface="Montserrat Thin Regular"/>
              </a:defRPr>
            </a:lvl1pPr>
          </a:lstStyle>
          <a:p>
            <a:pPr/>
            <a:r>
              <a:t>Maximiza la operativa con más turnos, especialización por cola y externalización del centro de contacto.</a:t>
            </a:r>
          </a:p>
        </p:txBody>
      </p:sp>
      <p:sp>
        <p:nvSpPr>
          <p:cNvPr id="402" name="Shape 11"/>
          <p:cNvSpPr/>
          <p:nvPr/>
        </p:nvSpPr>
        <p:spPr>
          <a:xfrm>
            <a:off x="658368" y="6382511"/>
            <a:ext cx="82297" cy="82297"/>
          </a:xfrm>
          <a:prstGeom prst="rect">
            <a:avLst/>
          </a:prstGeom>
          <a:solidFill>
            <a:srgbClr val="FE6C5F"/>
          </a:solidFill>
          <a:ln w="12700">
            <a:miter lim="400000"/>
          </a:ln>
        </p:spPr>
        <p:txBody>
          <a:bodyPr lIns="45719" rIns="45719"/>
          <a:lstStyle/>
          <a:p>
            <a:pPr/>
          </a:p>
        </p:txBody>
      </p:sp>
      <p:sp>
        <p:nvSpPr>
          <p:cNvPr id="403" name="Text 12"/>
          <p:cNvSpPr txBox="1"/>
          <p:nvPr/>
        </p:nvSpPr>
        <p:spPr>
          <a:xfrm>
            <a:off x="841247" y="6344666"/>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grpSp>
        <p:nvGrpSpPr>
          <p:cNvPr id="406" name="Group"/>
          <p:cNvGrpSpPr/>
          <p:nvPr/>
        </p:nvGrpSpPr>
        <p:grpSpPr>
          <a:xfrm>
            <a:off x="6673036" y="675636"/>
            <a:ext cx="4871200" cy="2560332"/>
            <a:chOff x="0" y="0"/>
            <a:chExt cx="4871199" cy="2560331"/>
          </a:xfrm>
        </p:grpSpPr>
        <p:pic>
          <p:nvPicPr>
            <p:cNvPr id="404" name="Screenshot 2025-10-14 at 7.16.02 PM.png" descr="Screenshot 2025-10-14 at 7.16.02 PM.png"/>
            <p:cNvPicPr>
              <a:picLocks noChangeAspect="1"/>
            </p:cNvPicPr>
            <p:nvPr/>
          </p:nvPicPr>
          <p:blipFill>
            <a:blip r:embed="rId3">
              <a:extLst/>
            </a:blip>
            <a:stretch>
              <a:fillRect/>
            </a:stretch>
          </p:blipFill>
          <p:spPr>
            <a:xfrm>
              <a:off x="0" y="0"/>
              <a:ext cx="3606068" cy="2560332"/>
            </a:xfrm>
            <a:prstGeom prst="rect">
              <a:avLst/>
            </a:prstGeom>
            <a:ln w="12700" cap="flat">
              <a:noFill/>
              <a:miter lim="400000"/>
            </a:ln>
            <a:effectLst/>
          </p:spPr>
        </p:pic>
        <p:pic>
          <p:nvPicPr>
            <p:cNvPr id="405" name="Screenshot 2025-09-01 at 12.24.15 PM.png" descr="Screenshot 2025-09-01 at 12.24.15 PM.png"/>
            <p:cNvPicPr>
              <a:picLocks noChangeAspect="1"/>
            </p:cNvPicPr>
            <p:nvPr/>
          </p:nvPicPr>
          <p:blipFill>
            <a:blip r:embed="rId4">
              <a:extLst/>
            </a:blip>
            <a:stretch>
              <a:fillRect/>
            </a:stretch>
          </p:blipFill>
          <p:spPr>
            <a:xfrm>
              <a:off x="853413" y="0"/>
              <a:ext cx="4017787" cy="2560332"/>
            </a:xfrm>
            <a:prstGeom prst="rect">
              <a:avLst/>
            </a:prstGeom>
            <a:ln w="12700" cap="flat">
              <a:noFill/>
              <a:miter lim="400000"/>
            </a:ln>
            <a:effectLst>
              <a:outerShdw sx="100000" sy="100000" kx="0" ky="0" algn="b" rotWithShape="0" blurRad="381000" dist="211539" dir="5400000">
                <a:srgbClr val="5E5E5E">
                  <a:alpha val="50000"/>
                </a:srgbClr>
              </a:outerShdw>
            </a:effectLst>
          </p:spPr>
        </p:pic>
      </p:grpSp>
      <p:graphicFrame>
        <p:nvGraphicFramePr>
          <p:cNvPr id="407" name="Tabla 1"/>
          <p:cNvGraphicFramePr/>
          <p:nvPr/>
        </p:nvGraphicFramePr>
        <p:xfrm>
          <a:off x="671051" y="3482724"/>
          <a:ext cx="10849898" cy="1042629"/>
        </p:xfrm>
        <a:graphic xmlns:a="http://schemas.openxmlformats.org/drawingml/2006/main">
          <a:graphicData uri="http://schemas.openxmlformats.org/drawingml/2006/table">
            <a:tbl>
              <a:tblPr firstCol="0" firstRow="0" lastCol="0" lastRow="0" bandCol="0" bandRow="0" rtl="0">
                <a:tableStyleId>{2708684C-4D16-4618-839F-0558EEFCDFE6}</a:tableStyleId>
              </a:tblPr>
              <a:tblGrid>
                <a:gridCol w="1549985"/>
                <a:gridCol w="1549985"/>
                <a:gridCol w="1549985"/>
                <a:gridCol w="1549985"/>
                <a:gridCol w="1549985"/>
                <a:gridCol w="1549985"/>
                <a:gridCol w="1549985"/>
              </a:tblGrid>
              <a:tr h="521314">
                <a:tc>
                  <a:txBody>
                    <a:bodyPr/>
                    <a:lstStyle/>
                    <a:p>
                      <a:pPr algn="ctr">
                        <a:defRPr sz="1600">
                          <a:latin typeface="Helvetica Neue"/>
                          <a:ea typeface="Helvetica Neue"/>
                          <a:cs typeface="Helvetica Neue"/>
                          <a:sym typeface="Helvetica Neue"/>
                        </a:defRPr>
                      </a:pPr>
                    </a:p>
                  </a:txBody>
                  <a:tcPr marL="50800" marR="50800" marT="50800" marB="50800" anchor="ctr" anchorCtr="0" horzOverflow="overflow">
                    <a:lnL w="12700">
                      <a:miter lim="400000"/>
                    </a:lnL>
                    <a:lnR w="3175">
                      <a:solidFill>
                        <a:srgbClr val="000000"/>
                      </a:solidFill>
                      <a:custDash>
                        <a:ds d="200000" sp="200000"/>
                      </a:custDash>
                      <a:miter lim="400000"/>
                    </a:lnR>
                    <a:lnT w="12700">
                      <a:miter lim="400000"/>
                    </a:lnT>
                    <a:lnB w="3175">
                      <a:solidFill>
                        <a:srgbClr val="000000"/>
                      </a:solidFill>
                      <a:custDash>
                        <a:ds d="200000" sp="200000"/>
                      </a:custDash>
                      <a:miter lim="400000"/>
                    </a:lnB>
                    <a:blipFill rotWithShape="1">
                      <a:blip r:embed="rId5"/>
                      <a:srcRect l="0" t="0" r="0" b="0"/>
                      <a:stretch>
                        <a:fillRect/>
                      </a:stretch>
                    </a:blipFill>
                  </a:tcPr>
                </a:tc>
                <a:tc>
                  <a:txBody>
                    <a:bodyPr/>
                    <a:lstStyle/>
                    <a:p>
                      <a:pPr algn="ctr">
                        <a:defRPr sz="1600">
                          <a:latin typeface="Helvetica Neue"/>
                          <a:ea typeface="Helvetica Neue"/>
                          <a:cs typeface="Helvetica Neue"/>
                          <a:sym typeface="Helvetica Neue"/>
                        </a:defRPr>
                      </a:pPr>
                    </a:p>
                  </a:txBody>
                  <a:tcPr marL="50800" marR="50800" marT="50800" marB="50800" anchor="ctr" anchorCtr="0" horzOverflow="overflow">
                    <a:lnL w="3175">
                      <a:solidFill>
                        <a:srgbClr val="000000"/>
                      </a:solidFill>
                      <a:custDash>
                        <a:ds d="200000" sp="200000"/>
                      </a:custDash>
                      <a:miter lim="400000"/>
                    </a:lnL>
                    <a:lnR w="3175">
                      <a:solidFill>
                        <a:srgbClr val="000000"/>
                      </a:solidFill>
                      <a:custDash>
                        <a:ds d="200000" sp="200000"/>
                      </a:custDash>
                      <a:miter lim="400000"/>
                    </a:lnR>
                    <a:lnT w="12700">
                      <a:miter lim="400000"/>
                    </a:lnT>
                    <a:lnB w="3175">
                      <a:solidFill>
                        <a:srgbClr val="000000"/>
                      </a:solidFill>
                      <a:custDash>
                        <a:ds d="200000" sp="200000"/>
                      </a:custDash>
                      <a:miter lim="400000"/>
                    </a:lnB>
                    <a:blipFill rotWithShape="1">
                      <a:blip r:embed="rId6"/>
                      <a:srcRect l="0" t="0" r="0" b="0"/>
                      <a:stretch>
                        <a:fillRect/>
                      </a:stretch>
                    </a:blipFill>
                  </a:tcPr>
                </a:tc>
                <a:tc>
                  <a:txBody>
                    <a:bodyPr/>
                    <a:lstStyle/>
                    <a:p>
                      <a:pPr algn="ctr">
                        <a:defRPr sz="1600">
                          <a:latin typeface="Helvetica Neue"/>
                          <a:ea typeface="Helvetica Neue"/>
                          <a:cs typeface="Helvetica Neue"/>
                          <a:sym typeface="Helvetica Neue"/>
                        </a:defRPr>
                      </a:pPr>
                    </a:p>
                  </a:txBody>
                  <a:tcPr marL="50800" marR="50800" marT="50800" marB="50800" anchor="ctr" anchorCtr="0" horzOverflow="overflow">
                    <a:lnL w="3175">
                      <a:solidFill>
                        <a:srgbClr val="000000"/>
                      </a:solidFill>
                      <a:custDash>
                        <a:ds d="200000" sp="200000"/>
                      </a:custDash>
                      <a:miter lim="400000"/>
                    </a:lnL>
                    <a:lnR w="3175">
                      <a:solidFill>
                        <a:srgbClr val="000000"/>
                      </a:solidFill>
                      <a:custDash>
                        <a:ds d="200000" sp="200000"/>
                      </a:custDash>
                      <a:miter lim="400000"/>
                    </a:lnR>
                    <a:lnT w="12700">
                      <a:miter lim="400000"/>
                    </a:lnT>
                    <a:lnB w="3175">
                      <a:solidFill>
                        <a:srgbClr val="000000"/>
                      </a:solidFill>
                      <a:custDash>
                        <a:ds d="200000" sp="200000"/>
                      </a:custDash>
                      <a:miter lim="400000"/>
                    </a:lnB>
                    <a:blipFill rotWithShape="1">
                      <a:blip r:embed="rId7"/>
                      <a:srcRect l="0" t="0" r="0" b="0"/>
                      <a:stretch>
                        <a:fillRect/>
                      </a:stretch>
                    </a:blipFill>
                  </a:tcPr>
                </a:tc>
                <a:tc>
                  <a:txBody>
                    <a:bodyPr/>
                    <a:lstStyle/>
                    <a:p>
                      <a:pPr algn="ctr">
                        <a:defRPr sz="1600">
                          <a:latin typeface="Helvetica Neue"/>
                          <a:ea typeface="Helvetica Neue"/>
                          <a:cs typeface="Helvetica Neue"/>
                          <a:sym typeface="Helvetica Neue"/>
                        </a:defRPr>
                      </a:pPr>
                    </a:p>
                  </a:txBody>
                  <a:tcPr marL="50800" marR="50800" marT="50800" marB="50800" anchor="ctr" anchorCtr="0" horzOverflow="overflow">
                    <a:lnL w="3175">
                      <a:solidFill>
                        <a:srgbClr val="000000"/>
                      </a:solidFill>
                      <a:custDash>
                        <a:ds d="200000" sp="200000"/>
                      </a:custDash>
                      <a:miter lim="400000"/>
                    </a:lnL>
                    <a:lnR w="3175">
                      <a:solidFill>
                        <a:srgbClr val="000000"/>
                      </a:solidFill>
                      <a:custDash>
                        <a:ds d="200000" sp="200000"/>
                      </a:custDash>
                      <a:miter lim="400000"/>
                    </a:lnR>
                    <a:lnT w="12700">
                      <a:miter lim="400000"/>
                    </a:lnT>
                    <a:lnB w="3175">
                      <a:solidFill>
                        <a:srgbClr val="000000"/>
                      </a:solidFill>
                      <a:custDash>
                        <a:ds d="200000" sp="200000"/>
                      </a:custDash>
                      <a:miter lim="400000"/>
                    </a:lnB>
                    <a:blipFill rotWithShape="1">
                      <a:blip r:embed="rId8"/>
                      <a:srcRect l="0" t="0" r="0" b="0"/>
                      <a:stretch>
                        <a:fillRect/>
                      </a:stretch>
                    </a:blipFill>
                  </a:tcPr>
                </a:tc>
                <a:tc>
                  <a:txBody>
                    <a:bodyPr/>
                    <a:lstStyle/>
                    <a:p>
                      <a:pPr algn="ctr">
                        <a:defRPr sz="1600">
                          <a:latin typeface="Helvetica Neue"/>
                          <a:ea typeface="Helvetica Neue"/>
                          <a:cs typeface="Helvetica Neue"/>
                          <a:sym typeface="Helvetica Neue"/>
                        </a:defRPr>
                      </a:pPr>
                    </a:p>
                  </a:txBody>
                  <a:tcPr marL="50800" marR="50800" marT="50800" marB="50800" anchor="ctr" anchorCtr="0" horzOverflow="overflow">
                    <a:lnL w="3175">
                      <a:solidFill>
                        <a:srgbClr val="000000"/>
                      </a:solidFill>
                      <a:custDash>
                        <a:ds d="200000" sp="200000"/>
                      </a:custDash>
                      <a:miter lim="400000"/>
                    </a:lnL>
                    <a:lnR w="3175">
                      <a:solidFill>
                        <a:srgbClr val="000000"/>
                      </a:solidFill>
                      <a:custDash>
                        <a:ds d="200000" sp="200000"/>
                      </a:custDash>
                      <a:miter lim="400000"/>
                    </a:lnR>
                    <a:lnT w="12700">
                      <a:miter lim="400000"/>
                    </a:lnT>
                    <a:lnB w="3175">
                      <a:solidFill>
                        <a:srgbClr val="000000"/>
                      </a:solidFill>
                      <a:custDash>
                        <a:ds d="200000" sp="200000"/>
                      </a:custDash>
                      <a:miter lim="400000"/>
                    </a:lnB>
                    <a:blipFill rotWithShape="1">
                      <a:blip r:embed="rId9"/>
                      <a:srcRect l="0" t="0" r="0" b="0"/>
                      <a:stretch>
                        <a:fillRect/>
                      </a:stretch>
                    </a:blipFill>
                  </a:tcPr>
                </a:tc>
                <a:tc>
                  <a:txBody>
                    <a:bodyPr/>
                    <a:lstStyle/>
                    <a:p>
                      <a:pPr algn="ctr">
                        <a:defRPr sz="1600">
                          <a:latin typeface="Helvetica Neue"/>
                          <a:ea typeface="Helvetica Neue"/>
                          <a:cs typeface="Helvetica Neue"/>
                          <a:sym typeface="Helvetica Neue"/>
                        </a:defRPr>
                      </a:pPr>
                    </a:p>
                  </a:txBody>
                  <a:tcPr marL="50800" marR="50800" marT="50800" marB="50800" anchor="ctr" anchorCtr="0" horzOverflow="overflow">
                    <a:lnL w="3175">
                      <a:solidFill>
                        <a:srgbClr val="000000"/>
                      </a:solidFill>
                      <a:custDash>
                        <a:ds d="200000" sp="200000"/>
                      </a:custDash>
                      <a:miter lim="400000"/>
                    </a:lnL>
                    <a:lnR w="3175">
                      <a:solidFill>
                        <a:srgbClr val="000000"/>
                      </a:solidFill>
                      <a:custDash>
                        <a:ds d="200000" sp="200000"/>
                      </a:custDash>
                      <a:miter lim="400000"/>
                    </a:lnR>
                    <a:lnT w="12700">
                      <a:miter lim="400000"/>
                    </a:lnT>
                    <a:lnB w="3175">
                      <a:solidFill>
                        <a:srgbClr val="000000"/>
                      </a:solidFill>
                      <a:custDash>
                        <a:ds d="200000" sp="200000"/>
                      </a:custDash>
                      <a:miter lim="400000"/>
                    </a:lnB>
                    <a:blipFill rotWithShape="1">
                      <a:blip r:embed="rId10"/>
                      <a:srcRect l="0" t="0" r="0" b="0"/>
                      <a:stretch>
                        <a:fillRect/>
                      </a:stretch>
                    </a:blipFill>
                  </a:tcPr>
                </a:tc>
                <a:tc>
                  <a:txBody>
                    <a:bodyPr/>
                    <a:lstStyle/>
                    <a:p>
                      <a:pPr algn="ctr">
                        <a:defRPr sz="1600">
                          <a:latin typeface="Helvetica Neue"/>
                          <a:ea typeface="Helvetica Neue"/>
                          <a:cs typeface="Helvetica Neue"/>
                          <a:sym typeface="Helvetica Neue"/>
                        </a:defRPr>
                      </a:pPr>
                    </a:p>
                  </a:txBody>
                  <a:tcPr marL="50800" marR="50800" marT="50800" marB="50800" anchor="ctr" anchorCtr="0" horzOverflow="overflow">
                    <a:lnL w="3175">
                      <a:solidFill>
                        <a:srgbClr val="000000"/>
                      </a:solidFill>
                      <a:custDash>
                        <a:ds d="200000" sp="200000"/>
                      </a:custDash>
                      <a:miter lim="400000"/>
                    </a:lnL>
                    <a:lnR w="12700">
                      <a:miter lim="400000"/>
                    </a:lnR>
                    <a:lnT w="12700">
                      <a:miter lim="400000"/>
                    </a:lnT>
                    <a:lnB w="3175">
                      <a:solidFill>
                        <a:srgbClr val="000000"/>
                      </a:solidFill>
                      <a:custDash>
                        <a:ds d="200000" sp="200000"/>
                      </a:custDash>
                      <a:miter lim="400000"/>
                    </a:lnB>
                    <a:blipFill rotWithShape="1">
                      <a:blip r:embed="rId11"/>
                      <a:srcRect l="0" t="0" r="0" b="0"/>
                      <a:stretch>
                        <a:fillRect/>
                      </a:stretch>
                    </a:blipFill>
                  </a:tcPr>
                </a:tc>
              </a:tr>
              <a:tr h="521314">
                <a:tc>
                  <a:txBody>
                    <a:bodyPr/>
                    <a:lstStyle/>
                    <a:p>
                      <a:pPr algn="ctr">
                        <a:defRPr sz="1600">
                          <a:latin typeface="Helvetica Neue"/>
                          <a:ea typeface="Helvetica Neue"/>
                          <a:cs typeface="Helvetica Neue"/>
                          <a:sym typeface="Helvetica Neue"/>
                        </a:defRPr>
                      </a:pPr>
                    </a:p>
                  </a:txBody>
                  <a:tcPr marL="50800" marR="50800" marT="50800" marB="50800" anchor="ctr" anchorCtr="0" horzOverflow="overflow">
                    <a:lnL w="12700">
                      <a:miter lim="400000"/>
                    </a:lnL>
                    <a:lnR w="3175">
                      <a:solidFill>
                        <a:srgbClr val="000000"/>
                      </a:solidFill>
                      <a:custDash>
                        <a:ds d="200000" sp="200000"/>
                      </a:custDash>
                      <a:miter lim="400000"/>
                    </a:lnR>
                    <a:lnT w="3175">
                      <a:solidFill>
                        <a:srgbClr val="000000"/>
                      </a:solidFill>
                      <a:custDash>
                        <a:ds d="200000" sp="200000"/>
                      </a:custDash>
                      <a:miter lim="400000"/>
                    </a:lnT>
                    <a:lnB w="12700">
                      <a:miter lim="400000"/>
                    </a:lnB>
                    <a:blipFill rotWithShape="1">
                      <a:blip r:embed="rId12"/>
                      <a:srcRect l="0" t="0" r="0" b="0"/>
                      <a:stretch>
                        <a:fillRect/>
                      </a:stretch>
                    </a:blipFill>
                  </a:tcPr>
                </a:tc>
                <a:tc>
                  <a:txBody>
                    <a:bodyPr/>
                    <a:lstStyle/>
                    <a:p>
                      <a:pPr algn="ctr">
                        <a:defRPr sz="1600">
                          <a:latin typeface="Helvetica Neue"/>
                          <a:ea typeface="Helvetica Neue"/>
                          <a:cs typeface="Helvetica Neue"/>
                          <a:sym typeface="Helvetica Neue"/>
                        </a:defRPr>
                      </a:pPr>
                    </a:p>
                  </a:txBody>
                  <a:tcPr marL="50800" marR="50800" marT="50800" marB="50800" anchor="ctr" anchorCtr="0" horzOverflow="overflow">
                    <a:lnL w="3175">
                      <a:solidFill>
                        <a:srgbClr val="000000"/>
                      </a:solidFill>
                      <a:custDash>
                        <a:ds d="200000" sp="200000"/>
                      </a:custDash>
                      <a:miter lim="400000"/>
                    </a:lnL>
                    <a:lnR w="3175">
                      <a:solidFill>
                        <a:srgbClr val="000000"/>
                      </a:solidFill>
                      <a:custDash>
                        <a:ds d="200000" sp="200000"/>
                      </a:custDash>
                      <a:miter lim="400000"/>
                    </a:lnR>
                    <a:lnT w="3175">
                      <a:solidFill>
                        <a:srgbClr val="000000"/>
                      </a:solidFill>
                      <a:custDash>
                        <a:ds d="200000" sp="200000"/>
                      </a:custDash>
                      <a:miter lim="400000"/>
                    </a:lnT>
                    <a:lnB w="12700">
                      <a:miter lim="400000"/>
                    </a:lnB>
                    <a:blipFill rotWithShape="1">
                      <a:blip r:embed="rId13"/>
                      <a:srcRect l="0" t="0" r="0" b="0"/>
                      <a:stretch>
                        <a:fillRect/>
                      </a:stretch>
                    </a:blipFill>
                  </a:tcPr>
                </a:tc>
                <a:tc>
                  <a:txBody>
                    <a:bodyPr/>
                    <a:lstStyle/>
                    <a:p>
                      <a:pPr algn="ctr">
                        <a:defRPr sz="1600">
                          <a:latin typeface="Helvetica Neue"/>
                          <a:ea typeface="Helvetica Neue"/>
                          <a:cs typeface="Helvetica Neue"/>
                          <a:sym typeface="Helvetica Neue"/>
                        </a:defRPr>
                      </a:pPr>
                    </a:p>
                  </a:txBody>
                  <a:tcPr marL="50800" marR="50800" marT="50800" marB="50800" anchor="ctr" anchorCtr="0" horzOverflow="overflow">
                    <a:lnL w="3175">
                      <a:solidFill>
                        <a:srgbClr val="000000"/>
                      </a:solidFill>
                      <a:custDash>
                        <a:ds d="200000" sp="200000"/>
                      </a:custDash>
                      <a:miter lim="400000"/>
                    </a:lnL>
                    <a:lnR w="3175">
                      <a:solidFill>
                        <a:srgbClr val="000000"/>
                      </a:solidFill>
                      <a:custDash>
                        <a:ds d="200000" sp="200000"/>
                      </a:custDash>
                      <a:miter lim="400000"/>
                    </a:lnR>
                    <a:lnT w="3175">
                      <a:solidFill>
                        <a:srgbClr val="000000"/>
                      </a:solidFill>
                      <a:custDash>
                        <a:ds d="200000" sp="200000"/>
                      </a:custDash>
                      <a:miter lim="400000"/>
                    </a:lnT>
                    <a:lnB w="12700">
                      <a:miter lim="400000"/>
                    </a:lnB>
                    <a:blipFill rotWithShape="1">
                      <a:blip r:embed="rId14"/>
                      <a:srcRect l="0" t="0" r="0" b="0"/>
                      <a:stretch>
                        <a:fillRect/>
                      </a:stretch>
                    </a:blipFill>
                  </a:tcPr>
                </a:tc>
                <a:tc>
                  <a:txBody>
                    <a:bodyPr/>
                    <a:lstStyle/>
                    <a:p>
                      <a:pPr algn="ctr">
                        <a:defRPr sz="1600">
                          <a:latin typeface="Helvetica Neue"/>
                          <a:ea typeface="Helvetica Neue"/>
                          <a:cs typeface="Helvetica Neue"/>
                          <a:sym typeface="Helvetica Neue"/>
                        </a:defRPr>
                      </a:pPr>
                    </a:p>
                  </a:txBody>
                  <a:tcPr marL="50800" marR="50800" marT="50800" marB="50800" anchor="ctr" anchorCtr="0" horzOverflow="overflow">
                    <a:lnL w="3175">
                      <a:solidFill>
                        <a:srgbClr val="000000"/>
                      </a:solidFill>
                      <a:custDash>
                        <a:ds d="200000" sp="200000"/>
                      </a:custDash>
                      <a:miter lim="400000"/>
                    </a:lnL>
                    <a:lnR w="3175">
                      <a:solidFill>
                        <a:srgbClr val="000000"/>
                      </a:solidFill>
                      <a:custDash>
                        <a:ds d="200000" sp="200000"/>
                      </a:custDash>
                      <a:miter lim="400000"/>
                    </a:lnR>
                    <a:lnT w="3175">
                      <a:solidFill>
                        <a:srgbClr val="000000"/>
                      </a:solidFill>
                      <a:custDash>
                        <a:ds d="200000" sp="200000"/>
                      </a:custDash>
                      <a:miter lim="400000"/>
                    </a:lnT>
                    <a:lnB w="12700">
                      <a:miter lim="400000"/>
                    </a:lnB>
                    <a:blipFill rotWithShape="1">
                      <a:blip r:embed="rId15"/>
                      <a:srcRect l="0" t="0" r="0" b="0"/>
                      <a:stretch>
                        <a:fillRect/>
                      </a:stretch>
                    </a:blipFill>
                  </a:tcPr>
                </a:tc>
                <a:tc>
                  <a:txBody>
                    <a:bodyPr/>
                    <a:lstStyle/>
                    <a:p>
                      <a:pPr algn="ctr">
                        <a:defRPr sz="1600">
                          <a:latin typeface="Helvetica Neue"/>
                          <a:ea typeface="Helvetica Neue"/>
                          <a:cs typeface="Helvetica Neue"/>
                          <a:sym typeface="Helvetica Neue"/>
                        </a:defRPr>
                      </a:pPr>
                    </a:p>
                  </a:txBody>
                  <a:tcPr marL="50800" marR="50800" marT="50800" marB="50800" anchor="ctr" anchorCtr="0" horzOverflow="overflow">
                    <a:lnL w="3175">
                      <a:solidFill>
                        <a:srgbClr val="000000"/>
                      </a:solidFill>
                      <a:custDash>
                        <a:ds d="200000" sp="200000"/>
                      </a:custDash>
                      <a:miter lim="400000"/>
                    </a:lnL>
                    <a:lnR w="3175">
                      <a:solidFill>
                        <a:srgbClr val="000000"/>
                      </a:solidFill>
                      <a:custDash>
                        <a:ds d="200000" sp="200000"/>
                      </a:custDash>
                      <a:miter lim="400000"/>
                    </a:lnR>
                    <a:lnT w="3175">
                      <a:solidFill>
                        <a:srgbClr val="000000"/>
                      </a:solidFill>
                      <a:custDash>
                        <a:ds d="200000" sp="200000"/>
                      </a:custDash>
                      <a:miter lim="400000"/>
                    </a:lnT>
                    <a:lnB w="12700">
                      <a:miter lim="400000"/>
                    </a:lnB>
                    <a:blipFill rotWithShape="1">
                      <a:blip r:embed="rId16"/>
                      <a:srcRect l="0" t="0" r="0" b="0"/>
                      <a:stretch>
                        <a:fillRect/>
                      </a:stretch>
                    </a:blipFill>
                  </a:tcPr>
                </a:tc>
                <a:tc>
                  <a:txBody>
                    <a:bodyPr/>
                    <a:lstStyle/>
                    <a:p>
                      <a:pPr algn="ctr">
                        <a:defRPr sz="1600">
                          <a:latin typeface="Helvetica Neue"/>
                          <a:ea typeface="Helvetica Neue"/>
                          <a:cs typeface="Helvetica Neue"/>
                          <a:sym typeface="Helvetica Neue"/>
                        </a:defRPr>
                      </a:pPr>
                    </a:p>
                  </a:txBody>
                  <a:tcPr marL="50800" marR="50800" marT="50800" marB="50800" anchor="ctr" anchorCtr="0" horzOverflow="overflow">
                    <a:lnL w="3175">
                      <a:solidFill>
                        <a:srgbClr val="000000"/>
                      </a:solidFill>
                      <a:custDash>
                        <a:ds d="200000" sp="200000"/>
                      </a:custDash>
                      <a:miter lim="400000"/>
                    </a:lnL>
                    <a:lnR w="3175">
                      <a:solidFill>
                        <a:srgbClr val="000000"/>
                      </a:solidFill>
                      <a:custDash>
                        <a:ds d="200000" sp="200000"/>
                      </a:custDash>
                      <a:miter lim="400000"/>
                    </a:lnR>
                    <a:lnT w="3175">
                      <a:solidFill>
                        <a:srgbClr val="000000"/>
                      </a:solidFill>
                      <a:custDash>
                        <a:ds d="200000" sp="200000"/>
                      </a:custDash>
                      <a:miter lim="400000"/>
                    </a:lnT>
                    <a:lnB w="12700">
                      <a:miter lim="400000"/>
                    </a:lnB>
                    <a:blipFill rotWithShape="1">
                      <a:blip r:embed="rId17"/>
                      <a:srcRect l="0" t="0" r="0" b="0"/>
                      <a:stretch>
                        <a:fillRect/>
                      </a:stretch>
                    </a:blipFill>
                  </a:tcPr>
                </a:tc>
                <a:tc>
                  <a:txBody>
                    <a:bodyPr/>
                    <a:lstStyle/>
                    <a:p>
                      <a:pPr algn="ctr">
                        <a:defRPr sz="1600">
                          <a:latin typeface="Helvetica Neue"/>
                          <a:ea typeface="Helvetica Neue"/>
                          <a:cs typeface="Helvetica Neue"/>
                          <a:sym typeface="Helvetica Neue"/>
                        </a:defRPr>
                      </a:pPr>
                    </a:p>
                  </a:txBody>
                  <a:tcPr marL="50800" marR="50800" marT="50800" marB="50800" anchor="ctr" anchorCtr="0" horzOverflow="overflow">
                    <a:lnL w="3175">
                      <a:solidFill>
                        <a:srgbClr val="000000"/>
                      </a:solidFill>
                      <a:custDash>
                        <a:ds d="200000" sp="200000"/>
                      </a:custDash>
                      <a:miter lim="400000"/>
                    </a:lnL>
                    <a:lnR w="12700">
                      <a:miter lim="400000"/>
                    </a:lnR>
                    <a:lnT w="3175">
                      <a:solidFill>
                        <a:srgbClr val="000000"/>
                      </a:solidFill>
                      <a:custDash>
                        <a:ds d="200000" sp="200000"/>
                      </a:custDash>
                      <a:miter lim="400000"/>
                    </a:lnT>
                    <a:lnB w="12700">
                      <a:miter lim="400000"/>
                    </a:lnB>
                    <a:blipFill rotWithShape="1">
                      <a:blip r:embed="rId18"/>
                      <a:srcRect l="0" t="0" r="0" b="0"/>
                      <a:stretch>
                        <a:fillRect/>
                      </a:stretch>
                    </a:blipFill>
                  </a:tcPr>
                </a:tc>
              </a:tr>
            </a:tbl>
          </a:graphicData>
        </a:graphic>
      </p:graphicFrame>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22303A"/>
        </a:solidFill>
      </p:bgPr>
    </p:bg>
    <p:spTree>
      <p:nvGrpSpPr>
        <p:cNvPr id="1" name=""/>
        <p:cNvGrpSpPr/>
        <p:nvPr/>
      </p:nvGrpSpPr>
      <p:grpSpPr>
        <a:xfrm>
          <a:off x="0" y="0"/>
          <a:ext cx="0" cy="0"/>
          <a:chOff x="0" y="0"/>
          <a:chExt cx="0" cy="0"/>
        </a:xfrm>
      </p:grpSpPr>
      <p:sp>
        <p:nvSpPr>
          <p:cNvPr id="411" name="Shape 9"/>
          <p:cNvSpPr/>
          <p:nvPr/>
        </p:nvSpPr>
        <p:spPr>
          <a:xfrm>
            <a:off x="7264861" y="4008800"/>
            <a:ext cx="3721703" cy="1972661"/>
          </a:xfrm>
          <a:prstGeom prst="rect">
            <a:avLst/>
          </a:prstGeom>
          <a:solidFill>
            <a:srgbClr val="FFFFFF"/>
          </a:solidFill>
          <a:ln>
            <a:solidFill>
              <a:srgbClr val="DDE3E6"/>
            </a:solidFill>
          </a:ln>
        </p:spPr>
        <p:txBody>
          <a:bodyPr lIns="45719" rIns="45719"/>
          <a:lstStyle/>
          <a:p>
            <a:pPr/>
          </a:p>
        </p:txBody>
      </p:sp>
      <p:sp>
        <p:nvSpPr>
          <p:cNvPr id="412" name="Shape 9"/>
          <p:cNvSpPr/>
          <p:nvPr/>
        </p:nvSpPr>
        <p:spPr>
          <a:xfrm>
            <a:off x="7264861" y="1623869"/>
            <a:ext cx="3721703" cy="1972662"/>
          </a:xfrm>
          <a:prstGeom prst="rect">
            <a:avLst/>
          </a:prstGeom>
          <a:solidFill>
            <a:srgbClr val="FFFFFF"/>
          </a:solidFill>
          <a:ln>
            <a:solidFill>
              <a:srgbClr val="DDE3E6"/>
            </a:solidFill>
          </a:ln>
        </p:spPr>
        <p:txBody>
          <a:bodyPr lIns="45719" rIns="45719"/>
          <a:lstStyle/>
          <a:p>
            <a:pPr/>
          </a:p>
        </p:txBody>
      </p:sp>
      <p:sp>
        <p:nvSpPr>
          <p:cNvPr id="413" name="Text 0"/>
          <p:cNvSpPr txBox="1"/>
          <p:nvPr/>
        </p:nvSpPr>
        <p:spPr>
          <a:xfrm>
            <a:off x="658368" y="612394"/>
            <a:ext cx="5669280"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PLATAFORMA Y OPERACIÓN</a:t>
            </a:r>
          </a:p>
        </p:txBody>
      </p:sp>
      <p:sp>
        <p:nvSpPr>
          <p:cNvPr id="414" name="Text 1"/>
          <p:cNvSpPr txBox="1"/>
          <p:nvPr/>
        </p:nvSpPr>
        <p:spPr>
          <a:xfrm>
            <a:off x="658368" y="868680"/>
            <a:ext cx="5669280" cy="79473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3100"/>
              </a:lnSpc>
              <a:defRPr sz="2700">
                <a:solidFill>
                  <a:srgbClr val="FFFFFF"/>
                </a:solidFill>
                <a:latin typeface="Montserrat Thin Bold"/>
                <a:ea typeface="Montserrat Thin Bold"/>
                <a:cs typeface="Montserrat Thin Bold"/>
                <a:sym typeface="Montserrat Thin Bold"/>
              </a:defRPr>
            </a:pPr>
            <a:r>
              <a:t>Servicio gestionado,</a:t>
            </a:r>
          </a:p>
          <a:p>
            <a:pPr>
              <a:lnSpc>
                <a:spcPts val="3100"/>
              </a:lnSpc>
              <a:defRPr sz="2700">
                <a:solidFill>
                  <a:srgbClr val="FFFFFF"/>
                </a:solidFill>
                <a:latin typeface="Montserrat Thin Bold"/>
                <a:ea typeface="Montserrat Thin Bold"/>
                <a:cs typeface="Montserrat Thin Bold"/>
                <a:sym typeface="Montserrat Thin Bold"/>
              </a:defRPr>
            </a:pPr>
            <a:r>
              <a:t>sin despliegue en su red</a:t>
            </a:r>
          </a:p>
        </p:txBody>
      </p:sp>
      <p:sp>
        <p:nvSpPr>
          <p:cNvPr id="415" name="Shape 2"/>
          <p:cNvSpPr/>
          <p:nvPr/>
        </p:nvSpPr>
        <p:spPr>
          <a:xfrm>
            <a:off x="658368" y="2487167"/>
            <a:ext cx="68581" cy="1371601"/>
          </a:xfrm>
          <a:prstGeom prst="rect">
            <a:avLst/>
          </a:prstGeom>
          <a:solidFill>
            <a:srgbClr val="FE6C5F"/>
          </a:solidFill>
          <a:ln w="12700">
            <a:miter lim="400000"/>
          </a:ln>
        </p:spPr>
        <p:txBody>
          <a:bodyPr lIns="45719" rIns="45719"/>
          <a:lstStyle/>
          <a:p>
            <a:pPr/>
          </a:p>
        </p:txBody>
      </p:sp>
      <p:sp>
        <p:nvSpPr>
          <p:cNvPr id="416" name="Text 3"/>
          <p:cNvSpPr txBox="1"/>
          <p:nvPr/>
        </p:nvSpPr>
        <p:spPr>
          <a:xfrm>
            <a:off x="877823" y="2531872"/>
            <a:ext cx="5394962"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FFFFFF"/>
                </a:solidFill>
                <a:latin typeface="Montserrat Thin Bold"/>
                <a:ea typeface="Montserrat Thin Bold"/>
                <a:cs typeface="Montserrat Thin Bold"/>
                <a:sym typeface="Montserrat Thin Bold"/>
              </a:defRPr>
            </a:lvl1pPr>
          </a:lstStyle>
          <a:p>
            <a:pPr/>
            <a:r>
              <a:t>VCCaaS · Video Contact Center as a Service</a:t>
            </a:r>
          </a:p>
        </p:txBody>
      </p:sp>
      <p:sp>
        <p:nvSpPr>
          <p:cNvPr id="417" name="Text 4"/>
          <p:cNvSpPr txBox="1"/>
          <p:nvPr/>
        </p:nvSpPr>
        <p:spPr>
          <a:xfrm>
            <a:off x="877823" y="2816351"/>
            <a:ext cx="5394962" cy="60402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100">
                <a:solidFill>
                  <a:srgbClr val="A8B4BE"/>
                </a:solidFill>
                <a:latin typeface="Montserrat Thin Regular"/>
                <a:ea typeface="Montserrat Thin Regular"/>
                <a:cs typeface="Montserrat Thin Regular"/>
                <a:sym typeface="Montserrat Thin Regular"/>
              </a:defRPr>
            </a:lvl1pPr>
          </a:lstStyle>
          <a:p>
            <a:pPr/>
            <a:r>
              <a:t>Asesores, supervisores y vendedores trabajan desde laptop, PC, Mac o tableta, únicamente con un navegador web y acceso a Internet. Sin cliente pesado, sin diademas propietarias, sin puesto dedicado.</a:t>
            </a:r>
          </a:p>
        </p:txBody>
      </p:sp>
      <p:sp>
        <p:nvSpPr>
          <p:cNvPr id="418" name="Shape 5"/>
          <p:cNvSpPr/>
          <p:nvPr/>
        </p:nvSpPr>
        <p:spPr>
          <a:xfrm>
            <a:off x="658368" y="4187952"/>
            <a:ext cx="68581" cy="1371601"/>
          </a:xfrm>
          <a:prstGeom prst="rect">
            <a:avLst/>
          </a:prstGeom>
          <a:solidFill>
            <a:srgbClr val="FE6C5F"/>
          </a:solidFill>
          <a:ln w="12700">
            <a:miter lim="400000"/>
          </a:ln>
        </p:spPr>
        <p:txBody>
          <a:bodyPr lIns="45719" rIns="45719"/>
          <a:lstStyle/>
          <a:p>
            <a:pPr/>
          </a:p>
        </p:txBody>
      </p:sp>
      <p:sp>
        <p:nvSpPr>
          <p:cNvPr id="419" name="Text 6"/>
          <p:cNvSpPr txBox="1"/>
          <p:nvPr/>
        </p:nvSpPr>
        <p:spPr>
          <a:xfrm>
            <a:off x="877823" y="4232655"/>
            <a:ext cx="5394962"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FFFFFF"/>
                </a:solidFill>
                <a:latin typeface="Montserrat Thin Bold"/>
                <a:ea typeface="Montserrat Thin Bold"/>
                <a:cs typeface="Montserrat Thin Bold"/>
                <a:sym typeface="Montserrat Thin Bold"/>
              </a:defRPr>
            </a:lvl1pPr>
          </a:lstStyle>
          <a:p>
            <a:pPr/>
            <a:r>
              <a:t>Kiosk Manager · gestión centralizada</a:t>
            </a:r>
          </a:p>
        </p:txBody>
      </p:sp>
      <p:sp>
        <p:nvSpPr>
          <p:cNvPr id="420" name="Text 7"/>
          <p:cNvSpPr txBox="1"/>
          <p:nvPr/>
        </p:nvSpPr>
        <p:spPr>
          <a:xfrm>
            <a:off x="877823" y="4517135"/>
            <a:ext cx="5394962" cy="60402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100">
                <a:solidFill>
                  <a:srgbClr val="A8B4BE"/>
                </a:solidFill>
                <a:latin typeface="Montserrat Thin Regular"/>
                <a:ea typeface="Montserrat Thin Regular"/>
                <a:cs typeface="Montserrat Thin Regular"/>
                <a:sym typeface="Montserrat Thin Regular"/>
              </a:defRPr>
            </a:lvl1pPr>
          </a:lstStyle>
          <a:p>
            <a:pPr/>
            <a:r>
              <a:t>Supervisión de toda la red de puntos, alta y baja de ubicaciones, contenidos, logotipos y publicidad por kiosco, roles y permisos de supervisor, y ajustes de configuración remota.</a:t>
            </a:r>
          </a:p>
        </p:txBody>
      </p:sp>
      <p:sp>
        <p:nvSpPr>
          <p:cNvPr id="421" name="Text 8"/>
          <p:cNvSpPr txBox="1"/>
          <p:nvPr/>
        </p:nvSpPr>
        <p:spPr>
          <a:xfrm>
            <a:off x="6720840" y="3734053"/>
            <a:ext cx="4809745"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900">
                <a:solidFill>
                  <a:srgbClr val="A8B4BE"/>
                </a:solidFill>
                <a:latin typeface="Montserrat Thin Regular"/>
                <a:ea typeface="Montserrat Thin Regular"/>
                <a:cs typeface="Montserrat Thin Regular"/>
                <a:sym typeface="Montserrat Thin Regular"/>
              </a:defRPr>
            </a:lvl1pPr>
          </a:lstStyle>
          <a:p>
            <a:pPr/>
            <a:r>
              <a:t>Consola del asesor en navegador</a:t>
            </a:r>
          </a:p>
        </p:txBody>
      </p:sp>
      <p:sp>
        <p:nvSpPr>
          <p:cNvPr id="422" name="Text 9"/>
          <p:cNvSpPr txBox="1"/>
          <p:nvPr/>
        </p:nvSpPr>
        <p:spPr>
          <a:xfrm>
            <a:off x="6720840" y="6118984"/>
            <a:ext cx="4809745"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900">
                <a:solidFill>
                  <a:srgbClr val="A8B4BE"/>
                </a:solidFill>
                <a:latin typeface="Montserrat Thin Regular"/>
                <a:ea typeface="Montserrat Thin Regular"/>
                <a:cs typeface="Montserrat Thin Regular"/>
                <a:sym typeface="Montserrat Thin Regular"/>
              </a:defRPr>
            </a:lvl1pPr>
          </a:lstStyle>
          <a:p>
            <a:pPr/>
            <a:r>
              <a:t>Kiosk Manager · supervisión de la red</a:t>
            </a:r>
          </a:p>
        </p:txBody>
      </p:sp>
      <p:sp>
        <p:nvSpPr>
          <p:cNvPr id="423" name="Shape 10"/>
          <p:cNvSpPr/>
          <p:nvPr/>
        </p:nvSpPr>
        <p:spPr>
          <a:xfrm>
            <a:off x="658368" y="6382511"/>
            <a:ext cx="82297" cy="82297"/>
          </a:xfrm>
          <a:prstGeom prst="rect">
            <a:avLst/>
          </a:prstGeom>
          <a:solidFill>
            <a:srgbClr val="FE6C5F"/>
          </a:solidFill>
          <a:ln w="12700">
            <a:miter lim="400000"/>
          </a:ln>
        </p:spPr>
        <p:txBody>
          <a:bodyPr lIns="45719" rIns="45719"/>
          <a:lstStyle/>
          <a:p>
            <a:pPr/>
          </a:p>
        </p:txBody>
      </p:sp>
      <p:sp>
        <p:nvSpPr>
          <p:cNvPr id="424" name="Text 11"/>
          <p:cNvSpPr txBox="1"/>
          <p:nvPr/>
        </p:nvSpPr>
        <p:spPr>
          <a:xfrm>
            <a:off x="841247" y="6344666"/>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A8B4BE"/>
                </a:solidFill>
                <a:latin typeface="Montserrat Thin Regular"/>
                <a:ea typeface="Montserrat Thin Regular"/>
                <a:cs typeface="Montserrat Thin Regular"/>
                <a:sym typeface="Montserrat Thin Regular"/>
              </a:defRPr>
            </a:lvl1pPr>
          </a:lstStyle>
          <a:p>
            <a:pPr/>
            <a:r>
              <a:t>Interactive Powers</a:t>
            </a:r>
          </a:p>
        </p:txBody>
      </p:sp>
      <p:pic>
        <p:nvPicPr>
          <p:cNvPr id="425" name="Layer.tiff" descr="Layer.tiff"/>
          <p:cNvPicPr>
            <a:picLocks noChangeAspect="1"/>
          </p:cNvPicPr>
          <p:nvPr/>
        </p:nvPicPr>
        <p:blipFill>
          <a:blip r:embed="rId3">
            <a:extLst/>
          </a:blip>
          <a:stretch>
            <a:fillRect/>
          </a:stretch>
        </p:blipFill>
        <p:spPr>
          <a:xfrm>
            <a:off x="7413947" y="1716964"/>
            <a:ext cx="3423531" cy="1833016"/>
          </a:xfrm>
          <a:prstGeom prst="rect">
            <a:avLst/>
          </a:prstGeom>
          <a:ln w="12700">
            <a:miter lim="400000"/>
          </a:ln>
        </p:spPr>
      </p:pic>
      <p:grpSp>
        <p:nvGrpSpPr>
          <p:cNvPr id="428" name="Group"/>
          <p:cNvGrpSpPr/>
          <p:nvPr/>
        </p:nvGrpSpPr>
        <p:grpSpPr>
          <a:xfrm>
            <a:off x="7371712" y="4119189"/>
            <a:ext cx="3508000" cy="1867035"/>
            <a:chOff x="0" y="0"/>
            <a:chExt cx="3507999" cy="1867034"/>
          </a:xfrm>
        </p:grpSpPr>
        <p:pic>
          <p:nvPicPr>
            <p:cNvPr id="426" name="Screenshot 2026-03-24 at 3.55.35 PM.png" descr="Screenshot 2026-03-24 at 3.55.35 PM.png"/>
            <p:cNvPicPr>
              <a:picLocks noChangeAspect="1"/>
            </p:cNvPicPr>
            <p:nvPr/>
          </p:nvPicPr>
          <p:blipFill>
            <a:blip r:embed="rId4">
              <a:extLst/>
            </a:blip>
            <a:stretch>
              <a:fillRect/>
            </a:stretch>
          </p:blipFill>
          <p:spPr>
            <a:xfrm>
              <a:off x="0" y="0"/>
              <a:ext cx="2849342" cy="1867035"/>
            </a:xfrm>
            <a:prstGeom prst="rect">
              <a:avLst/>
            </a:prstGeom>
            <a:ln w="12700" cap="flat">
              <a:noFill/>
              <a:miter lim="400000"/>
            </a:ln>
            <a:effectLst/>
          </p:spPr>
        </p:pic>
        <p:pic>
          <p:nvPicPr>
            <p:cNvPr id="427" name="Screenshot 2026-03-24 at 3.55.59 PM.png" descr="Screenshot 2026-03-24 at 3.55.59 PM.png"/>
            <p:cNvPicPr>
              <a:picLocks noChangeAspect="1"/>
            </p:cNvPicPr>
            <p:nvPr/>
          </p:nvPicPr>
          <p:blipFill>
            <a:blip r:embed="rId5">
              <a:extLst/>
            </a:blip>
            <a:stretch>
              <a:fillRect/>
            </a:stretch>
          </p:blipFill>
          <p:spPr>
            <a:xfrm>
              <a:off x="658657" y="0"/>
              <a:ext cx="2849343" cy="1867035"/>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8" name="Text 1"/>
          <p:cNvSpPr txBox="1"/>
          <p:nvPr/>
        </p:nvSpPr>
        <p:spPr>
          <a:xfrm>
            <a:off x="685799" y="825627"/>
            <a:ext cx="10789922" cy="406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2600">
                <a:solidFill>
                  <a:srgbClr val="22303A"/>
                </a:solidFill>
                <a:latin typeface="Montserrat Thin Bold"/>
                <a:ea typeface="Montserrat Thin Bold"/>
                <a:cs typeface="Montserrat Thin Bold"/>
                <a:sym typeface="Montserrat Thin Bold"/>
              </a:defRPr>
            </a:lvl1pPr>
          </a:lstStyle>
          <a:p>
            <a:pPr/>
            <a:r>
              <a:t>La situación actual en el punto de contacto</a:t>
            </a:r>
          </a:p>
        </p:txBody>
      </p:sp>
      <p:sp>
        <p:nvSpPr>
          <p:cNvPr id="59" name="Text 3"/>
          <p:cNvSpPr txBox="1"/>
          <p:nvPr/>
        </p:nvSpPr>
        <p:spPr>
          <a:xfrm>
            <a:off x="685799" y="1280160"/>
            <a:ext cx="10789922" cy="40957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5000"/>
              </a:lnSpc>
              <a:defRPr sz="1200">
                <a:solidFill>
                  <a:srgbClr val="6B7A85"/>
                </a:solidFill>
                <a:latin typeface="Montserrat Thin Regular"/>
                <a:ea typeface="Montserrat Thin Regular"/>
                <a:cs typeface="Montserrat Thin Regular"/>
                <a:sym typeface="Montserrat Thin Regular"/>
              </a:defRPr>
            </a:lvl1pPr>
          </a:lstStyle>
          <a:p>
            <a:pPr/>
            <a:r>
              <a:t>Hoy, la mayoría de las interacciones de valor termina en uno de estos cuatro escenarios. No son fallos de ejecución: son el resultado previsible de fijar la capacidad de atender a un lugar y a un horario mientras la demanda no lo está.</a:t>
            </a:r>
          </a:p>
        </p:txBody>
      </p:sp>
      <p:sp>
        <p:nvSpPr>
          <p:cNvPr id="60" name="Shape 4"/>
          <p:cNvSpPr/>
          <p:nvPr/>
        </p:nvSpPr>
        <p:spPr>
          <a:xfrm>
            <a:off x="685800" y="2029967"/>
            <a:ext cx="2560321" cy="1755650"/>
          </a:xfrm>
          <a:prstGeom prst="roundRect">
            <a:avLst>
              <a:gd name="adj" fmla="val 2604"/>
            </a:avLst>
          </a:prstGeom>
          <a:solidFill>
            <a:srgbClr val="F4F6F7"/>
          </a:solidFill>
          <a:ln w="12700">
            <a:solidFill>
              <a:srgbClr val="F4F6F7"/>
            </a:solidFill>
          </a:ln>
        </p:spPr>
        <p:txBody>
          <a:bodyPr lIns="45719" rIns="45719"/>
          <a:lstStyle/>
          <a:p>
            <a:pPr/>
          </a:p>
        </p:txBody>
      </p:sp>
      <p:sp>
        <p:nvSpPr>
          <p:cNvPr id="61" name="Text 5"/>
          <p:cNvSpPr txBox="1"/>
          <p:nvPr/>
        </p:nvSpPr>
        <p:spPr>
          <a:xfrm>
            <a:off x="685799" y="3976623"/>
            <a:ext cx="2560322"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22303A"/>
                </a:solidFill>
                <a:latin typeface="Montserrat Thin Bold"/>
                <a:ea typeface="Montserrat Thin Bold"/>
                <a:cs typeface="Montserrat Thin Bold"/>
                <a:sym typeface="Montserrat Thin Bold"/>
              </a:defRPr>
            </a:lvl1pPr>
          </a:lstStyle>
          <a:p>
            <a:pPr/>
            <a:r>
              <a:t>Espera y abandono</a:t>
            </a:r>
          </a:p>
        </p:txBody>
      </p:sp>
      <p:sp>
        <p:nvSpPr>
          <p:cNvPr id="62" name="Text 6"/>
          <p:cNvSpPr txBox="1"/>
          <p:nvPr/>
        </p:nvSpPr>
        <p:spPr>
          <a:xfrm>
            <a:off x="685799" y="4279391"/>
            <a:ext cx="2560322" cy="79121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5000"/>
              </a:lnSpc>
              <a:defRPr sz="1100">
                <a:solidFill>
                  <a:srgbClr val="6B7A85"/>
                </a:solidFill>
                <a:latin typeface="Montserrat Thin Regular"/>
                <a:ea typeface="Montserrat Thin Regular"/>
                <a:cs typeface="Montserrat Thin Regular"/>
                <a:sym typeface="Montserrat Thin Regular"/>
              </a:defRPr>
            </a:lvl1pPr>
          </a:lstStyle>
          <a:p>
            <a:pPr/>
            <a:r>
              <a:t>El cliente evalúa la cola al entrar y decide en segundos. La pérdida ocurre antes de cualquier interacción y no deja rastro en ningún sistema.</a:t>
            </a:r>
          </a:p>
        </p:txBody>
      </p:sp>
      <p:sp>
        <p:nvSpPr>
          <p:cNvPr id="63" name="Shape 7"/>
          <p:cNvSpPr/>
          <p:nvPr/>
        </p:nvSpPr>
        <p:spPr>
          <a:xfrm>
            <a:off x="3429000" y="2029967"/>
            <a:ext cx="2560321" cy="1755650"/>
          </a:xfrm>
          <a:prstGeom prst="roundRect">
            <a:avLst>
              <a:gd name="adj" fmla="val 2604"/>
            </a:avLst>
          </a:prstGeom>
          <a:solidFill>
            <a:srgbClr val="F4F6F7"/>
          </a:solidFill>
          <a:ln w="12700">
            <a:solidFill>
              <a:srgbClr val="F4F6F7"/>
            </a:solidFill>
          </a:ln>
        </p:spPr>
        <p:txBody>
          <a:bodyPr lIns="45719" rIns="45719"/>
          <a:lstStyle/>
          <a:p>
            <a:pPr/>
          </a:p>
        </p:txBody>
      </p:sp>
      <p:sp>
        <p:nvSpPr>
          <p:cNvPr id="64" name="Text 8"/>
          <p:cNvSpPr txBox="1"/>
          <p:nvPr/>
        </p:nvSpPr>
        <p:spPr>
          <a:xfrm>
            <a:off x="3429000" y="3976623"/>
            <a:ext cx="256032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22303A"/>
                </a:solidFill>
                <a:latin typeface="Montserrat Thin Bold"/>
                <a:ea typeface="Montserrat Thin Bold"/>
                <a:cs typeface="Montserrat Thin Bold"/>
                <a:sym typeface="Montserrat Thin Bold"/>
              </a:defRPr>
            </a:lvl1pPr>
          </a:lstStyle>
          <a:p>
            <a:pPr/>
            <a:r>
              <a:t>Asesoramiento aplazado</a:t>
            </a:r>
          </a:p>
        </p:txBody>
      </p:sp>
      <p:sp>
        <p:nvSpPr>
          <p:cNvPr id="65" name="Text 9"/>
          <p:cNvSpPr txBox="1"/>
          <p:nvPr/>
        </p:nvSpPr>
        <p:spPr>
          <a:xfrm>
            <a:off x="3429000" y="4279391"/>
            <a:ext cx="2560321" cy="79121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5000"/>
              </a:lnSpc>
              <a:defRPr sz="1100">
                <a:solidFill>
                  <a:srgbClr val="6B7A85"/>
                </a:solidFill>
                <a:latin typeface="Montserrat Thin Regular"/>
                <a:ea typeface="Montserrat Thin Regular"/>
                <a:cs typeface="Montserrat Thin Regular"/>
                <a:sym typeface="Montserrat Thin Regular"/>
              </a:defRPr>
            </a:lvl1pPr>
          </a:lstStyle>
          <a:p>
            <a:pPr/>
            <a:r>
              <a:t>Acude para que alguien le oriente y encuentra a un generalista. La respuesta es una cita, una derivación al call center o volver otro día.</a:t>
            </a:r>
          </a:p>
        </p:txBody>
      </p:sp>
      <p:sp>
        <p:nvSpPr>
          <p:cNvPr id="66" name="Shape 10"/>
          <p:cNvSpPr/>
          <p:nvPr/>
        </p:nvSpPr>
        <p:spPr>
          <a:xfrm>
            <a:off x="6172200" y="2029967"/>
            <a:ext cx="2560321" cy="1755650"/>
          </a:xfrm>
          <a:prstGeom prst="roundRect">
            <a:avLst>
              <a:gd name="adj" fmla="val 2604"/>
            </a:avLst>
          </a:prstGeom>
          <a:solidFill>
            <a:srgbClr val="F4F6F7"/>
          </a:solidFill>
          <a:ln w="12700">
            <a:solidFill>
              <a:srgbClr val="F4F6F7"/>
            </a:solidFill>
          </a:ln>
        </p:spPr>
        <p:txBody>
          <a:bodyPr lIns="45719" rIns="45719"/>
          <a:lstStyle/>
          <a:p>
            <a:pPr/>
          </a:p>
        </p:txBody>
      </p:sp>
      <p:sp>
        <p:nvSpPr>
          <p:cNvPr id="67" name="Text 11"/>
          <p:cNvSpPr txBox="1"/>
          <p:nvPr/>
        </p:nvSpPr>
        <p:spPr>
          <a:xfrm>
            <a:off x="6172200" y="3976623"/>
            <a:ext cx="256032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22303A"/>
                </a:solidFill>
                <a:latin typeface="Montserrat Thin Bold"/>
                <a:ea typeface="Montserrat Thin Bold"/>
                <a:cs typeface="Montserrat Thin Bold"/>
                <a:sym typeface="Montserrat Thin Bold"/>
              </a:defRPr>
            </a:lvl1pPr>
          </a:lstStyle>
          <a:p>
            <a:pPr/>
            <a:r>
              <a:t>Autoservicio sin salida</a:t>
            </a:r>
          </a:p>
        </p:txBody>
      </p:sp>
      <p:sp>
        <p:nvSpPr>
          <p:cNvPr id="68" name="Text 12"/>
          <p:cNvSpPr txBox="1"/>
          <p:nvPr/>
        </p:nvSpPr>
        <p:spPr>
          <a:xfrm>
            <a:off x="6172200" y="4279391"/>
            <a:ext cx="2560321" cy="79121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5000"/>
              </a:lnSpc>
              <a:defRPr sz="1100">
                <a:solidFill>
                  <a:srgbClr val="6B7A85"/>
                </a:solidFill>
                <a:latin typeface="Montserrat Thin Regular"/>
                <a:ea typeface="Montserrat Thin Regular"/>
                <a:cs typeface="Montserrat Thin Regular"/>
                <a:sym typeface="Montserrat Thin Regular"/>
              </a:defRPr>
            </a:lvl1pPr>
          </a:lstStyle>
          <a:p>
            <a:pPr/>
            <a:r>
              <a:t>El proceso digital resuelve lo simple, pero deja al cliente solo justo cuando aparece la duda o la excepción que decide la operación.</a:t>
            </a:r>
          </a:p>
        </p:txBody>
      </p:sp>
      <p:sp>
        <p:nvSpPr>
          <p:cNvPr id="69" name="Shape 13"/>
          <p:cNvSpPr/>
          <p:nvPr/>
        </p:nvSpPr>
        <p:spPr>
          <a:xfrm>
            <a:off x="8915400" y="2029967"/>
            <a:ext cx="2560321" cy="1755650"/>
          </a:xfrm>
          <a:prstGeom prst="roundRect">
            <a:avLst>
              <a:gd name="adj" fmla="val 2604"/>
            </a:avLst>
          </a:prstGeom>
          <a:solidFill>
            <a:srgbClr val="F4F6F7"/>
          </a:solidFill>
          <a:ln w="12700">
            <a:solidFill>
              <a:srgbClr val="F4F6F7"/>
            </a:solidFill>
          </a:ln>
        </p:spPr>
        <p:txBody>
          <a:bodyPr lIns="45719" rIns="45719"/>
          <a:lstStyle/>
          <a:p>
            <a:pPr/>
          </a:p>
        </p:txBody>
      </p:sp>
      <p:sp>
        <p:nvSpPr>
          <p:cNvPr id="70" name="Text 14"/>
          <p:cNvSpPr txBox="1"/>
          <p:nvPr/>
        </p:nvSpPr>
        <p:spPr>
          <a:xfrm>
            <a:off x="8915400" y="3976623"/>
            <a:ext cx="256032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22303A"/>
                </a:solidFill>
                <a:latin typeface="Montserrat Thin Bold"/>
                <a:ea typeface="Montserrat Thin Bold"/>
                <a:cs typeface="Montserrat Thin Bold"/>
                <a:sym typeface="Montserrat Thin Bold"/>
              </a:defRPr>
            </a:lvl1pPr>
          </a:lstStyle>
          <a:p>
            <a:pPr/>
            <a:r>
              <a:t>Canal remoto incompleto</a:t>
            </a:r>
          </a:p>
        </p:txBody>
      </p:sp>
      <p:sp>
        <p:nvSpPr>
          <p:cNvPr id="71" name="Text 15"/>
          <p:cNvSpPr txBox="1"/>
          <p:nvPr/>
        </p:nvSpPr>
        <p:spPr>
          <a:xfrm>
            <a:off x="8915400" y="4279391"/>
            <a:ext cx="2560321" cy="79121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5000"/>
              </a:lnSpc>
              <a:defRPr sz="1100">
                <a:solidFill>
                  <a:srgbClr val="6B7A85"/>
                </a:solidFill>
                <a:latin typeface="Montserrat Thin Regular"/>
                <a:ea typeface="Montserrat Thin Regular"/>
                <a:cs typeface="Montserrat Thin Regular"/>
                <a:sym typeface="Montserrat Thin Regular"/>
              </a:defRPr>
            </a:lvl1pPr>
          </a:lstStyle>
          <a:p>
            <a:pPr/>
            <a:r>
              <a:t>El teléfono y el chat conectan, pero no permiten ver el documento, mostrar la pantalla ni acreditar y realizar una operación compleja.</a:t>
            </a:r>
          </a:p>
        </p:txBody>
      </p:sp>
      <p:sp>
        <p:nvSpPr>
          <p:cNvPr id="72" name="Shape 16"/>
          <p:cNvSpPr/>
          <p:nvPr/>
        </p:nvSpPr>
        <p:spPr>
          <a:xfrm>
            <a:off x="685800" y="5316220"/>
            <a:ext cx="10789920" cy="749809"/>
          </a:xfrm>
          <a:prstGeom prst="roundRect">
            <a:avLst>
              <a:gd name="adj" fmla="val 6098"/>
            </a:avLst>
          </a:prstGeom>
          <a:solidFill>
            <a:srgbClr val="22303A"/>
          </a:solidFill>
          <a:ln w="12700">
            <a:solidFill>
              <a:srgbClr val="22303A"/>
            </a:solidFill>
          </a:ln>
        </p:spPr>
        <p:txBody>
          <a:bodyPr lIns="45719" rIns="45719"/>
          <a:lstStyle/>
          <a:p>
            <a:pPr/>
          </a:p>
        </p:txBody>
      </p:sp>
      <p:sp>
        <p:nvSpPr>
          <p:cNvPr id="73" name="Text 17"/>
          <p:cNvSpPr txBox="1"/>
          <p:nvPr/>
        </p:nvSpPr>
        <p:spPr>
          <a:xfrm>
            <a:off x="960119" y="5500623"/>
            <a:ext cx="10241282" cy="381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1200">
                <a:solidFill>
                  <a:srgbClr val="FE6C5F"/>
                </a:solidFill>
                <a:latin typeface="Montserrat Thin Bold"/>
                <a:ea typeface="Montserrat Thin Bold"/>
                <a:cs typeface="Montserrat Thin Bold"/>
                <a:sym typeface="Montserrat Thin Bold"/>
              </a:defRPr>
            </a:pPr>
            <a:r>
              <a:t>En los cuatro casos ocurre lo mismo: </a:t>
            </a:r>
            <a:r>
              <a:rPr>
                <a:solidFill>
                  <a:srgbClr val="FFFFFF"/>
                </a:solidFill>
              </a:rPr>
              <a:t>la empresa paga el coste de la capacidad sin generar ingresos; el cliente sale en silencio con una necesidad sin resolver. Estos problemas no los resuelve la IA, ni siempre quedan reflejados en KPI.</a:t>
            </a:r>
          </a:p>
        </p:txBody>
      </p:sp>
      <p:sp>
        <p:nvSpPr>
          <p:cNvPr id="74" name="Text 0"/>
          <p:cNvSpPr txBox="1"/>
          <p:nvPr/>
        </p:nvSpPr>
        <p:spPr>
          <a:xfrm>
            <a:off x="658368" y="612394"/>
            <a:ext cx="5943601"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PROBLEMATICAS MULTISECTORIALES</a:t>
            </a:r>
          </a:p>
        </p:txBody>
      </p:sp>
      <p:sp>
        <p:nvSpPr>
          <p:cNvPr id="75" name="Shape 14"/>
          <p:cNvSpPr/>
          <p:nvPr/>
        </p:nvSpPr>
        <p:spPr>
          <a:xfrm>
            <a:off x="658368" y="6382511"/>
            <a:ext cx="82297" cy="82297"/>
          </a:xfrm>
          <a:prstGeom prst="rect">
            <a:avLst/>
          </a:prstGeom>
          <a:solidFill>
            <a:srgbClr val="FE6C5F"/>
          </a:solidFill>
          <a:ln w="12700">
            <a:miter lim="400000"/>
          </a:ln>
        </p:spPr>
        <p:txBody>
          <a:bodyPr lIns="45719" rIns="45719"/>
          <a:lstStyle/>
          <a:p>
            <a:pPr/>
          </a:p>
        </p:txBody>
      </p:sp>
      <p:sp>
        <p:nvSpPr>
          <p:cNvPr id="76" name="Text 15"/>
          <p:cNvSpPr txBox="1"/>
          <p:nvPr/>
        </p:nvSpPr>
        <p:spPr>
          <a:xfrm>
            <a:off x="841247" y="6344666"/>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pic>
        <p:nvPicPr>
          <p:cNvPr id="77" name="magnific_cpVr9j90eP.png" descr="magnific_cpVr9j90eP.png"/>
          <p:cNvPicPr>
            <a:picLocks noChangeAspect="1"/>
          </p:cNvPicPr>
          <p:nvPr/>
        </p:nvPicPr>
        <p:blipFill>
          <a:blip r:embed="rId3">
            <a:extLst/>
          </a:blip>
          <a:srcRect l="0" t="0" r="0" b="0"/>
          <a:stretch>
            <a:fillRect/>
          </a:stretch>
        </p:blipFill>
        <p:spPr>
          <a:xfrm>
            <a:off x="3580249" y="2272791"/>
            <a:ext cx="2257778" cy="1270001"/>
          </a:xfrm>
          <a:prstGeom prst="rect">
            <a:avLst/>
          </a:prstGeom>
          <a:ln w="12700">
            <a:miter lim="400000"/>
          </a:ln>
        </p:spPr>
      </p:pic>
      <p:pic>
        <p:nvPicPr>
          <p:cNvPr id="78" name="magnific_eIBS3KWdqL.png" descr="magnific_eIBS3KWdqL.png"/>
          <p:cNvPicPr>
            <a:picLocks noChangeAspect="1"/>
          </p:cNvPicPr>
          <p:nvPr/>
        </p:nvPicPr>
        <p:blipFill>
          <a:blip r:embed="rId4">
            <a:extLst/>
          </a:blip>
          <a:srcRect l="3955" t="0" r="0" b="8048"/>
          <a:stretch>
            <a:fillRect/>
          </a:stretch>
        </p:blipFill>
        <p:spPr>
          <a:xfrm>
            <a:off x="833874" y="2272792"/>
            <a:ext cx="2264112" cy="1270086"/>
          </a:xfrm>
          <a:prstGeom prst="rect">
            <a:avLst/>
          </a:prstGeom>
          <a:ln w="12700">
            <a:miter lim="400000"/>
          </a:ln>
        </p:spPr>
      </p:pic>
      <p:pic>
        <p:nvPicPr>
          <p:cNvPr id="79" name="magnific_LwgDoM7swO.png" descr="magnific_LwgDoM7swO.png"/>
          <p:cNvPicPr>
            <a:picLocks noChangeAspect="1"/>
          </p:cNvPicPr>
          <p:nvPr/>
        </p:nvPicPr>
        <p:blipFill>
          <a:blip r:embed="rId5">
            <a:extLst/>
          </a:blip>
          <a:stretch>
            <a:fillRect/>
          </a:stretch>
        </p:blipFill>
        <p:spPr>
          <a:xfrm>
            <a:off x="9060299" y="2272791"/>
            <a:ext cx="2257778" cy="1270001"/>
          </a:xfrm>
          <a:prstGeom prst="rect">
            <a:avLst/>
          </a:prstGeom>
          <a:ln w="12700">
            <a:miter lim="400000"/>
          </a:ln>
        </p:spPr>
      </p:pic>
      <p:pic>
        <p:nvPicPr>
          <p:cNvPr id="80" name="magnific_nVcKSTKYQD.png" descr="magnific_nVcKSTKYQD.png"/>
          <p:cNvPicPr>
            <a:picLocks noChangeAspect="1"/>
          </p:cNvPicPr>
          <p:nvPr/>
        </p:nvPicPr>
        <p:blipFill>
          <a:blip r:embed="rId6">
            <a:extLst/>
          </a:blip>
          <a:stretch>
            <a:fillRect/>
          </a:stretch>
        </p:blipFill>
        <p:spPr>
          <a:xfrm>
            <a:off x="6320274" y="2272779"/>
            <a:ext cx="2257822" cy="1270026"/>
          </a:xfrm>
          <a:prstGeom prst="rect">
            <a:avLst/>
          </a:prstGeom>
          <a:ln w="12700">
            <a:miter lim="400000"/>
          </a:ln>
        </p:spPr>
      </p:pic>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4F6F7"/>
        </a:solidFill>
      </p:bgPr>
    </p:bg>
    <p:spTree>
      <p:nvGrpSpPr>
        <p:cNvPr id="1" name=""/>
        <p:cNvGrpSpPr/>
        <p:nvPr/>
      </p:nvGrpSpPr>
      <p:grpSpPr>
        <a:xfrm>
          <a:off x="0" y="0"/>
          <a:ext cx="0" cy="0"/>
          <a:chOff x="0" y="0"/>
          <a:chExt cx="0" cy="0"/>
        </a:xfrm>
      </p:grpSpPr>
      <p:sp>
        <p:nvSpPr>
          <p:cNvPr id="432" name="Text 0"/>
          <p:cNvSpPr txBox="1"/>
          <p:nvPr/>
        </p:nvSpPr>
        <p:spPr>
          <a:xfrm>
            <a:off x="658367" y="612394"/>
            <a:ext cx="10874961"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IMPACTO OPERATIVO</a:t>
            </a:r>
          </a:p>
        </p:txBody>
      </p:sp>
      <p:sp>
        <p:nvSpPr>
          <p:cNvPr id="433" name="Text 1"/>
          <p:cNvSpPr txBox="1"/>
          <p:nvPr/>
        </p:nvSpPr>
        <p:spPr>
          <a:xfrm>
            <a:off x="658367" y="868680"/>
            <a:ext cx="10874961" cy="4245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300"/>
              </a:lnSpc>
              <a:defRPr sz="2800">
                <a:solidFill>
                  <a:srgbClr val="22303A"/>
                </a:solidFill>
                <a:latin typeface="Montserrat Thin Bold"/>
                <a:ea typeface="Montserrat Thin Bold"/>
                <a:cs typeface="Montserrat Thin Bold"/>
                <a:sym typeface="Montserrat Thin Bold"/>
              </a:defRPr>
            </a:lvl1pPr>
          </a:lstStyle>
          <a:p>
            <a:pPr/>
            <a:r>
              <a:t>Más cobertura sobre menos infraestructura</a:t>
            </a:r>
          </a:p>
        </p:txBody>
      </p:sp>
      <p:sp>
        <p:nvSpPr>
          <p:cNvPr id="434" name="Shape 2"/>
          <p:cNvSpPr/>
          <p:nvPr/>
        </p:nvSpPr>
        <p:spPr>
          <a:xfrm>
            <a:off x="658368" y="1965960"/>
            <a:ext cx="3364992" cy="2880361"/>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9" rIns="45719"/>
          <a:lstStyle/>
          <a:p>
            <a:pPr/>
          </a:p>
        </p:txBody>
      </p:sp>
      <p:sp>
        <p:nvSpPr>
          <p:cNvPr id="435" name="Text 3"/>
          <p:cNvSpPr txBox="1"/>
          <p:nvPr/>
        </p:nvSpPr>
        <p:spPr>
          <a:xfrm>
            <a:off x="987551" y="2315717"/>
            <a:ext cx="2706626" cy="800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200">
                <a:solidFill>
                  <a:srgbClr val="FE6C5F"/>
                </a:solidFill>
                <a:latin typeface="Montserrat Thin Bold"/>
                <a:ea typeface="Montserrat Thin Bold"/>
                <a:cs typeface="Montserrat Thin Bold"/>
                <a:sym typeface="Montserrat Thin Bold"/>
              </a:defRPr>
            </a:lvl1pPr>
          </a:lstStyle>
          <a:p>
            <a:pPr/>
            <a:r>
              <a:t>24/7</a:t>
            </a:r>
          </a:p>
        </p:txBody>
      </p:sp>
      <p:sp>
        <p:nvSpPr>
          <p:cNvPr id="436" name="Text 4"/>
          <p:cNvSpPr txBox="1"/>
          <p:nvPr/>
        </p:nvSpPr>
        <p:spPr>
          <a:xfrm>
            <a:off x="987551" y="3250691"/>
            <a:ext cx="2706626"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400">
                <a:solidFill>
                  <a:srgbClr val="22303A"/>
                </a:solidFill>
                <a:latin typeface="Montserrat Thin Regular"/>
                <a:ea typeface="Montserrat Thin Regular"/>
                <a:cs typeface="Montserrat Thin Regular"/>
                <a:sym typeface="Montserrat Thin Regular"/>
              </a:defRPr>
            </a:lvl1pPr>
          </a:lstStyle>
          <a:p>
            <a:pPr/>
            <a:r>
              <a:t>Disponibilidad continua</a:t>
            </a:r>
          </a:p>
        </p:txBody>
      </p:sp>
      <p:sp>
        <p:nvSpPr>
          <p:cNvPr id="437" name="Text 5"/>
          <p:cNvSpPr txBox="1"/>
          <p:nvPr/>
        </p:nvSpPr>
        <p:spPr>
          <a:xfrm>
            <a:off x="987551" y="3602735"/>
            <a:ext cx="2706626" cy="63958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700"/>
              </a:lnSpc>
              <a:defRPr sz="1100">
                <a:solidFill>
                  <a:srgbClr val="6B7A85"/>
                </a:solidFill>
                <a:latin typeface="Montserrat Thin Regular"/>
                <a:ea typeface="Montserrat Thin Regular"/>
                <a:cs typeface="Montserrat Thin Regular"/>
                <a:sym typeface="Montserrat Thin Regular"/>
              </a:defRPr>
            </a:lvl1pPr>
          </a:lstStyle>
          <a:p>
            <a:pPr/>
            <a:r>
              <a:t>Turnos y externalización cubren franjas que ninguna sucursal física puede sostener.</a:t>
            </a:r>
          </a:p>
        </p:txBody>
      </p:sp>
      <p:sp>
        <p:nvSpPr>
          <p:cNvPr id="438" name="Shape 6"/>
          <p:cNvSpPr/>
          <p:nvPr/>
        </p:nvSpPr>
        <p:spPr>
          <a:xfrm>
            <a:off x="4407408" y="1965960"/>
            <a:ext cx="3364992" cy="2880361"/>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9" rIns="45719"/>
          <a:lstStyle/>
          <a:p>
            <a:pPr/>
          </a:p>
        </p:txBody>
      </p:sp>
      <p:sp>
        <p:nvSpPr>
          <p:cNvPr id="439" name="Text 7"/>
          <p:cNvSpPr txBox="1"/>
          <p:nvPr/>
        </p:nvSpPr>
        <p:spPr>
          <a:xfrm>
            <a:off x="4736591" y="2315717"/>
            <a:ext cx="2706626" cy="800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200">
                <a:solidFill>
                  <a:srgbClr val="FE6C5F"/>
                </a:solidFill>
                <a:latin typeface="Montserrat Thin Bold"/>
                <a:ea typeface="Montserrat Thin Bold"/>
                <a:cs typeface="Montserrat Thin Bold"/>
                <a:sym typeface="Montserrat Thin Bold"/>
              </a:defRPr>
            </a:lvl1pPr>
          </a:lstStyle>
          <a:p>
            <a:pPr/>
            <a:r>
              <a:t>1 : N</a:t>
            </a:r>
          </a:p>
        </p:txBody>
      </p:sp>
      <p:sp>
        <p:nvSpPr>
          <p:cNvPr id="440" name="Text 8"/>
          <p:cNvSpPr txBox="1"/>
          <p:nvPr/>
        </p:nvSpPr>
        <p:spPr>
          <a:xfrm>
            <a:off x="4736591" y="3250691"/>
            <a:ext cx="2706626"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400">
                <a:solidFill>
                  <a:srgbClr val="22303A"/>
                </a:solidFill>
                <a:latin typeface="Montserrat Thin Regular"/>
                <a:ea typeface="Montserrat Thin Regular"/>
                <a:cs typeface="Montserrat Thin Regular"/>
                <a:sym typeface="Montserrat Thin Regular"/>
              </a:defRPr>
            </a:lvl1pPr>
          </a:lstStyle>
          <a:p>
            <a:pPr/>
            <a:r>
              <a:t>Un equipo, toda la red</a:t>
            </a:r>
          </a:p>
        </p:txBody>
      </p:sp>
      <p:sp>
        <p:nvSpPr>
          <p:cNvPr id="441" name="Text 9"/>
          <p:cNvSpPr txBox="1"/>
          <p:nvPr/>
        </p:nvSpPr>
        <p:spPr>
          <a:xfrm>
            <a:off x="4736591" y="3602735"/>
            <a:ext cx="2706626" cy="63958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700"/>
              </a:lnSpc>
              <a:defRPr sz="1100">
                <a:solidFill>
                  <a:srgbClr val="6B7A85"/>
                </a:solidFill>
                <a:latin typeface="Montserrat Thin Regular"/>
                <a:ea typeface="Montserrat Thin Regular"/>
                <a:cs typeface="Montserrat Thin Regular"/>
                <a:sym typeface="Montserrat Thin Regular"/>
              </a:defRPr>
            </a:lvl1pPr>
          </a:lstStyle>
          <a:p>
            <a:pPr/>
            <a:r>
              <a:t>El mismo grupo de asesores atiende a la vez todos los puntos de contacto ahorrando costes operativos.</a:t>
            </a:r>
          </a:p>
        </p:txBody>
      </p:sp>
      <p:sp>
        <p:nvSpPr>
          <p:cNvPr id="442" name="Shape 10"/>
          <p:cNvSpPr/>
          <p:nvPr/>
        </p:nvSpPr>
        <p:spPr>
          <a:xfrm>
            <a:off x="8156447" y="1965960"/>
            <a:ext cx="3364993" cy="2880361"/>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9" rIns="45719"/>
          <a:lstStyle/>
          <a:p>
            <a:pPr/>
          </a:p>
        </p:txBody>
      </p:sp>
      <p:sp>
        <p:nvSpPr>
          <p:cNvPr id="443" name="Text 11"/>
          <p:cNvSpPr txBox="1"/>
          <p:nvPr/>
        </p:nvSpPr>
        <p:spPr>
          <a:xfrm>
            <a:off x="8485631" y="2315717"/>
            <a:ext cx="2706625" cy="800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200">
                <a:solidFill>
                  <a:srgbClr val="FE6C5F"/>
                </a:solidFill>
                <a:latin typeface="Montserrat Thin Bold"/>
                <a:ea typeface="Montserrat Thin Bold"/>
                <a:cs typeface="Montserrat Thin Bold"/>
                <a:sym typeface="Montserrat Thin Bold"/>
              </a:defRPr>
            </a:lvl1pPr>
          </a:lstStyle>
          <a:p>
            <a:pPr/>
            <a:r>
              <a:t>+0</a:t>
            </a:r>
          </a:p>
        </p:txBody>
      </p:sp>
      <p:sp>
        <p:nvSpPr>
          <p:cNvPr id="444" name="Text 12"/>
          <p:cNvSpPr txBox="1"/>
          <p:nvPr/>
        </p:nvSpPr>
        <p:spPr>
          <a:xfrm>
            <a:off x="8485631" y="3250691"/>
            <a:ext cx="2706625"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400">
                <a:solidFill>
                  <a:srgbClr val="22303A"/>
                </a:solidFill>
                <a:latin typeface="Montserrat Thin Regular"/>
                <a:ea typeface="Montserrat Thin Regular"/>
                <a:cs typeface="Montserrat Thin Regular"/>
                <a:sym typeface="Montserrat Thin Regular"/>
              </a:defRPr>
            </a:lvl1pPr>
          </a:lstStyle>
          <a:p>
            <a:pPr/>
            <a:r>
              <a:t>Personal en el punto</a:t>
            </a:r>
          </a:p>
        </p:txBody>
      </p:sp>
      <p:sp>
        <p:nvSpPr>
          <p:cNvPr id="445" name="Text 13"/>
          <p:cNvSpPr txBox="1"/>
          <p:nvPr/>
        </p:nvSpPr>
        <p:spPr>
          <a:xfrm>
            <a:off x="8485631" y="3602735"/>
            <a:ext cx="2706625" cy="63958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700"/>
              </a:lnSpc>
              <a:defRPr sz="1100">
                <a:solidFill>
                  <a:srgbClr val="6B7A85"/>
                </a:solidFill>
                <a:latin typeface="Montserrat Thin Regular"/>
                <a:ea typeface="Montserrat Thin Regular"/>
                <a:cs typeface="Montserrat Thin Regular"/>
                <a:sym typeface="Montserrat Thin Regular"/>
              </a:defRPr>
            </a:lvl1pPr>
          </a:lstStyle>
          <a:p>
            <a:pPr/>
            <a:r>
              <a:t>El punto de servicio funciona incluso sin plantilla asignada: solo pantalla y conectividad.</a:t>
            </a:r>
          </a:p>
        </p:txBody>
      </p:sp>
      <p:sp>
        <p:nvSpPr>
          <p:cNvPr id="446" name="Text 14"/>
          <p:cNvSpPr txBox="1"/>
          <p:nvPr/>
        </p:nvSpPr>
        <p:spPr>
          <a:xfrm>
            <a:off x="658367" y="5306059"/>
            <a:ext cx="10874961"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1100">
                <a:solidFill>
                  <a:srgbClr val="6B7A85"/>
                </a:solidFill>
                <a:latin typeface="Montserrat Thin Bold"/>
                <a:ea typeface="Montserrat Thin Bold"/>
                <a:cs typeface="Montserrat Thin Bold"/>
                <a:sym typeface="Montserrat Thin Bold"/>
              </a:defRPr>
            </a:pPr>
            <a:r>
              <a:t>La plataforma escala a </a:t>
            </a:r>
            <a:r>
              <a:rPr u="sng"/>
              <a:t>cientos de miles de interacciones mensuales</a:t>
            </a:r>
            <a:r>
              <a:t> sobre la misma infraestructura, sin réplica física de puntos de atención.</a:t>
            </a:r>
          </a:p>
        </p:txBody>
      </p:sp>
      <p:sp>
        <p:nvSpPr>
          <p:cNvPr id="447" name="Shape 15"/>
          <p:cNvSpPr/>
          <p:nvPr/>
        </p:nvSpPr>
        <p:spPr>
          <a:xfrm>
            <a:off x="658368" y="6382511"/>
            <a:ext cx="82297" cy="82297"/>
          </a:xfrm>
          <a:prstGeom prst="rect">
            <a:avLst/>
          </a:prstGeom>
          <a:solidFill>
            <a:srgbClr val="FE6C5F"/>
          </a:solidFill>
          <a:ln w="12700">
            <a:miter lim="400000"/>
          </a:ln>
        </p:spPr>
        <p:txBody>
          <a:bodyPr lIns="45719" rIns="45719"/>
          <a:lstStyle/>
          <a:p>
            <a:pPr/>
          </a:p>
        </p:txBody>
      </p:sp>
      <p:sp>
        <p:nvSpPr>
          <p:cNvPr id="448" name="Text 16"/>
          <p:cNvSpPr txBox="1"/>
          <p:nvPr/>
        </p:nvSpPr>
        <p:spPr>
          <a:xfrm>
            <a:off x="841247" y="6344666"/>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4F6F7"/>
        </a:solidFill>
      </p:bgPr>
    </p:bg>
    <p:spTree>
      <p:nvGrpSpPr>
        <p:cNvPr id="1" name=""/>
        <p:cNvGrpSpPr/>
        <p:nvPr/>
      </p:nvGrpSpPr>
      <p:grpSpPr>
        <a:xfrm>
          <a:off x="0" y="0"/>
          <a:ext cx="0" cy="0"/>
          <a:chOff x="0" y="0"/>
          <a:chExt cx="0" cy="0"/>
        </a:xfrm>
      </p:grpSpPr>
      <p:sp>
        <p:nvSpPr>
          <p:cNvPr id="452" name="Text 0"/>
          <p:cNvSpPr txBox="1"/>
          <p:nvPr/>
        </p:nvSpPr>
        <p:spPr>
          <a:xfrm>
            <a:off x="658367" y="612394"/>
            <a:ext cx="9692642"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EFICIENCIA OPERATIVA</a:t>
            </a:r>
          </a:p>
        </p:txBody>
      </p:sp>
      <p:sp>
        <p:nvSpPr>
          <p:cNvPr id="453" name="Text 1"/>
          <p:cNvSpPr txBox="1"/>
          <p:nvPr/>
        </p:nvSpPr>
        <p:spPr>
          <a:xfrm>
            <a:off x="658367" y="868680"/>
            <a:ext cx="9692642" cy="742635"/>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2900"/>
              </a:lnSpc>
              <a:defRPr sz="2500">
                <a:solidFill>
                  <a:srgbClr val="22303A"/>
                </a:solidFill>
                <a:latin typeface="Montserrat Thin Bold"/>
                <a:ea typeface="Montserrat Thin Bold"/>
                <a:cs typeface="Montserrat Thin Bold"/>
                <a:sym typeface="Montserrat Thin Bold"/>
              </a:defRPr>
            </a:pPr>
            <a:r>
              <a:t>Cada punto remoto reduce los costes</a:t>
            </a:r>
          </a:p>
          <a:p>
            <a:pPr>
              <a:lnSpc>
                <a:spcPts val="2900"/>
              </a:lnSpc>
              <a:defRPr sz="2500">
                <a:solidFill>
                  <a:srgbClr val="22303A"/>
                </a:solidFill>
                <a:latin typeface="Montserrat Thin Bold"/>
                <a:ea typeface="Montserrat Thin Bold"/>
                <a:cs typeface="Montserrat Thin Bold"/>
                <a:sym typeface="Montserrat Thin Bold"/>
              </a:defRPr>
            </a:pPr>
            <a:r>
              <a:t>operativos e infraestructuras</a:t>
            </a:r>
          </a:p>
        </p:txBody>
      </p:sp>
      <p:sp>
        <p:nvSpPr>
          <p:cNvPr id="454" name="Text 2"/>
          <p:cNvSpPr txBox="1"/>
          <p:nvPr/>
        </p:nvSpPr>
        <p:spPr>
          <a:xfrm>
            <a:off x="658520" y="1887206"/>
            <a:ext cx="10874960" cy="40082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100">
                <a:solidFill>
                  <a:srgbClr val="6B7A85"/>
                </a:solidFill>
                <a:latin typeface="Montserrat Thin Regular"/>
                <a:ea typeface="Montserrat Thin Regular"/>
                <a:cs typeface="Montserrat Thin Regular"/>
                <a:sym typeface="Montserrat Thin Regular"/>
              </a:defRPr>
            </a:lvl1pPr>
          </a:lstStyle>
          <a:p>
            <a:pPr/>
            <a:r>
              <a:t>Un especialista fijo en un punto de bajo tráfico pasa buena parte de su jornada sin atender a nadie, pero su nómina y su puesto siguen activos igual. Centralizar el recurso libera ese tiempo y esa geografía.</a:t>
            </a:r>
          </a:p>
        </p:txBody>
      </p:sp>
      <p:sp>
        <p:nvSpPr>
          <p:cNvPr id="455" name="Shape 3"/>
          <p:cNvSpPr/>
          <p:nvPr/>
        </p:nvSpPr>
        <p:spPr>
          <a:xfrm>
            <a:off x="660901" y="2568686"/>
            <a:ext cx="5138929" cy="3108961"/>
          </a:xfrm>
          <a:prstGeom prst="rect">
            <a:avLst/>
          </a:prstGeom>
          <a:solidFill>
            <a:srgbClr val="FFFFFF"/>
          </a:solidFill>
          <a:ln>
            <a:solidFill>
              <a:srgbClr val="DDE3E6"/>
            </a:solidFill>
          </a:ln>
          <a:effectLst>
            <a:outerShdw sx="100000" sy="100000" kx="0" ky="0" algn="b" rotWithShape="0" blurRad="177800" dist="38100" dir="5400000">
              <a:srgbClr val="22303A">
                <a:alpha val="6000"/>
              </a:srgbClr>
            </a:outerShdw>
          </a:effectLst>
        </p:spPr>
        <p:txBody>
          <a:bodyPr lIns="45719" rIns="45719"/>
          <a:lstStyle/>
          <a:p>
            <a:pPr/>
          </a:p>
        </p:txBody>
      </p:sp>
      <p:sp>
        <p:nvSpPr>
          <p:cNvPr id="456" name="Text 4"/>
          <p:cNvSpPr txBox="1"/>
          <p:nvPr/>
        </p:nvSpPr>
        <p:spPr>
          <a:xfrm>
            <a:off x="953509" y="2736580"/>
            <a:ext cx="4553713"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139" sz="900">
                <a:solidFill>
                  <a:srgbClr val="6B7A85"/>
                </a:solidFill>
                <a:latin typeface="Montserrat Thin Bold"/>
                <a:ea typeface="Montserrat Thin Bold"/>
                <a:cs typeface="Montserrat Thin Bold"/>
                <a:sym typeface="Montserrat Thin Bold"/>
              </a:defRPr>
            </a:lvl1pPr>
          </a:lstStyle>
          <a:p>
            <a:pPr/>
            <a:r>
              <a:t>MODELO TRADICIONAL</a:t>
            </a:r>
          </a:p>
        </p:txBody>
      </p:sp>
      <p:pic>
        <p:nvPicPr>
          <p:cNvPr id="457" name="Image 0" descr="Image 0"/>
          <p:cNvPicPr>
            <a:picLocks noChangeAspect="1"/>
          </p:cNvPicPr>
          <p:nvPr/>
        </p:nvPicPr>
        <p:blipFill>
          <a:blip r:embed="rId3">
            <a:extLst/>
          </a:blip>
          <a:stretch>
            <a:fillRect/>
          </a:stretch>
        </p:blipFill>
        <p:spPr>
          <a:xfrm>
            <a:off x="953509" y="3007598"/>
            <a:ext cx="310897" cy="310897"/>
          </a:xfrm>
          <a:prstGeom prst="rect">
            <a:avLst/>
          </a:prstGeom>
          <a:ln w="12700">
            <a:miter lim="400000"/>
          </a:ln>
        </p:spPr>
      </p:pic>
      <p:sp>
        <p:nvSpPr>
          <p:cNvPr id="458" name="Text 5"/>
          <p:cNvSpPr txBox="1"/>
          <p:nvPr/>
        </p:nvSpPr>
        <p:spPr>
          <a:xfrm>
            <a:off x="1392421" y="2991850"/>
            <a:ext cx="4114801"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AAB7BD"/>
                </a:solidFill>
                <a:latin typeface="Montserrat Thin Bold"/>
                <a:ea typeface="Montserrat Thin Bold"/>
                <a:cs typeface="Montserrat Thin Bold"/>
                <a:sym typeface="Montserrat Thin Bold"/>
              </a:defRPr>
            </a:lvl1pPr>
          </a:lstStyle>
          <a:p>
            <a:pPr/>
            <a:r>
              <a:t>Nómina activa sin interacción</a:t>
            </a:r>
          </a:p>
        </p:txBody>
      </p:sp>
      <p:sp>
        <p:nvSpPr>
          <p:cNvPr id="459" name="Text 6"/>
          <p:cNvSpPr txBox="1"/>
          <p:nvPr/>
        </p:nvSpPr>
        <p:spPr>
          <a:xfrm>
            <a:off x="1392421" y="3190478"/>
            <a:ext cx="4114801" cy="16077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300"/>
              </a:lnSpc>
              <a:defRPr sz="900">
                <a:solidFill>
                  <a:srgbClr val="6B7A85"/>
                </a:solidFill>
                <a:latin typeface="Montserrat Thin Regular"/>
                <a:ea typeface="Montserrat Thin Regular"/>
                <a:cs typeface="Montserrat Thin Regular"/>
                <a:sym typeface="Montserrat Thin Regular"/>
              </a:defRPr>
            </a:lvl1pPr>
          </a:lstStyle>
          <a:p>
            <a:pPr/>
            <a:r>
              <a:t>Personal fijo aunque el punto no tenga tráfico en ese turno.</a:t>
            </a:r>
          </a:p>
        </p:txBody>
      </p:sp>
      <p:pic>
        <p:nvPicPr>
          <p:cNvPr id="460" name="Image 1" descr="Image 1"/>
          <p:cNvPicPr>
            <a:picLocks noChangeAspect="1"/>
          </p:cNvPicPr>
          <p:nvPr/>
        </p:nvPicPr>
        <p:blipFill>
          <a:blip r:embed="rId4">
            <a:extLst/>
          </a:blip>
          <a:stretch>
            <a:fillRect/>
          </a:stretch>
        </p:blipFill>
        <p:spPr>
          <a:xfrm>
            <a:off x="953509" y="3515090"/>
            <a:ext cx="310897" cy="310897"/>
          </a:xfrm>
          <a:prstGeom prst="rect">
            <a:avLst/>
          </a:prstGeom>
          <a:ln w="12700">
            <a:miter lim="400000"/>
          </a:ln>
        </p:spPr>
      </p:pic>
      <p:sp>
        <p:nvSpPr>
          <p:cNvPr id="461" name="Text 7"/>
          <p:cNvSpPr txBox="1"/>
          <p:nvPr/>
        </p:nvSpPr>
        <p:spPr>
          <a:xfrm>
            <a:off x="1392421" y="3499342"/>
            <a:ext cx="4114801"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AAB7BD"/>
                </a:solidFill>
                <a:latin typeface="Montserrat Thin Bold"/>
                <a:ea typeface="Montserrat Thin Bold"/>
                <a:cs typeface="Montserrat Thin Bold"/>
                <a:sym typeface="Montserrat Thin Bold"/>
              </a:defRPr>
            </a:lvl1pPr>
          </a:lstStyle>
          <a:p>
            <a:pPr/>
            <a:r>
              <a:t>Infraestructura encendida igual</a:t>
            </a:r>
          </a:p>
        </p:txBody>
      </p:sp>
      <p:sp>
        <p:nvSpPr>
          <p:cNvPr id="462" name="Text 8"/>
          <p:cNvSpPr txBox="1"/>
          <p:nvPr/>
        </p:nvSpPr>
        <p:spPr>
          <a:xfrm>
            <a:off x="1392421" y="3697970"/>
            <a:ext cx="4114801" cy="16077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300"/>
              </a:lnSpc>
              <a:defRPr sz="900">
                <a:solidFill>
                  <a:srgbClr val="6B7A85"/>
                </a:solidFill>
                <a:latin typeface="Montserrat Thin Regular"/>
                <a:ea typeface="Montserrat Thin Regular"/>
                <a:cs typeface="Montserrat Thin Regular"/>
                <a:sym typeface="Montserrat Thin Regular"/>
              </a:defRPr>
            </a:lvl1pPr>
          </a:lstStyle>
          <a:p>
            <a:pPr/>
            <a:r>
              <a:t>Climatización e iluminación dedicadas todo el turno.</a:t>
            </a:r>
          </a:p>
        </p:txBody>
      </p:sp>
      <p:pic>
        <p:nvPicPr>
          <p:cNvPr id="463" name="Image 2" descr="Image 2"/>
          <p:cNvPicPr>
            <a:picLocks noChangeAspect="1"/>
          </p:cNvPicPr>
          <p:nvPr/>
        </p:nvPicPr>
        <p:blipFill>
          <a:blip r:embed="rId5">
            <a:extLst/>
          </a:blip>
          <a:stretch>
            <a:fillRect/>
          </a:stretch>
        </p:blipFill>
        <p:spPr>
          <a:xfrm>
            <a:off x="953509" y="4022582"/>
            <a:ext cx="310897" cy="310897"/>
          </a:xfrm>
          <a:prstGeom prst="rect">
            <a:avLst/>
          </a:prstGeom>
          <a:ln w="12700">
            <a:miter lim="400000"/>
          </a:ln>
        </p:spPr>
      </p:pic>
      <p:sp>
        <p:nvSpPr>
          <p:cNvPr id="464" name="Text 9"/>
          <p:cNvSpPr txBox="1"/>
          <p:nvPr/>
        </p:nvSpPr>
        <p:spPr>
          <a:xfrm>
            <a:off x="1392421" y="4006834"/>
            <a:ext cx="4114801"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AAB7BD"/>
                </a:solidFill>
                <a:latin typeface="Montserrat Thin Bold"/>
                <a:ea typeface="Montserrat Thin Bold"/>
                <a:cs typeface="Montserrat Thin Bold"/>
                <a:sym typeface="Montserrat Thin Bold"/>
              </a:defRPr>
            </a:lvl1pPr>
          </a:lstStyle>
          <a:p>
            <a:pPr/>
            <a:r>
              <a:t>Tránsito que no es atención</a:t>
            </a:r>
          </a:p>
        </p:txBody>
      </p:sp>
      <p:sp>
        <p:nvSpPr>
          <p:cNvPr id="465" name="Text 10"/>
          <p:cNvSpPr txBox="1"/>
          <p:nvPr/>
        </p:nvSpPr>
        <p:spPr>
          <a:xfrm>
            <a:off x="1392421" y="4205462"/>
            <a:ext cx="4114801" cy="16077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300"/>
              </a:lnSpc>
              <a:defRPr sz="900">
                <a:solidFill>
                  <a:srgbClr val="6B7A85"/>
                </a:solidFill>
                <a:latin typeface="Montserrat Thin Regular"/>
                <a:ea typeface="Montserrat Thin Regular"/>
                <a:cs typeface="Montserrat Thin Regular"/>
                <a:sym typeface="Montserrat Thin Regular"/>
              </a:defRPr>
            </a:lvl1pPr>
          </a:lstStyle>
          <a:p>
            <a:pPr/>
            <a:r>
              <a:t>El desplazamiento entre sedes no produce servicio.</a:t>
            </a:r>
          </a:p>
        </p:txBody>
      </p:sp>
      <p:pic>
        <p:nvPicPr>
          <p:cNvPr id="466" name="Image 3" descr="Image 3"/>
          <p:cNvPicPr>
            <a:picLocks noChangeAspect="1"/>
          </p:cNvPicPr>
          <p:nvPr/>
        </p:nvPicPr>
        <p:blipFill>
          <a:blip r:embed="rId6">
            <a:extLst/>
          </a:blip>
          <a:stretch>
            <a:fillRect/>
          </a:stretch>
        </p:blipFill>
        <p:spPr>
          <a:xfrm>
            <a:off x="953509" y="4530074"/>
            <a:ext cx="310897" cy="310897"/>
          </a:xfrm>
          <a:prstGeom prst="rect">
            <a:avLst/>
          </a:prstGeom>
          <a:ln w="12700">
            <a:miter lim="400000"/>
          </a:ln>
        </p:spPr>
      </p:pic>
      <p:sp>
        <p:nvSpPr>
          <p:cNvPr id="467" name="Text 11"/>
          <p:cNvSpPr txBox="1"/>
          <p:nvPr/>
        </p:nvSpPr>
        <p:spPr>
          <a:xfrm>
            <a:off x="1392421" y="4514326"/>
            <a:ext cx="4114801"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AAB7BD"/>
                </a:solidFill>
                <a:latin typeface="Montserrat Thin Bold"/>
                <a:ea typeface="Montserrat Thin Bold"/>
                <a:cs typeface="Montserrat Thin Bold"/>
                <a:sym typeface="Montserrat Thin Bold"/>
              </a:defRPr>
            </a:lvl1pPr>
          </a:lstStyle>
          <a:p>
            <a:pPr/>
            <a:r>
              <a:t>Bajas cubiertas punto por punto</a:t>
            </a:r>
          </a:p>
        </p:txBody>
      </p:sp>
      <p:sp>
        <p:nvSpPr>
          <p:cNvPr id="468" name="Text 12"/>
          <p:cNvSpPr txBox="1"/>
          <p:nvPr/>
        </p:nvSpPr>
        <p:spPr>
          <a:xfrm>
            <a:off x="1392421" y="4712954"/>
            <a:ext cx="4114801" cy="16077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300"/>
              </a:lnSpc>
              <a:defRPr sz="900">
                <a:solidFill>
                  <a:srgbClr val="6B7A85"/>
                </a:solidFill>
                <a:latin typeface="Montserrat Thin Regular"/>
                <a:ea typeface="Montserrat Thin Regular"/>
                <a:cs typeface="Montserrat Thin Regular"/>
                <a:sym typeface="Montserrat Thin Regular"/>
              </a:defRPr>
            </a:lvl1pPr>
          </a:lstStyle>
          <a:p>
            <a:pPr/>
            <a:r>
              <a:t>Cada ausencia exige sustituto local o deja el punto vacío.</a:t>
            </a:r>
          </a:p>
        </p:txBody>
      </p:sp>
      <p:pic>
        <p:nvPicPr>
          <p:cNvPr id="469" name="Image 4" descr="Image 4"/>
          <p:cNvPicPr>
            <a:picLocks noChangeAspect="1"/>
          </p:cNvPicPr>
          <p:nvPr/>
        </p:nvPicPr>
        <p:blipFill>
          <a:blip r:embed="rId7">
            <a:extLst/>
          </a:blip>
          <a:stretch>
            <a:fillRect/>
          </a:stretch>
        </p:blipFill>
        <p:spPr>
          <a:xfrm>
            <a:off x="953509" y="5037566"/>
            <a:ext cx="310897" cy="310897"/>
          </a:xfrm>
          <a:prstGeom prst="rect">
            <a:avLst/>
          </a:prstGeom>
          <a:ln w="12700">
            <a:miter lim="400000"/>
          </a:ln>
        </p:spPr>
      </p:pic>
      <p:sp>
        <p:nvSpPr>
          <p:cNvPr id="470" name="Text 13"/>
          <p:cNvSpPr txBox="1"/>
          <p:nvPr/>
        </p:nvSpPr>
        <p:spPr>
          <a:xfrm>
            <a:off x="1392421" y="5021818"/>
            <a:ext cx="4114801"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AAB7BD"/>
                </a:solidFill>
                <a:latin typeface="Montserrat Thin Bold"/>
                <a:ea typeface="Montserrat Thin Bold"/>
                <a:cs typeface="Montserrat Thin Bold"/>
                <a:sym typeface="Montserrat Thin Bold"/>
              </a:defRPr>
            </a:lvl1pPr>
          </a:lstStyle>
          <a:p>
            <a:pPr/>
            <a:r>
              <a:t>Talento atado a la geografía</a:t>
            </a:r>
          </a:p>
        </p:txBody>
      </p:sp>
      <p:sp>
        <p:nvSpPr>
          <p:cNvPr id="471" name="Text 14"/>
          <p:cNvSpPr txBox="1"/>
          <p:nvPr/>
        </p:nvSpPr>
        <p:spPr>
          <a:xfrm>
            <a:off x="1392421" y="5220446"/>
            <a:ext cx="4114801" cy="16077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300"/>
              </a:lnSpc>
              <a:defRPr sz="900">
                <a:solidFill>
                  <a:srgbClr val="6B7A85"/>
                </a:solidFill>
                <a:latin typeface="Montserrat Thin Regular"/>
                <a:ea typeface="Montserrat Thin Regular"/>
                <a:cs typeface="Montserrat Thin Regular"/>
                <a:sym typeface="Montserrat Thin Regular"/>
              </a:defRPr>
            </a:lvl1pPr>
          </a:lstStyle>
          <a:p>
            <a:pPr/>
            <a:r>
              <a:t>Solo contrata donde está el punto, esté o no ahí el talento.</a:t>
            </a:r>
          </a:p>
        </p:txBody>
      </p:sp>
      <p:sp>
        <p:nvSpPr>
          <p:cNvPr id="472" name="Shape 15"/>
          <p:cNvSpPr/>
          <p:nvPr/>
        </p:nvSpPr>
        <p:spPr>
          <a:xfrm>
            <a:off x="6348469" y="2568686"/>
            <a:ext cx="5138929" cy="3108961"/>
          </a:xfrm>
          <a:prstGeom prst="rect">
            <a:avLst/>
          </a:prstGeom>
          <a:solidFill>
            <a:srgbClr val="FFF4F2"/>
          </a:solidFill>
          <a:ln>
            <a:solidFill>
              <a:srgbClr val="F7CFC8"/>
            </a:solidFill>
          </a:ln>
          <a:effectLst>
            <a:outerShdw sx="100000" sy="100000" kx="0" ky="0" algn="b" rotWithShape="0" blurRad="177800" dist="38100" dir="5400000">
              <a:srgbClr val="22303A">
                <a:alpha val="6000"/>
              </a:srgbClr>
            </a:outerShdw>
          </a:effectLst>
        </p:spPr>
        <p:txBody>
          <a:bodyPr lIns="45719" rIns="45719"/>
          <a:lstStyle/>
          <a:p>
            <a:pPr/>
          </a:p>
        </p:txBody>
      </p:sp>
      <p:sp>
        <p:nvSpPr>
          <p:cNvPr id="473" name="Text 16"/>
          <p:cNvSpPr txBox="1"/>
          <p:nvPr/>
        </p:nvSpPr>
        <p:spPr>
          <a:xfrm>
            <a:off x="6641077" y="2736580"/>
            <a:ext cx="4553713"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139" sz="900">
                <a:solidFill>
                  <a:srgbClr val="FE6C5F"/>
                </a:solidFill>
                <a:latin typeface="Montserrat Thin Bold"/>
                <a:ea typeface="Montserrat Thin Bold"/>
                <a:cs typeface="Montserrat Thin Bold"/>
                <a:sym typeface="Montserrat Thin Bold"/>
              </a:defRPr>
            </a:lvl1pPr>
          </a:lstStyle>
          <a:p>
            <a:pPr/>
            <a:r>
              <a:t>MODELO PHYGITAL</a:t>
            </a:r>
          </a:p>
        </p:txBody>
      </p:sp>
      <p:pic>
        <p:nvPicPr>
          <p:cNvPr id="474" name="Image 5" descr="Image 5"/>
          <p:cNvPicPr>
            <a:picLocks noChangeAspect="1"/>
          </p:cNvPicPr>
          <p:nvPr/>
        </p:nvPicPr>
        <p:blipFill>
          <a:blip r:embed="rId8">
            <a:extLst/>
          </a:blip>
          <a:stretch>
            <a:fillRect/>
          </a:stretch>
        </p:blipFill>
        <p:spPr>
          <a:xfrm>
            <a:off x="6641077" y="3007598"/>
            <a:ext cx="310897" cy="310897"/>
          </a:xfrm>
          <a:prstGeom prst="rect">
            <a:avLst/>
          </a:prstGeom>
          <a:ln w="12700">
            <a:miter lim="400000"/>
          </a:ln>
        </p:spPr>
      </p:pic>
      <p:sp>
        <p:nvSpPr>
          <p:cNvPr id="475" name="Text 17"/>
          <p:cNvSpPr txBox="1"/>
          <p:nvPr/>
        </p:nvSpPr>
        <p:spPr>
          <a:xfrm>
            <a:off x="7079990" y="2991850"/>
            <a:ext cx="4114801"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ED7666"/>
                </a:solidFill>
                <a:latin typeface="Montserrat Thin Bold"/>
                <a:ea typeface="Montserrat Thin Bold"/>
                <a:cs typeface="Montserrat Thin Bold"/>
                <a:sym typeface="Montserrat Thin Bold"/>
              </a:defRPr>
            </a:lvl1pPr>
          </a:lstStyle>
          <a:p>
            <a:pPr/>
            <a:r>
              <a:t>Capacidad por ocupación real</a:t>
            </a:r>
          </a:p>
        </p:txBody>
      </p:sp>
      <p:sp>
        <p:nvSpPr>
          <p:cNvPr id="476" name="Text 18"/>
          <p:cNvSpPr txBox="1"/>
          <p:nvPr/>
        </p:nvSpPr>
        <p:spPr>
          <a:xfrm>
            <a:off x="7079990" y="3190478"/>
            <a:ext cx="4114801" cy="16077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300"/>
              </a:lnSpc>
              <a:defRPr sz="900">
                <a:solidFill>
                  <a:srgbClr val="8A6A62"/>
                </a:solidFill>
                <a:latin typeface="Montserrat Thin Regular"/>
                <a:ea typeface="Montserrat Thin Regular"/>
                <a:cs typeface="Montserrat Thin Regular"/>
                <a:sym typeface="Montserrat Thin Regular"/>
              </a:defRPr>
            </a:lvl1pPr>
          </a:lstStyle>
          <a:p>
            <a:pPr/>
            <a:r>
              <a:t>El equipo se dimensiona por la demanda agregada.</a:t>
            </a:r>
          </a:p>
        </p:txBody>
      </p:sp>
      <p:pic>
        <p:nvPicPr>
          <p:cNvPr id="477" name="Image 6" descr="Image 6"/>
          <p:cNvPicPr>
            <a:picLocks noChangeAspect="1"/>
          </p:cNvPicPr>
          <p:nvPr/>
        </p:nvPicPr>
        <p:blipFill>
          <a:blip r:embed="rId9">
            <a:extLst/>
          </a:blip>
          <a:stretch>
            <a:fillRect/>
          </a:stretch>
        </p:blipFill>
        <p:spPr>
          <a:xfrm>
            <a:off x="6641077" y="3515090"/>
            <a:ext cx="310897" cy="310897"/>
          </a:xfrm>
          <a:prstGeom prst="rect">
            <a:avLst/>
          </a:prstGeom>
          <a:ln w="12700">
            <a:miter lim="400000"/>
          </a:ln>
        </p:spPr>
      </p:pic>
      <p:sp>
        <p:nvSpPr>
          <p:cNvPr id="478" name="Text 19"/>
          <p:cNvSpPr txBox="1"/>
          <p:nvPr/>
        </p:nvSpPr>
        <p:spPr>
          <a:xfrm>
            <a:off x="7079990" y="3499342"/>
            <a:ext cx="4114801"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ED7666"/>
                </a:solidFill>
                <a:latin typeface="Montserrat Thin Bold"/>
                <a:ea typeface="Montserrat Thin Bold"/>
                <a:cs typeface="Montserrat Thin Bold"/>
                <a:sym typeface="Montserrat Thin Bold"/>
              </a:defRPr>
            </a:lvl1pPr>
          </a:lstStyle>
          <a:p>
            <a:pPr/>
            <a:r>
              <a:t>El punto no sostiene personal</a:t>
            </a:r>
          </a:p>
        </p:txBody>
      </p:sp>
      <p:sp>
        <p:nvSpPr>
          <p:cNvPr id="479" name="Text 20"/>
          <p:cNvSpPr txBox="1"/>
          <p:nvPr/>
        </p:nvSpPr>
        <p:spPr>
          <a:xfrm>
            <a:off x="7079990" y="3697970"/>
            <a:ext cx="4114801" cy="16077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300"/>
              </a:lnSpc>
              <a:defRPr sz="900">
                <a:solidFill>
                  <a:srgbClr val="8A6A62"/>
                </a:solidFill>
                <a:latin typeface="Montserrat Thin Regular"/>
                <a:ea typeface="Montserrat Thin Regular"/>
                <a:cs typeface="Montserrat Thin Regular"/>
                <a:sym typeface="Montserrat Thin Regular"/>
              </a:defRPr>
            </a:lvl1pPr>
          </a:lstStyle>
          <a:p>
            <a:pPr/>
            <a:r>
              <a:t>Solo pantalla y conectividad; el coste fijo desaparece.</a:t>
            </a:r>
          </a:p>
        </p:txBody>
      </p:sp>
      <p:pic>
        <p:nvPicPr>
          <p:cNvPr id="480" name="Image 7" descr="Image 7"/>
          <p:cNvPicPr>
            <a:picLocks noChangeAspect="1"/>
          </p:cNvPicPr>
          <p:nvPr/>
        </p:nvPicPr>
        <p:blipFill>
          <a:blip r:embed="rId10">
            <a:extLst/>
          </a:blip>
          <a:stretch>
            <a:fillRect/>
          </a:stretch>
        </p:blipFill>
        <p:spPr>
          <a:xfrm>
            <a:off x="6641077" y="4022582"/>
            <a:ext cx="310897" cy="310897"/>
          </a:xfrm>
          <a:prstGeom prst="rect">
            <a:avLst/>
          </a:prstGeom>
          <a:ln w="12700">
            <a:miter lim="400000"/>
          </a:ln>
        </p:spPr>
      </p:pic>
      <p:sp>
        <p:nvSpPr>
          <p:cNvPr id="481" name="Text 21"/>
          <p:cNvSpPr txBox="1"/>
          <p:nvPr/>
        </p:nvSpPr>
        <p:spPr>
          <a:xfrm>
            <a:off x="7079990" y="4006834"/>
            <a:ext cx="4114801"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ED7666"/>
                </a:solidFill>
                <a:latin typeface="Montserrat Thin Bold"/>
                <a:ea typeface="Montserrat Thin Bold"/>
                <a:cs typeface="Montserrat Thin Bold"/>
                <a:sym typeface="Montserrat Thin Bold"/>
              </a:defRPr>
            </a:lvl1pPr>
          </a:lstStyle>
          <a:p>
            <a:pPr/>
            <a:r>
              <a:t>Cero tiempo de tránsito</a:t>
            </a:r>
          </a:p>
        </p:txBody>
      </p:sp>
      <p:sp>
        <p:nvSpPr>
          <p:cNvPr id="482" name="Text 22"/>
          <p:cNvSpPr txBox="1"/>
          <p:nvPr/>
        </p:nvSpPr>
        <p:spPr>
          <a:xfrm>
            <a:off x="7079990" y="4205462"/>
            <a:ext cx="4114801" cy="16077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300"/>
              </a:lnSpc>
              <a:defRPr sz="900">
                <a:solidFill>
                  <a:srgbClr val="8A6A62"/>
                </a:solidFill>
                <a:latin typeface="Montserrat Thin Regular"/>
                <a:ea typeface="Montserrat Thin Regular"/>
                <a:cs typeface="Montserrat Thin Regular"/>
                <a:sym typeface="Montserrat Thin Regular"/>
              </a:defRPr>
            </a:lvl1pPr>
          </a:lstStyle>
          <a:p>
            <a:pPr/>
            <a:r>
              <a:t>El especialista atiende sin moverse de su puesto.</a:t>
            </a:r>
          </a:p>
        </p:txBody>
      </p:sp>
      <p:pic>
        <p:nvPicPr>
          <p:cNvPr id="483" name="Image 8" descr="Image 8"/>
          <p:cNvPicPr>
            <a:picLocks noChangeAspect="1"/>
          </p:cNvPicPr>
          <p:nvPr/>
        </p:nvPicPr>
        <p:blipFill>
          <a:blip r:embed="rId11">
            <a:extLst/>
          </a:blip>
          <a:stretch>
            <a:fillRect/>
          </a:stretch>
        </p:blipFill>
        <p:spPr>
          <a:xfrm>
            <a:off x="6641077" y="4530074"/>
            <a:ext cx="310897" cy="310897"/>
          </a:xfrm>
          <a:prstGeom prst="rect">
            <a:avLst/>
          </a:prstGeom>
          <a:ln w="12700">
            <a:miter lim="400000"/>
          </a:ln>
        </p:spPr>
      </p:pic>
      <p:sp>
        <p:nvSpPr>
          <p:cNvPr id="484" name="Text 23"/>
          <p:cNvSpPr txBox="1"/>
          <p:nvPr/>
        </p:nvSpPr>
        <p:spPr>
          <a:xfrm>
            <a:off x="7079990" y="4514326"/>
            <a:ext cx="4114801"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ED7666"/>
                </a:solidFill>
                <a:latin typeface="Montserrat Thin Bold"/>
                <a:ea typeface="Montserrat Thin Bold"/>
                <a:cs typeface="Montserrat Thin Bold"/>
                <a:sym typeface="Montserrat Thin Bold"/>
              </a:defRPr>
            </a:lvl1pPr>
          </a:lstStyle>
          <a:p>
            <a:pPr/>
            <a:r>
              <a:t>Bajas absorbidas por el equipo</a:t>
            </a:r>
          </a:p>
        </p:txBody>
      </p:sp>
      <p:sp>
        <p:nvSpPr>
          <p:cNvPr id="485" name="Text 24"/>
          <p:cNvSpPr txBox="1"/>
          <p:nvPr/>
        </p:nvSpPr>
        <p:spPr>
          <a:xfrm>
            <a:off x="7079990" y="4712954"/>
            <a:ext cx="4114801" cy="16077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300"/>
              </a:lnSpc>
              <a:defRPr sz="900">
                <a:solidFill>
                  <a:srgbClr val="8A6A62"/>
                </a:solidFill>
                <a:latin typeface="Montserrat Thin Regular"/>
                <a:ea typeface="Montserrat Thin Regular"/>
                <a:cs typeface="Montserrat Thin Regular"/>
                <a:sym typeface="Montserrat Thin Regular"/>
              </a:defRPr>
            </a:lvl1pPr>
          </a:lstStyle>
          <a:p>
            <a:pPr/>
            <a:r>
              <a:t>El resto del pool cubre sin sustituto local.</a:t>
            </a:r>
          </a:p>
        </p:txBody>
      </p:sp>
      <p:pic>
        <p:nvPicPr>
          <p:cNvPr id="486" name="Image 9" descr="Image 9"/>
          <p:cNvPicPr>
            <a:picLocks noChangeAspect="1"/>
          </p:cNvPicPr>
          <p:nvPr/>
        </p:nvPicPr>
        <p:blipFill>
          <a:blip r:embed="rId12">
            <a:extLst/>
          </a:blip>
          <a:stretch>
            <a:fillRect/>
          </a:stretch>
        </p:blipFill>
        <p:spPr>
          <a:xfrm>
            <a:off x="6641077" y="5037566"/>
            <a:ext cx="310897" cy="310897"/>
          </a:xfrm>
          <a:prstGeom prst="rect">
            <a:avLst/>
          </a:prstGeom>
          <a:ln w="12700">
            <a:miter lim="400000"/>
          </a:ln>
        </p:spPr>
      </p:pic>
      <p:sp>
        <p:nvSpPr>
          <p:cNvPr id="487" name="Text 25"/>
          <p:cNvSpPr txBox="1"/>
          <p:nvPr/>
        </p:nvSpPr>
        <p:spPr>
          <a:xfrm>
            <a:off x="7079990" y="5021818"/>
            <a:ext cx="4114801"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ED7666"/>
                </a:solidFill>
                <a:latin typeface="Montserrat Thin Bold"/>
                <a:ea typeface="Montserrat Thin Bold"/>
                <a:cs typeface="Montserrat Thin Bold"/>
                <a:sym typeface="Montserrat Thin Bold"/>
              </a:defRPr>
            </a:lvl1pPr>
          </a:lstStyle>
          <a:p>
            <a:pPr/>
            <a:r>
              <a:t>Talento sin ataduras geográficas</a:t>
            </a:r>
          </a:p>
        </p:txBody>
      </p:sp>
      <p:sp>
        <p:nvSpPr>
          <p:cNvPr id="488" name="Text 26"/>
          <p:cNvSpPr txBox="1"/>
          <p:nvPr/>
        </p:nvSpPr>
        <p:spPr>
          <a:xfrm>
            <a:off x="7079990" y="5220446"/>
            <a:ext cx="4114801" cy="16077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300"/>
              </a:lnSpc>
              <a:defRPr sz="900">
                <a:solidFill>
                  <a:srgbClr val="8A6A62"/>
                </a:solidFill>
                <a:latin typeface="Montserrat Thin Regular"/>
                <a:ea typeface="Montserrat Thin Regular"/>
                <a:cs typeface="Montserrat Thin Regular"/>
                <a:sym typeface="Montserrat Thin Regular"/>
              </a:defRPr>
            </a:lvl1pPr>
          </a:lstStyle>
          <a:p>
            <a:pPr/>
            <a:r>
              <a:t>Concentre el equipo en una sede, o llévelo a otro país.</a:t>
            </a:r>
          </a:p>
        </p:txBody>
      </p:sp>
      <p:sp>
        <p:nvSpPr>
          <p:cNvPr id="489" name="Shape 27"/>
          <p:cNvSpPr/>
          <p:nvPr/>
        </p:nvSpPr>
        <p:spPr>
          <a:xfrm>
            <a:off x="5872981" y="3921998"/>
            <a:ext cx="402337" cy="402337"/>
          </a:xfrm>
          <a:prstGeom prst="ellipse">
            <a:avLst/>
          </a:prstGeom>
          <a:solidFill>
            <a:srgbClr val="22303A"/>
          </a:solidFill>
          <a:ln w="12700">
            <a:miter lim="400000"/>
          </a:ln>
        </p:spPr>
        <p:txBody>
          <a:bodyPr lIns="45719" rIns="45719"/>
          <a:lstStyle/>
          <a:p>
            <a:pPr/>
          </a:p>
        </p:txBody>
      </p:sp>
      <p:sp>
        <p:nvSpPr>
          <p:cNvPr id="490" name="Shape 28"/>
          <p:cNvSpPr/>
          <p:nvPr/>
        </p:nvSpPr>
        <p:spPr>
          <a:xfrm>
            <a:off x="5964421" y="4040870"/>
            <a:ext cx="219457" cy="164593"/>
          </a:xfrm>
          <a:prstGeom prst="rightArrow">
            <a:avLst>
              <a:gd name="adj1" fmla="val 50000"/>
              <a:gd name="adj2" fmla="val 50000"/>
            </a:avLst>
          </a:prstGeom>
          <a:solidFill>
            <a:srgbClr val="FFFFFF"/>
          </a:solidFill>
          <a:ln w="12700">
            <a:miter lim="400000"/>
          </a:ln>
        </p:spPr>
        <p:txBody>
          <a:bodyPr lIns="45719" rIns="45719"/>
          <a:lstStyle/>
          <a:p>
            <a:pPr/>
          </a:p>
        </p:txBody>
      </p:sp>
      <p:sp>
        <p:nvSpPr>
          <p:cNvPr id="491" name="Text 29"/>
          <p:cNvSpPr txBox="1"/>
          <p:nvPr/>
        </p:nvSpPr>
        <p:spPr>
          <a:xfrm>
            <a:off x="658520" y="5855204"/>
            <a:ext cx="10874960"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ED7666"/>
                </a:solidFill>
                <a:latin typeface="Montserrat Thin Bold"/>
                <a:ea typeface="Montserrat Thin Bold"/>
                <a:cs typeface="Montserrat Thin Bold"/>
                <a:sym typeface="Montserrat Thin Bold"/>
              </a:defRPr>
            </a:lvl1pPr>
          </a:lstStyle>
          <a:p>
            <a:pPr/>
            <a:r>
              <a:t> El ahorro real es la nómina, la infraestructura y la geografía que dejan de limitar el servicio.</a:t>
            </a:r>
          </a:p>
        </p:txBody>
      </p:sp>
      <p:sp>
        <p:nvSpPr>
          <p:cNvPr id="492" name="Shape 30"/>
          <p:cNvSpPr/>
          <p:nvPr/>
        </p:nvSpPr>
        <p:spPr>
          <a:xfrm>
            <a:off x="658368" y="6382511"/>
            <a:ext cx="82297" cy="82297"/>
          </a:xfrm>
          <a:prstGeom prst="rect">
            <a:avLst/>
          </a:prstGeom>
          <a:solidFill>
            <a:srgbClr val="FE6C5F"/>
          </a:solidFill>
          <a:ln w="12700">
            <a:miter lim="400000"/>
          </a:ln>
        </p:spPr>
        <p:txBody>
          <a:bodyPr lIns="45719" rIns="45719"/>
          <a:lstStyle/>
          <a:p>
            <a:pPr/>
          </a:p>
        </p:txBody>
      </p:sp>
      <p:sp>
        <p:nvSpPr>
          <p:cNvPr id="493" name="Text 31"/>
          <p:cNvSpPr txBox="1"/>
          <p:nvPr/>
        </p:nvSpPr>
        <p:spPr>
          <a:xfrm>
            <a:off x="841247" y="6344666"/>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pic>
        <p:nvPicPr>
          <p:cNvPr id="494" name="Picture 18" descr="Picture 18"/>
          <p:cNvPicPr>
            <a:picLocks noChangeAspect="1"/>
          </p:cNvPicPr>
          <p:nvPr/>
        </p:nvPicPr>
        <p:blipFill>
          <a:blip r:embed="rId13">
            <a:extLst/>
          </a:blip>
          <a:stretch>
            <a:fillRect/>
          </a:stretch>
        </p:blipFill>
        <p:spPr>
          <a:xfrm>
            <a:off x="8120576" y="829058"/>
            <a:ext cx="609601" cy="609601"/>
          </a:xfrm>
          <a:prstGeom prst="rect">
            <a:avLst/>
          </a:prstGeom>
          <a:ln w="12700">
            <a:miter lim="400000"/>
          </a:ln>
          <a:effectLst>
            <a:outerShdw sx="100000" sy="100000" kx="0" ky="0" algn="b" rotWithShape="0" blurRad="76200" dist="57433" dir="5400000">
              <a:srgbClr val="22303A">
                <a:alpha val="39649"/>
              </a:srgbClr>
            </a:outerShdw>
          </a:effectLst>
        </p:spPr>
      </p:pic>
      <p:pic>
        <p:nvPicPr>
          <p:cNvPr id="495" name="Picture 29" descr="Picture 29"/>
          <p:cNvPicPr>
            <a:picLocks noChangeAspect="1"/>
          </p:cNvPicPr>
          <p:nvPr/>
        </p:nvPicPr>
        <p:blipFill>
          <a:blip r:embed="rId14">
            <a:extLst/>
          </a:blip>
          <a:stretch>
            <a:fillRect/>
          </a:stretch>
        </p:blipFill>
        <p:spPr>
          <a:xfrm>
            <a:off x="8292026" y="1000508"/>
            <a:ext cx="266701" cy="266701"/>
          </a:xfrm>
          <a:prstGeom prst="rect">
            <a:avLst/>
          </a:prstGeom>
          <a:ln w="12700">
            <a:miter lim="400000"/>
          </a:ln>
        </p:spPr>
      </p:pic>
      <p:sp>
        <p:nvSpPr>
          <p:cNvPr id="496" name="Text 29"/>
          <p:cNvSpPr txBox="1"/>
          <p:nvPr/>
        </p:nvSpPr>
        <p:spPr>
          <a:xfrm>
            <a:off x="8922528" y="943358"/>
            <a:ext cx="2491489" cy="381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1200">
                <a:solidFill>
                  <a:srgbClr val="43946C"/>
                </a:solidFill>
                <a:latin typeface="Montserrat Thin Bold"/>
                <a:ea typeface="Montserrat Thin Bold"/>
                <a:cs typeface="Montserrat Thin Bold"/>
                <a:sym typeface="Montserrat Thin Bold"/>
              </a:defRPr>
            </a:pPr>
            <a:r>
              <a:t>Sostenible, Eco Circular</a:t>
            </a:r>
          </a:p>
          <a:p>
            <a:pPr>
              <a:defRPr sz="1200">
                <a:solidFill>
                  <a:srgbClr val="43946C"/>
                </a:solidFill>
                <a:latin typeface="Montserrat Thin Bold"/>
                <a:ea typeface="Montserrat Thin Bold"/>
                <a:cs typeface="Montserrat Thin Bold"/>
                <a:sym typeface="Montserrat Thin Bold"/>
              </a:defRPr>
            </a:pPr>
            <a:r>
              <a:t>Impacto positivo ambiental</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22303A"/>
        </a:solidFill>
      </p:bgPr>
    </p:bg>
    <p:spTree>
      <p:nvGrpSpPr>
        <p:cNvPr id="1" name=""/>
        <p:cNvGrpSpPr/>
        <p:nvPr/>
      </p:nvGrpSpPr>
      <p:grpSpPr>
        <a:xfrm>
          <a:off x="0" y="0"/>
          <a:ext cx="0" cy="0"/>
          <a:chOff x="0" y="0"/>
          <a:chExt cx="0" cy="0"/>
        </a:xfrm>
      </p:grpSpPr>
      <p:sp>
        <p:nvSpPr>
          <p:cNvPr id="500" name="Text 0"/>
          <p:cNvSpPr txBox="1"/>
          <p:nvPr/>
        </p:nvSpPr>
        <p:spPr>
          <a:xfrm>
            <a:off x="658367" y="612394"/>
            <a:ext cx="5394962"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SEGURIDAD Y CUMPLIMIENTO</a:t>
            </a:r>
          </a:p>
        </p:txBody>
      </p:sp>
      <p:sp>
        <p:nvSpPr>
          <p:cNvPr id="501" name="Text 1"/>
          <p:cNvSpPr txBox="1"/>
          <p:nvPr/>
        </p:nvSpPr>
        <p:spPr>
          <a:xfrm>
            <a:off x="658367" y="868680"/>
            <a:ext cx="5394962" cy="8436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3300"/>
              </a:lnSpc>
              <a:defRPr sz="2800">
                <a:solidFill>
                  <a:srgbClr val="FFFFFF"/>
                </a:solidFill>
                <a:latin typeface="Montserrat Thin Bold"/>
                <a:ea typeface="Montserrat Thin Bold"/>
                <a:cs typeface="Montserrat Thin Bold"/>
                <a:sym typeface="Montserrat Thin Bold"/>
              </a:defRPr>
            </a:pPr>
            <a:r>
              <a:t>Nivel empresarial,</a:t>
            </a:r>
          </a:p>
          <a:p>
            <a:pPr>
              <a:lnSpc>
                <a:spcPts val="3300"/>
              </a:lnSpc>
              <a:defRPr sz="2800">
                <a:solidFill>
                  <a:srgbClr val="FFFFFF"/>
                </a:solidFill>
                <a:latin typeface="Montserrat Thin Bold"/>
                <a:ea typeface="Montserrat Thin Bold"/>
                <a:cs typeface="Montserrat Thin Bold"/>
                <a:sym typeface="Montserrat Thin Bold"/>
              </a:defRPr>
            </a:pPr>
            <a:r>
              <a:t>desde la infraestructura</a:t>
            </a:r>
          </a:p>
        </p:txBody>
      </p:sp>
      <p:sp>
        <p:nvSpPr>
          <p:cNvPr id="502" name="Text 2"/>
          <p:cNvSpPr txBox="1"/>
          <p:nvPr/>
        </p:nvSpPr>
        <p:spPr>
          <a:xfrm>
            <a:off x="658368" y="2286000"/>
            <a:ext cx="5212080" cy="749454"/>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2000"/>
              </a:lnSpc>
              <a:defRPr sz="1200">
                <a:solidFill>
                  <a:srgbClr val="A8B4BE"/>
                </a:solidFill>
                <a:latin typeface="Montserrat Thin Regular"/>
                <a:ea typeface="Montserrat Thin Regular"/>
                <a:cs typeface="Montserrat Thin Regular"/>
                <a:sym typeface="Montserrat Thin Regular"/>
              </a:defRPr>
            </a:pPr>
            <a:r>
              <a:t>Infraestructura desplegada sobre </a:t>
            </a:r>
            <a:r>
              <a:rPr>
                <a:latin typeface="Montserrat Thin Bold"/>
                <a:ea typeface="Montserrat Thin Bold"/>
                <a:cs typeface="Montserrat Thin Bold"/>
                <a:sym typeface="Montserrat Thin Bold"/>
              </a:rPr>
              <a:t>AWS</a:t>
            </a:r>
            <a:r>
              <a:t> con aislamiento total de datos, cifrado y segregación por cliente. Interactive Powers no accede a los datos de los usuarios finales.</a:t>
            </a:r>
          </a:p>
        </p:txBody>
      </p:sp>
      <p:sp>
        <p:nvSpPr>
          <p:cNvPr id="503" name="Shape 3"/>
          <p:cNvSpPr/>
          <p:nvPr/>
        </p:nvSpPr>
        <p:spPr>
          <a:xfrm>
            <a:off x="658368" y="3520440"/>
            <a:ext cx="845820" cy="420625"/>
          </a:xfrm>
          <a:prstGeom prst="roundRect">
            <a:avLst>
              <a:gd name="adj" fmla="val 21739"/>
            </a:avLst>
          </a:prstGeom>
          <a:solidFill>
            <a:srgbClr val="16202A"/>
          </a:solidFill>
          <a:ln>
            <a:solidFill>
              <a:srgbClr val="FE6C5F"/>
            </a:solidFill>
          </a:ln>
        </p:spPr>
        <p:txBody>
          <a:bodyPr lIns="45719" rIns="45719"/>
          <a:lstStyle/>
          <a:p>
            <a:pPr/>
          </a:p>
        </p:txBody>
      </p:sp>
      <p:sp>
        <p:nvSpPr>
          <p:cNvPr id="504" name="Text 4"/>
          <p:cNvSpPr txBox="1"/>
          <p:nvPr/>
        </p:nvSpPr>
        <p:spPr>
          <a:xfrm>
            <a:off x="658368" y="3648202"/>
            <a:ext cx="845820"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000">
                <a:solidFill>
                  <a:srgbClr val="FFFFFF"/>
                </a:solidFill>
                <a:latin typeface="Montserrat Thin Regular"/>
                <a:ea typeface="Montserrat Thin Regular"/>
                <a:cs typeface="Montserrat Thin Regular"/>
                <a:sym typeface="Montserrat Thin Regular"/>
              </a:defRPr>
            </a:lvl1pPr>
          </a:lstStyle>
          <a:p>
            <a:pPr/>
            <a:r>
              <a:t>SOC 2</a:t>
            </a:r>
          </a:p>
        </p:txBody>
      </p:sp>
      <p:sp>
        <p:nvSpPr>
          <p:cNvPr id="505" name="Shape 5"/>
          <p:cNvSpPr/>
          <p:nvPr/>
        </p:nvSpPr>
        <p:spPr>
          <a:xfrm>
            <a:off x="1650492" y="3520440"/>
            <a:ext cx="1229869" cy="420625"/>
          </a:xfrm>
          <a:prstGeom prst="roundRect">
            <a:avLst>
              <a:gd name="adj" fmla="val 21739"/>
            </a:avLst>
          </a:prstGeom>
          <a:solidFill>
            <a:srgbClr val="16202A"/>
          </a:solidFill>
          <a:ln>
            <a:solidFill>
              <a:srgbClr val="FE6C5F"/>
            </a:solidFill>
          </a:ln>
        </p:spPr>
        <p:txBody>
          <a:bodyPr lIns="45719" rIns="45719"/>
          <a:lstStyle/>
          <a:p>
            <a:pPr/>
          </a:p>
        </p:txBody>
      </p:sp>
      <p:sp>
        <p:nvSpPr>
          <p:cNvPr id="506" name="Text 6"/>
          <p:cNvSpPr txBox="1"/>
          <p:nvPr/>
        </p:nvSpPr>
        <p:spPr>
          <a:xfrm>
            <a:off x="1650492" y="3648202"/>
            <a:ext cx="1229868"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000">
                <a:solidFill>
                  <a:srgbClr val="FFFFFF"/>
                </a:solidFill>
                <a:latin typeface="Montserrat Thin Regular"/>
                <a:ea typeface="Montserrat Thin Regular"/>
                <a:cs typeface="Montserrat Thin Regular"/>
                <a:sym typeface="Montserrat Thin Regular"/>
              </a:defRPr>
            </a:lvl1pPr>
          </a:lstStyle>
          <a:p>
            <a:pPr/>
            <a:r>
              <a:t>ISO 27001</a:t>
            </a:r>
          </a:p>
        </p:txBody>
      </p:sp>
      <p:sp>
        <p:nvSpPr>
          <p:cNvPr id="507" name="Shape 7"/>
          <p:cNvSpPr/>
          <p:nvPr/>
        </p:nvSpPr>
        <p:spPr>
          <a:xfrm>
            <a:off x="3026664" y="3520440"/>
            <a:ext cx="749809" cy="420625"/>
          </a:xfrm>
          <a:prstGeom prst="roundRect">
            <a:avLst>
              <a:gd name="adj" fmla="val 21739"/>
            </a:avLst>
          </a:prstGeom>
          <a:solidFill>
            <a:srgbClr val="16202A"/>
          </a:solidFill>
          <a:ln>
            <a:solidFill>
              <a:srgbClr val="FE6C5F"/>
            </a:solidFill>
          </a:ln>
        </p:spPr>
        <p:txBody>
          <a:bodyPr lIns="45719" rIns="45719"/>
          <a:lstStyle/>
          <a:p>
            <a:pPr/>
          </a:p>
        </p:txBody>
      </p:sp>
      <p:sp>
        <p:nvSpPr>
          <p:cNvPr id="508" name="Text 8"/>
          <p:cNvSpPr txBox="1"/>
          <p:nvPr/>
        </p:nvSpPr>
        <p:spPr>
          <a:xfrm>
            <a:off x="3026664" y="3648202"/>
            <a:ext cx="749809"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000">
                <a:solidFill>
                  <a:srgbClr val="FFFFFF"/>
                </a:solidFill>
                <a:latin typeface="Montserrat Thin Regular"/>
                <a:ea typeface="Montserrat Thin Regular"/>
                <a:cs typeface="Montserrat Thin Regular"/>
                <a:sym typeface="Montserrat Thin Regular"/>
              </a:defRPr>
            </a:lvl1pPr>
          </a:lstStyle>
          <a:p>
            <a:pPr/>
            <a:r>
              <a:t>GDPR</a:t>
            </a:r>
          </a:p>
        </p:txBody>
      </p:sp>
      <p:sp>
        <p:nvSpPr>
          <p:cNvPr id="509" name="Shape 9"/>
          <p:cNvSpPr/>
          <p:nvPr/>
        </p:nvSpPr>
        <p:spPr>
          <a:xfrm>
            <a:off x="3922776" y="3520440"/>
            <a:ext cx="845821" cy="420625"/>
          </a:xfrm>
          <a:prstGeom prst="roundRect">
            <a:avLst>
              <a:gd name="adj" fmla="val 21739"/>
            </a:avLst>
          </a:prstGeom>
          <a:solidFill>
            <a:srgbClr val="16202A"/>
          </a:solidFill>
          <a:ln>
            <a:solidFill>
              <a:srgbClr val="FE6C5F"/>
            </a:solidFill>
          </a:ln>
        </p:spPr>
        <p:txBody>
          <a:bodyPr lIns="45719" rIns="45719"/>
          <a:lstStyle/>
          <a:p>
            <a:pPr/>
          </a:p>
        </p:txBody>
      </p:sp>
      <p:sp>
        <p:nvSpPr>
          <p:cNvPr id="510" name="Text 10"/>
          <p:cNvSpPr txBox="1"/>
          <p:nvPr/>
        </p:nvSpPr>
        <p:spPr>
          <a:xfrm>
            <a:off x="3922776" y="3648202"/>
            <a:ext cx="845821"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000">
                <a:solidFill>
                  <a:srgbClr val="FFFFFF"/>
                </a:solidFill>
                <a:latin typeface="Montserrat Thin Regular"/>
                <a:ea typeface="Montserrat Thin Regular"/>
                <a:cs typeface="Montserrat Thin Regular"/>
                <a:sym typeface="Montserrat Thin Regular"/>
              </a:defRPr>
            </a:lvl1pPr>
          </a:lstStyle>
          <a:p>
            <a:pPr/>
            <a:r>
              <a:t>HIPAA</a:t>
            </a:r>
          </a:p>
        </p:txBody>
      </p:sp>
      <p:sp>
        <p:nvSpPr>
          <p:cNvPr id="511" name="Shape 11"/>
          <p:cNvSpPr/>
          <p:nvPr/>
        </p:nvSpPr>
        <p:spPr>
          <a:xfrm>
            <a:off x="4914900" y="3520440"/>
            <a:ext cx="1037845" cy="420625"/>
          </a:xfrm>
          <a:prstGeom prst="roundRect">
            <a:avLst>
              <a:gd name="adj" fmla="val 21739"/>
            </a:avLst>
          </a:prstGeom>
          <a:solidFill>
            <a:srgbClr val="16202A"/>
          </a:solidFill>
          <a:ln>
            <a:solidFill>
              <a:srgbClr val="FE6C5F"/>
            </a:solidFill>
          </a:ln>
        </p:spPr>
        <p:txBody>
          <a:bodyPr lIns="45719" rIns="45719"/>
          <a:lstStyle/>
          <a:p>
            <a:pPr/>
          </a:p>
        </p:txBody>
      </p:sp>
      <p:sp>
        <p:nvSpPr>
          <p:cNvPr id="512" name="Text 12"/>
          <p:cNvSpPr txBox="1"/>
          <p:nvPr/>
        </p:nvSpPr>
        <p:spPr>
          <a:xfrm>
            <a:off x="4914900" y="3648202"/>
            <a:ext cx="1037845"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000">
                <a:solidFill>
                  <a:srgbClr val="FFFFFF"/>
                </a:solidFill>
                <a:latin typeface="Montserrat Thin Regular"/>
                <a:ea typeface="Montserrat Thin Regular"/>
                <a:cs typeface="Montserrat Thin Regular"/>
                <a:sym typeface="Montserrat Thin Regular"/>
              </a:defRPr>
            </a:lvl1pPr>
          </a:lstStyle>
          <a:p>
            <a:pPr/>
            <a:r>
              <a:t>PCI-DSS</a:t>
            </a:r>
          </a:p>
        </p:txBody>
      </p:sp>
      <p:sp>
        <p:nvSpPr>
          <p:cNvPr id="513" name="Shape 13"/>
          <p:cNvSpPr/>
          <p:nvPr/>
        </p:nvSpPr>
        <p:spPr>
          <a:xfrm>
            <a:off x="658368" y="4297679"/>
            <a:ext cx="68581" cy="786385"/>
          </a:xfrm>
          <a:prstGeom prst="rect">
            <a:avLst/>
          </a:prstGeom>
          <a:solidFill>
            <a:srgbClr val="FE6C5F"/>
          </a:solidFill>
          <a:ln w="12700">
            <a:miter lim="400000"/>
          </a:ln>
        </p:spPr>
        <p:txBody>
          <a:bodyPr lIns="45719" rIns="45719"/>
          <a:lstStyle/>
          <a:p>
            <a:pPr/>
          </a:p>
        </p:txBody>
      </p:sp>
      <p:sp>
        <p:nvSpPr>
          <p:cNvPr id="514" name="Text 14"/>
          <p:cNvSpPr txBox="1"/>
          <p:nvPr/>
        </p:nvSpPr>
        <p:spPr>
          <a:xfrm>
            <a:off x="859535" y="4339589"/>
            <a:ext cx="5120642"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FFFFFF"/>
                </a:solidFill>
                <a:latin typeface="Montserrat Thin Bold"/>
                <a:ea typeface="Montserrat Thin Bold"/>
                <a:cs typeface="Montserrat Thin Bold"/>
                <a:sym typeface="Montserrat Thin Bold"/>
              </a:defRPr>
            </a:lvl1pPr>
          </a:lstStyle>
          <a:p>
            <a:pPr/>
            <a:r>
              <a:t>Verificación de identidad en vivo</a:t>
            </a:r>
          </a:p>
        </p:txBody>
      </p:sp>
      <p:sp>
        <p:nvSpPr>
          <p:cNvPr id="515" name="Text 15"/>
          <p:cNvSpPr txBox="1"/>
          <p:nvPr/>
        </p:nvSpPr>
        <p:spPr>
          <a:xfrm>
            <a:off x="859535" y="4572000"/>
            <a:ext cx="5120642" cy="35191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A8B4BE"/>
                </a:solidFill>
                <a:latin typeface="Montserrat Thin Regular"/>
                <a:ea typeface="Montserrat Thin Regular"/>
                <a:cs typeface="Montserrat Thin Regular"/>
                <a:sym typeface="Montserrat Thin Regular"/>
              </a:defRPr>
            </a:lvl1pPr>
          </a:lstStyle>
          <a:p>
            <a:pPr/>
            <a:r>
              <a:t>El asesor confirma visualmente al cliente y su documento: barrera directa contra suplantación y en kioscos los deepfakes no pueden operar.</a:t>
            </a:r>
          </a:p>
        </p:txBody>
      </p:sp>
      <p:sp>
        <p:nvSpPr>
          <p:cNvPr id="516" name="Shape 16"/>
          <p:cNvSpPr/>
          <p:nvPr/>
        </p:nvSpPr>
        <p:spPr>
          <a:xfrm>
            <a:off x="658368" y="5193791"/>
            <a:ext cx="68581" cy="786385"/>
          </a:xfrm>
          <a:prstGeom prst="rect">
            <a:avLst/>
          </a:prstGeom>
          <a:solidFill>
            <a:srgbClr val="FE6C5F"/>
          </a:solidFill>
          <a:ln w="12700">
            <a:miter lim="400000"/>
          </a:ln>
        </p:spPr>
        <p:txBody>
          <a:bodyPr lIns="45719" rIns="45719"/>
          <a:lstStyle/>
          <a:p>
            <a:pPr/>
          </a:p>
        </p:txBody>
      </p:sp>
      <p:sp>
        <p:nvSpPr>
          <p:cNvPr id="517" name="Text 17"/>
          <p:cNvSpPr txBox="1"/>
          <p:nvPr/>
        </p:nvSpPr>
        <p:spPr>
          <a:xfrm>
            <a:off x="859535" y="5235701"/>
            <a:ext cx="5120642"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FFFFFF"/>
                </a:solidFill>
                <a:latin typeface="Montserrat Thin Bold"/>
                <a:ea typeface="Montserrat Thin Bold"/>
                <a:cs typeface="Montserrat Thin Bold"/>
                <a:sym typeface="Montserrat Thin Bold"/>
              </a:defRPr>
            </a:lvl1pPr>
          </a:lstStyle>
          <a:p>
            <a:pPr/>
            <a:r>
              <a:t>Trazabilidad de la sesión</a:t>
            </a:r>
          </a:p>
        </p:txBody>
      </p:sp>
      <p:sp>
        <p:nvSpPr>
          <p:cNvPr id="518" name="Text 18"/>
          <p:cNvSpPr txBox="1"/>
          <p:nvPr/>
        </p:nvSpPr>
        <p:spPr>
          <a:xfrm>
            <a:off x="859535" y="5468111"/>
            <a:ext cx="5120642" cy="35191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1400"/>
              </a:lnSpc>
              <a:defRPr sz="1000">
                <a:solidFill>
                  <a:srgbClr val="A8B4BE"/>
                </a:solidFill>
                <a:latin typeface="Montserrat Thin Regular"/>
                <a:ea typeface="Montserrat Thin Regular"/>
                <a:cs typeface="Montserrat Thin Regular"/>
                <a:sym typeface="Montserrat Thin Regular"/>
              </a:defRPr>
            </a:pPr>
            <a:r>
              <a:t>Grabación y auditoría de la interacción conforme a la política de cada entidad.</a:t>
            </a:r>
          </a:p>
          <a:p>
            <a:pPr>
              <a:lnSpc>
                <a:spcPts val="1400"/>
              </a:lnSpc>
              <a:defRPr sz="1000">
                <a:solidFill>
                  <a:srgbClr val="A8B4BE"/>
                </a:solidFill>
                <a:latin typeface="Montserrat Thin Regular"/>
                <a:ea typeface="Montserrat Thin Regular"/>
                <a:cs typeface="Montserrat Thin Regular"/>
                <a:sym typeface="Montserrat Thin Regular"/>
              </a:defRPr>
            </a:pPr>
            <a:r>
              <a:t>Generación de </a:t>
            </a:r>
            <a:r>
              <a:rPr>
                <a:latin typeface="Montserrat Thin Bold"/>
                <a:ea typeface="Montserrat Thin Bold"/>
                <a:cs typeface="Montserrat Thin Bold"/>
                <a:sym typeface="Montserrat Thin Bold"/>
              </a:rPr>
              <a:t>reportes</a:t>
            </a:r>
            <a:r>
              <a:t>, </a:t>
            </a:r>
            <a:r>
              <a:rPr>
                <a:latin typeface="Montserrat Thin Bold"/>
                <a:ea typeface="Montserrat Thin Bold"/>
                <a:cs typeface="Montserrat Thin Bold"/>
                <a:sym typeface="Montserrat Thin Bold"/>
              </a:rPr>
              <a:t>logs</a:t>
            </a:r>
            <a:r>
              <a:t> y </a:t>
            </a:r>
            <a:r>
              <a:rPr>
                <a:latin typeface="Montserrat Thin Bold"/>
                <a:ea typeface="Montserrat Thin Bold"/>
                <a:cs typeface="Montserrat Thin Bold"/>
                <a:sym typeface="Montserrat Thin Bold"/>
              </a:rPr>
              <a:t>metadatos</a:t>
            </a:r>
            <a:r>
              <a:t> de toda la actividad.</a:t>
            </a:r>
          </a:p>
        </p:txBody>
      </p:sp>
      <p:pic>
        <p:nvPicPr>
          <p:cNvPr id="519" name="Image 0" descr="Image 0"/>
          <p:cNvPicPr>
            <a:picLocks noChangeAspect="0"/>
          </p:cNvPicPr>
          <p:nvPr/>
        </p:nvPicPr>
        <p:blipFill>
          <a:blip r:embed="rId3">
            <a:extLst/>
          </a:blip>
          <a:stretch>
            <a:fillRect/>
          </a:stretch>
        </p:blipFill>
        <p:spPr>
          <a:xfrm>
            <a:off x="6572046" y="682355"/>
            <a:ext cx="5120475" cy="5074921"/>
          </a:xfrm>
          <a:prstGeom prst="rect">
            <a:avLst/>
          </a:prstGeom>
          <a:ln w="12700">
            <a:miter lim="400000"/>
          </a:ln>
        </p:spPr>
      </p:pic>
      <p:sp>
        <p:nvSpPr>
          <p:cNvPr id="520" name="Shape 19"/>
          <p:cNvSpPr/>
          <p:nvPr/>
        </p:nvSpPr>
        <p:spPr>
          <a:xfrm>
            <a:off x="658368" y="6382511"/>
            <a:ext cx="82297" cy="82297"/>
          </a:xfrm>
          <a:prstGeom prst="rect">
            <a:avLst/>
          </a:prstGeom>
          <a:solidFill>
            <a:srgbClr val="FE6C5F"/>
          </a:solidFill>
          <a:ln w="12700">
            <a:miter lim="400000"/>
          </a:ln>
        </p:spPr>
        <p:txBody>
          <a:bodyPr lIns="45719" rIns="45719"/>
          <a:lstStyle/>
          <a:p>
            <a:pPr/>
          </a:p>
        </p:txBody>
      </p:sp>
      <p:sp>
        <p:nvSpPr>
          <p:cNvPr id="521" name="Text 20"/>
          <p:cNvSpPr txBox="1"/>
          <p:nvPr/>
        </p:nvSpPr>
        <p:spPr>
          <a:xfrm>
            <a:off x="841247" y="6344666"/>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A8B4BE"/>
                </a:solidFill>
                <a:latin typeface="Montserrat Thin Regular"/>
                <a:ea typeface="Montserrat Thin Regular"/>
                <a:cs typeface="Montserrat Thin Regular"/>
                <a:sym typeface="Montserrat Thin Regular"/>
              </a:defRPr>
            </a:lvl1pPr>
          </a:lstStyle>
          <a:p>
            <a:pPr/>
            <a:r>
              <a:t>Interactive Powers</a:t>
            </a:r>
          </a:p>
        </p:txBody>
      </p:sp>
      <p:pic>
        <p:nvPicPr>
          <p:cNvPr id="522" name="pasted-movie.png" descr="pasted-movie.png"/>
          <p:cNvPicPr>
            <a:picLocks noChangeAspect="1"/>
          </p:cNvPicPr>
          <p:nvPr/>
        </p:nvPicPr>
        <p:blipFill>
          <a:blip r:embed="rId4">
            <a:extLst/>
          </a:blip>
          <a:stretch>
            <a:fillRect/>
          </a:stretch>
        </p:blipFill>
        <p:spPr>
          <a:xfrm>
            <a:off x="5639871" y="81857"/>
            <a:ext cx="3050922" cy="2288191"/>
          </a:xfrm>
          <a:prstGeom prst="rect">
            <a:avLst/>
          </a:prstGeom>
          <a:ln w="12700">
            <a:miter lim="400000"/>
          </a:ln>
        </p:spPr>
      </p:pic>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4F6F7"/>
        </a:solidFill>
      </p:bgPr>
    </p:bg>
    <p:spTree>
      <p:nvGrpSpPr>
        <p:cNvPr id="1" name=""/>
        <p:cNvGrpSpPr/>
        <p:nvPr/>
      </p:nvGrpSpPr>
      <p:grpSpPr>
        <a:xfrm>
          <a:off x="0" y="0"/>
          <a:ext cx="0" cy="0"/>
          <a:chOff x="0" y="0"/>
          <a:chExt cx="0" cy="0"/>
        </a:xfrm>
      </p:grpSpPr>
      <p:sp>
        <p:nvSpPr>
          <p:cNvPr id="526" name="Text 0"/>
          <p:cNvSpPr txBox="1"/>
          <p:nvPr/>
        </p:nvSpPr>
        <p:spPr>
          <a:xfrm>
            <a:off x="658368" y="612394"/>
            <a:ext cx="5486401"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CONTINUIDAD DE SERVICIO</a:t>
            </a:r>
          </a:p>
        </p:txBody>
      </p:sp>
      <p:sp>
        <p:nvSpPr>
          <p:cNvPr id="527" name="Text 1"/>
          <p:cNvSpPr txBox="1"/>
          <p:nvPr/>
        </p:nvSpPr>
        <p:spPr>
          <a:xfrm>
            <a:off x="658368" y="868680"/>
            <a:ext cx="5486401" cy="8436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3300"/>
              </a:lnSpc>
              <a:defRPr sz="2800">
                <a:solidFill>
                  <a:srgbClr val="22303A"/>
                </a:solidFill>
                <a:latin typeface="Montserrat Thin Bold"/>
                <a:ea typeface="Montserrat Thin Bold"/>
                <a:cs typeface="Montserrat Thin Bold"/>
                <a:sym typeface="Montserrat Thin Bold"/>
              </a:defRPr>
            </a:pPr>
            <a:r>
              <a:t>Si el hardware local falla,</a:t>
            </a:r>
          </a:p>
          <a:p>
            <a:pPr>
              <a:lnSpc>
                <a:spcPts val="3300"/>
              </a:lnSpc>
              <a:defRPr sz="2800">
                <a:solidFill>
                  <a:srgbClr val="22303A"/>
                </a:solidFill>
                <a:latin typeface="Montserrat Thin Bold"/>
                <a:ea typeface="Montserrat Thin Bold"/>
                <a:cs typeface="Montserrat Thin Bold"/>
                <a:sym typeface="Montserrat Thin Bold"/>
              </a:defRPr>
            </a:pPr>
            <a:r>
              <a:t>el servicio nunca se cae</a:t>
            </a:r>
          </a:p>
        </p:txBody>
      </p:sp>
      <p:sp>
        <p:nvSpPr>
          <p:cNvPr id="528" name="Text 2"/>
          <p:cNvSpPr txBox="1"/>
          <p:nvPr/>
        </p:nvSpPr>
        <p:spPr>
          <a:xfrm>
            <a:off x="658368" y="2286000"/>
            <a:ext cx="5212080" cy="1003454"/>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2000"/>
              </a:lnSpc>
              <a:defRPr sz="1200">
                <a:solidFill>
                  <a:srgbClr val="6B7A85"/>
                </a:solidFill>
                <a:latin typeface="Montserrat Thin Regular"/>
                <a:ea typeface="Montserrat Thin Regular"/>
                <a:cs typeface="Montserrat Thin Regular"/>
                <a:sym typeface="Montserrat Thin Regular"/>
              </a:defRPr>
            </a:lvl1pPr>
          </a:lstStyle>
          <a:p>
            <a:pPr/>
            <a:r>
              <a:t>El punto de contacto está desacoplado de la sesión. Ante un fallo de pantalla, red local o alimentación, la interacción continúa en el smartphone del cliente mediante el QR estático, sin intervención técnica en sitio. Puede funcionar por LTE 5G del usuario.</a:t>
            </a:r>
          </a:p>
        </p:txBody>
      </p:sp>
      <p:sp>
        <p:nvSpPr>
          <p:cNvPr id="529" name="Shape 3"/>
          <p:cNvSpPr/>
          <p:nvPr/>
        </p:nvSpPr>
        <p:spPr>
          <a:xfrm>
            <a:off x="658368" y="3703320"/>
            <a:ext cx="68581" cy="603505"/>
          </a:xfrm>
          <a:prstGeom prst="rect">
            <a:avLst/>
          </a:prstGeom>
          <a:solidFill>
            <a:srgbClr val="FE6C5F"/>
          </a:solidFill>
          <a:ln w="12700">
            <a:miter lim="400000"/>
          </a:ln>
        </p:spPr>
        <p:txBody>
          <a:bodyPr lIns="45719" rIns="45719"/>
          <a:lstStyle/>
          <a:p>
            <a:pPr/>
          </a:p>
        </p:txBody>
      </p:sp>
      <p:sp>
        <p:nvSpPr>
          <p:cNvPr id="530" name="Text 4"/>
          <p:cNvSpPr txBox="1"/>
          <p:nvPr/>
        </p:nvSpPr>
        <p:spPr>
          <a:xfrm>
            <a:off x="859535" y="3726941"/>
            <a:ext cx="5120642"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22303A"/>
                </a:solidFill>
                <a:latin typeface="Montserrat Thin Bold"/>
                <a:ea typeface="Montserrat Thin Bold"/>
                <a:cs typeface="Montserrat Thin Bold"/>
                <a:sym typeface="Montserrat Thin Bold"/>
              </a:defRPr>
            </a:lvl1pPr>
          </a:lstStyle>
          <a:p>
            <a:pPr/>
            <a:r>
              <a:t>Modo resiliente por definición</a:t>
            </a:r>
          </a:p>
        </p:txBody>
      </p:sp>
      <p:sp>
        <p:nvSpPr>
          <p:cNvPr id="531" name="Text 5"/>
          <p:cNvSpPr txBox="1"/>
          <p:nvPr/>
        </p:nvSpPr>
        <p:spPr>
          <a:xfrm>
            <a:off x="859535" y="3959352"/>
            <a:ext cx="5298389" cy="17411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6B7A85"/>
                </a:solidFill>
                <a:latin typeface="Montserrat Thin Regular"/>
                <a:ea typeface="Montserrat Thin Regular"/>
                <a:cs typeface="Montserrat Thin Regular"/>
                <a:sym typeface="Montserrat Thin Regular"/>
              </a:defRPr>
            </a:lvl1pPr>
          </a:lstStyle>
          <a:p>
            <a:pPr/>
            <a:r>
              <a:t>El sistema es 100% multimodal y permite seguir operando incluso sin pantallas fijas.</a:t>
            </a:r>
          </a:p>
        </p:txBody>
      </p:sp>
      <p:sp>
        <p:nvSpPr>
          <p:cNvPr id="532" name="Shape 6"/>
          <p:cNvSpPr/>
          <p:nvPr/>
        </p:nvSpPr>
        <p:spPr>
          <a:xfrm>
            <a:off x="658368" y="4453128"/>
            <a:ext cx="68581" cy="603505"/>
          </a:xfrm>
          <a:prstGeom prst="rect">
            <a:avLst/>
          </a:prstGeom>
          <a:solidFill>
            <a:srgbClr val="FE6C5F"/>
          </a:solidFill>
          <a:ln w="12700">
            <a:miter lim="400000"/>
          </a:ln>
        </p:spPr>
        <p:txBody>
          <a:bodyPr lIns="45719" rIns="45719"/>
          <a:lstStyle/>
          <a:p>
            <a:pPr/>
          </a:p>
        </p:txBody>
      </p:sp>
      <p:sp>
        <p:nvSpPr>
          <p:cNvPr id="533" name="Text 7"/>
          <p:cNvSpPr txBox="1"/>
          <p:nvPr/>
        </p:nvSpPr>
        <p:spPr>
          <a:xfrm>
            <a:off x="859535" y="4476750"/>
            <a:ext cx="5120642"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22303A"/>
                </a:solidFill>
                <a:latin typeface="Montserrat Thin Bold"/>
                <a:ea typeface="Montserrat Thin Bold"/>
                <a:cs typeface="Montserrat Thin Bold"/>
                <a:sym typeface="Montserrat Thin Bold"/>
              </a:defRPr>
            </a:lvl1pPr>
          </a:lstStyle>
          <a:p>
            <a:pPr/>
            <a:r>
              <a:t>Respaldo por QR estático</a:t>
            </a:r>
          </a:p>
        </p:txBody>
      </p:sp>
      <p:sp>
        <p:nvSpPr>
          <p:cNvPr id="534" name="Text 8"/>
          <p:cNvSpPr txBox="1"/>
          <p:nvPr/>
        </p:nvSpPr>
        <p:spPr>
          <a:xfrm>
            <a:off x="859535" y="4709159"/>
            <a:ext cx="5120642" cy="17411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6B7A85"/>
                </a:solidFill>
                <a:latin typeface="Montserrat Thin Regular"/>
                <a:ea typeface="Montserrat Thin Regular"/>
                <a:cs typeface="Montserrat Thin Regular"/>
                <a:sym typeface="Montserrat Thin Regular"/>
              </a:defRPr>
            </a:lvl1pPr>
          </a:lstStyle>
          <a:p>
            <a:pPr/>
            <a:r>
              <a:t>El adhesivo impreso funciona aunque el kiosco esté completamente inoperativo.</a:t>
            </a:r>
          </a:p>
        </p:txBody>
      </p:sp>
      <p:sp>
        <p:nvSpPr>
          <p:cNvPr id="535" name="Shape 9"/>
          <p:cNvSpPr/>
          <p:nvPr/>
        </p:nvSpPr>
        <p:spPr>
          <a:xfrm>
            <a:off x="658368" y="5202935"/>
            <a:ext cx="68581" cy="603505"/>
          </a:xfrm>
          <a:prstGeom prst="rect">
            <a:avLst/>
          </a:prstGeom>
          <a:solidFill>
            <a:srgbClr val="FE6C5F"/>
          </a:solidFill>
          <a:ln w="12700">
            <a:miter lim="400000"/>
          </a:ln>
        </p:spPr>
        <p:txBody>
          <a:bodyPr lIns="45719" rIns="45719"/>
          <a:lstStyle/>
          <a:p>
            <a:pPr/>
          </a:p>
        </p:txBody>
      </p:sp>
      <p:sp>
        <p:nvSpPr>
          <p:cNvPr id="536" name="Text 10"/>
          <p:cNvSpPr txBox="1"/>
          <p:nvPr/>
        </p:nvSpPr>
        <p:spPr>
          <a:xfrm>
            <a:off x="859535" y="5226557"/>
            <a:ext cx="5120642"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22303A"/>
                </a:solidFill>
                <a:latin typeface="Montserrat Thin Bold"/>
                <a:ea typeface="Montserrat Thin Bold"/>
                <a:cs typeface="Montserrat Thin Bold"/>
                <a:sym typeface="Montserrat Thin Bold"/>
              </a:defRPr>
            </a:lvl1pPr>
          </a:lstStyle>
          <a:p>
            <a:pPr/>
            <a:r>
              <a:t>Sesión móvil íntegra</a:t>
            </a:r>
          </a:p>
        </p:txBody>
      </p:sp>
      <p:sp>
        <p:nvSpPr>
          <p:cNvPr id="537" name="Text 11"/>
          <p:cNvSpPr txBox="1"/>
          <p:nvPr/>
        </p:nvSpPr>
        <p:spPr>
          <a:xfrm>
            <a:off x="859535" y="5458967"/>
            <a:ext cx="5120642" cy="17411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6B7A85"/>
                </a:solidFill>
                <a:latin typeface="Montserrat Thin Regular"/>
                <a:ea typeface="Montserrat Thin Regular"/>
                <a:cs typeface="Montserrat Thin Regular"/>
                <a:sym typeface="Montserrat Thin Regular"/>
              </a:defRPr>
            </a:lvl1pPr>
          </a:lstStyle>
          <a:p>
            <a:pPr/>
            <a:r>
              <a:t>El cliente conserva video, audio y pantalla compartida desde su dispositivo.</a:t>
            </a:r>
          </a:p>
        </p:txBody>
      </p:sp>
      <p:sp>
        <p:nvSpPr>
          <p:cNvPr id="538" name="Shape 12"/>
          <p:cNvSpPr/>
          <p:nvPr/>
        </p:nvSpPr>
        <p:spPr>
          <a:xfrm>
            <a:off x="6858000" y="1371600"/>
            <a:ext cx="4681729" cy="4480560"/>
          </a:xfrm>
          <a:prstGeom prst="rect">
            <a:avLst/>
          </a:prstGeom>
          <a:solidFill>
            <a:srgbClr val="FFFFFF"/>
          </a:solidFill>
          <a:ln>
            <a:solidFill>
              <a:srgbClr val="DDE3E6"/>
            </a:solidFill>
          </a:ln>
        </p:spPr>
        <p:txBody>
          <a:bodyPr lIns="45719" rIns="45719"/>
          <a:lstStyle/>
          <a:p>
            <a:pPr/>
          </a:p>
        </p:txBody>
      </p:sp>
      <p:sp>
        <p:nvSpPr>
          <p:cNvPr id="539" name="Text 15"/>
          <p:cNvSpPr txBox="1"/>
          <p:nvPr/>
        </p:nvSpPr>
        <p:spPr>
          <a:xfrm>
            <a:off x="8193024" y="5239257"/>
            <a:ext cx="2011680"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000">
                <a:solidFill>
                  <a:srgbClr val="22303A"/>
                </a:solidFill>
                <a:latin typeface="Montserrat Thin Regular"/>
                <a:ea typeface="Montserrat Thin Regular"/>
                <a:cs typeface="Montserrat Thin Regular"/>
                <a:sym typeface="Montserrat Thin Regular"/>
              </a:defRPr>
            </a:lvl1pPr>
          </a:lstStyle>
          <a:p>
            <a:pPr/>
            <a:r>
              <a:t>Sesión activa desde móvil</a:t>
            </a:r>
          </a:p>
        </p:txBody>
      </p:sp>
      <p:sp>
        <p:nvSpPr>
          <p:cNvPr id="540" name="Text 16"/>
          <p:cNvSpPr txBox="1"/>
          <p:nvPr/>
        </p:nvSpPr>
        <p:spPr>
          <a:xfrm>
            <a:off x="6858000" y="5434838"/>
            <a:ext cx="4681729"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900">
                <a:solidFill>
                  <a:srgbClr val="6B7A85"/>
                </a:solidFill>
                <a:latin typeface="Montserrat Thin Regular"/>
                <a:ea typeface="Montserrat Thin Regular"/>
                <a:cs typeface="Montserrat Thin Regular"/>
                <a:sym typeface="Montserrat Thin Regular"/>
              </a:defRPr>
            </a:lvl1pPr>
          </a:lstStyle>
          <a:p>
            <a:pPr/>
            <a:r>
              <a:t>Sin desplazamiento técnico · Sin ticket de soporte</a:t>
            </a:r>
          </a:p>
        </p:txBody>
      </p:sp>
      <p:sp>
        <p:nvSpPr>
          <p:cNvPr id="541" name="Shape 17"/>
          <p:cNvSpPr/>
          <p:nvPr/>
        </p:nvSpPr>
        <p:spPr>
          <a:xfrm>
            <a:off x="658368" y="6382511"/>
            <a:ext cx="82297" cy="82297"/>
          </a:xfrm>
          <a:prstGeom prst="rect">
            <a:avLst/>
          </a:prstGeom>
          <a:solidFill>
            <a:srgbClr val="FE6C5F"/>
          </a:solidFill>
          <a:ln w="12700">
            <a:miter lim="400000"/>
          </a:ln>
        </p:spPr>
        <p:txBody>
          <a:bodyPr lIns="45719" rIns="45719"/>
          <a:lstStyle/>
          <a:p>
            <a:pPr/>
          </a:p>
        </p:txBody>
      </p:sp>
      <p:sp>
        <p:nvSpPr>
          <p:cNvPr id="542" name="Text 18"/>
          <p:cNvSpPr txBox="1"/>
          <p:nvPr/>
        </p:nvSpPr>
        <p:spPr>
          <a:xfrm>
            <a:off x="841247" y="6344666"/>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pic>
        <p:nvPicPr>
          <p:cNvPr id="543" name="Layer.tiff" descr="Layer.tiff"/>
          <p:cNvPicPr>
            <a:picLocks noChangeAspect="1"/>
          </p:cNvPicPr>
          <p:nvPr/>
        </p:nvPicPr>
        <p:blipFill>
          <a:blip r:embed="rId3">
            <a:extLst/>
          </a:blip>
          <a:stretch>
            <a:fillRect/>
          </a:stretch>
        </p:blipFill>
        <p:spPr>
          <a:xfrm>
            <a:off x="9375162" y="1871264"/>
            <a:ext cx="1883278" cy="2985857"/>
          </a:xfrm>
          <a:prstGeom prst="rect">
            <a:avLst/>
          </a:prstGeom>
          <a:ln w="12700">
            <a:miter lim="400000"/>
          </a:ln>
        </p:spPr>
      </p:pic>
      <p:pic>
        <p:nvPicPr>
          <p:cNvPr id="544" name="Layer.tiff" descr="Layer.tiff"/>
          <p:cNvPicPr>
            <a:picLocks noChangeAspect="1"/>
          </p:cNvPicPr>
          <p:nvPr/>
        </p:nvPicPr>
        <p:blipFill>
          <a:blip r:embed="rId4">
            <a:extLst/>
          </a:blip>
          <a:stretch>
            <a:fillRect/>
          </a:stretch>
        </p:blipFill>
        <p:spPr>
          <a:xfrm>
            <a:off x="7460389" y="1950617"/>
            <a:ext cx="1666961" cy="2827150"/>
          </a:xfrm>
          <a:prstGeom prst="rect">
            <a:avLst/>
          </a:prstGeom>
          <a:ln w="12700">
            <a:miter lim="400000"/>
          </a:ln>
          <a:effectLst>
            <a:outerShdw sx="100000" sy="100000" kx="0" ky="0" algn="b" rotWithShape="0" blurRad="406400" dist="12700" dir="0">
              <a:srgbClr val="000000">
                <a:alpha val="52419"/>
              </a:srgbClr>
            </a:outerShdw>
          </a:effectLst>
        </p:spPr>
      </p:pic>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22303A"/>
        </a:solidFill>
      </p:bgPr>
    </p:bg>
    <p:spTree>
      <p:nvGrpSpPr>
        <p:cNvPr id="1" name=""/>
        <p:cNvGrpSpPr/>
        <p:nvPr/>
      </p:nvGrpSpPr>
      <p:grpSpPr>
        <a:xfrm>
          <a:off x="0" y="0"/>
          <a:ext cx="0" cy="0"/>
          <a:chOff x="0" y="0"/>
          <a:chExt cx="0" cy="0"/>
        </a:xfrm>
      </p:grpSpPr>
      <p:sp>
        <p:nvSpPr>
          <p:cNvPr id="548" name="Text 0"/>
          <p:cNvSpPr txBox="1"/>
          <p:nvPr/>
        </p:nvSpPr>
        <p:spPr>
          <a:xfrm>
            <a:off x="658367" y="612394"/>
            <a:ext cx="10874961"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CASO DESTACADO · BANCA</a:t>
            </a:r>
          </a:p>
        </p:txBody>
      </p:sp>
      <p:sp>
        <p:nvSpPr>
          <p:cNvPr id="549" name="Text 1"/>
          <p:cNvSpPr txBox="1"/>
          <p:nvPr/>
        </p:nvSpPr>
        <p:spPr>
          <a:xfrm>
            <a:off x="658367" y="868680"/>
            <a:ext cx="10874961" cy="40103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100"/>
              </a:lnSpc>
              <a:defRPr sz="2700">
                <a:solidFill>
                  <a:srgbClr val="FFFFFF"/>
                </a:solidFill>
                <a:latin typeface="Montserrat Thin Bold"/>
                <a:ea typeface="Montserrat Thin Bold"/>
                <a:cs typeface="Montserrat Thin Bold"/>
                <a:sym typeface="Montserrat Thin Bold"/>
              </a:defRPr>
            </a:lvl1pPr>
          </a:lstStyle>
          <a:p>
            <a:pPr/>
            <a:r>
              <a:t>Atención especializada fuera del horario de sucursal</a:t>
            </a:r>
          </a:p>
        </p:txBody>
      </p:sp>
      <p:pic>
        <p:nvPicPr>
          <p:cNvPr id="550" name="Image 0" descr="Image 0"/>
          <p:cNvPicPr>
            <a:picLocks noChangeAspect="1"/>
          </p:cNvPicPr>
          <p:nvPr/>
        </p:nvPicPr>
        <p:blipFill>
          <a:blip r:embed="rId3">
            <a:extLst/>
          </a:blip>
          <a:stretch>
            <a:fillRect/>
          </a:stretch>
        </p:blipFill>
        <p:spPr>
          <a:xfrm>
            <a:off x="658368" y="1847088"/>
            <a:ext cx="2478024" cy="1572768"/>
          </a:xfrm>
          <a:prstGeom prst="rect">
            <a:avLst/>
          </a:prstGeom>
          <a:ln w="12700">
            <a:miter lim="400000"/>
          </a:ln>
        </p:spPr>
      </p:pic>
      <p:sp>
        <p:nvSpPr>
          <p:cNvPr id="551" name="Shape 2"/>
          <p:cNvSpPr/>
          <p:nvPr/>
        </p:nvSpPr>
        <p:spPr>
          <a:xfrm>
            <a:off x="658368" y="3602735"/>
            <a:ext cx="310896" cy="310897"/>
          </a:xfrm>
          <a:prstGeom prst="roundRect">
            <a:avLst>
              <a:gd name="adj" fmla="val 23529"/>
            </a:avLst>
          </a:prstGeom>
          <a:solidFill>
            <a:srgbClr val="FE6C5F"/>
          </a:solidFill>
          <a:ln w="12700">
            <a:miter lim="400000"/>
          </a:ln>
        </p:spPr>
        <p:txBody>
          <a:bodyPr lIns="45719" rIns="45719"/>
          <a:lstStyle/>
          <a:p>
            <a:pPr/>
          </a:p>
        </p:txBody>
      </p:sp>
      <p:sp>
        <p:nvSpPr>
          <p:cNvPr id="552" name="Text 3"/>
          <p:cNvSpPr txBox="1"/>
          <p:nvPr/>
        </p:nvSpPr>
        <p:spPr>
          <a:xfrm>
            <a:off x="658368" y="3669283"/>
            <a:ext cx="310896"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100">
                <a:solidFill>
                  <a:srgbClr val="FFFFFF"/>
                </a:solidFill>
                <a:latin typeface="Montserrat Thin Bold"/>
                <a:ea typeface="Montserrat Thin Bold"/>
                <a:cs typeface="Montserrat Thin Bold"/>
                <a:sym typeface="Montserrat Thin Bold"/>
              </a:defRPr>
            </a:lvl1pPr>
          </a:lstStyle>
          <a:p>
            <a:pPr/>
            <a:r>
              <a:t>1</a:t>
            </a:r>
          </a:p>
        </p:txBody>
      </p:sp>
      <p:sp>
        <p:nvSpPr>
          <p:cNvPr id="553" name="Text 4"/>
          <p:cNvSpPr txBox="1"/>
          <p:nvPr/>
        </p:nvSpPr>
        <p:spPr>
          <a:xfrm>
            <a:off x="1078991" y="3656583"/>
            <a:ext cx="205740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FFFFFF"/>
                </a:solidFill>
                <a:latin typeface="Montserrat Thin Bold"/>
                <a:ea typeface="Montserrat Thin Bold"/>
                <a:cs typeface="Montserrat Thin Bold"/>
                <a:sym typeface="Montserrat Thin Bold"/>
              </a:defRPr>
            </a:lvl1pPr>
          </a:lstStyle>
          <a:p>
            <a:pPr/>
            <a:r>
              <a:t>Llegada</a:t>
            </a:r>
          </a:p>
        </p:txBody>
      </p:sp>
      <p:sp>
        <p:nvSpPr>
          <p:cNvPr id="554" name="Text 5"/>
          <p:cNvSpPr txBox="1"/>
          <p:nvPr/>
        </p:nvSpPr>
        <p:spPr>
          <a:xfrm>
            <a:off x="658367" y="4041647"/>
            <a:ext cx="2478026" cy="6008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A8B4BE"/>
                </a:solidFill>
                <a:latin typeface="Montserrat Thin Regular"/>
                <a:ea typeface="Montserrat Thin Regular"/>
                <a:cs typeface="Montserrat Thin Regular"/>
                <a:sym typeface="Montserrat Thin Regular"/>
              </a:defRPr>
            </a:lvl1pPr>
          </a:lstStyle>
          <a:p>
            <a:pPr/>
            <a:r>
              <a:t>El cliente accede al vestíbulo de autoservicio, dentro o fuera del horario de oficina.</a:t>
            </a:r>
          </a:p>
        </p:txBody>
      </p:sp>
      <p:pic>
        <p:nvPicPr>
          <p:cNvPr id="555" name="Image 1" descr="Image 1"/>
          <p:cNvPicPr>
            <a:picLocks noChangeAspect="1"/>
          </p:cNvPicPr>
          <p:nvPr/>
        </p:nvPicPr>
        <p:blipFill>
          <a:blip r:embed="rId4">
            <a:extLst/>
          </a:blip>
          <a:stretch>
            <a:fillRect/>
          </a:stretch>
        </p:blipFill>
        <p:spPr>
          <a:xfrm>
            <a:off x="3456432" y="1847088"/>
            <a:ext cx="2478024" cy="1572768"/>
          </a:xfrm>
          <a:prstGeom prst="rect">
            <a:avLst/>
          </a:prstGeom>
          <a:ln w="12700">
            <a:miter lim="400000"/>
          </a:ln>
        </p:spPr>
      </p:pic>
      <p:sp>
        <p:nvSpPr>
          <p:cNvPr id="556" name="Shape 6"/>
          <p:cNvSpPr/>
          <p:nvPr/>
        </p:nvSpPr>
        <p:spPr>
          <a:xfrm>
            <a:off x="3456432" y="3602735"/>
            <a:ext cx="310897" cy="310897"/>
          </a:xfrm>
          <a:prstGeom prst="roundRect">
            <a:avLst>
              <a:gd name="adj" fmla="val 23529"/>
            </a:avLst>
          </a:prstGeom>
          <a:solidFill>
            <a:srgbClr val="FE6C5F"/>
          </a:solidFill>
          <a:ln w="12700">
            <a:miter lim="400000"/>
          </a:ln>
        </p:spPr>
        <p:txBody>
          <a:bodyPr lIns="45719" rIns="45719"/>
          <a:lstStyle/>
          <a:p>
            <a:pPr/>
          </a:p>
        </p:txBody>
      </p:sp>
      <p:sp>
        <p:nvSpPr>
          <p:cNvPr id="557" name="Text 7"/>
          <p:cNvSpPr txBox="1"/>
          <p:nvPr/>
        </p:nvSpPr>
        <p:spPr>
          <a:xfrm>
            <a:off x="3456432" y="3669283"/>
            <a:ext cx="310897"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100">
                <a:solidFill>
                  <a:srgbClr val="FFFFFF"/>
                </a:solidFill>
                <a:latin typeface="Montserrat Thin Bold"/>
                <a:ea typeface="Montserrat Thin Bold"/>
                <a:cs typeface="Montserrat Thin Bold"/>
                <a:sym typeface="Montserrat Thin Bold"/>
              </a:defRPr>
            </a:lvl1pPr>
          </a:lstStyle>
          <a:p>
            <a:pPr/>
            <a:r>
              <a:t>2</a:t>
            </a:r>
          </a:p>
        </p:txBody>
      </p:sp>
      <p:sp>
        <p:nvSpPr>
          <p:cNvPr id="558" name="Text 8"/>
          <p:cNvSpPr txBox="1"/>
          <p:nvPr/>
        </p:nvSpPr>
        <p:spPr>
          <a:xfrm>
            <a:off x="3877055" y="3656583"/>
            <a:ext cx="205740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FFFFFF"/>
                </a:solidFill>
                <a:latin typeface="Montserrat Thin Bold"/>
                <a:ea typeface="Montserrat Thin Bold"/>
                <a:cs typeface="Montserrat Thin Bold"/>
                <a:sym typeface="Montserrat Thin Bold"/>
              </a:defRPr>
            </a:lvl1pPr>
          </a:lstStyle>
          <a:p>
            <a:pPr/>
            <a:r>
              <a:t>Conexión</a:t>
            </a:r>
          </a:p>
        </p:txBody>
      </p:sp>
      <p:sp>
        <p:nvSpPr>
          <p:cNvPr id="559" name="Text 9"/>
          <p:cNvSpPr txBox="1"/>
          <p:nvPr/>
        </p:nvSpPr>
        <p:spPr>
          <a:xfrm>
            <a:off x="3456432" y="4041647"/>
            <a:ext cx="2478025" cy="3976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A8B4BE"/>
                </a:solidFill>
                <a:latin typeface="Montserrat Thin Regular"/>
                <a:ea typeface="Montserrat Thin Regular"/>
                <a:cs typeface="Montserrat Thin Regular"/>
                <a:sym typeface="Montserrat Thin Regular"/>
              </a:defRPr>
            </a:lvl1pPr>
          </a:lstStyle>
          <a:p>
            <a:pPr/>
            <a:r>
              <a:t>Escanea el QR del kiosco y selecciona el servicio: alta, incidencia o asesoría.</a:t>
            </a:r>
          </a:p>
        </p:txBody>
      </p:sp>
      <p:pic>
        <p:nvPicPr>
          <p:cNvPr id="560" name="Image 2" descr="Image 2"/>
          <p:cNvPicPr>
            <a:picLocks noChangeAspect="1"/>
          </p:cNvPicPr>
          <p:nvPr/>
        </p:nvPicPr>
        <p:blipFill>
          <a:blip r:embed="rId5">
            <a:extLst/>
          </a:blip>
          <a:stretch>
            <a:fillRect/>
          </a:stretch>
        </p:blipFill>
        <p:spPr>
          <a:xfrm>
            <a:off x="6254496" y="1847088"/>
            <a:ext cx="2478025" cy="1572768"/>
          </a:xfrm>
          <a:prstGeom prst="rect">
            <a:avLst/>
          </a:prstGeom>
          <a:ln w="12700">
            <a:miter lim="400000"/>
          </a:ln>
        </p:spPr>
      </p:pic>
      <p:sp>
        <p:nvSpPr>
          <p:cNvPr id="561" name="Shape 10"/>
          <p:cNvSpPr/>
          <p:nvPr/>
        </p:nvSpPr>
        <p:spPr>
          <a:xfrm>
            <a:off x="6254496" y="3602735"/>
            <a:ext cx="310897" cy="310897"/>
          </a:xfrm>
          <a:prstGeom prst="roundRect">
            <a:avLst>
              <a:gd name="adj" fmla="val 23529"/>
            </a:avLst>
          </a:prstGeom>
          <a:solidFill>
            <a:srgbClr val="FE6C5F"/>
          </a:solidFill>
          <a:ln w="12700">
            <a:miter lim="400000"/>
          </a:ln>
        </p:spPr>
        <p:txBody>
          <a:bodyPr lIns="45719" rIns="45719"/>
          <a:lstStyle/>
          <a:p>
            <a:pPr/>
          </a:p>
        </p:txBody>
      </p:sp>
      <p:sp>
        <p:nvSpPr>
          <p:cNvPr id="562" name="Text 11"/>
          <p:cNvSpPr txBox="1"/>
          <p:nvPr/>
        </p:nvSpPr>
        <p:spPr>
          <a:xfrm>
            <a:off x="6254496" y="3669283"/>
            <a:ext cx="310897"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100">
                <a:solidFill>
                  <a:srgbClr val="FFFFFF"/>
                </a:solidFill>
                <a:latin typeface="Montserrat Thin Bold"/>
                <a:ea typeface="Montserrat Thin Bold"/>
                <a:cs typeface="Montserrat Thin Bold"/>
                <a:sym typeface="Montserrat Thin Bold"/>
              </a:defRPr>
            </a:lvl1pPr>
          </a:lstStyle>
          <a:p>
            <a:pPr/>
            <a:r>
              <a:t>3</a:t>
            </a:r>
          </a:p>
        </p:txBody>
      </p:sp>
      <p:sp>
        <p:nvSpPr>
          <p:cNvPr id="563" name="Text 12"/>
          <p:cNvSpPr txBox="1"/>
          <p:nvPr/>
        </p:nvSpPr>
        <p:spPr>
          <a:xfrm>
            <a:off x="6675119" y="3656583"/>
            <a:ext cx="205740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FFFFFF"/>
                </a:solidFill>
                <a:latin typeface="Montserrat Thin Bold"/>
                <a:ea typeface="Montserrat Thin Bold"/>
                <a:cs typeface="Montserrat Thin Bold"/>
                <a:sym typeface="Montserrat Thin Bold"/>
              </a:defRPr>
            </a:lvl1pPr>
          </a:lstStyle>
          <a:p>
            <a:pPr/>
            <a:r>
              <a:t>Videoatención</a:t>
            </a:r>
          </a:p>
        </p:txBody>
      </p:sp>
      <p:sp>
        <p:nvSpPr>
          <p:cNvPr id="564" name="Text 13"/>
          <p:cNvSpPr txBox="1"/>
          <p:nvPr/>
        </p:nvSpPr>
        <p:spPr>
          <a:xfrm>
            <a:off x="6254496" y="4041647"/>
            <a:ext cx="2478025" cy="6008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A8B4BE"/>
                </a:solidFill>
                <a:latin typeface="Montserrat Thin Regular"/>
                <a:ea typeface="Montserrat Thin Regular"/>
                <a:cs typeface="Montserrat Thin Regular"/>
                <a:sym typeface="Montserrat Thin Regular"/>
              </a:defRPr>
            </a:lvl1pPr>
          </a:lstStyle>
          <a:p>
            <a:pPr/>
            <a:r>
              <a:t>Un gestor especializado atiende en video y comparte la documentación en pantalla.</a:t>
            </a:r>
          </a:p>
        </p:txBody>
      </p:sp>
      <p:pic>
        <p:nvPicPr>
          <p:cNvPr id="565" name="Image 3" descr="Image 3"/>
          <p:cNvPicPr>
            <a:picLocks noChangeAspect="1"/>
          </p:cNvPicPr>
          <p:nvPr/>
        </p:nvPicPr>
        <p:blipFill>
          <a:blip r:embed="rId6">
            <a:extLst/>
          </a:blip>
          <a:stretch>
            <a:fillRect/>
          </a:stretch>
        </p:blipFill>
        <p:spPr>
          <a:xfrm>
            <a:off x="9052559" y="1847088"/>
            <a:ext cx="2478025" cy="1572768"/>
          </a:xfrm>
          <a:prstGeom prst="rect">
            <a:avLst/>
          </a:prstGeom>
          <a:ln w="12700">
            <a:miter lim="400000"/>
          </a:ln>
        </p:spPr>
      </p:pic>
      <p:sp>
        <p:nvSpPr>
          <p:cNvPr id="566" name="Shape 14"/>
          <p:cNvSpPr/>
          <p:nvPr/>
        </p:nvSpPr>
        <p:spPr>
          <a:xfrm>
            <a:off x="9052559" y="3602735"/>
            <a:ext cx="310897" cy="310897"/>
          </a:xfrm>
          <a:prstGeom prst="roundRect">
            <a:avLst>
              <a:gd name="adj" fmla="val 23529"/>
            </a:avLst>
          </a:prstGeom>
          <a:solidFill>
            <a:srgbClr val="FE6C5F"/>
          </a:solidFill>
          <a:ln w="12700">
            <a:miter lim="400000"/>
          </a:ln>
        </p:spPr>
        <p:txBody>
          <a:bodyPr lIns="45719" rIns="45719"/>
          <a:lstStyle/>
          <a:p>
            <a:pPr/>
          </a:p>
        </p:txBody>
      </p:sp>
      <p:sp>
        <p:nvSpPr>
          <p:cNvPr id="567" name="Text 15"/>
          <p:cNvSpPr txBox="1"/>
          <p:nvPr/>
        </p:nvSpPr>
        <p:spPr>
          <a:xfrm>
            <a:off x="9052559" y="3669283"/>
            <a:ext cx="310897"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100">
                <a:solidFill>
                  <a:srgbClr val="FFFFFF"/>
                </a:solidFill>
                <a:latin typeface="Montserrat Thin Bold"/>
                <a:ea typeface="Montserrat Thin Bold"/>
                <a:cs typeface="Montserrat Thin Bold"/>
                <a:sym typeface="Montserrat Thin Bold"/>
              </a:defRPr>
            </a:lvl1pPr>
          </a:lstStyle>
          <a:p>
            <a:pPr/>
            <a:r>
              <a:t>4</a:t>
            </a:r>
          </a:p>
        </p:txBody>
      </p:sp>
      <p:sp>
        <p:nvSpPr>
          <p:cNvPr id="568" name="Text 16"/>
          <p:cNvSpPr txBox="1"/>
          <p:nvPr/>
        </p:nvSpPr>
        <p:spPr>
          <a:xfrm>
            <a:off x="9473183" y="3656583"/>
            <a:ext cx="205740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FFFFFF"/>
                </a:solidFill>
                <a:latin typeface="Montserrat Thin Bold"/>
                <a:ea typeface="Montserrat Thin Bold"/>
                <a:cs typeface="Montserrat Thin Bold"/>
                <a:sym typeface="Montserrat Thin Bold"/>
              </a:defRPr>
            </a:lvl1pPr>
          </a:lstStyle>
          <a:p>
            <a:pPr/>
            <a:r>
              <a:t>Verificación</a:t>
            </a:r>
          </a:p>
        </p:txBody>
      </p:sp>
      <p:sp>
        <p:nvSpPr>
          <p:cNvPr id="569" name="Text 17"/>
          <p:cNvSpPr txBox="1"/>
          <p:nvPr/>
        </p:nvSpPr>
        <p:spPr>
          <a:xfrm>
            <a:off x="9052559" y="4041647"/>
            <a:ext cx="2478025" cy="3976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A8B4BE"/>
                </a:solidFill>
                <a:latin typeface="Montserrat Thin Regular"/>
                <a:ea typeface="Montserrat Thin Regular"/>
                <a:cs typeface="Montserrat Thin Regular"/>
                <a:sym typeface="Montserrat Thin Regular"/>
              </a:defRPr>
            </a:lvl1pPr>
          </a:lstStyle>
          <a:p>
            <a:pPr/>
            <a:r>
              <a:t>Identidad confirmada y operación validada en el móvil del cliente.</a:t>
            </a:r>
          </a:p>
        </p:txBody>
      </p:sp>
      <p:sp>
        <p:nvSpPr>
          <p:cNvPr id="570" name="Shape 18"/>
          <p:cNvSpPr/>
          <p:nvPr/>
        </p:nvSpPr>
        <p:spPr>
          <a:xfrm>
            <a:off x="658367" y="5230367"/>
            <a:ext cx="10874961" cy="658369"/>
          </a:xfrm>
          <a:prstGeom prst="rect">
            <a:avLst/>
          </a:prstGeom>
          <a:solidFill>
            <a:srgbClr val="16202A"/>
          </a:solidFill>
          <a:ln w="12700">
            <a:miter lim="400000"/>
          </a:ln>
        </p:spPr>
        <p:txBody>
          <a:bodyPr lIns="45719" rIns="45719"/>
          <a:lstStyle/>
          <a:p>
            <a:pPr/>
          </a:p>
        </p:txBody>
      </p:sp>
      <p:sp>
        <p:nvSpPr>
          <p:cNvPr id="571" name="Text 19"/>
          <p:cNvSpPr txBox="1"/>
          <p:nvPr/>
        </p:nvSpPr>
        <p:spPr>
          <a:xfrm>
            <a:off x="932687" y="5470652"/>
            <a:ext cx="10326321"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FFFFFF"/>
                </a:solidFill>
                <a:latin typeface="Montserrat Thin Regular"/>
                <a:ea typeface="Montserrat Thin Regular"/>
                <a:cs typeface="Montserrat Thin Regular"/>
                <a:sym typeface="Montserrat Thin Regular"/>
              </a:defRPr>
            </a:lvl1pPr>
          </a:lstStyle>
          <a:p>
            <a:pPr/>
            <a:r>
              <a:t>Procesos aplicables:  alta de cuenta  ·  verificación de identidad  ·  contratación de crédito  ·  resolución de incidencias  ·  asesoría de inversión</a:t>
            </a:r>
          </a:p>
        </p:txBody>
      </p:sp>
      <p:sp>
        <p:nvSpPr>
          <p:cNvPr id="572" name="Shape 20"/>
          <p:cNvSpPr/>
          <p:nvPr/>
        </p:nvSpPr>
        <p:spPr>
          <a:xfrm>
            <a:off x="658368" y="6382511"/>
            <a:ext cx="82297" cy="82297"/>
          </a:xfrm>
          <a:prstGeom prst="rect">
            <a:avLst/>
          </a:prstGeom>
          <a:solidFill>
            <a:srgbClr val="FE6C5F"/>
          </a:solidFill>
          <a:ln w="12700">
            <a:miter lim="400000"/>
          </a:ln>
        </p:spPr>
        <p:txBody>
          <a:bodyPr lIns="45719" rIns="45719"/>
          <a:lstStyle/>
          <a:p>
            <a:pPr/>
          </a:p>
        </p:txBody>
      </p:sp>
      <p:sp>
        <p:nvSpPr>
          <p:cNvPr id="573" name="Text 21"/>
          <p:cNvSpPr txBox="1"/>
          <p:nvPr/>
        </p:nvSpPr>
        <p:spPr>
          <a:xfrm>
            <a:off x="841247" y="6344666"/>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A8B4BE"/>
                </a:solidFill>
                <a:latin typeface="Montserrat Thin Regular"/>
                <a:ea typeface="Montserrat Thin Regular"/>
                <a:cs typeface="Montserrat Thin Regular"/>
                <a:sym typeface="Montserrat Thin Regular"/>
              </a:defRPr>
            </a:lvl1pPr>
          </a:lstStyle>
          <a:p>
            <a:pPr/>
            <a:r>
              <a:t>Interactive Powers</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4F6F7"/>
        </a:solidFill>
      </p:bgPr>
    </p:bg>
    <p:spTree>
      <p:nvGrpSpPr>
        <p:cNvPr id="1" name=""/>
        <p:cNvGrpSpPr/>
        <p:nvPr/>
      </p:nvGrpSpPr>
      <p:grpSpPr>
        <a:xfrm>
          <a:off x="0" y="0"/>
          <a:ext cx="0" cy="0"/>
          <a:chOff x="0" y="0"/>
          <a:chExt cx="0" cy="0"/>
        </a:xfrm>
      </p:grpSpPr>
      <p:sp>
        <p:nvSpPr>
          <p:cNvPr id="577" name="Text 0"/>
          <p:cNvSpPr txBox="1"/>
          <p:nvPr/>
        </p:nvSpPr>
        <p:spPr>
          <a:xfrm>
            <a:off x="658367" y="612394"/>
            <a:ext cx="10874961"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APLICACIÓN SECTORIAL</a:t>
            </a:r>
          </a:p>
        </p:txBody>
      </p:sp>
      <p:sp>
        <p:nvSpPr>
          <p:cNvPr id="578" name="Text 1"/>
          <p:cNvSpPr txBox="1"/>
          <p:nvPr/>
        </p:nvSpPr>
        <p:spPr>
          <a:xfrm>
            <a:off x="658367" y="868680"/>
            <a:ext cx="10874961" cy="4245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300"/>
              </a:lnSpc>
              <a:defRPr sz="2800">
                <a:solidFill>
                  <a:srgbClr val="22303A"/>
                </a:solidFill>
                <a:latin typeface="Montserrat Thin Bold"/>
                <a:ea typeface="Montserrat Thin Bold"/>
                <a:cs typeface="Montserrat Thin Bold"/>
                <a:sym typeface="Montserrat Thin Bold"/>
              </a:defRPr>
            </a:lvl1pPr>
          </a:lstStyle>
          <a:p>
            <a:pPr/>
            <a:r>
              <a:t>El mismo modelo, cuatro operativas distintas</a:t>
            </a:r>
          </a:p>
        </p:txBody>
      </p:sp>
      <p:sp>
        <p:nvSpPr>
          <p:cNvPr id="579" name="Shape 2"/>
          <p:cNvSpPr/>
          <p:nvPr/>
        </p:nvSpPr>
        <p:spPr>
          <a:xfrm>
            <a:off x="658367" y="1874520"/>
            <a:ext cx="2478026" cy="3886201"/>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9" rIns="45719"/>
          <a:lstStyle/>
          <a:p>
            <a:pPr/>
          </a:p>
        </p:txBody>
      </p:sp>
      <p:sp>
        <p:nvSpPr>
          <p:cNvPr id="580" name="Shape 3"/>
          <p:cNvSpPr/>
          <p:nvPr/>
        </p:nvSpPr>
        <p:spPr>
          <a:xfrm>
            <a:off x="932688" y="3767328"/>
            <a:ext cx="256033" cy="82297"/>
          </a:xfrm>
          <a:prstGeom prst="rect">
            <a:avLst/>
          </a:prstGeom>
          <a:solidFill>
            <a:srgbClr val="FE6C5F"/>
          </a:solidFill>
          <a:ln w="12700">
            <a:miter lim="400000"/>
          </a:ln>
        </p:spPr>
        <p:txBody>
          <a:bodyPr lIns="45719" rIns="45719"/>
          <a:lstStyle/>
          <a:p>
            <a:pPr/>
          </a:p>
        </p:txBody>
      </p:sp>
      <p:sp>
        <p:nvSpPr>
          <p:cNvPr id="581" name="Text 4"/>
          <p:cNvSpPr txBox="1"/>
          <p:nvPr/>
        </p:nvSpPr>
        <p:spPr>
          <a:xfrm>
            <a:off x="932688" y="3966717"/>
            <a:ext cx="1929385" cy="2413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600">
                <a:solidFill>
                  <a:srgbClr val="22303A"/>
                </a:solidFill>
                <a:latin typeface="Montserrat Thin Bold"/>
                <a:ea typeface="Montserrat Thin Bold"/>
                <a:cs typeface="Montserrat Thin Bold"/>
                <a:sym typeface="Montserrat Thin Bold"/>
              </a:defRPr>
            </a:lvl1pPr>
          </a:lstStyle>
          <a:p>
            <a:pPr/>
            <a:r>
              <a:t>Finanzas</a:t>
            </a:r>
          </a:p>
        </p:txBody>
      </p:sp>
      <p:sp>
        <p:nvSpPr>
          <p:cNvPr id="582" name="Text 5"/>
          <p:cNvSpPr txBox="1"/>
          <p:nvPr/>
        </p:nvSpPr>
        <p:spPr>
          <a:xfrm>
            <a:off x="932688" y="4334255"/>
            <a:ext cx="1929385" cy="10072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6B7A85"/>
                </a:solidFill>
                <a:latin typeface="Montserrat Thin Regular"/>
                <a:ea typeface="Montserrat Thin Regular"/>
                <a:cs typeface="Montserrat Thin Regular"/>
                <a:sym typeface="Montserrat Thin Regular"/>
              </a:defRPr>
            </a:lvl1pPr>
          </a:lstStyle>
          <a:p>
            <a:pPr/>
            <a:r>
              <a:t>Peritaje asistido, alta de cuenta, póliza y apertura de siniestro con verificación visual del asegurado y del documento.</a:t>
            </a:r>
          </a:p>
        </p:txBody>
      </p:sp>
      <p:sp>
        <p:nvSpPr>
          <p:cNvPr id="583" name="Shape 6"/>
          <p:cNvSpPr/>
          <p:nvPr/>
        </p:nvSpPr>
        <p:spPr>
          <a:xfrm>
            <a:off x="3456432" y="1874520"/>
            <a:ext cx="2478025" cy="3886201"/>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9" rIns="45719"/>
          <a:lstStyle/>
          <a:p>
            <a:pPr/>
          </a:p>
        </p:txBody>
      </p:sp>
      <p:sp>
        <p:nvSpPr>
          <p:cNvPr id="584" name="Shape 7"/>
          <p:cNvSpPr/>
          <p:nvPr/>
        </p:nvSpPr>
        <p:spPr>
          <a:xfrm>
            <a:off x="3730752" y="3767328"/>
            <a:ext cx="256033" cy="82297"/>
          </a:xfrm>
          <a:prstGeom prst="rect">
            <a:avLst/>
          </a:prstGeom>
          <a:solidFill>
            <a:srgbClr val="FE6C5F"/>
          </a:solidFill>
          <a:ln w="12700">
            <a:miter lim="400000"/>
          </a:ln>
        </p:spPr>
        <p:txBody>
          <a:bodyPr lIns="45719" rIns="45719"/>
          <a:lstStyle/>
          <a:p>
            <a:pPr/>
          </a:p>
        </p:txBody>
      </p:sp>
      <p:sp>
        <p:nvSpPr>
          <p:cNvPr id="585" name="Text 8"/>
          <p:cNvSpPr txBox="1"/>
          <p:nvPr/>
        </p:nvSpPr>
        <p:spPr>
          <a:xfrm>
            <a:off x="3730752" y="3966717"/>
            <a:ext cx="1929385" cy="2413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600">
                <a:solidFill>
                  <a:srgbClr val="22303A"/>
                </a:solidFill>
                <a:latin typeface="Montserrat Thin Bold"/>
                <a:ea typeface="Montserrat Thin Bold"/>
                <a:cs typeface="Montserrat Thin Bold"/>
                <a:sym typeface="Montserrat Thin Bold"/>
              </a:defRPr>
            </a:lvl1pPr>
          </a:lstStyle>
          <a:p>
            <a:pPr/>
            <a:r>
              <a:t>Comercio</a:t>
            </a:r>
          </a:p>
        </p:txBody>
      </p:sp>
      <p:sp>
        <p:nvSpPr>
          <p:cNvPr id="586" name="Text 9"/>
          <p:cNvSpPr txBox="1"/>
          <p:nvPr/>
        </p:nvSpPr>
        <p:spPr>
          <a:xfrm>
            <a:off x="3730752" y="4334255"/>
            <a:ext cx="1929385" cy="10072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6B7A85"/>
                </a:solidFill>
                <a:latin typeface="Montserrat Thin Regular"/>
                <a:ea typeface="Montserrat Thin Regular"/>
                <a:cs typeface="Montserrat Thin Regular"/>
                <a:sym typeface="Montserrat Thin Regular"/>
              </a:defRPr>
            </a:lvl1pPr>
          </a:lstStyle>
          <a:p>
            <a:pPr/>
            <a:r>
              <a:t>Personal shopper y asesoría de producto en tienda: un especialista de marca cubre toda la red de puntos de venta.</a:t>
            </a:r>
          </a:p>
        </p:txBody>
      </p:sp>
      <p:sp>
        <p:nvSpPr>
          <p:cNvPr id="587" name="Shape 10"/>
          <p:cNvSpPr/>
          <p:nvPr/>
        </p:nvSpPr>
        <p:spPr>
          <a:xfrm>
            <a:off x="6254496" y="1874520"/>
            <a:ext cx="2478025" cy="3886201"/>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9" rIns="45719"/>
          <a:lstStyle/>
          <a:p>
            <a:pPr/>
          </a:p>
        </p:txBody>
      </p:sp>
      <p:sp>
        <p:nvSpPr>
          <p:cNvPr id="588" name="Shape 11"/>
          <p:cNvSpPr/>
          <p:nvPr/>
        </p:nvSpPr>
        <p:spPr>
          <a:xfrm>
            <a:off x="6528816" y="3767328"/>
            <a:ext cx="256033" cy="82297"/>
          </a:xfrm>
          <a:prstGeom prst="rect">
            <a:avLst/>
          </a:prstGeom>
          <a:solidFill>
            <a:srgbClr val="FE6C5F"/>
          </a:solidFill>
          <a:ln w="12700">
            <a:miter lim="400000"/>
          </a:ln>
        </p:spPr>
        <p:txBody>
          <a:bodyPr lIns="45719" rIns="45719"/>
          <a:lstStyle/>
          <a:p>
            <a:pPr/>
          </a:p>
        </p:txBody>
      </p:sp>
      <p:sp>
        <p:nvSpPr>
          <p:cNvPr id="589" name="Text 12"/>
          <p:cNvSpPr txBox="1"/>
          <p:nvPr/>
        </p:nvSpPr>
        <p:spPr>
          <a:xfrm>
            <a:off x="6528816" y="3966717"/>
            <a:ext cx="1929385" cy="2413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600">
                <a:solidFill>
                  <a:srgbClr val="22303A"/>
                </a:solidFill>
                <a:latin typeface="Montserrat Thin Bold"/>
                <a:ea typeface="Montserrat Thin Bold"/>
                <a:cs typeface="Montserrat Thin Bold"/>
                <a:sym typeface="Montserrat Thin Bold"/>
              </a:defRPr>
            </a:lvl1pPr>
          </a:lstStyle>
          <a:p>
            <a:pPr/>
            <a:r>
              <a:t>Turismo</a:t>
            </a:r>
          </a:p>
        </p:txBody>
      </p:sp>
      <p:sp>
        <p:nvSpPr>
          <p:cNvPr id="590" name="Text 13"/>
          <p:cNvSpPr txBox="1"/>
          <p:nvPr/>
        </p:nvSpPr>
        <p:spPr>
          <a:xfrm>
            <a:off x="6528816" y="4334255"/>
            <a:ext cx="1929385" cy="8040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6B7A85"/>
                </a:solidFill>
                <a:latin typeface="Montserrat Thin Regular"/>
                <a:ea typeface="Montserrat Thin Regular"/>
                <a:cs typeface="Montserrat Thin Regular"/>
                <a:sym typeface="Montserrat Thin Regular"/>
              </a:defRPr>
            </a:lvl1pPr>
          </a:lstStyle>
          <a:p>
            <a:pPr/>
            <a:r>
              <a:t>Conserjería multilingüe 24/7 en lobby de hotel, resort o punto de tours, sin mostrador atendido de madrugada.</a:t>
            </a:r>
          </a:p>
        </p:txBody>
      </p:sp>
      <p:sp>
        <p:nvSpPr>
          <p:cNvPr id="591" name="Shape 14"/>
          <p:cNvSpPr/>
          <p:nvPr/>
        </p:nvSpPr>
        <p:spPr>
          <a:xfrm>
            <a:off x="9052559" y="1874520"/>
            <a:ext cx="2478025" cy="3886201"/>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9" rIns="45719"/>
          <a:lstStyle/>
          <a:p>
            <a:pPr/>
          </a:p>
        </p:txBody>
      </p:sp>
      <p:sp>
        <p:nvSpPr>
          <p:cNvPr id="592" name="Shape 15"/>
          <p:cNvSpPr/>
          <p:nvPr/>
        </p:nvSpPr>
        <p:spPr>
          <a:xfrm>
            <a:off x="9326880" y="3767328"/>
            <a:ext cx="256033" cy="82297"/>
          </a:xfrm>
          <a:prstGeom prst="rect">
            <a:avLst/>
          </a:prstGeom>
          <a:solidFill>
            <a:srgbClr val="FE6C5F"/>
          </a:solidFill>
          <a:ln w="12700">
            <a:miter lim="400000"/>
          </a:ln>
        </p:spPr>
        <p:txBody>
          <a:bodyPr lIns="45719" rIns="45719"/>
          <a:lstStyle/>
          <a:p>
            <a:pPr/>
          </a:p>
        </p:txBody>
      </p:sp>
      <p:sp>
        <p:nvSpPr>
          <p:cNvPr id="593" name="Text 16"/>
          <p:cNvSpPr txBox="1"/>
          <p:nvPr/>
        </p:nvSpPr>
        <p:spPr>
          <a:xfrm>
            <a:off x="9326880" y="3966717"/>
            <a:ext cx="1929385" cy="2413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600">
                <a:solidFill>
                  <a:srgbClr val="22303A"/>
                </a:solidFill>
                <a:latin typeface="Montserrat Thin Bold"/>
                <a:ea typeface="Montserrat Thin Bold"/>
                <a:cs typeface="Montserrat Thin Bold"/>
                <a:sym typeface="Montserrat Thin Bold"/>
              </a:defRPr>
            </a:lvl1pPr>
          </a:lstStyle>
          <a:p>
            <a:pPr/>
            <a:r>
              <a:t>Salud</a:t>
            </a:r>
          </a:p>
        </p:txBody>
      </p:sp>
      <p:sp>
        <p:nvSpPr>
          <p:cNvPr id="594" name="Text 17"/>
          <p:cNvSpPr txBox="1"/>
          <p:nvPr/>
        </p:nvSpPr>
        <p:spPr>
          <a:xfrm>
            <a:off x="9326880" y="4334255"/>
            <a:ext cx="1929385" cy="8040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6B7A85"/>
                </a:solidFill>
                <a:latin typeface="Montserrat Thin Regular"/>
                <a:ea typeface="Montserrat Thin Regular"/>
                <a:cs typeface="Montserrat Thin Regular"/>
                <a:sym typeface="Montserrat Thin Regular"/>
              </a:defRPr>
            </a:lvl1pPr>
          </a:lstStyle>
          <a:p>
            <a:pPr/>
            <a:r>
              <a:t>Admisión, triaje inicial y orientación al paciente en clínicas y centros sin personal administrativo permanente.</a:t>
            </a:r>
          </a:p>
        </p:txBody>
      </p:sp>
      <p:sp>
        <p:nvSpPr>
          <p:cNvPr id="595" name="Shape 18"/>
          <p:cNvSpPr/>
          <p:nvPr/>
        </p:nvSpPr>
        <p:spPr>
          <a:xfrm>
            <a:off x="658368" y="6382511"/>
            <a:ext cx="82297" cy="82297"/>
          </a:xfrm>
          <a:prstGeom prst="rect">
            <a:avLst/>
          </a:prstGeom>
          <a:solidFill>
            <a:srgbClr val="FE6C5F"/>
          </a:solidFill>
          <a:ln w="12700">
            <a:miter lim="400000"/>
          </a:ln>
        </p:spPr>
        <p:txBody>
          <a:bodyPr lIns="45719" rIns="45719"/>
          <a:lstStyle/>
          <a:p>
            <a:pPr/>
          </a:p>
        </p:txBody>
      </p:sp>
      <p:sp>
        <p:nvSpPr>
          <p:cNvPr id="596" name="Text 19"/>
          <p:cNvSpPr txBox="1"/>
          <p:nvPr/>
        </p:nvSpPr>
        <p:spPr>
          <a:xfrm>
            <a:off x="841247" y="6344666"/>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pic>
        <p:nvPicPr>
          <p:cNvPr id="597" name="intpowers-telepresence-brochure-2026-04-es.049.png" descr="intpowers-telepresence-brochure-2026-04-es.049.png"/>
          <p:cNvPicPr>
            <a:picLocks noChangeAspect="1"/>
          </p:cNvPicPr>
          <p:nvPr/>
        </p:nvPicPr>
        <p:blipFill>
          <a:blip r:embed="rId3">
            <a:extLst/>
          </a:blip>
          <a:stretch>
            <a:fillRect/>
          </a:stretch>
        </p:blipFill>
        <p:spPr>
          <a:xfrm>
            <a:off x="667000" y="1863786"/>
            <a:ext cx="2460760" cy="1384178"/>
          </a:xfrm>
          <a:prstGeom prst="rect">
            <a:avLst/>
          </a:prstGeom>
          <a:ln w="12700">
            <a:miter lim="400000"/>
          </a:ln>
        </p:spPr>
      </p:pic>
      <p:pic>
        <p:nvPicPr>
          <p:cNvPr id="598" name="intpowers-telepresence-brochure-2026-04-es.044.png" descr="intpowers-telepresence-brochure-2026-04-es.044.png"/>
          <p:cNvPicPr>
            <a:picLocks noChangeAspect="1"/>
          </p:cNvPicPr>
          <p:nvPr/>
        </p:nvPicPr>
        <p:blipFill>
          <a:blip r:embed="rId4">
            <a:extLst/>
          </a:blip>
          <a:stretch>
            <a:fillRect/>
          </a:stretch>
        </p:blipFill>
        <p:spPr>
          <a:xfrm>
            <a:off x="6263128" y="1869757"/>
            <a:ext cx="2460760" cy="1384178"/>
          </a:xfrm>
          <a:prstGeom prst="rect">
            <a:avLst/>
          </a:prstGeom>
          <a:ln w="12700">
            <a:miter lim="400000"/>
          </a:ln>
        </p:spPr>
      </p:pic>
      <p:pic>
        <p:nvPicPr>
          <p:cNvPr id="599" name="intpowers-telepresence-brochure-2026-04-es.045.png" descr="intpowers-telepresence-brochure-2026-04-es.045.png"/>
          <p:cNvPicPr>
            <a:picLocks noChangeAspect="1"/>
          </p:cNvPicPr>
          <p:nvPr/>
        </p:nvPicPr>
        <p:blipFill>
          <a:blip r:embed="rId5">
            <a:extLst/>
          </a:blip>
          <a:stretch>
            <a:fillRect/>
          </a:stretch>
        </p:blipFill>
        <p:spPr>
          <a:xfrm>
            <a:off x="3451669" y="1869757"/>
            <a:ext cx="2460759" cy="1384178"/>
          </a:xfrm>
          <a:prstGeom prst="rect">
            <a:avLst/>
          </a:prstGeom>
          <a:ln w="12700">
            <a:miter lim="400000"/>
          </a:ln>
        </p:spPr>
      </p:pic>
      <p:pic>
        <p:nvPicPr>
          <p:cNvPr id="600" name="intpowers-telepresence-brochure-2026-04-es.043.png" descr="intpowers-telepresence-brochure-2026-04-es.043.png"/>
          <p:cNvPicPr>
            <a:picLocks noChangeAspect="1"/>
          </p:cNvPicPr>
          <p:nvPr/>
        </p:nvPicPr>
        <p:blipFill>
          <a:blip r:embed="rId6">
            <a:extLst/>
          </a:blip>
          <a:stretch>
            <a:fillRect/>
          </a:stretch>
        </p:blipFill>
        <p:spPr>
          <a:xfrm>
            <a:off x="9047797" y="1856251"/>
            <a:ext cx="2487550" cy="1399248"/>
          </a:xfrm>
          <a:prstGeom prst="rect">
            <a:avLst/>
          </a:prstGeom>
          <a:ln w="12700">
            <a:miter lim="400000"/>
          </a:ln>
        </p:spPr>
      </p:pic>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4F6F7"/>
        </a:solidFill>
      </p:bgPr>
    </p:bg>
    <p:spTree>
      <p:nvGrpSpPr>
        <p:cNvPr id="1" name=""/>
        <p:cNvGrpSpPr/>
        <p:nvPr/>
      </p:nvGrpSpPr>
      <p:grpSpPr>
        <a:xfrm>
          <a:off x="0" y="0"/>
          <a:ext cx="0" cy="0"/>
          <a:chOff x="0" y="0"/>
          <a:chExt cx="0" cy="0"/>
        </a:xfrm>
      </p:grpSpPr>
      <p:sp>
        <p:nvSpPr>
          <p:cNvPr id="604" name="Text 0"/>
          <p:cNvSpPr txBox="1"/>
          <p:nvPr/>
        </p:nvSpPr>
        <p:spPr>
          <a:xfrm>
            <a:off x="658367" y="612394"/>
            <a:ext cx="10874961"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DESPLIEGUE FÍSICO</a:t>
            </a:r>
          </a:p>
        </p:txBody>
      </p:sp>
      <p:sp>
        <p:nvSpPr>
          <p:cNvPr id="605" name="Text 1"/>
          <p:cNvSpPr txBox="1"/>
          <p:nvPr/>
        </p:nvSpPr>
        <p:spPr>
          <a:xfrm>
            <a:off x="658367" y="868680"/>
            <a:ext cx="10874961" cy="4245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300"/>
              </a:lnSpc>
              <a:defRPr sz="2800">
                <a:solidFill>
                  <a:srgbClr val="22303A"/>
                </a:solidFill>
                <a:latin typeface="Montserrat Thin Bold"/>
                <a:ea typeface="Montserrat Thin Bold"/>
                <a:cs typeface="Montserrat Thin Bold"/>
                <a:sym typeface="Montserrat Thin Bold"/>
              </a:defRPr>
            </a:lvl1pPr>
          </a:lstStyle>
          <a:p>
            <a:pPr/>
            <a:r>
              <a:t>Cualquier formato, cualquier orientación</a:t>
            </a:r>
          </a:p>
        </p:txBody>
      </p:sp>
      <p:sp>
        <p:nvSpPr>
          <p:cNvPr id="606" name="Text 2"/>
          <p:cNvSpPr txBox="1"/>
          <p:nvPr/>
        </p:nvSpPr>
        <p:spPr>
          <a:xfrm>
            <a:off x="658368" y="1572767"/>
            <a:ext cx="9509760" cy="449735"/>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800"/>
              </a:lnSpc>
              <a:defRPr sz="1200">
                <a:solidFill>
                  <a:srgbClr val="6B7A85"/>
                </a:solidFill>
                <a:latin typeface="Montserrat Thin Regular"/>
                <a:ea typeface="Montserrat Thin Regular"/>
                <a:cs typeface="Montserrat Thin Regular"/>
                <a:sym typeface="Montserrat Thin Regular"/>
              </a:defRPr>
            </a:lvl1pPr>
          </a:lstStyle>
          <a:p>
            <a:pPr/>
            <a:r>
              <a:t>El software se adapta al soporte que ya existe en la instalación: tótem vertical, pantalla horizontal, tableta sobre mostrador o monitor empotrado. No condiciona la obra ni el mobiliario.</a:t>
            </a:r>
          </a:p>
        </p:txBody>
      </p:sp>
      <p:sp>
        <p:nvSpPr>
          <p:cNvPr id="607" name="Shape 3"/>
          <p:cNvSpPr/>
          <p:nvPr/>
        </p:nvSpPr>
        <p:spPr>
          <a:xfrm>
            <a:off x="658368" y="2286000"/>
            <a:ext cx="3364992" cy="3246121"/>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9" rIns="45719"/>
          <a:lstStyle/>
          <a:p>
            <a:pPr/>
          </a:p>
        </p:txBody>
      </p:sp>
      <p:sp>
        <p:nvSpPr>
          <p:cNvPr id="608" name="Shape 4"/>
          <p:cNvSpPr/>
          <p:nvPr/>
        </p:nvSpPr>
        <p:spPr>
          <a:xfrm>
            <a:off x="877823" y="2505455"/>
            <a:ext cx="2926082" cy="1572770"/>
          </a:xfrm>
          <a:prstGeom prst="rect">
            <a:avLst/>
          </a:prstGeom>
          <a:solidFill>
            <a:srgbClr val="E9EDEF"/>
          </a:solidFill>
          <a:ln w="12700">
            <a:miter lim="400000"/>
          </a:ln>
        </p:spPr>
        <p:txBody>
          <a:bodyPr lIns="45719" rIns="45719"/>
          <a:lstStyle/>
          <a:p>
            <a:pPr/>
          </a:p>
        </p:txBody>
      </p:sp>
      <p:sp>
        <p:nvSpPr>
          <p:cNvPr id="609" name="Text 5"/>
          <p:cNvSpPr txBox="1"/>
          <p:nvPr/>
        </p:nvSpPr>
        <p:spPr>
          <a:xfrm>
            <a:off x="950975" y="4274820"/>
            <a:ext cx="2779778"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400">
                <a:solidFill>
                  <a:srgbClr val="22303A"/>
                </a:solidFill>
                <a:latin typeface="Montserrat Thin Bold"/>
                <a:ea typeface="Montserrat Thin Bold"/>
                <a:cs typeface="Montserrat Thin Bold"/>
                <a:sym typeface="Montserrat Thin Bold"/>
              </a:defRPr>
            </a:lvl1pPr>
          </a:lstStyle>
          <a:p>
            <a:pPr/>
            <a:r>
              <a:t>Pantalla Vertical o Horizontal</a:t>
            </a:r>
          </a:p>
        </p:txBody>
      </p:sp>
      <p:sp>
        <p:nvSpPr>
          <p:cNvPr id="610" name="Text 6"/>
          <p:cNvSpPr txBox="1"/>
          <p:nvPr/>
        </p:nvSpPr>
        <p:spPr>
          <a:xfrm>
            <a:off x="950975" y="4626864"/>
            <a:ext cx="2779778" cy="37477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500"/>
              </a:lnSpc>
              <a:defRPr sz="1000">
                <a:solidFill>
                  <a:srgbClr val="6B7A85"/>
                </a:solidFill>
                <a:latin typeface="Montserrat Thin Regular"/>
                <a:ea typeface="Montserrat Thin Regular"/>
                <a:cs typeface="Montserrat Thin Regular"/>
                <a:sym typeface="Montserrat Thin Regular"/>
              </a:defRPr>
            </a:lvl1pPr>
          </a:lstStyle>
          <a:p>
            <a:pPr/>
            <a:r>
              <a:t>El software detecta automáticamente el tamaño de pantalla y su orientación.</a:t>
            </a:r>
          </a:p>
        </p:txBody>
      </p:sp>
      <p:sp>
        <p:nvSpPr>
          <p:cNvPr id="611" name="Shape 7"/>
          <p:cNvSpPr/>
          <p:nvPr/>
        </p:nvSpPr>
        <p:spPr>
          <a:xfrm>
            <a:off x="4407408" y="2286000"/>
            <a:ext cx="3364992" cy="3246121"/>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9" rIns="45719"/>
          <a:lstStyle/>
          <a:p>
            <a:pPr/>
          </a:p>
        </p:txBody>
      </p:sp>
      <p:sp>
        <p:nvSpPr>
          <p:cNvPr id="612" name="Shape 8"/>
          <p:cNvSpPr/>
          <p:nvPr/>
        </p:nvSpPr>
        <p:spPr>
          <a:xfrm>
            <a:off x="4626864" y="2505455"/>
            <a:ext cx="2926081" cy="1572770"/>
          </a:xfrm>
          <a:prstGeom prst="rect">
            <a:avLst/>
          </a:prstGeom>
          <a:solidFill>
            <a:srgbClr val="E9EDEF"/>
          </a:solidFill>
          <a:ln w="12700">
            <a:miter lim="400000"/>
          </a:ln>
        </p:spPr>
        <p:txBody>
          <a:bodyPr lIns="45719" rIns="45719"/>
          <a:lstStyle/>
          <a:p>
            <a:pPr/>
          </a:p>
        </p:txBody>
      </p:sp>
      <p:pic>
        <p:nvPicPr>
          <p:cNvPr id="613" name="Image 1" descr="Image 1"/>
          <p:cNvPicPr>
            <a:picLocks noChangeAspect="1"/>
          </p:cNvPicPr>
          <p:nvPr/>
        </p:nvPicPr>
        <p:blipFill>
          <a:blip r:embed="rId3">
            <a:extLst/>
          </a:blip>
          <a:stretch>
            <a:fillRect/>
          </a:stretch>
        </p:blipFill>
        <p:spPr>
          <a:xfrm>
            <a:off x="4692500" y="2505455"/>
            <a:ext cx="2794810" cy="1572769"/>
          </a:xfrm>
          <a:prstGeom prst="rect">
            <a:avLst/>
          </a:prstGeom>
          <a:ln w="12700">
            <a:miter lim="400000"/>
          </a:ln>
        </p:spPr>
      </p:pic>
      <p:sp>
        <p:nvSpPr>
          <p:cNvPr id="614" name="Text 9"/>
          <p:cNvSpPr txBox="1"/>
          <p:nvPr/>
        </p:nvSpPr>
        <p:spPr>
          <a:xfrm>
            <a:off x="4700015" y="4274820"/>
            <a:ext cx="2779777"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400">
                <a:solidFill>
                  <a:srgbClr val="22303A"/>
                </a:solidFill>
                <a:latin typeface="Montserrat Thin Bold"/>
                <a:ea typeface="Montserrat Thin Bold"/>
                <a:cs typeface="Montserrat Thin Bold"/>
                <a:sym typeface="Montserrat Thin Bold"/>
              </a:defRPr>
            </a:lvl1pPr>
          </a:lstStyle>
          <a:p>
            <a:pPr/>
            <a:r>
              <a:t>Pantalla Focus o Full Screen</a:t>
            </a:r>
          </a:p>
        </p:txBody>
      </p:sp>
      <p:sp>
        <p:nvSpPr>
          <p:cNvPr id="615" name="Text 10"/>
          <p:cNvSpPr txBox="1"/>
          <p:nvPr/>
        </p:nvSpPr>
        <p:spPr>
          <a:xfrm>
            <a:off x="4700015" y="4626864"/>
            <a:ext cx="2779777" cy="37477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500"/>
              </a:lnSpc>
              <a:defRPr sz="1000">
                <a:solidFill>
                  <a:srgbClr val="6B7A85"/>
                </a:solidFill>
                <a:latin typeface="Montserrat Thin Regular"/>
                <a:ea typeface="Montserrat Thin Regular"/>
                <a:cs typeface="Montserrat Thin Regular"/>
                <a:sym typeface="Montserrat Thin Regular"/>
              </a:defRPr>
            </a:lvl1pPr>
          </a:lstStyle>
          <a:p>
            <a:pPr/>
            <a:r>
              <a:t>El sistema cambia el foco del asesor en función del tipo y uso de la pantalla.</a:t>
            </a:r>
          </a:p>
        </p:txBody>
      </p:sp>
      <p:sp>
        <p:nvSpPr>
          <p:cNvPr id="616" name="Shape 11"/>
          <p:cNvSpPr/>
          <p:nvPr/>
        </p:nvSpPr>
        <p:spPr>
          <a:xfrm>
            <a:off x="8156447" y="2286000"/>
            <a:ext cx="3364993" cy="3246121"/>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9" rIns="45719"/>
          <a:lstStyle/>
          <a:p>
            <a:pPr/>
          </a:p>
        </p:txBody>
      </p:sp>
      <p:sp>
        <p:nvSpPr>
          <p:cNvPr id="617" name="Shape 12"/>
          <p:cNvSpPr/>
          <p:nvPr/>
        </p:nvSpPr>
        <p:spPr>
          <a:xfrm>
            <a:off x="8375904" y="2505455"/>
            <a:ext cx="2926081" cy="1572770"/>
          </a:xfrm>
          <a:prstGeom prst="rect">
            <a:avLst/>
          </a:prstGeom>
          <a:solidFill>
            <a:srgbClr val="E9EDEF"/>
          </a:solidFill>
          <a:ln w="12700">
            <a:miter lim="400000"/>
          </a:ln>
        </p:spPr>
        <p:txBody>
          <a:bodyPr lIns="45719" rIns="45719"/>
          <a:lstStyle/>
          <a:p>
            <a:pPr/>
          </a:p>
        </p:txBody>
      </p:sp>
      <p:sp>
        <p:nvSpPr>
          <p:cNvPr id="618" name="Text 13"/>
          <p:cNvSpPr txBox="1"/>
          <p:nvPr/>
        </p:nvSpPr>
        <p:spPr>
          <a:xfrm>
            <a:off x="8449056" y="4274820"/>
            <a:ext cx="2779777"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400">
                <a:solidFill>
                  <a:srgbClr val="22303A"/>
                </a:solidFill>
                <a:latin typeface="Montserrat Thin Bold"/>
                <a:ea typeface="Montserrat Thin Bold"/>
                <a:cs typeface="Montserrat Thin Bold"/>
                <a:sym typeface="Montserrat Thin Bold"/>
              </a:defRPr>
            </a:lvl1pPr>
          </a:lstStyle>
          <a:p>
            <a:pPr/>
            <a:r>
              <a:t>Pantalla Táctiles, PWA</a:t>
            </a:r>
          </a:p>
        </p:txBody>
      </p:sp>
      <p:sp>
        <p:nvSpPr>
          <p:cNvPr id="619" name="Text 14"/>
          <p:cNvSpPr txBox="1"/>
          <p:nvPr/>
        </p:nvSpPr>
        <p:spPr>
          <a:xfrm>
            <a:off x="8449056" y="4626864"/>
            <a:ext cx="2779777" cy="37477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500"/>
              </a:lnSpc>
              <a:defRPr sz="1000">
                <a:solidFill>
                  <a:srgbClr val="6B7A85"/>
                </a:solidFill>
                <a:latin typeface="Montserrat Thin Regular"/>
                <a:ea typeface="Montserrat Thin Regular"/>
                <a:cs typeface="Montserrat Thin Regular"/>
                <a:sym typeface="Montserrat Thin Regular"/>
              </a:defRPr>
            </a:lvl1pPr>
          </a:lstStyle>
          <a:p>
            <a:pPr/>
            <a:r>
              <a:t>El sistema también opera en dispositivos táctiles iPad o Android, ambos PWA.</a:t>
            </a:r>
          </a:p>
        </p:txBody>
      </p:sp>
      <p:sp>
        <p:nvSpPr>
          <p:cNvPr id="620" name="Shape 15"/>
          <p:cNvSpPr/>
          <p:nvPr/>
        </p:nvSpPr>
        <p:spPr>
          <a:xfrm>
            <a:off x="658368" y="6382511"/>
            <a:ext cx="82297" cy="82297"/>
          </a:xfrm>
          <a:prstGeom prst="rect">
            <a:avLst/>
          </a:prstGeom>
          <a:solidFill>
            <a:srgbClr val="FE6C5F"/>
          </a:solidFill>
          <a:ln w="12700">
            <a:miter lim="400000"/>
          </a:ln>
        </p:spPr>
        <p:txBody>
          <a:bodyPr lIns="45719" rIns="45719"/>
          <a:lstStyle/>
          <a:p>
            <a:pPr/>
          </a:p>
        </p:txBody>
      </p:sp>
      <p:sp>
        <p:nvSpPr>
          <p:cNvPr id="621" name="Text 16"/>
          <p:cNvSpPr txBox="1"/>
          <p:nvPr/>
        </p:nvSpPr>
        <p:spPr>
          <a:xfrm>
            <a:off x="841247" y="6344666"/>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sp>
        <p:nvSpPr>
          <p:cNvPr id="622" name="Shape 17"/>
          <p:cNvSpPr/>
          <p:nvPr/>
        </p:nvSpPr>
        <p:spPr>
          <a:xfrm>
            <a:off x="658367" y="5705855"/>
            <a:ext cx="10874961" cy="548641"/>
          </a:xfrm>
          <a:prstGeom prst="rect">
            <a:avLst/>
          </a:prstGeom>
          <a:solidFill>
            <a:srgbClr val="22303A"/>
          </a:solidFill>
          <a:ln w="12700">
            <a:miter lim="400000"/>
          </a:ln>
        </p:spPr>
        <p:txBody>
          <a:bodyPr lIns="45719" rIns="45719"/>
          <a:lstStyle/>
          <a:p>
            <a:pPr/>
          </a:p>
        </p:txBody>
      </p:sp>
      <p:sp>
        <p:nvSpPr>
          <p:cNvPr id="623" name="Text 18"/>
          <p:cNvSpPr txBox="1"/>
          <p:nvPr/>
        </p:nvSpPr>
        <p:spPr>
          <a:xfrm>
            <a:off x="932687" y="5897626"/>
            <a:ext cx="10326321"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000">
                <a:solidFill>
                  <a:srgbClr val="FFFFFF"/>
                </a:solidFill>
                <a:latin typeface="Montserrat Thin Regular"/>
                <a:ea typeface="Montserrat Thin Regular"/>
                <a:cs typeface="Montserrat Thin Regular"/>
                <a:sym typeface="Montserrat Thin Regular"/>
              </a:defRPr>
            </a:lvl1pPr>
          </a:lstStyle>
          <a:p>
            <a:pPr/>
            <a:r>
              <a:t>Vertical 9:16 · 1080 × 1920      Horizontal 16:9 · 1920 × 1080      Desde tabletas de mostrador hasta tótems de gran formato</a:t>
            </a:r>
          </a:p>
        </p:txBody>
      </p:sp>
      <p:pic>
        <p:nvPicPr>
          <p:cNvPr id="624" name="Layer.tiff" descr="Layer.tiff"/>
          <p:cNvPicPr>
            <a:picLocks noChangeAspect="1"/>
          </p:cNvPicPr>
          <p:nvPr/>
        </p:nvPicPr>
        <p:blipFill>
          <a:blip r:embed="rId4">
            <a:extLst/>
          </a:blip>
          <a:stretch>
            <a:fillRect/>
          </a:stretch>
        </p:blipFill>
        <p:spPr>
          <a:xfrm>
            <a:off x="1369172" y="2642892"/>
            <a:ext cx="2140783" cy="1297897"/>
          </a:xfrm>
          <a:prstGeom prst="rect">
            <a:avLst/>
          </a:prstGeom>
          <a:ln w="12700">
            <a:miter lim="400000"/>
          </a:ln>
        </p:spPr>
      </p:pic>
      <p:pic>
        <p:nvPicPr>
          <p:cNvPr id="625" name="Image Layer.tiff" descr="Image Layer.tiff"/>
          <p:cNvPicPr>
            <a:picLocks noChangeAspect="1"/>
          </p:cNvPicPr>
          <p:nvPr/>
        </p:nvPicPr>
        <p:blipFill>
          <a:blip r:embed="rId5">
            <a:extLst/>
          </a:blip>
          <a:stretch>
            <a:fillRect/>
          </a:stretch>
        </p:blipFill>
        <p:spPr>
          <a:xfrm>
            <a:off x="8873360" y="2642892"/>
            <a:ext cx="933649" cy="1389337"/>
          </a:xfrm>
          <a:prstGeom prst="rect">
            <a:avLst/>
          </a:prstGeom>
          <a:ln w="12700">
            <a:miter lim="400000"/>
          </a:ln>
        </p:spPr>
      </p:pic>
      <p:pic>
        <p:nvPicPr>
          <p:cNvPr id="626" name="pasted-movie.png" descr="pasted-movie.png"/>
          <p:cNvPicPr>
            <a:picLocks noChangeAspect="1"/>
          </p:cNvPicPr>
          <p:nvPr/>
        </p:nvPicPr>
        <p:blipFill>
          <a:blip r:embed="rId6">
            <a:extLst/>
          </a:blip>
          <a:stretch>
            <a:fillRect/>
          </a:stretch>
        </p:blipFill>
        <p:spPr>
          <a:xfrm>
            <a:off x="10116377" y="2900023"/>
            <a:ext cx="783634" cy="783634"/>
          </a:xfrm>
          <a:prstGeom prst="rect">
            <a:avLst/>
          </a:prstGeom>
          <a:ln w="12700">
            <a:miter lim="400000"/>
          </a:ln>
        </p:spPr>
      </p:pic>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4F6F7"/>
        </a:solidFill>
      </p:bgPr>
    </p:bg>
    <p:spTree>
      <p:nvGrpSpPr>
        <p:cNvPr id="1" name=""/>
        <p:cNvGrpSpPr/>
        <p:nvPr/>
      </p:nvGrpSpPr>
      <p:grpSpPr>
        <a:xfrm>
          <a:off x="0" y="0"/>
          <a:ext cx="0" cy="0"/>
          <a:chOff x="0" y="0"/>
          <a:chExt cx="0" cy="0"/>
        </a:xfrm>
      </p:grpSpPr>
      <p:sp>
        <p:nvSpPr>
          <p:cNvPr id="630" name="Text 0"/>
          <p:cNvSpPr txBox="1"/>
          <p:nvPr/>
        </p:nvSpPr>
        <p:spPr>
          <a:xfrm>
            <a:off x="658368" y="612394"/>
            <a:ext cx="5212080"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IDENTIDAD DE MARCA</a:t>
            </a:r>
          </a:p>
        </p:txBody>
      </p:sp>
      <p:sp>
        <p:nvSpPr>
          <p:cNvPr id="631" name="Text 1"/>
          <p:cNvSpPr txBox="1"/>
          <p:nvPr/>
        </p:nvSpPr>
        <p:spPr>
          <a:xfrm>
            <a:off x="658368" y="868680"/>
            <a:ext cx="5212080" cy="8436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3300"/>
              </a:lnSpc>
              <a:defRPr sz="2800">
                <a:solidFill>
                  <a:srgbClr val="22303A"/>
                </a:solidFill>
                <a:latin typeface="Montserrat Thin Bold"/>
                <a:ea typeface="Montserrat Thin Bold"/>
                <a:cs typeface="Montserrat Thin Bold"/>
                <a:sym typeface="Montserrat Thin Bold"/>
              </a:defRPr>
            </a:pPr>
            <a:r>
              <a:t>Su marca en cada</a:t>
            </a:r>
          </a:p>
          <a:p>
            <a:pPr>
              <a:lnSpc>
                <a:spcPts val="3300"/>
              </a:lnSpc>
              <a:defRPr sz="2800">
                <a:solidFill>
                  <a:srgbClr val="22303A"/>
                </a:solidFill>
                <a:latin typeface="Montserrat Thin Bold"/>
                <a:ea typeface="Montserrat Thin Bold"/>
                <a:cs typeface="Montserrat Thin Bold"/>
                <a:sym typeface="Montserrat Thin Bold"/>
              </a:defRPr>
            </a:pPr>
            <a:r>
              <a:t>punto de contacto</a:t>
            </a:r>
          </a:p>
        </p:txBody>
      </p:sp>
      <p:sp>
        <p:nvSpPr>
          <p:cNvPr id="632" name="Text 2"/>
          <p:cNvSpPr txBox="1"/>
          <p:nvPr/>
        </p:nvSpPr>
        <p:spPr>
          <a:xfrm>
            <a:off x="658368" y="2286000"/>
            <a:ext cx="5029201" cy="749454"/>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2000"/>
              </a:lnSpc>
              <a:defRPr sz="1200">
                <a:solidFill>
                  <a:srgbClr val="6B7A85"/>
                </a:solidFill>
                <a:latin typeface="Montserrat Thin Regular"/>
                <a:ea typeface="Montserrat Thin Regular"/>
                <a:cs typeface="Montserrat Thin Regular"/>
                <a:sym typeface="Montserrat Thin Regular"/>
              </a:defRPr>
            </a:lvl1pPr>
          </a:lstStyle>
          <a:p>
            <a:pPr/>
            <a:r>
              <a:t>Interfaz configurable al 100 %: logotipo, paleta, tipografía, textos legales y contenidos promocionales. El cliente final nunca percibe una plataforma de terceros.</a:t>
            </a:r>
          </a:p>
        </p:txBody>
      </p:sp>
      <p:sp>
        <p:nvSpPr>
          <p:cNvPr id="633" name="Shape 3"/>
          <p:cNvSpPr/>
          <p:nvPr/>
        </p:nvSpPr>
        <p:spPr>
          <a:xfrm>
            <a:off x="676655" y="3739896"/>
            <a:ext cx="91441" cy="91441"/>
          </a:xfrm>
          <a:prstGeom prst="rect">
            <a:avLst/>
          </a:prstGeom>
          <a:solidFill>
            <a:srgbClr val="FE6C5F"/>
          </a:solidFill>
          <a:ln w="12700">
            <a:miter lim="400000"/>
          </a:ln>
        </p:spPr>
        <p:txBody>
          <a:bodyPr lIns="45719" rIns="45719"/>
          <a:lstStyle/>
          <a:p>
            <a:pPr/>
          </a:p>
        </p:txBody>
      </p:sp>
      <p:sp>
        <p:nvSpPr>
          <p:cNvPr id="634" name="Text 4"/>
          <p:cNvSpPr txBox="1"/>
          <p:nvPr/>
        </p:nvSpPr>
        <p:spPr>
          <a:xfrm>
            <a:off x="950975" y="3715003"/>
            <a:ext cx="4846322"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22303A"/>
                </a:solidFill>
                <a:latin typeface="Montserrat Thin Regular"/>
                <a:ea typeface="Montserrat Thin Regular"/>
                <a:cs typeface="Montserrat Thin Regular"/>
                <a:sym typeface="Montserrat Thin Regular"/>
              </a:defRPr>
            </a:lvl1pPr>
          </a:lstStyle>
          <a:p>
            <a:pPr/>
            <a:r>
              <a:t>Logotipo, paleta y tipografía corporativos</a:t>
            </a:r>
          </a:p>
        </p:txBody>
      </p:sp>
      <p:sp>
        <p:nvSpPr>
          <p:cNvPr id="635" name="Shape 5"/>
          <p:cNvSpPr/>
          <p:nvPr/>
        </p:nvSpPr>
        <p:spPr>
          <a:xfrm>
            <a:off x="676655" y="4233671"/>
            <a:ext cx="91441" cy="91441"/>
          </a:xfrm>
          <a:prstGeom prst="rect">
            <a:avLst/>
          </a:prstGeom>
          <a:solidFill>
            <a:srgbClr val="FE6C5F"/>
          </a:solidFill>
          <a:ln w="12700">
            <a:miter lim="400000"/>
          </a:ln>
        </p:spPr>
        <p:txBody>
          <a:bodyPr lIns="45719" rIns="45719"/>
          <a:lstStyle/>
          <a:p>
            <a:pPr/>
          </a:p>
        </p:txBody>
      </p:sp>
      <p:sp>
        <p:nvSpPr>
          <p:cNvPr id="636" name="Text 6"/>
          <p:cNvSpPr txBox="1"/>
          <p:nvPr/>
        </p:nvSpPr>
        <p:spPr>
          <a:xfrm>
            <a:off x="950975" y="4208779"/>
            <a:ext cx="4846322"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22303A"/>
                </a:solidFill>
                <a:latin typeface="Montserrat Thin Regular"/>
                <a:ea typeface="Montserrat Thin Regular"/>
                <a:cs typeface="Montserrat Thin Regular"/>
                <a:sym typeface="Montserrat Thin Regular"/>
              </a:defRPr>
            </a:lvl1pPr>
          </a:lstStyle>
          <a:p>
            <a:pPr/>
            <a:r>
              <a:t>Textos, idiomas y avisos legales propios</a:t>
            </a:r>
          </a:p>
        </p:txBody>
      </p:sp>
      <p:sp>
        <p:nvSpPr>
          <p:cNvPr id="637" name="Shape 7"/>
          <p:cNvSpPr/>
          <p:nvPr/>
        </p:nvSpPr>
        <p:spPr>
          <a:xfrm>
            <a:off x="676655" y="4727447"/>
            <a:ext cx="91441" cy="91441"/>
          </a:xfrm>
          <a:prstGeom prst="rect">
            <a:avLst/>
          </a:prstGeom>
          <a:solidFill>
            <a:srgbClr val="FE6C5F"/>
          </a:solidFill>
          <a:ln w="12700">
            <a:miter lim="400000"/>
          </a:ln>
        </p:spPr>
        <p:txBody>
          <a:bodyPr lIns="45719" rIns="45719"/>
          <a:lstStyle/>
          <a:p>
            <a:pPr/>
          </a:p>
        </p:txBody>
      </p:sp>
      <p:sp>
        <p:nvSpPr>
          <p:cNvPr id="638" name="Text 8"/>
          <p:cNvSpPr txBox="1"/>
          <p:nvPr/>
        </p:nvSpPr>
        <p:spPr>
          <a:xfrm>
            <a:off x="950975" y="4702555"/>
            <a:ext cx="4846322"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22303A"/>
                </a:solidFill>
                <a:latin typeface="Montserrat Thin Regular"/>
                <a:ea typeface="Montserrat Thin Regular"/>
                <a:cs typeface="Montserrat Thin Regular"/>
                <a:sym typeface="Montserrat Thin Regular"/>
              </a:defRPr>
            </a:lvl1pPr>
          </a:lstStyle>
          <a:p>
            <a:pPr/>
            <a:r>
              <a:t>Iconografía y nomenclatura de servicios a medida</a:t>
            </a:r>
          </a:p>
        </p:txBody>
      </p:sp>
      <p:sp>
        <p:nvSpPr>
          <p:cNvPr id="639" name="Shape 9"/>
          <p:cNvSpPr/>
          <p:nvPr/>
        </p:nvSpPr>
        <p:spPr>
          <a:xfrm>
            <a:off x="676655" y="5221223"/>
            <a:ext cx="91441" cy="91441"/>
          </a:xfrm>
          <a:prstGeom prst="rect">
            <a:avLst/>
          </a:prstGeom>
          <a:solidFill>
            <a:srgbClr val="FE6C5F"/>
          </a:solidFill>
          <a:ln w="12700">
            <a:miter lim="400000"/>
          </a:ln>
        </p:spPr>
        <p:txBody>
          <a:bodyPr lIns="45719" rIns="45719"/>
          <a:lstStyle/>
          <a:p>
            <a:pPr/>
          </a:p>
        </p:txBody>
      </p:sp>
      <p:sp>
        <p:nvSpPr>
          <p:cNvPr id="640" name="Text 10"/>
          <p:cNvSpPr txBox="1"/>
          <p:nvPr/>
        </p:nvSpPr>
        <p:spPr>
          <a:xfrm>
            <a:off x="950975" y="5196332"/>
            <a:ext cx="4846322"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22303A"/>
                </a:solidFill>
                <a:latin typeface="Montserrat Thin Regular"/>
                <a:ea typeface="Montserrat Thin Regular"/>
                <a:cs typeface="Montserrat Thin Regular"/>
                <a:sym typeface="Montserrat Thin Regular"/>
              </a:defRPr>
            </a:lvl1pPr>
          </a:lstStyle>
          <a:p>
            <a:pPr/>
            <a:r>
              <a:t>Cambios aplicados en remoto a toda la red</a:t>
            </a:r>
          </a:p>
        </p:txBody>
      </p:sp>
      <p:sp>
        <p:nvSpPr>
          <p:cNvPr id="641" name="Text 11"/>
          <p:cNvSpPr txBox="1"/>
          <p:nvPr/>
        </p:nvSpPr>
        <p:spPr>
          <a:xfrm>
            <a:off x="6263640" y="5434838"/>
            <a:ext cx="5513833"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900">
                <a:solidFill>
                  <a:srgbClr val="6B7A85"/>
                </a:solidFill>
                <a:latin typeface="Montserrat Thin Regular"/>
                <a:ea typeface="Montserrat Thin Regular"/>
                <a:cs typeface="Montserrat Thin Regular"/>
                <a:sym typeface="Montserrat Thin Regular"/>
              </a:defRPr>
            </a:lvl1pPr>
          </a:lstStyle>
          <a:p>
            <a:pPr/>
            <a:r>
              <a:t>Ejemplo de personalización sobre el mismo software</a:t>
            </a:r>
          </a:p>
        </p:txBody>
      </p:sp>
      <p:sp>
        <p:nvSpPr>
          <p:cNvPr id="642" name="Shape 12"/>
          <p:cNvSpPr/>
          <p:nvPr/>
        </p:nvSpPr>
        <p:spPr>
          <a:xfrm>
            <a:off x="658368" y="6382511"/>
            <a:ext cx="82297" cy="82297"/>
          </a:xfrm>
          <a:prstGeom prst="rect">
            <a:avLst/>
          </a:prstGeom>
          <a:solidFill>
            <a:srgbClr val="FE6C5F"/>
          </a:solidFill>
          <a:ln w="12700">
            <a:miter lim="400000"/>
          </a:ln>
        </p:spPr>
        <p:txBody>
          <a:bodyPr lIns="45719" rIns="45719"/>
          <a:lstStyle/>
          <a:p>
            <a:pPr/>
          </a:p>
        </p:txBody>
      </p:sp>
      <p:sp>
        <p:nvSpPr>
          <p:cNvPr id="643" name="Text 13"/>
          <p:cNvSpPr txBox="1"/>
          <p:nvPr/>
        </p:nvSpPr>
        <p:spPr>
          <a:xfrm>
            <a:off x="841247" y="6344666"/>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pic>
        <p:nvPicPr>
          <p:cNvPr id="644" name="Layer.tiff" descr="Layer.tiff"/>
          <p:cNvPicPr>
            <a:picLocks noChangeAspect="1"/>
          </p:cNvPicPr>
          <p:nvPr/>
        </p:nvPicPr>
        <p:blipFill>
          <a:blip r:embed="rId3">
            <a:extLst/>
          </a:blip>
          <a:stretch>
            <a:fillRect/>
          </a:stretch>
        </p:blipFill>
        <p:spPr>
          <a:xfrm>
            <a:off x="6523693" y="829398"/>
            <a:ext cx="4696296" cy="4410084"/>
          </a:xfrm>
          <a:prstGeom prst="rect">
            <a:avLst/>
          </a:prstGeom>
          <a:ln w="12700">
            <a:miter lim="400000"/>
          </a:ln>
        </p:spPr>
      </p:pic>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22303A"/>
        </a:solidFill>
      </p:bgPr>
    </p:bg>
    <p:spTree>
      <p:nvGrpSpPr>
        <p:cNvPr id="1" name=""/>
        <p:cNvGrpSpPr/>
        <p:nvPr/>
      </p:nvGrpSpPr>
      <p:grpSpPr>
        <a:xfrm>
          <a:off x="0" y="0"/>
          <a:ext cx="0" cy="0"/>
          <a:chOff x="0" y="0"/>
          <a:chExt cx="0" cy="0"/>
        </a:xfrm>
      </p:grpSpPr>
      <p:sp>
        <p:nvSpPr>
          <p:cNvPr id="648" name="Text 0"/>
          <p:cNvSpPr txBox="1"/>
          <p:nvPr/>
        </p:nvSpPr>
        <p:spPr>
          <a:xfrm>
            <a:off x="658368" y="612394"/>
            <a:ext cx="5669280"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CONTENIDO Y MONETIZACIÓN</a:t>
            </a:r>
          </a:p>
        </p:txBody>
      </p:sp>
      <p:sp>
        <p:nvSpPr>
          <p:cNvPr id="649" name="Text 1"/>
          <p:cNvSpPr txBox="1"/>
          <p:nvPr/>
        </p:nvSpPr>
        <p:spPr>
          <a:xfrm>
            <a:off x="658368" y="868680"/>
            <a:ext cx="5669280" cy="79473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3100"/>
              </a:lnSpc>
              <a:defRPr sz="2700">
                <a:solidFill>
                  <a:srgbClr val="FFFFFF"/>
                </a:solidFill>
                <a:latin typeface="Montserrat Thin Bold"/>
                <a:ea typeface="Montserrat Thin Bold"/>
                <a:cs typeface="Montserrat Thin Bold"/>
                <a:sym typeface="Montserrat Thin Bold"/>
              </a:defRPr>
            </a:pPr>
            <a:r>
              <a:t>La pantalla también trabaja</a:t>
            </a:r>
          </a:p>
          <a:p>
            <a:pPr>
              <a:lnSpc>
                <a:spcPts val="3100"/>
              </a:lnSpc>
              <a:defRPr sz="2700">
                <a:solidFill>
                  <a:srgbClr val="FFFFFF"/>
                </a:solidFill>
                <a:latin typeface="Montserrat Thin Bold"/>
                <a:ea typeface="Montserrat Thin Bold"/>
                <a:cs typeface="Montserrat Thin Bold"/>
                <a:sym typeface="Montserrat Thin Bold"/>
              </a:defRPr>
            </a:pPr>
            <a:r>
              <a:t>cuando no hay sesión</a:t>
            </a:r>
          </a:p>
        </p:txBody>
      </p:sp>
      <p:sp>
        <p:nvSpPr>
          <p:cNvPr id="650" name="Text 2"/>
          <p:cNvSpPr txBox="1"/>
          <p:nvPr/>
        </p:nvSpPr>
        <p:spPr>
          <a:xfrm>
            <a:off x="658367" y="2286000"/>
            <a:ext cx="5394962" cy="955194"/>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900"/>
              </a:lnSpc>
              <a:defRPr sz="1200">
                <a:solidFill>
                  <a:srgbClr val="A8B4BE"/>
                </a:solidFill>
                <a:latin typeface="Montserrat Thin Regular"/>
                <a:ea typeface="Montserrat Thin Regular"/>
                <a:cs typeface="Montserrat Thin Regular"/>
                <a:sym typeface="Montserrat Thin Regular"/>
              </a:defRPr>
            </a:lvl1pPr>
          </a:lstStyle>
          <a:p>
            <a:pPr/>
            <a:r>
              <a:t>En reposo, el punto no se apaga: reproduce carruseles de contenido y publicidad programados por ubicación desde Kiosk Manager. El activo deja de ser solo un canal de atención y pasa a ser también un soporte de comunicación.</a:t>
            </a:r>
          </a:p>
        </p:txBody>
      </p:sp>
      <p:sp>
        <p:nvSpPr>
          <p:cNvPr id="651" name="Shape 3"/>
          <p:cNvSpPr/>
          <p:nvPr/>
        </p:nvSpPr>
        <p:spPr>
          <a:xfrm>
            <a:off x="658368" y="3858767"/>
            <a:ext cx="64009" cy="914401"/>
          </a:xfrm>
          <a:prstGeom prst="rect">
            <a:avLst/>
          </a:prstGeom>
          <a:solidFill>
            <a:srgbClr val="FE6C5F"/>
          </a:solidFill>
          <a:ln w="12700">
            <a:miter lim="400000"/>
          </a:ln>
        </p:spPr>
        <p:txBody>
          <a:bodyPr lIns="45719" rIns="45719"/>
          <a:lstStyle/>
          <a:p>
            <a:pPr/>
          </a:p>
        </p:txBody>
      </p:sp>
      <p:sp>
        <p:nvSpPr>
          <p:cNvPr id="652" name="Text 4"/>
          <p:cNvSpPr txBox="1"/>
          <p:nvPr/>
        </p:nvSpPr>
        <p:spPr>
          <a:xfrm>
            <a:off x="841247" y="3888739"/>
            <a:ext cx="2432306"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FFFFFF"/>
                </a:solidFill>
                <a:latin typeface="Montserrat Thin Bold"/>
                <a:ea typeface="Montserrat Thin Bold"/>
                <a:cs typeface="Montserrat Thin Bold"/>
                <a:sym typeface="Montserrat Thin Bold"/>
              </a:defRPr>
            </a:lvl1pPr>
          </a:lstStyle>
          <a:p>
            <a:pPr/>
            <a:r>
              <a:t>Formatos JPG, GIF y MP4</a:t>
            </a:r>
          </a:p>
        </p:txBody>
      </p:sp>
      <p:sp>
        <p:nvSpPr>
          <p:cNvPr id="653" name="Text 5"/>
          <p:cNvSpPr txBox="1"/>
          <p:nvPr/>
        </p:nvSpPr>
        <p:spPr>
          <a:xfrm>
            <a:off x="841247" y="4114800"/>
            <a:ext cx="2432306" cy="32587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300"/>
              </a:lnSpc>
              <a:defRPr sz="900">
                <a:solidFill>
                  <a:srgbClr val="A8B4BE"/>
                </a:solidFill>
                <a:latin typeface="Montserrat Thin Regular"/>
                <a:ea typeface="Montserrat Thin Regular"/>
                <a:cs typeface="Montserrat Thin Regular"/>
                <a:sym typeface="Montserrat Thin Regular"/>
              </a:defRPr>
            </a:lvl1pPr>
          </a:lstStyle>
          <a:p>
            <a:pPr/>
            <a:r>
              <a:t>Creatividades estáticas o en movimiento, sin reproductor adicional.</a:t>
            </a:r>
          </a:p>
        </p:txBody>
      </p:sp>
      <p:sp>
        <p:nvSpPr>
          <p:cNvPr id="654" name="Shape 6"/>
          <p:cNvSpPr/>
          <p:nvPr/>
        </p:nvSpPr>
        <p:spPr>
          <a:xfrm>
            <a:off x="3447288" y="3858767"/>
            <a:ext cx="64009" cy="914401"/>
          </a:xfrm>
          <a:prstGeom prst="rect">
            <a:avLst/>
          </a:prstGeom>
          <a:solidFill>
            <a:srgbClr val="FE6C5F"/>
          </a:solidFill>
          <a:ln w="12700">
            <a:miter lim="400000"/>
          </a:ln>
        </p:spPr>
        <p:txBody>
          <a:bodyPr lIns="45719" rIns="45719"/>
          <a:lstStyle/>
          <a:p>
            <a:pPr/>
          </a:p>
        </p:txBody>
      </p:sp>
      <p:sp>
        <p:nvSpPr>
          <p:cNvPr id="655" name="Text 7"/>
          <p:cNvSpPr txBox="1"/>
          <p:nvPr/>
        </p:nvSpPr>
        <p:spPr>
          <a:xfrm>
            <a:off x="3630167" y="3888739"/>
            <a:ext cx="2432306"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FFFFFF"/>
                </a:solidFill>
                <a:latin typeface="Montserrat Thin Bold"/>
                <a:ea typeface="Montserrat Thin Bold"/>
                <a:cs typeface="Montserrat Thin Bold"/>
                <a:sym typeface="Montserrat Thin Bold"/>
              </a:defRPr>
            </a:lvl1pPr>
          </a:lstStyle>
          <a:p>
            <a:pPr/>
            <a:r>
              <a:t>Programación por ubicación</a:t>
            </a:r>
          </a:p>
        </p:txBody>
      </p:sp>
      <p:sp>
        <p:nvSpPr>
          <p:cNvPr id="656" name="Text 8"/>
          <p:cNvSpPr txBox="1"/>
          <p:nvPr/>
        </p:nvSpPr>
        <p:spPr>
          <a:xfrm>
            <a:off x="3630167" y="4114800"/>
            <a:ext cx="2432306" cy="49097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300"/>
              </a:lnSpc>
              <a:defRPr sz="900">
                <a:solidFill>
                  <a:srgbClr val="A8B4BE"/>
                </a:solidFill>
                <a:latin typeface="Montserrat Thin Regular"/>
                <a:ea typeface="Montserrat Thin Regular"/>
                <a:cs typeface="Montserrat Thin Regular"/>
                <a:sym typeface="Montserrat Thin Regular"/>
              </a:defRPr>
            </a:lvl1pPr>
          </a:lstStyle>
          <a:p>
            <a:pPr/>
            <a:r>
              <a:t>Cada kiosco muestra la campaña que corresponde a su sede, su idioma y su horario.</a:t>
            </a:r>
          </a:p>
        </p:txBody>
      </p:sp>
      <p:sp>
        <p:nvSpPr>
          <p:cNvPr id="657" name="Shape 9"/>
          <p:cNvSpPr/>
          <p:nvPr/>
        </p:nvSpPr>
        <p:spPr>
          <a:xfrm>
            <a:off x="658368" y="4974335"/>
            <a:ext cx="64009" cy="914401"/>
          </a:xfrm>
          <a:prstGeom prst="rect">
            <a:avLst/>
          </a:prstGeom>
          <a:solidFill>
            <a:srgbClr val="FE6C5F"/>
          </a:solidFill>
          <a:ln w="12700">
            <a:miter lim="400000"/>
          </a:ln>
        </p:spPr>
        <p:txBody>
          <a:bodyPr lIns="45719" rIns="45719"/>
          <a:lstStyle/>
          <a:p>
            <a:pPr/>
          </a:p>
        </p:txBody>
      </p:sp>
      <p:sp>
        <p:nvSpPr>
          <p:cNvPr id="658" name="Text 10"/>
          <p:cNvSpPr txBox="1"/>
          <p:nvPr/>
        </p:nvSpPr>
        <p:spPr>
          <a:xfrm>
            <a:off x="841247" y="5004307"/>
            <a:ext cx="2432306"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FFFFFF"/>
                </a:solidFill>
                <a:latin typeface="Montserrat Thin Bold"/>
                <a:ea typeface="Montserrat Thin Bold"/>
                <a:cs typeface="Montserrat Thin Bold"/>
                <a:sym typeface="Montserrat Thin Bold"/>
              </a:defRPr>
            </a:lvl1pPr>
          </a:lstStyle>
          <a:p>
            <a:pPr/>
            <a:r>
              <a:t>Contenido propio o externo</a:t>
            </a:r>
          </a:p>
        </p:txBody>
      </p:sp>
      <p:sp>
        <p:nvSpPr>
          <p:cNvPr id="659" name="Text 11"/>
          <p:cNvSpPr txBox="1"/>
          <p:nvPr/>
        </p:nvSpPr>
        <p:spPr>
          <a:xfrm>
            <a:off x="841247" y="5230367"/>
            <a:ext cx="2432306" cy="325872"/>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300"/>
              </a:lnSpc>
              <a:defRPr sz="900">
                <a:solidFill>
                  <a:srgbClr val="A8B4BE"/>
                </a:solidFill>
                <a:latin typeface="Montserrat Thin Regular"/>
                <a:ea typeface="Montserrat Thin Regular"/>
                <a:cs typeface="Montserrat Thin Regular"/>
                <a:sym typeface="Montserrat Thin Regular"/>
              </a:defRPr>
            </a:lvl1pPr>
          </a:lstStyle>
          <a:p>
            <a:pPr/>
            <a:r>
              <a:t>Campañas de la marca, de sus partners o de anunciantes locales.</a:t>
            </a:r>
          </a:p>
        </p:txBody>
      </p:sp>
      <p:sp>
        <p:nvSpPr>
          <p:cNvPr id="660" name="Shape 12"/>
          <p:cNvSpPr/>
          <p:nvPr/>
        </p:nvSpPr>
        <p:spPr>
          <a:xfrm>
            <a:off x="3447288" y="4974335"/>
            <a:ext cx="64009" cy="914401"/>
          </a:xfrm>
          <a:prstGeom prst="rect">
            <a:avLst/>
          </a:prstGeom>
          <a:solidFill>
            <a:srgbClr val="FE6C5F"/>
          </a:solidFill>
          <a:ln w="12700">
            <a:miter lim="400000"/>
          </a:ln>
        </p:spPr>
        <p:txBody>
          <a:bodyPr lIns="45719" rIns="45719"/>
          <a:lstStyle/>
          <a:p>
            <a:pPr/>
          </a:p>
        </p:txBody>
      </p:sp>
      <p:sp>
        <p:nvSpPr>
          <p:cNvPr id="661" name="Text 13"/>
          <p:cNvSpPr txBox="1"/>
          <p:nvPr/>
        </p:nvSpPr>
        <p:spPr>
          <a:xfrm>
            <a:off x="3630167" y="5004307"/>
            <a:ext cx="2432306"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FFFFFF"/>
                </a:solidFill>
                <a:latin typeface="Montserrat Thin Bold"/>
                <a:ea typeface="Montserrat Thin Bold"/>
                <a:cs typeface="Montserrat Thin Bold"/>
                <a:sym typeface="Montserrat Thin Bold"/>
              </a:defRPr>
            </a:lvl1pPr>
          </a:lstStyle>
          <a:p>
            <a:pPr/>
            <a:r>
              <a:t>Transición inmediata</a:t>
            </a:r>
          </a:p>
        </p:txBody>
      </p:sp>
      <p:sp>
        <p:nvSpPr>
          <p:cNvPr id="662" name="Text 14"/>
          <p:cNvSpPr txBox="1"/>
          <p:nvPr/>
        </p:nvSpPr>
        <p:spPr>
          <a:xfrm>
            <a:off x="3630167" y="5230367"/>
            <a:ext cx="2432306" cy="325872"/>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300"/>
              </a:lnSpc>
              <a:defRPr sz="900">
                <a:solidFill>
                  <a:srgbClr val="A8B4BE"/>
                </a:solidFill>
                <a:latin typeface="Montserrat Thin Regular"/>
                <a:ea typeface="Montserrat Thin Regular"/>
                <a:cs typeface="Montserrat Thin Regular"/>
                <a:sym typeface="Montserrat Thin Regular"/>
              </a:defRPr>
            </a:lvl1pPr>
          </a:lstStyle>
          <a:p>
            <a:pPr/>
            <a:r>
              <a:t>Al escanear el QR, el carrusel cede el paso a la videoatención.</a:t>
            </a:r>
          </a:p>
        </p:txBody>
      </p:sp>
      <p:pic>
        <p:nvPicPr>
          <p:cNvPr id="663" name="Image 0" descr="Image 0"/>
          <p:cNvPicPr>
            <a:picLocks noChangeAspect="0"/>
          </p:cNvPicPr>
          <p:nvPr/>
        </p:nvPicPr>
        <p:blipFill>
          <a:blip r:embed="rId3">
            <a:extLst/>
          </a:blip>
          <a:stretch>
            <a:fillRect/>
          </a:stretch>
        </p:blipFill>
        <p:spPr>
          <a:xfrm>
            <a:off x="6903719" y="1417319"/>
            <a:ext cx="2236119" cy="3291842"/>
          </a:xfrm>
          <a:prstGeom prst="rect">
            <a:avLst/>
          </a:prstGeom>
          <a:ln w="12700">
            <a:solidFill>
              <a:srgbClr val="FFFFFF"/>
            </a:solidFill>
            <a:miter/>
          </a:ln>
          <a:effectLst>
            <a:outerShdw sx="100000" sy="100000" kx="0" ky="0" algn="b" rotWithShape="0" blurRad="177800" dist="38100" dir="5400000">
              <a:srgbClr val="22303A">
                <a:alpha val="22000"/>
              </a:srgbClr>
            </a:outerShdw>
          </a:effectLst>
        </p:spPr>
      </p:pic>
      <p:pic>
        <p:nvPicPr>
          <p:cNvPr id="664" name="Image 1" descr="Image 1"/>
          <p:cNvPicPr>
            <a:picLocks noChangeAspect="0"/>
          </p:cNvPicPr>
          <p:nvPr/>
        </p:nvPicPr>
        <p:blipFill>
          <a:blip r:embed="rId4">
            <a:extLst/>
          </a:blip>
          <a:stretch>
            <a:fillRect/>
          </a:stretch>
        </p:blipFill>
        <p:spPr>
          <a:xfrm>
            <a:off x="8248827" y="1417319"/>
            <a:ext cx="2222599" cy="3291842"/>
          </a:xfrm>
          <a:prstGeom prst="rect">
            <a:avLst/>
          </a:prstGeom>
          <a:ln w="12700">
            <a:solidFill>
              <a:srgbClr val="FFFFFF"/>
            </a:solidFill>
            <a:miter/>
          </a:ln>
          <a:effectLst>
            <a:outerShdw sx="100000" sy="100000" kx="0" ky="0" algn="b" rotWithShape="0" blurRad="177800" dist="38100" dir="5400000">
              <a:srgbClr val="22303A">
                <a:alpha val="22000"/>
              </a:srgbClr>
            </a:outerShdw>
          </a:effectLst>
        </p:spPr>
      </p:pic>
      <p:pic>
        <p:nvPicPr>
          <p:cNvPr id="665" name="Image 2" descr="Image 2"/>
          <p:cNvPicPr>
            <a:picLocks noChangeAspect="0"/>
          </p:cNvPicPr>
          <p:nvPr/>
        </p:nvPicPr>
        <p:blipFill>
          <a:blip r:embed="rId5">
            <a:extLst/>
          </a:blip>
          <a:stretch>
            <a:fillRect/>
          </a:stretch>
        </p:blipFill>
        <p:spPr>
          <a:xfrm>
            <a:off x="9584542" y="1415895"/>
            <a:ext cx="2222598" cy="3291841"/>
          </a:xfrm>
          <a:prstGeom prst="rect">
            <a:avLst/>
          </a:prstGeom>
          <a:ln w="12700">
            <a:solidFill>
              <a:srgbClr val="FFFFFF"/>
            </a:solidFill>
            <a:miter/>
          </a:ln>
          <a:effectLst>
            <a:outerShdw sx="100000" sy="100000" kx="0" ky="0" algn="b" rotWithShape="0" blurRad="177800" dist="38100" dir="5400000">
              <a:srgbClr val="22303A">
                <a:alpha val="22000"/>
              </a:srgbClr>
            </a:outerShdw>
          </a:effectLst>
        </p:spPr>
      </p:pic>
      <p:sp>
        <p:nvSpPr>
          <p:cNvPr id="666" name="Text 15"/>
          <p:cNvSpPr txBox="1"/>
          <p:nvPr/>
        </p:nvSpPr>
        <p:spPr>
          <a:xfrm>
            <a:off x="6903719" y="4895341"/>
            <a:ext cx="4956049"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900">
                <a:solidFill>
                  <a:srgbClr val="A8B4BE"/>
                </a:solidFill>
                <a:latin typeface="Montserrat Thin Regular"/>
                <a:ea typeface="Montserrat Thin Regular"/>
                <a:cs typeface="Montserrat Thin Regular"/>
                <a:sym typeface="Montserrat Thin Regular"/>
              </a:defRPr>
            </a:lvl1pPr>
          </a:lstStyle>
          <a:p>
            <a:pPr/>
            <a:r>
              <a:t>Carrusel publicitario en reposo · vertical y horizontal</a:t>
            </a:r>
          </a:p>
        </p:txBody>
      </p:sp>
      <p:sp>
        <p:nvSpPr>
          <p:cNvPr id="667" name="Shape 16"/>
          <p:cNvSpPr/>
          <p:nvPr/>
        </p:nvSpPr>
        <p:spPr>
          <a:xfrm>
            <a:off x="6903719" y="5285232"/>
            <a:ext cx="4956049" cy="713233"/>
          </a:xfrm>
          <a:prstGeom prst="rect">
            <a:avLst/>
          </a:prstGeom>
          <a:solidFill>
            <a:srgbClr val="16202A"/>
          </a:solidFill>
          <a:ln w="12700">
            <a:miter lim="400000"/>
          </a:ln>
        </p:spPr>
        <p:txBody>
          <a:bodyPr lIns="45719" rIns="45719"/>
          <a:lstStyle/>
          <a:p>
            <a:pPr/>
          </a:p>
        </p:txBody>
      </p:sp>
      <p:sp>
        <p:nvSpPr>
          <p:cNvPr id="668" name="Text 17"/>
          <p:cNvSpPr txBox="1"/>
          <p:nvPr/>
        </p:nvSpPr>
        <p:spPr>
          <a:xfrm>
            <a:off x="7086600" y="5546597"/>
            <a:ext cx="4590289"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FE6C5F"/>
                </a:solidFill>
                <a:latin typeface="Montserrat Thin Bold"/>
                <a:ea typeface="Montserrat Thin Bold"/>
                <a:cs typeface="Montserrat Thin Bold"/>
                <a:sym typeface="Montserrat Thin Bold"/>
              </a:defRPr>
            </a:lvl1pPr>
          </a:lstStyle>
          <a:p>
            <a:pPr/>
            <a:r>
              <a:t>Amortiza el punto incluso fuera del horario de atención</a:t>
            </a:r>
          </a:p>
        </p:txBody>
      </p:sp>
      <p:sp>
        <p:nvSpPr>
          <p:cNvPr id="669" name="Shape 18"/>
          <p:cNvSpPr/>
          <p:nvPr/>
        </p:nvSpPr>
        <p:spPr>
          <a:xfrm>
            <a:off x="658368" y="6382511"/>
            <a:ext cx="82297" cy="82297"/>
          </a:xfrm>
          <a:prstGeom prst="rect">
            <a:avLst/>
          </a:prstGeom>
          <a:solidFill>
            <a:srgbClr val="FE6C5F"/>
          </a:solidFill>
          <a:ln w="12700">
            <a:miter lim="400000"/>
          </a:ln>
        </p:spPr>
        <p:txBody>
          <a:bodyPr lIns="45719" rIns="45719"/>
          <a:lstStyle/>
          <a:p>
            <a:pPr/>
          </a:p>
        </p:txBody>
      </p:sp>
      <p:sp>
        <p:nvSpPr>
          <p:cNvPr id="670" name="Text 19"/>
          <p:cNvSpPr txBox="1"/>
          <p:nvPr/>
        </p:nvSpPr>
        <p:spPr>
          <a:xfrm>
            <a:off x="841247" y="6344666"/>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A8B4BE"/>
                </a:solidFill>
                <a:latin typeface="Montserrat Thin Regular"/>
                <a:ea typeface="Montserrat Thin Regular"/>
                <a:cs typeface="Montserrat Thin Regular"/>
                <a:sym typeface="Montserrat Thin Regular"/>
              </a:defRPr>
            </a:lvl1pPr>
          </a:lstStyle>
          <a:p>
            <a:pPr/>
            <a:r>
              <a:t>Interactive Powers</a:t>
            </a:r>
          </a:p>
        </p:txBody>
      </p:sp>
      <p:sp>
        <p:nvSpPr>
          <p:cNvPr id="671" name="Rounded Rectangle"/>
          <p:cNvSpPr/>
          <p:nvPr/>
        </p:nvSpPr>
        <p:spPr>
          <a:xfrm>
            <a:off x="6902977" y="752868"/>
            <a:ext cx="4957533" cy="465571"/>
          </a:xfrm>
          <a:prstGeom prst="roundRect">
            <a:avLst>
              <a:gd name="adj" fmla="val 50000"/>
            </a:avLst>
          </a:prstGeom>
          <a:ln w="25400">
            <a:solidFill>
              <a:srgbClr val="FFFFFF"/>
            </a:solidFill>
            <a:custDash>
              <a:ds d="200000" sp="200000"/>
            </a:custDash>
            <a:miter lim="400000"/>
          </a:ln>
        </p:spPr>
        <p:txBody>
          <a:bodyPr lIns="45719" rIns="45719" anchor="ctr"/>
          <a:lstStyle/>
          <a:p>
            <a:pPr/>
          </a:p>
        </p:txBody>
      </p:sp>
      <p:sp>
        <p:nvSpPr>
          <p:cNvPr id="672" name="Line"/>
          <p:cNvSpPr/>
          <p:nvPr/>
        </p:nvSpPr>
        <p:spPr>
          <a:xfrm>
            <a:off x="10801263" y="758444"/>
            <a:ext cx="162985" cy="1"/>
          </a:xfrm>
          <a:prstGeom prst="line">
            <a:avLst/>
          </a:prstGeom>
          <a:ln w="25400">
            <a:solidFill>
              <a:srgbClr val="FFFFFF"/>
            </a:solidFill>
            <a:miter/>
            <a:tailEnd type="triangle"/>
          </a:ln>
        </p:spPr>
        <p:txBody>
          <a:bodyPr lIns="45719" rIns="45719"/>
          <a:lstStyle/>
          <a:p>
            <a:pPr/>
          </a:p>
        </p:txBody>
      </p:sp>
      <p:sp>
        <p:nvSpPr>
          <p:cNvPr id="673" name="Line"/>
          <p:cNvSpPr/>
          <p:nvPr/>
        </p:nvSpPr>
        <p:spPr>
          <a:xfrm>
            <a:off x="8028106" y="1215245"/>
            <a:ext cx="162985" cy="1"/>
          </a:xfrm>
          <a:prstGeom prst="line">
            <a:avLst/>
          </a:prstGeom>
          <a:ln w="25400">
            <a:solidFill>
              <a:srgbClr val="FFFFFF"/>
            </a:solidFill>
            <a:miter/>
            <a:headEnd type="triangle"/>
          </a:ln>
        </p:spPr>
        <p:txBody>
          <a:bodyPr lIns="45719" rIns="45719"/>
          <a:lstStyle/>
          <a:p>
            <a:pPr/>
          </a:p>
        </p:txBody>
      </p:sp>
      <p:sp>
        <p:nvSpPr>
          <p:cNvPr id="674" name="Line"/>
          <p:cNvSpPr/>
          <p:nvPr/>
        </p:nvSpPr>
        <p:spPr>
          <a:xfrm>
            <a:off x="8028106" y="758444"/>
            <a:ext cx="162985" cy="1"/>
          </a:xfrm>
          <a:prstGeom prst="line">
            <a:avLst/>
          </a:prstGeom>
          <a:ln w="25400">
            <a:solidFill>
              <a:srgbClr val="FFFFFF"/>
            </a:solidFill>
            <a:miter/>
            <a:tailEnd type="triangle"/>
          </a:ln>
        </p:spPr>
        <p:txBody>
          <a:bodyPr lIns="45719" rIns="45719"/>
          <a:lstStyle/>
          <a:p>
            <a:pPr/>
          </a:p>
        </p:txBody>
      </p:sp>
      <p:sp>
        <p:nvSpPr>
          <p:cNvPr id="675" name="Line"/>
          <p:cNvSpPr/>
          <p:nvPr/>
        </p:nvSpPr>
        <p:spPr>
          <a:xfrm>
            <a:off x="10801263" y="1215245"/>
            <a:ext cx="162985" cy="1"/>
          </a:xfrm>
          <a:prstGeom prst="line">
            <a:avLst/>
          </a:prstGeom>
          <a:ln w="25400">
            <a:solidFill>
              <a:srgbClr val="FFFFFF"/>
            </a:solidFill>
            <a:miter/>
            <a:headEnd type="triangle"/>
          </a:ln>
        </p:spPr>
        <p:txBody>
          <a:bodyPr lIns="45719" rIns="45719"/>
          <a:lstStyle/>
          <a:p>
            <a:pPr/>
          </a:p>
        </p:txBody>
      </p:sp>
      <p:sp>
        <p:nvSpPr>
          <p:cNvPr id="676" name="Text 7"/>
          <p:cNvSpPr txBox="1"/>
          <p:nvPr/>
        </p:nvSpPr>
        <p:spPr>
          <a:xfrm>
            <a:off x="7084524" y="896753"/>
            <a:ext cx="4594438"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100">
                <a:solidFill>
                  <a:srgbClr val="FFFFFF"/>
                </a:solidFill>
                <a:latin typeface="Montserrat Thin Bold"/>
                <a:ea typeface="Montserrat Thin Bold"/>
                <a:cs typeface="Montserrat Thin Bold"/>
                <a:sym typeface="Montserrat Thin Bold"/>
              </a:defRPr>
            </a:lvl1pPr>
          </a:lstStyle>
          <a:p>
            <a:pPr/>
            <a:r>
              <a:t>Slideshow ADS programable por ubicación</a:t>
            </a:r>
          </a:p>
        </p:txBody>
      </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22303A"/>
        </a:solidFill>
      </p:bgPr>
    </p:bg>
    <p:spTree>
      <p:nvGrpSpPr>
        <p:cNvPr id="1" name=""/>
        <p:cNvGrpSpPr/>
        <p:nvPr/>
      </p:nvGrpSpPr>
      <p:grpSpPr>
        <a:xfrm>
          <a:off x="0" y="0"/>
          <a:ext cx="0" cy="0"/>
          <a:chOff x="0" y="0"/>
          <a:chExt cx="0" cy="0"/>
        </a:xfrm>
      </p:grpSpPr>
      <p:sp>
        <p:nvSpPr>
          <p:cNvPr id="680" name="Text 0"/>
          <p:cNvSpPr txBox="1"/>
          <p:nvPr/>
        </p:nvSpPr>
        <p:spPr>
          <a:xfrm>
            <a:off x="658367" y="612394"/>
            <a:ext cx="10874961"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RESUMEN PARA EL COMITÉ</a:t>
            </a:r>
          </a:p>
        </p:txBody>
      </p:sp>
      <p:sp>
        <p:nvSpPr>
          <p:cNvPr id="681" name="Text 1"/>
          <p:cNvSpPr txBox="1"/>
          <p:nvPr/>
        </p:nvSpPr>
        <p:spPr>
          <a:xfrm>
            <a:off x="658367" y="868680"/>
            <a:ext cx="10874961" cy="4245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300"/>
              </a:lnSpc>
              <a:defRPr sz="2800">
                <a:solidFill>
                  <a:srgbClr val="FFFFFF"/>
                </a:solidFill>
                <a:latin typeface="Montserrat Thin Bold"/>
                <a:ea typeface="Montserrat Thin Bold"/>
                <a:cs typeface="Montserrat Thin Bold"/>
                <a:sym typeface="Montserrat Thin Bold"/>
              </a:defRPr>
            </a:lvl1pPr>
          </a:lstStyle>
          <a:p>
            <a:pPr/>
            <a:r>
              <a:t>Siete decisiones que ya están resueltas</a:t>
            </a:r>
          </a:p>
        </p:txBody>
      </p:sp>
      <p:sp>
        <p:nvSpPr>
          <p:cNvPr id="682" name="Shape 2"/>
          <p:cNvSpPr/>
          <p:nvPr/>
        </p:nvSpPr>
        <p:spPr>
          <a:xfrm>
            <a:off x="658368" y="2148839"/>
            <a:ext cx="3364992" cy="1170434"/>
          </a:xfrm>
          <a:prstGeom prst="rect">
            <a:avLst/>
          </a:prstGeom>
          <a:solidFill>
            <a:srgbClr val="16202A"/>
          </a:solidFill>
          <a:ln w="12700">
            <a:miter lim="400000"/>
          </a:ln>
        </p:spPr>
        <p:txBody>
          <a:bodyPr lIns="45719" rIns="45719"/>
          <a:lstStyle/>
          <a:p>
            <a:pPr/>
          </a:p>
        </p:txBody>
      </p:sp>
      <p:sp>
        <p:nvSpPr>
          <p:cNvPr id="683" name="Shape 3"/>
          <p:cNvSpPr/>
          <p:nvPr/>
        </p:nvSpPr>
        <p:spPr>
          <a:xfrm>
            <a:off x="914400" y="2386583"/>
            <a:ext cx="274321" cy="274321"/>
          </a:xfrm>
          <a:prstGeom prst="roundRect">
            <a:avLst>
              <a:gd name="adj" fmla="val 23333"/>
            </a:avLst>
          </a:prstGeom>
          <a:solidFill>
            <a:srgbClr val="FE6C5F"/>
          </a:solidFill>
          <a:ln w="12700">
            <a:miter lim="400000"/>
          </a:ln>
        </p:spPr>
        <p:txBody>
          <a:bodyPr lIns="45719" rIns="45719"/>
          <a:lstStyle/>
          <a:p>
            <a:pPr algn="ctr">
              <a:defRPr sz="900">
                <a:solidFill>
                  <a:srgbClr val="FFFFFF"/>
                </a:solidFill>
                <a:latin typeface="Font Awesome 5 Brands Regular"/>
                <a:ea typeface="Font Awesome 5 Brands Regular"/>
                <a:cs typeface="Font Awesome 5 Brands Regular"/>
                <a:sym typeface="Font Awesome 5 Brands Regular"/>
              </a:defRPr>
            </a:pPr>
          </a:p>
        </p:txBody>
      </p:sp>
      <p:sp>
        <p:nvSpPr>
          <p:cNvPr id="684" name="Text 4"/>
          <p:cNvSpPr txBox="1"/>
          <p:nvPr/>
        </p:nvSpPr>
        <p:spPr>
          <a:xfrm>
            <a:off x="1298447" y="2428493"/>
            <a:ext cx="2450594"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FFFFFF"/>
                </a:solidFill>
                <a:latin typeface="Montserrat Thin Regular"/>
                <a:ea typeface="Montserrat Thin Regular"/>
                <a:cs typeface="Montserrat Thin Regular"/>
                <a:sym typeface="Montserrat Thin Regular"/>
              </a:defRPr>
            </a:lvl1pPr>
          </a:lstStyle>
          <a:p>
            <a:pPr/>
            <a:r>
              <a:t>Categoría propia</a:t>
            </a:r>
          </a:p>
        </p:txBody>
      </p:sp>
      <p:sp>
        <p:nvSpPr>
          <p:cNvPr id="685" name="Text 5"/>
          <p:cNvSpPr txBox="1"/>
          <p:nvPr/>
        </p:nvSpPr>
        <p:spPr>
          <a:xfrm>
            <a:off x="914400" y="2752344"/>
            <a:ext cx="2852928" cy="35191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A8B4BE"/>
                </a:solidFill>
                <a:latin typeface="Montserrat Thin Regular"/>
                <a:ea typeface="Montserrat Thin Regular"/>
                <a:cs typeface="Montserrat Thin Regular"/>
                <a:sym typeface="Montserrat Thin Regular"/>
              </a:defRPr>
            </a:lvl1pPr>
          </a:lstStyle>
          <a:p>
            <a:pPr/>
            <a:r>
              <a:t>No es videoconferencia: es un canal de atención presencial diseñado desde cero.</a:t>
            </a:r>
          </a:p>
        </p:txBody>
      </p:sp>
      <p:sp>
        <p:nvSpPr>
          <p:cNvPr id="686" name="Shape 6"/>
          <p:cNvSpPr/>
          <p:nvPr/>
        </p:nvSpPr>
        <p:spPr>
          <a:xfrm>
            <a:off x="4407408" y="2148839"/>
            <a:ext cx="3364992" cy="1170434"/>
          </a:xfrm>
          <a:prstGeom prst="rect">
            <a:avLst/>
          </a:prstGeom>
          <a:solidFill>
            <a:srgbClr val="16202A"/>
          </a:solidFill>
          <a:ln w="12700">
            <a:miter lim="400000"/>
          </a:ln>
        </p:spPr>
        <p:txBody>
          <a:bodyPr lIns="45719" rIns="45719"/>
          <a:lstStyle/>
          <a:p>
            <a:pPr/>
          </a:p>
        </p:txBody>
      </p:sp>
      <p:sp>
        <p:nvSpPr>
          <p:cNvPr id="687" name="Shape 7"/>
          <p:cNvSpPr/>
          <p:nvPr/>
        </p:nvSpPr>
        <p:spPr>
          <a:xfrm>
            <a:off x="4663440" y="2386583"/>
            <a:ext cx="274321" cy="274321"/>
          </a:xfrm>
          <a:prstGeom prst="roundRect">
            <a:avLst>
              <a:gd name="adj" fmla="val 23333"/>
            </a:avLst>
          </a:prstGeom>
          <a:solidFill>
            <a:srgbClr val="FE6C5F"/>
          </a:solidFill>
          <a:ln w="12700">
            <a:miter lim="400000"/>
          </a:ln>
          <a:extLst>
            <a:ext uri="{C572A759-6A51-4108-AA02-DFA0A04FC94B}">
              <ma14:wrappingTextBoxFlag xmlns:ma14="http://schemas.microsoft.com/office/mac/drawingml/2011/main" val="1"/>
            </a:ext>
          </a:extLst>
        </p:spPr>
        <p:txBody>
          <a:bodyPr lIns="45719" rIns="45719"/>
          <a:lstStyle>
            <a:lvl1pPr algn="ct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00">
                <a:solidFill>
                  <a:srgbClr val="FFFFFF"/>
                </a:solidFill>
                <a:latin typeface="Font Awesome 6 Free Solid"/>
                <a:ea typeface="Font Awesome 6 Free Solid"/>
                <a:cs typeface="Font Awesome 6 Free Solid"/>
                <a:sym typeface="Font Awesome 6 Free Solid"/>
              </a:defRPr>
            </a:lvl1pPr>
          </a:lstStyle>
          <a:p>
            <a:pPr/>
            <a:r>
              <a:t>✓</a:t>
            </a:r>
          </a:p>
        </p:txBody>
      </p:sp>
      <p:sp>
        <p:nvSpPr>
          <p:cNvPr id="688" name="Text 8"/>
          <p:cNvSpPr txBox="1"/>
          <p:nvPr/>
        </p:nvSpPr>
        <p:spPr>
          <a:xfrm>
            <a:off x="5047488" y="2428493"/>
            <a:ext cx="2450593"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FFFFFF"/>
                </a:solidFill>
                <a:latin typeface="Montserrat Thin Regular"/>
                <a:ea typeface="Montserrat Thin Regular"/>
                <a:cs typeface="Montserrat Thin Regular"/>
                <a:sym typeface="Montserrat Thin Regular"/>
              </a:defRPr>
            </a:lvl1pPr>
          </a:lstStyle>
          <a:p>
            <a:pPr/>
            <a:r>
              <a:t>Sin fricción de adopción</a:t>
            </a:r>
          </a:p>
        </p:txBody>
      </p:sp>
      <p:sp>
        <p:nvSpPr>
          <p:cNvPr id="689" name="Text 9"/>
          <p:cNvSpPr txBox="1"/>
          <p:nvPr/>
        </p:nvSpPr>
        <p:spPr>
          <a:xfrm>
            <a:off x="4663440" y="2752344"/>
            <a:ext cx="2852929" cy="35191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A8B4BE"/>
                </a:solidFill>
                <a:latin typeface="Montserrat Thin Regular"/>
                <a:ea typeface="Montserrat Thin Regular"/>
                <a:cs typeface="Montserrat Thin Regular"/>
                <a:sym typeface="Montserrat Thin Regular"/>
              </a:defRPr>
            </a:lvl1pPr>
          </a:lstStyle>
          <a:p>
            <a:pPr/>
            <a:r>
              <a:t>El cliente no instala nada; el asesor solo necesita un navegador.</a:t>
            </a:r>
          </a:p>
        </p:txBody>
      </p:sp>
      <p:sp>
        <p:nvSpPr>
          <p:cNvPr id="690" name="Shape 10"/>
          <p:cNvSpPr/>
          <p:nvPr/>
        </p:nvSpPr>
        <p:spPr>
          <a:xfrm>
            <a:off x="8156447" y="2148839"/>
            <a:ext cx="3364993" cy="1170434"/>
          </a:xfrm>
          <a:prstGeom prst="rect">
            <a:avLst/>
          </a:prstGeom>
          <a:solidFill>
            <a:srgbClr val="16202A"/>
          </a:solidFill>
          <a:ln w="12700">
            <a:miter lim="400000"/>
          </a:ln>
        </p:spPr>
        <p:txBody>
          <a:bodyPr lIns="45719" rIns="45719"/>
          <a:lstStyle/>
          <a:p>
            <a:pPr/>
          </a:p>
        </p:txBody>
      </p:sp>
      <p:sp>
        <p:nvSpPr>
          <p:cNvPr id="691" name="Shape 11"/>
          <p:cNvSpPr/>
          <p:nvPr/>
        </p:nvSpPr>
        <p:spPr>
          <a:xfrm>
            <a:off x="8412480" y="2386583"/>
            <a:ext cx="274321" cy="274321"/>
          </a:xfrm>
          <a:prstGeom prst="roundRect">
            <a:avLst>
              <a:gd name="adj" fmla="val 23333"/>
            </a:avLst>
          </a:prstGeom>
          <a:solidFill>
            <a:srgbClr val="FE6C5F"/>
          </a:solidFill>
          <a:ln w="12700">
            <a:miter lim="400000"/>
          </a:ln>
        </p:spPr>
        <p:txBody>
          <a:bodyPr lIns="45719" rIns="45719"/>
          <a:lstStyle/>
          <a:p>
            <a:pPr/>
          </a:p>
        </p:txBody>
      </p:sp>
      <p:sp>
        <p:nvSpPr>
          <p:cNvPr id="692" name="Text 12"/>
          <p:cNvSpPr txBox="1"/>
          <p:nvPr/>
        </p:nvSpPr>
        <p:spPr>
          <a:xfrm>
            <a:off x="8796528" y="2428493"/>
            <a:ext cx="2450593"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FFFFFF"/>
                </a:solidFill>
                <a:latin typeface="Montserrat Thin Regular"/>
                <a:ea typeface="Montserrat Thin Regular"/>
                <a:cs typeface="Montserrat Thin Regular"/>
                <a:sym typeface="Montserrat Thin Regular"/>
              </a:defRPr>
            </a:lvl1pPr>
          </a:lstStyle>
          <a:p>
            <a:pPr/>
            <a:r>
              <a:t>Integración con su ACD</a:t>
            </a:r>
          </a:p>
        </p:txBody>
      </p:sp>
      <p:sp>
        <p:nvSpPr>
          <p:cNvPr id="693" name="Text 13"/>
          <p:cNvSpPr txBox="1"/>
          <p:nvPr/>
        </p:nvSpPr>
        <p:spPr>
          <a:xfrm>
            <a:off x="8412480" y="2752344"/>
            <a:ext cx="2852929" cy="35191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A8B4BE"/>
                </a:solidFill>
                <a:latin typeface="Montserrat Thin Regular"/>
                <a:ea typeface="Montserrat Thin Regular"/>
                <a:cs typeface="Montserrat Thin Regular"/>
                <a:sym typeface="Montserrat Thin Regular"/>
              </a:defRPr>
            </a:lvl1pPr>
          </a:lstStyle>
          <a:p>
            <a:pPr/>
            <a:r>
              <a:t>Convive con Genesys, Cisco, Avaya, Five9 o GoContact, entre otros.</a:t>
            </a:r>
          </a:p>
        </p:txBody>
      </p:sp>
      <p:sp>
        <p:nvSpPr>
          <p:cNvPr id="694" name="Shape 14"/>
          <p:cNvSpPr/>
          <p:nvPr/>
        </p:nvSpPr>
        <p:spPr>
          <a:xfrm>
            <a:off x="658368" y="3593591"/>
            <a:ext cx="3364992" cy="1170433"/>
          </a:xfrm>
          <a:prstGeom prst="rect">
            <a:avLst/>
          </a:prstGeom>
          <a:solidFill>
            <a:srgbClr val="16202A"/>
          </a:solidFill>
          <a:ln w="12700">
            <a:miter lim="400000"/>
          </a:ln>
        </p:spPr>
        <p:txBody>
          <a:bodyPr lIns="45719" rIns="45719"/>
          <a:lstStyle/>
          <a:p>
            <a:pPr/>
          </a:p>
        </p:txBody>
      </p:sp>
      <p:sp>
        <p:nvSpPr>
          <p:cNvPr id="695" name="Shape 15"/>
          <p:cNvSpPr/>
          <p:nvPr/>
        </p:nvSpPr>
        <p:spPr>
          <a:xfrm>
            <a:off x="914400" y="3831335"/>
            <a:ext cx="274321" cy="274321"/>
          </a:xfrm>
          <a:prstGeom prst="roundRect">
            <a:avLst>
              <a:gd name="adj" fmla="val 23333"/>
            </a:avLst>
          </a:prstGeom>
          <a:solidFill>
            <a:srgbClr val="FE6C5F"/>
          </a:solidFill>
          <a:ln w="12700">
            <a:miter lim="400000"/>
          </a:ln>
        </p:spPr>
        <p:txBody>
          <a:bodyPr lIns="45719" rIns="45719"/>
          <a:lstStyle/>
          <a:p>
            <a:pPr/>
          </a:p>
        </p:txBody>
      </p:sp>
      <p:sp>
        <p:nvSpPr>
          <p:cNvPr id="696" name="Text 16"/>
          <p:cNvSpPr txBox="1"/>
          <p:nvPr/>
        </p:nvSpPr>
        <p:spPr>
          <a:xfrm>
            <a:off x="1298447" y="3873245"/>
            <a:ext cx="2450594"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FFFFFF"/>
                </a:solidFill>
                <a:latin typeface="Montserrat Thin Regular"/>
                <a:ea typeface="Montserrat Thin Regular"/>
                <a:cs typeface="Montserrat Thin Regular"/>
                <a:sym typeface="Montserrat Thin Regular"/>
              </a:defRPr>
            </a:lvl1pPr>
          </a:lstStyle>
          <a:p>
            <a:pPr/>
            <a:r>
              <a:t>Privacidad por diseño</a:t>
            </a:r>
          </a:p>
        </p:txBody>
      </p:sp>
      <p:sp>
        <p:nvSpPr>
          <p:cNvPr id="697" name="Text 17"/>
          <p:cNvSpPr txBox="1"/>
          <p:nvPr/>
        </p:nvSpPr>
        <p:spPr>
          <a:xfrm>
            <a:off x="914400" y="4197096"/>
            <a:ext cx="2852928" cy="35191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A8B4BE"/>
                </a:solidFill>
                <a:latin typeface="Montserrat Thin Regular"/>
                <a:ea typeface="Montserrat Thin Regular"/>
                <a:cs typeface="Montserrat Thin Regular"/>
                <a:sym typeface="Montserrat Thin Regular"/>
              </a:defRPr>
            </a:lvl1pPr>
          </a:lstStyle>
          <a:p>
            <a:pPr/>
            <a:r>
              <a:t>La arquitectura SPLIT opera en entornos de alta seguridad y privacidad.</a:t>
            </a:r>
          </a:p>
        </p:txBody>
      </p:sp>
      <p:sp>
        <p:nvSpPr>
          <p:cNvPr id="698" name="Shape 18"/>
          <p:cNvSpPr/>
          <p:nvPr/>
        </p:nvSpPr>
        <p:spPr>
          <a:xfrm>
            <a:off x="4407408" y="3593591"/>
            <a:ext cx="3364992" cy="1170433"/>
          </a:xfrm>
          <a:prstGeom prst="rect">
            <a:avLst/>
          </a:prstGeom>
          <a:solidFill>
            <a:srgbClr val="16202A"/>
          </a:solidFill>
          <a:ln w="12700">
            <a:miter lim="400000"/>
          </a:ln>
        </p:spPr>
        <p:txBody>
          <a:bodyPr lIns="45719" rIns="45719"/>
          <a:lstStyle/>
          <a:p>
            <a:pPr/>
          </a:p>
        </p:txBody>
      </p:sp>
      <p:sp>
        <p:nvSpPr>
          <p:cNvPr id="699" name="Shape 19"/>
          <p:cNvSpPr/>
          <p:nvPr/>
        </p:nvSpPr>
        <p:spPr>
          <a:xfrm>
            <a:off x="4663440" y="3831335"/>
            <a:ext cx="274321" cy="274321"/>
          </a:xfrm>
          <a:prstGeom prst="roundRect">
            <a:avLst>
              <a:gd name="adj" fmla="val 23333"/>
            </a:avLst>
          </a:prstGeom>
          <a:solidFill>
            <a:srgbClr val="FE6C5F"/>
          </a:solidFill>
          <a:ln w="12700">
            <a:miter lim="400000"/>
          </a:ln>
        </p:spPr>
        <p:txBody>
          <a:bodyPr lIns="45719" rIns="45719"/>
          <a:lstStyle/>
          <a:p>
            <a:pPr/>
          </a:p>
        </p:txBody>
      </p:sp>
      <p:sp>
        <p:nvSpPr>
          <p:cNvPr id="700" name="Text 20"/>
          <p:cNvSpPr txBox="1"/>
          <p:nvPr/>
        </p:nvSpPr>
        <p:spPr>
          <a:xfrm>
            <a:off x="5047488" y="3873245"/>
            <a:ext cx="2450593"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FFFFFF"/>
                </a:solidFill>
                <a:latin typeface="Montserrat Thin Regular"/>
                <a:ea typeface="Montserrat Thin Regular"/>
                <a:cs typeface="Montserrat Thin Regular"/>
                <a:sym typeface="Montserrat Thin Regular"/>
              </a:defRPr>
            </a:lvl1pPr>
          </a:lstStyle>
          <a:p>
            <a:pPr/>
            <a:r>
              <a:t>Cumplimiento normativo</a:t>
            </a:r>
          </a:p>
        </p:txBody>
      </p:sp>
      <p:sp>
        <p:nvSpPr>
          <p:cNvPr id="701" name="Text 21"/>
          <p:cNvSpPr txBox="1"/>
          <p:nvPr/>
        </p:nvSpPr>
        <p:spPr>
          <a:xfrm>
            <a:off x="4663440" y="4197096"/>
            <a:ext cx="2852929" cy="35191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A8B4BE"/>
                </a:solidFill>
                <a:latin typeface="Montserrat Thin Regular"/>
                <a:ea typeface="Montserrat Thin Regular"/>
                <a:cs typeface="Montserrat Thin Regular"/>
                <a:sym typeface="Montserrat Thin Regular"/>
              </a:defRPr>
            </a:lvl1pPr>
          </a:lstStyle>
          <a:p>
            <a:pPr/>
            <a:r>
              <a:t>Infraestructura AWS con certificaciones de nivel empresarial.</a:t>
            </a:r>
          </a:p>
        </p:txBody>
      </p:sp>
      <p:sp>
        <p:nvSpPr>
          <p:cNvPr id="702" name="Shape 22"/>
          <p:cNvSpPr/>
          <p:nvPr/>
        </p:nvSpPr>
        <p:spPr>
          <a:xfrm>
            <a:off x="8156447" y="3593591"/>
            <a:ext cx="3364993" cy="1170433"/>
          </a:xfrm>
          <a:prstGeom prst="rect">
            <a:avLst/>
          </a:prstGeom>
          <a:solidFill>
            <a:srgbClr val="16202A"/>
          </a:solidFill>
          <a:ln w="12700">
            <a:miter lim="400000"/>
          </a:ln>
        </p:spPr>
        <p:txBody>
          <a:bodyPr lIns="45719" rIns="45719"/>
          <a:lstStyle/>
          <a:p>
            <a:pPr/>
          </a:p>
        </p:txBody>
      </p:sp>
      <p:sp>
        <p:nvSpPr>
          <p:cNvPr id="703" name="Shape 23"/>
          <p:cNvSpPr/>
          <p:nvPr/>
        </p:nvSpPr>
        <p:spPr>
          <a:xfrm>
            <a:off x="8412480" y="3831335"/>
            <a:ext cx="274321" cy="274321"/>
          </a:xfrm>
          <a:prstGeom prst="roundRect">
            <a:avLst>
              <a:gd name="adj" fmla="val 23333"/>
            </a:avLst>
          </a:prstGeom>
          <a:solidFill>
            <a:srgbClr val="FE6C5F"/>
          </a:solidFill>
          <a:ln w="12700">
            <a:miter lim="400000"/>
          </a:ln>
        </p:spPr>
        <p:txBody>
          <a:bodyPr lIns="45719" rIns="45719"/>
          <a:lstStyle/>
          <a:p>
            <a:pPr/>
          </a:p>
        </p:txBody>
      </p:sp>
      <p:sp>
        <p:nvSpPr>
          <p:cNvPr id="704" name="Text 24"/>
          <p:cNvSpPr txBox="1"/>
          <p:nvPr/>
        </p:nvSpPr>
        <p:spPr>
          <a:xfrm>
            <a:off x="8796528" y="3873245"/>
            <a:ext cx="2450593"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FFFFFF"/>
                </a:solidFill>
                <a:latin typeface="Montserrat Thin Regular"/>
                <a:ea typeface="Montserrat Thin Regular"/>
                <a:cs typeface="Montserrat Thin Regular"/>
                <a:sym typeface="Montserrat Thin Regular"/>
              </a:defRPr>
            </a:lvl1pPr>
          </a:lstStyle>
          <a:p>
            <a:pPr/>
            <a:r>
              <a:t>El activo se amortiza solo</a:t>
            </a:r>
          </a:p>
        </p:txBody>
      </p:sp>
      <p:sp>
        <p:nvSpPr>
          <p:cNvPr id="705" name="Text 25"/>
          <p:cNvSpPr txBox="1"/>
          <p:nvPr/>
        </p:nvSpPr>
        <p:spPr>
          <a:xfrm>
            <a:off x="8412480" y="4197096"/>
            <a:ext cx="2852929" cy="35191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A8B4BE"/>
                </a:solidFill>
                <a:latin typeface="Montserrat Thin Regular"/>
                <a:ea typeface="Montserrat Thin Regular"/>
                <a:cs typeface="Montserrat Thin Regular"/>
                <a:sym typeface="Montserrat Thin Regular"/>
              </a:defRPr>
            </a:lvl1pPr>
          </a:lstStyle>
          <a:p>
            <a:pPr/>
            <a:r>
              <a:t>En reposo, el punto emite contenido y publicidad programada.</a:t>
            </a:r>
          </a:p>
        </p:txBody>
      </p:sp>
      <p:sp>
        <p:nvSpPr>
          <p:cNvPr id="706" name="Text 26"/>
          <p:cNvSpPr txBox="1"/>
          <p:nvPr/>
        </p:nvSpPr>
        <p:spPr>
          <a:xfrm>
            <a:off x="658367" y="5302503"/>
            <a:ext cx="1087496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FE6C5F"/>
                </a:solidFill>
                <a:latin typeface="Montserrat Thin Bold"/>
                <a:ea typeface="Montserrat Thin Bold"/>
                <a:cs typeface="Montserrat Thin Bold"/>
                <a:sym typeface="Montserrat Thin Bold"/>
              </a:defRPr>
            </a:lvl1pPr>
          </a:lstStyle>
          <a:p>
            <a:pPr/>
            <a:r>
              <a:t>La séptima: el punto de servicio deja de ser un coste fijo y pasa a ser capacidad flexible optimizada.</a:t>
            </a:r>
          </a:p>
        </p:txBody>
      </p:sp>
      <p:sp>
        <p:nvSpPr>
          <p:cNvPr id="707" name="Shape 27"/>
          <p:cNvSpPr/>
          <p:nvPr/>
        </p:nvSpPr>
        <p:spPr>
          <a:xfrm>
            <a:off x="658368" y="6382511"/>
            <a:ext cx="82297" cy="82297"/>
          </a:xfrm>
          <a:prstGeom prst="rect">
            <a:avLst/>
          </a:prstGeom>
          <a:solidFill>
            <a:srgbClr val="FE6C5F"/>
          </a:solidFill>
          <a:ln w="12700">
            <a:miter lim="400000"/>
          </a:ln>
        </p:spPr>
        <p:txBody>
          <a:bodyPr lIns="45719" rIns="45719"/>
          <a:lstStyle/>
          <a:p>
            <a:pPr/>
          </a:p>
        </p:txBody>
      </p:sp>
      <p:sp>
        <p:nvSpPr>
          <p:cNvPr id="708" name="Text 28"/>
          <p:cNvSpPr txBox="1"/>
          <p:nvPr/>
        </p:nvSpPr>
        <p:spPr>
          <a:xfrm>
            <a:off x="841247" y="6344666"/>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A8B4BE"/>
                </a:solidFill>
                <a:latin typeface="Montserrat Thin Regular"/>
                <a:ea typeface="Montserrat Thin Regular"/>
                <a:cs typeface="Montserrat Thin Regular"/>
                <a:sym typeface="Montserrat Thin Regular"/>
              </a:defRPr>
            </a:lvl1pPr>
          </a:lstStyle>
          <a:p>
            <a:pPr/>
            <a:r>
              <a:t>Interactive Powers</a:t>
            </a:r>
          </a:p>
        </p:txBody>
      </p:sp>
      <p:sp>
        <p:nvSpPr>
          <p:cNvPr id="709" name="✓"/>
          <p:cNvSpPr txBox="1"/>
          <p:nvPr/>
        </p:nvSpPr>
        <p:spPr>
          <a:xfrm>
            <a:off x="8430260" y="2386052"/>
            <a:ext cx="256541" cy="256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00">
                <a:solidFill>
                  <a:srgbClr val="FFFFFF"/>
                </a:solidFill>
                <a:latin typeface="Font Awesome 6 Free Solid"/>
                <a:ea typeface="Font Awesome 6 Free Solid"/>
                <a:cs typeface="Font Awesome 6 Free Solid"/>
                <a:sym typeface="Font Awesome 6 Free Solid"/>
              </a:defRPr>
            </a:lvl1pPr>
          </a:lstStyle>
          <a:p>
            <a:pPr/>
            <a:r>
              <a:t>✓</a:t>
            </a:r>
          </a:p>
        </p:txBody>
      </p:sp>
      <p:sp>
        <p:nvSpPr>
          <p:cNvPr id="710" name="✓"/>
          <p:cNvSpPr txBox="1"/>
          <p:nvPr/>
        </p:nvSpPr>
        <p:spPr>
          <a:xfrm>
            <a:off x="8421370" y="3837864"/>
            <a:ext cx="256541" cy="256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00">
                <a:solidFill>
                  <a:srgbClr val="FFFFFF"/>
                </a:solidFill>
                <a:latin typeface="Font Awesome 6 Free Solid"/>
                <a:ea typeface="Font Awesome 6 Free Solid"/>
                <a:cs typeface="Font Awesome 6 Free Solid"/>
                <a:sym typeface="Font Awesome 6 Free Solid"/>
              </a:defRPr>
            </a:lvl1pPr>
          </a:lstStyle>
          <a:p>
            <a:pPr/>
            <a:r>
              <a:t>✓</a:t>
            </a:r>
          </a:p>
        </p:txBody>
      </p:sp>
      <p:sp>
        <p:nvSpPr>
          <p:cNvPr id="711" name="✓"/>
          <p:cNvSpPr txBox="1"/>
          <p:nvPr/>
        </p:nvSpPr>
        <p:spPr>
          <a:xfrm>
            <a:off x="4663440" y="3840226"/>
            <a:ext cx="256541" cy="256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00">
                <a:solidFill>
                  <a:srgbClr val="FFFFFF"/>
                </a:solidFill>
                <a:latin typeface="Font Awesome 6 Free Solid"/>
                <a:ea typeface="Font Awesome 6 Free Solid"/>
                <a:cs typeface="Font Awesome 6 Free Solid"/>
                <a:sym typeface="Font Awesome 6 Free Solid"/>
              </a:defRPr>
            </a:lvl1pPr>
          </a:lstStyle>
          <a:p>
            <a:pPr/>
            <a:r>
              <a:t>✓</a:t>
            </a:r>
          </a:p>
        </p:txBody>
      </p:sp>
      <p:sp>
        <p:nvSpPr>
          <p:cNvPr id="712" name="✓"/>
          <p:cNvSpPr txBox="1"/>
          <p:nvPr/>
        </p:nvSpPr>
        <p:spPr>
          <a:xfrm>
            <a:off x="914400" y="3837864"/>
            <a:ext cx="256541" cy="256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00">
                <a:solidFill>
                  <a:srgbClr val="FFFFFF"/>
                </a:solidFill>
                <a:latin typeface="Font Awesome 6 Free Solid"/>
                <a:ea typeface="Font Awesome 6 Free Solid"/>
                <a:cs typeface="Font Awesome 6 Free Solid"/>
                <a:sym typeface="Font Awesome 6 Free Solid"/>
              </a:defRPr>
            </a:lvl1pPr>
          </a:lstStyle>
          <a:p>
            <a:pPr/>
            <a:r>
              <a:t>✓</a:t>
            </a:r>
          </a:p>
        </p:txBody>
      </p:sp>
      <p:sp>
        <p:nvSpPr>
          <p:cNvPr id="713" name="✓"/>
          <p:cNvSpPr txBox="1"/>
          <p:nvPr/>
        </p:nvSpPr>
        <p:spPr>
          <a:xfrm>
            <a:off x="932180" y="2395473"/>
            <a:ext cx="256541" cy="256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00">
                <a:solidFill>
                  <a:srgbClr val="FFFFFF"/>
                </a:solidFill>
                <a:latin typeface="Font Awesome 6 Free Solid"/>
                <a:ea typeface="Font Awesome 6 Free Solid"/>
                <a:cs typeface="Font Awesome 6 Free Solid"/>
                <a:sym typeface="Font Awesome 6 Free Solid"/>
              </a:defRPr>
            </a:lvl1pPr>
          </a:lstStyle>
          <a:p>
            <a:pPr/>
            <a:r>
              <a:t>✓</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4F6F7"/>
        </a:solidFill>
      </p:bgPr>
    </p:bg>
    <p:spTree>
      <p:nvGrpSpPr>
        <p:cNvPr id="1" name=""/>
        <p:cNvGrpSpPr/>
        <p:nvPr/>
      </p:nvGrpSpPr>
      <p:grpSpPr>
        <a:xfrm>
          <a:off x="0" y="0"/>
          <a:ext cx="0" cy="0"/>
          <a:chOff x="0" y="0"/>
          <a:chExt cx="0" cy="0"/>
        </a:xfrm>
      </p:grpSpPr>
      <p:sp>
        <p:nvSpPr>
          <p:cNvPr id="84" name="Text 0"/>
          <p:cNvSpPr txBox="1"/>
          <p:nvPr/>
        </p:nvSpPr>
        <p:spPr>
          <a:xfrm>
            <a:off x="658368" y="612394"/>
            <a:ext cx="5943601"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EL PUNTO DE PARTIDA</a:t>
            </a:r>
          </a:p>
        </p:txBody>
      </p:sp>
      <p:sp>
        <p:nvSpPr>
          <p:cNvPr id="85" name="Text 1"/>
          <p:cNvSpPr txBox="1"/>
          <p:nvPr/>
        </p:nvSpPr>
        <p:spPr>
          <a:xfrm>
            <a:off x="658368" y="868680"/>
            <a:ext cx="5943601" cy="8436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3300"/>
              </a:lnSpc>
              <a:defRPr sz="2800">
                <a:solidFill>
                  <a:srgbClr val="22303A"/>
                </a:solidFill>
                <a:latin typeface="Montserrat Thin Bold"/>
                <a:ea typeface="Montserrat Thin Bold"/>
                <a:cs typeface="Montserrat Thin Bold"/>
                <a:sym typeface="Montserrat Thin Bold"/>
              </a:defRPr>
            </a:pPr>
            <a:r>
              <a:t>La atención presencial</a:t>
            </a:r>
          </a:p>
          <a:p>
            <a:pPr>
              <a:lnSpc>
                <a:spcPts val="3300"/>
              </a:lnSpc>
              <a:defRPr sz="2800">
                <a:solidFill>
                  <a:srgbClr val="22303A"/>
                </a:solidFill>
                <a:latin typeface="Montserrat Thin Bold"/>
                <a:ea typeface="Montserrat Thin Bold"/>
                <a:cs typeface="Montserrat Thin Bold"/>
                <a:sym typeface="Montserrat Thin Bold"/>
              </a:defRPr>
            </a:pPr>
            <a:r>
              <a:t>no escala con el negocio</a:t>
            </a:r>
          </a:p>
        </p:txBody>
      </p:sp>
      <p:sp>
        <p:nvSpPr>
          <p:cNvPr id="86" name="Shape 2"/>
          <p:cNvSpPr/>
          <p:nvPr/>
        </p:nvSpPr>
        <p:spPr>
          <a:xfrm>
            <a:off x="658368" y="2523744"/>
            <a:ext cx="365760" cy="365761"/>
          </a:xfrm>
          <a:prstGeom prst="roundRect">
            <a:avLst>
              <a:gd name="adj" fmla="val 20000"/>
            </a:avLst>
          </a:prstGeom>
          <a:solidFill>
            <a:srgbClr val="FE6C5F"/>
          </a:solidFill>
          <a:ln w="12700">
            <a:miter lim="400000"/>
          </a:ln>
        </p:spPr>
        <p:txBody>
          <a:bodyPr lIns="45719" rIns="45719"/>
          <a:lstStyle/>
          <a:p>
            <a:pPr>
              <a:defRPr b="1"/>
            </a:pPr>
          </a:p>
        </p:txBody>
      </p:sp>
      <p:sp>
        <p:nvSpPr>
          <p:cNvPr id="87" name="Text 3"/>
          <p:cNvSpPr txBox="1"/>
          <p:nvPr/>
        </p:nvSpPr>
        <p:spPr>
          <a:xfrm>
            <a:off x="658368" y="2605023"/>
            <a:ext cx="36576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300">
                <a:solidFill>
                  <a:srgbClr val="FFFFFF"/>
                </a:solidFill>
                <a:latin typeface="Montserrat Thin Bold"/>
                <a:ea typeface="Montserrat Thin Bold"/>
                <a:cs typeface="Montserrat Thin Bold"/>
                <a:sym typeface="Montserrat Thin Bold"/>
              </a:defRPr>
            </a:lvl1pPr>
          </a:lstStyle>
          <a:p>
            <a:pPr/>
            <a:r>
              <a:t>1</a:t>
            </a:r>
          </a:p>
        </p:txBody>
      </p:sp>
      <p:sp>
        <p:nvSpPr>
          <p:cNvPr id="88" name="Text 4"/>
          <p:cNvSpPr txBox="1"/>
          <p:nvPr/>
        </p:nvSpPr>
        <p:spPr>
          <a:xfrm>
            <a:off x="1225295" y="2528316"/>
            <a:ext cx="5120642"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400">
                <a:solidFill>
                  <a:srgbClr val="22303A"/>
                </a:solidFill>
                <a:latin typeface="Montserrat Thin Bold"/>
                <a:ea typeface="Montserrat Thin Bold"/>
                <a:cs typeface="Montserrat Thin Bold"/>
                <a:sym typeface="Montserrat Thin Bold"/>
              </a:defRPr>
            </a:lvl1pPr>
          </a:lstStyle>
          <a:p>
            <a:pPr/>
            <a:r>
              <a:t>Coste fijo por ubicación</a:t>
            </a:r>
          </a:p>
        </p:txBody>
      </p:sp>
      <p:sp>
        <p:nvSpPr>
          <p:cNvPr id="89" name="Text 5"/>
          <p:cNvSpPr txBox="1"/>
          <p:nvPr/>
        </p:nvSpPr>
        <p:spPr>
          <a:xfrm>
            <a:off x="1225295" y="2816351"/>
            <a:ext cx="5120642" cy="42368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700"/>
              </a:lnSpc>
              <a:defRPr sz="1100">
                <a:solidFill>
                  <a:srgbClr val="6B7A85"/>
                </a:solidFill>
                <a:latin typeface="Montserrat Thin Regular"/>
                <a:ea typeface="Montserrat Thin Regular"/>
                <a:cs typeface="Montserrat Thin Regular"/>
                <a:sym typeface="Montserrat Thin Regular"/>
              </a:defRPr>
            </a:lvl1pPr>
          </a:lstStyle>
          <a:p>
            <a:pPr/>
            <a:r>
              <a:t>Cada punto de atención exige personal, espacio y horario propio. El coste crece de forma lineal con la red.</a:t>
            </a:r>
          </a:p>
        </p:txBody>
      </p:sp>
      <p:sp>
        <p:nvSpPr>
          <p:cNvPr id="90" name="Shape 6"/>
          <p:cNvSpPr/>
          <p:nvPr/>
        </p:nvSpPr>
        <p:spPr>
          <a:xfrm>
            <a:off x="658368" y="3730752"/>
            <a:ext cx="365760" cy="365761"/>
          </a:xfrm>
          <a:prstGeom prst="roundRect">
            <a:avLst>
              <a:gd name="adj" fmla="val 20000"/>
            </a:avLst>
          </a:prstGeom>
          <a:solidFill>
            <a:srgbClr val="FE6C5F"/>
          </a:solidFill>
          <a:ln w="12700">
            <a:miter lim="400000"/>
          </a:ln>
        </p:spPr>
        <p:txBody>
          <a:bodyPr lIns="45719" rIns="45719"/>
          <a:lstStyle/>
          <a:p>
            <a:pPr>
              <a:defRPr b="1"/>
            </a:pPr>
          </a:p>
        </p:txBody>
      </p:sp>
      <p:sp>
        <p:nvSpPr>
          <p:cNvPr id="91" name="Text 7"/>
          <p:cNvSpPr txBox="1"/>
          <p:nvPr/>
        </p:nvSpPr>
        <p:spPr>
          <a:xfrm>
            <a:off x="658368" y="3812032"/>
            <a:ext cx="36576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300">
                <a:solidFill>
                  <a:srgbClr val="FFFFFF"/>
                </a:solidFill>
                <a:latin typeface="Montserrat Thin Bold"/>
                <a:ea typeface="Montserrat Thin Bold"/>
                <a:cs typeface="Montserrat Thin Bold"/>
                <a:sym typeface="Montserrat Thin Bold"/>
              </a:defRPr>
            </a:lvl1pPr>
          </a:lstStyle>
          <a:p>
            <a:pPr/>
            <a:r>
              <a:t>2</a:t>
            </a:r>
          </a:p>
        </p:txBody>
      </p:sp>
      <p:sp>
        <p:nvSpPr>
          <p:cNvPr id="92" name="Text 8"/>
          <p:cNvSpPr txBox="1"/>
          <p:nvPr/>
        </p:nvSpPr>
        <p:spPr>
          <a:xfrm>
            <a:off x="1225295" y="3735323"/>
            <a:ext cx="5120642"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400">
                <a:solidFill>
                  <a:srgbClr val="22303A"/>
                </a:solidFill>
                <a:latin typeface="Montserrat Thin Bold"/>
                <a:ea typeface="Montserrat Thin Bold"/>
                <a:cs typeface="Montserrat Thin Bold"/>
                <a:sym typeface="Montserrat Thin Bold"/>
              </a:defRPr>
            </a:lvl1pPr>
          </a:lstStyle>
          <a:p>
            <a:pPr/>
            <a:r>
              <a:t>Cobertura desigual</a:t>
            </a:r>
          </a:p>
        </p:txBody>
      </p:sp>
      <p:sp>
        <p:nvSpPr>
          <p:cNvPr id="93" name="Text 9"/>
          <p:cNvSpPr txBox="1"/>
          <p:nvPr/>
        </p:nvSpPr>
        <p:spPr>
          <a:xfrm>
            <a:off x="1225295" y="4023359"/>
            <a:ext cx="5120642" cy="42368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700"/>
              </a:lnSpc>
              <a:defRPr sz="1100">
                <a:solidFill>
                  <a:srgbClr val="6B7A85"/>
                </a:solidFill>
                <a:latin typeface="Montserrat Thin Regular"/>
                <a:ea typeface="Montserrat Thin Regular"/>
                <a:cs typeface="Montserrat Thin Regular"/>
                <a:sym typeface="Montserrat Thin Regular"/>
              </a:defRPr>
            </a:lvl1pPr>
          </a:lstStyle>
          <a:p>
            <a:pPr/>
            <a:r>
              <a:t>Las ubicaciones de menor tráfico no justifican un especialista, y el cliente recibe un servicio inferior.</a:t>
            </a:r>
          </a:p>
        </p:txBody>
      </p:sp>
      <p:sp>
        <p:nvSpPr>
          <p:cNvPr id="94" name="Shape 10"/>
          <p:cNvSpPr/>
          <p:nvPr/>
        </p:nvSpPr>
        <p:spPr>
          <a:xfrm>
            <a:off x="658368" y="4937759"/>
            <a:ext cx="365760" cy="365761"/>
          </a:xfrm>
          <a:prstGeom prst="roundRect">
            <a:avLst>
              <a:gd name="adj" fmla="val 20000"/>
            </a:avLst>
          </a:prstGeom>
          <a:solidFill>
            <a:srgbClr val="FE6C5F"/>
          </a:solidFill>
          <a:ln w="12700">
            <a:miter lim="400000"/>
          </a:ln>
        </p:spPr>
        <p:txBody>
          <a:bodyPr lIns="45719" rIns="45719"/>
          <a:lstStyle/>
          <a:p>
            <a:pPr/>
          </a:p>
        </p:txBody>
      </p:sp>
      <p:sp>
        <p:nvSpPr>
          <p:cNvPr id="95" name="Text 11"/>
          <p:cNvSpPr txBox="1"/>
          <p:nvPr/>
        </p:nvSpPr>
        <p:spPr>
          <a:xfrm>
            <a:off x="658368" y="5019039"/>
            <a:ext cx="36576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300">
                <a:solidFill>
                  <a:srgbClr val="FFFFFF"/>
                </a:solidFill>
                <a:latin typeface="Montserrat Thin Bold"/>
                <a:ea typeface="Montserrat Thin Bold"/>
                <a:cs typeface="Montserrat Thin Bold"/>
                <a:sym typeface="Montserrat Thin Bold"/>
              </a:defRPr>
            </a:lvl1pPr>
          </a:lstStyle>
          <a:p>
            <a:pPr/>
            <a:r>
              <a:t>3</a:t>
            </a:r>
          </a:p>
        </p:txBody>
      </p:sp>
      <p:sp>
        <p:nvSpPr>
          <p:cNvPr id="96" name="Text 12"/>
          <p:cNvSpPr txBox="1"/>
          <p:nvPr/>
        </p:nvSpPr>
        <p:spPr>
          <a:xfrm>
            <a:off x="1225295" y="4942332"/>
            <a:ext cx="5120642"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400">
                <a:solidFill>
                  <a:srgbClr val="22303A"/>
                </a:solidFill>
                <a:latin typeface="Montserrat Thin Bold"/>
                <a:ea typeface="Montserrat Thin Bold"/>
                <a:cs typeface="Montserrat Thin Bold"/>
                <a:sym typeface="Montserrat Thin Bold"/>
              </a:defRPr>
            </a:lvl1pPr>
          </a:lstStyle>
          <a:p>
            <a:pPr/>
            <a:r>
              <a:t>Capacidad rígida</a:t>
            </a:r>
          </a:p>
        </p:txBody>
      </p:sp>
      <p:sp>
        <p:nvSpPr>
          <p:cNvPr id="97" name="Text 13"/>
          <p:cNvSpPr txBox="1"/>
          <p:nvPr/>
        </p:nvSpPr>
        <p:spPr>
          <a:xfrm>
            <a:off x="1225295" y="5230367"/>
            <a:ext cx="5120642" cy="42368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700"/>
              </a:lnSpc>
              <a:defRPr sz="1100">
                <a:solidFill>
                  <a:srgbClr val="6B7A85"/>
                </a:solidFill>
                <a:latin typeface="Montserrat Thin Regular"/>
                <a:ea typeface="Montserrat Thin Regular"/>
                <a:cs typeface="Montserrat Thin Regular"/>
                <a:sym typeface="Montserrat Thin Regular"/>
              </a:defRPr>
            </a:lvl1pPr>
          </a:lstStyle>
          <a:p>
            <a:pPr/>
            <a:r>
              <a:t>Los picos de demanda no se pueden absorber: la plantilla presencial no se redistribuye en tiempo real.</a:t>
            </a:r>
          </a:p>
        </p:txBody>
      </p:sp>
      <p:pic>
        <p:nvPicPr>
          <p:cNvPr id="98" name="Image 0" descr="Image 0"/>
          <p:cNvPicPr>
            <a:picLocks noChangeAspect="0"/>
          </p:cNvPicPr>
          <p:nvPr/>
        </p:nvPicPr>
        <p:blipFill>
          <a:blip r:embed="rId3">
            <a:extLst/>
          </a:blip>
          <a:srcRect l="0" t="0" r="7444" b="0"/>
          <a:stretch>
            <a:fillRect/>
          </a:stretch>
        </p:blipFill>
        <p:spPr>
          <a:xfrm>
            <a:off x="6966302" y="868759"/>
            <a:ext cx="4739416" cy="5120641"/>
          </a:xfrm>
          <a:prstGeom prst="rect">
            <a:avLst/>
          </a:prstGeom>
          <a:ln w="12700">
            <a:miter lim="400000"/>
          </a:ln>
          <a:effectLst>
            <a:outerShdw sx="100000" sy="100000" kx="0" ky="0" algn="b" rotWithShape="0" blurRad="177800" dist="38100" dir="5400000">
              <a:srgbClr val="22303A">
                <a:alpha val="14000"/>
              </a:srgbClr>
            </a:outerShdw>
          </a:effectLst>
        </p:spPr>
      </p:pic>
      <p:sp>
        <p:nvSpPr>
          <p:cNvPr id="99" name="Shape 14"/>
          <p:cNvSpPr/>
          <p:nvPr/>
        </p:nvSpPr>
        <p:spPr>
          <a:xfrm>
            <a:off x="658368" y="6382511"/>
            <a:ext cx="82297" cy="82297"/>
          </a:xfrm>
          <a:prstGeom prst="rect">
            <a:avLst/>
          </a:prstGeom>
          <a:solidFill>
            <a:srgbClr val="FE6C5F"/>
          </a:solidFill>
          <a:ln w="12700">
            <a:miter lim="400000"/>
          </a:ln>
        </p:spPr>
        <p:txBody>
          <a:bodyPr lIns="45719" rIns="45719"/>
          <a:lstStyle/>
          <a:p>
            <a:pPr/>
          </a:p>
        </p:txBody>
      </p:sp>
      <p:sp>
        <p:nvSpPr>
          <p:cNvPr id="100" name="Text 15"/>
          <p:cNvSpPr txBox="1"/>
          <p:nvPr/>
        </p:nvSpPr>
        <p:spPr>
          <a:xfrm>
            <a:off x="841247" y="6344666"/>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22303A"/>
        </a:solidFill>
      </p:bgPr>
    </p:bg>
    <p:spTree>
      <p:nvGrpSpPr>
        <p:cNvPr id="1" name=""/>
        <p:cNvGrpSpPr/>
        <p:nvPr/>
      </p:nvGrpSpPr>
      <p:grpSpPr>
        <a:xfrm>
          <a:off x="0" y="0"/>
          <a:ext cx="0" cy="0"/>
          <a:chOff x="0" y="0"/>
          <a:chExt cx="0" cy="0"/>
        </a:xfrm>
      </p:grpSpPr>
      <p:sp>
        <p:nvSpPr>
          <p:cNvPr id="717" name="Shape 1"/>
          <p:cNvSpPr/>
          <p:nvPr/>
        </p:nvSpPr>
        <p:spPr>
          <a:xfrm>
            <a:off x="658368" y="2148839"/>
            <a:ext cx="384048" cy="384049"/>
          </a:xfrm>
          <a:prstGeom prst="rect">
            <a:avLst/>
          </a:prstGeom>
          <a:solidFill>
            <a:srgbClr val="FE6C5F"/>
          </a:solidFill>
          <a:ln w="12700">
            <a:miter lim="400000"/>
          </a:ln>
        </p:spPr>
        <p:txBody>
          <a:bodyPr lIns="45719" rIns="45719"/>
          <a:lstStyle/>
          <a:p>
            <a:pPr/>
          </a:p>
        </p:txBody>
      </p:sp>
      <p:sp>
        <p:nvSpPr>
          <p:cNvPr id="718" name="Text 2"/>
          <p:cNvSpPr txBox="1"/>
          <p:nvPr/>
        </p:nvSpPr>
        <p:spPr>
          <a:xfrm>
            <a:off x="658367" y="2832099"/>
            <a:ext cx="5394962" cy="508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3300">
                <a:solidFill>
                  <a:srgbClr val="FFFFFF"/>
                </a:solidFill>
                <a:latin typeface="Montserrat Thin Regular"/>
                <a:ea typeface="Montserrat Thin Regular"/>
                <a:cs typeface="Montserrat Thin Regular"/>
                <a:sym typeface="Montserrat Thin Regular"/>
              </a:defRPr>
            </a:lvl1pPr>
          </a:lstStyle>
          <a:p>
            <a:pPr/>
            <a:r>
              <a:t>Hablemos de su caso</a:t>
            </a:r>
          </a:p>
        </p:txBody>
      </p:sp>
      <p:sp>
        <p:nvSpPr>
          <p:cNvPr id="719" name="Text 3"/>
          <p:cNvSpPr txBox="1"/>
          <p:nvPr/>
        </p:nvSpPr>
        <p:spPr>
          <a:xfrm>
            <a:off x="658367" y="3657600"/>
            <a:ext cx="5120642" cy="749454"/>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2000"/>
              </a:lnSpc>
              <a:defRPr sz="1200">
                <a:solidFill>
                  <a:srgbClr val="A8B4BE"/>
                </a:solidFill>
                <a:latin typeface="Montserrat Thin Regular"/>
                <a:ea typeface="Montserrat Thin Regular"/>
                <a:cs typeface="Montserrat Thin Regular"/>
                <a:sym typeface="Montserrat Thin Regular"/>
              </a:defRPr>
            </a:lvl1pPr>
          </a:lstStyle>
          <a:p>
            <a:pPr/>
            <a:r>
              <a:t>Analizamos un proceso concreto de su operativa y estimamos el modelo de despliegue, la integración con su contact center y el impacto sobre su red de puntos de atención.</a:t>
            </a:r>
          </a:p>
        </p:txBody>
      </p:sp>
      <p:sp>
        <p:nvSpPr>
          <p:cNvPr id="720" name="Shape 4"/>
          <p:cNvSpPr/>
          <p:nvPr/>
        </p:nvSpPr>
        <p:spPr>
          <a:xfrm>
            <a:off x="658367" y="4956047"/>
            <a:ext cx="5120642" cy="1"/>
          </a:xfrm>
          <a:prstGeom prst="line">
            <a:avLst/>
          </a:prstGeom>
          <a:ln w="12700">
            <a:solidFill>
              <a:srgbClr val="3A4A56"/>
            </a:solidFill>
          </a:ln>
        </p:spPr>
        <p:txBody>
          <a:bodyPr lIns="45719" rIns="45719"/>
          <a:lstStyle/>
          <a:p>
            <a:pPr/>
          </a:p>
        </p:txBody>
      </p:sp>
      <p:sp>
        <p:nvSpPr>
          <p:cNvPr id="721" name="Text 5"/>
          <p:cNvSpPr txBox="1"/>
          <p:nvPr/>
        </p:nvSpPr>
        <p:spPr>
          <a:xfrm>
            <a:off x="658367" y="5161788"/>
            <a:ext cx="5120642"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400">
                <a:solidFill>
                  <a:srgbClr val="FFFFFF"/>
                </a:solidFill>
                <a:latin typeface="Montserrat Thin Regular"/>
                <a:ea typeface="Montserrat Thin Regular"/>
                <a:cs typeface="Montserrat Thin Regular"/>
                <a:sym typeface="Montserrat Thin Regular"/>
              </a:defRPr>
            </a:lvl1pPr>
          </a:lstStyle>
          <a:p>
            <a:pPr/>
            <a:r>
              <a:t>Interactive Powers</a:t>
            </a:r>
          </a:p>
        </p:txBody>
      </p:sp>
      <p:sp>
        <p:nvSpPr>
          <p:cNvPr id="722" name="Text 6"/>
          <p:cNvSpPr txBox="1"/>
          <p:nvPr/>
        </p:nvSpPr>
        <p:spPr>
          <a:xfrm>
            <a:off x="658367" y="5534659"/>
            <a:ext cx="5120642"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FE6C5F"/>
                </a:solidFill>
                <a:latin typeface="Montserrat Thin Regular"/>
                <a:ea typeface="Montserrat Thin Regular"/>
                <a:cs typeface="Montserrat Thin Regular"/>
                <a:sym typeface="Montserrat Thin Regular"/>
              </a:defRPr>
            </a:lvl1pPr>
          </a:lstStyle>
          <a:p>
            <a:pPr/>
            <a:r>
              <a:t>ivan.sixto@ivrpowers.com  ·  interactivepowers.com</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4F6F7"/>
        </a:solidFill>
      </p:bgPr>
    </p:bg>
    <p:spTree>
      <p:nvGrpSpPr>
        <p:cNvPr id="1" name=""/>
        <p:cNvGrpSpPr/>
        <p:nvPr/>
      </p:nvGrpSpPr>
      <p:grpSpPr>
        <a:xfrm>
          <a:off x="0" y="0"/>
          <a:ext cx="0" cy="0"/>
          <a:chOff x="0" y="0"/>
          <a:chExt cx="0" cy="0"/>
        </a:xfrm>
      </p:grpSpPr>
      <p:sp>
        <p:nvSpPr>
          <p:cNvPr id="104" name="Text 0"/>
          <p:cNvSpPr txBox="1"/>
          <p:nvPr/>
        </p:nvSpPr>
        <p:spPr>
          <a:xfrm>
            <a:off x="658368" y="612394"/>
            <a:ext cx="5943601"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INDICADORES CLAVE DE REDIMIENTO - KPI</a:t>
            </a:r>
          </a:p>
        </p:txBody>
      </p:sp>
      <p:sp>
        <p:nvSpPr>
          <p:cNvPr id="105" name="Text 1"/>
          <p:cNvSpPr txBox="1"/>
          <p:nvPr/>
        </p:nvSpPr>
        <p:spPr>
          <a:xfrm>
            <a:off x="658368" y="868680"/>
            <a:ext cx="8830751" cy="8436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3300"/>
              </a:lnSpc>
              <a:defRPr sz="2800">
                <a:solidFill>
                  <a:srgbClr val="22303A"/>
                </a:solidFill>
                <a:latin typeface="Montserrat Thin Bold"/>
                <a:ea typeface="Montserrat Thin Bold"/>
                <a:cs typeface="Montserrat Thin Bold"/>
                <a:sym typeface="Montserrat Thin Bold"/>
              </a:defRPr>
            </a:pPr>
            <a:r>
              <a:t>El Video es el canal superior digital y humano</a:t>
            </a:r>
            <a:br/>
            <a:r>
              <a:t>de la atención al cliente remota</a:t>
            </a:r>
          </a:p>
        </p:txBody>
      </p:sp>
      <p:sp>
        <p:nvSpPr>
          <p:cNvPr id="106" name="Shape 14"/>
          <p:cNvSpPr/>
          <p:nvPr/>
        </p:nvSpPr>
        <p:spPr>
          <a:xfrm>
            <a:off x="658368" y="6382511"/>
            <a:ext cx="82297" cy="82297"/>
          </a:xfrm>
          <a:prstGeom prst="rect">
            <a:avLst/>
          </a:prstGeom>
          <a:solidFill>
            <a:srgbClr val="FE6C5F"/>
          </a:solidFill>
          <a:ln w="12700">
            <a:miter lim="400000"/>
          </a:ln>
        </p:spPr>
        <p:txBody>
          <a:bodyPr lIns="45719" rIns="45719"/>
          <a:lstStyle/>
          <a:p>
            <a:pPr/>
          </a:p>
        </p:txBody>
      </p:sp>
      <p:sp>
        <p:nvSpPr>
          <p:cNvPr id="107" name="Text 15"/>
          <p:cNvSpPr txBox="1"/>
          <p:nvPr/>
        </p:nvSpPr>
        <p:spPr>
          <a:xfrm>
            <a:off x="841247" y="6344666"/>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sp>
        <p:nvSpPr>
          <p:cNvPr id="108" name="Shape 9"/>
          <p:cNvSpPr/>
          <p:nvPr/>
        </p:nvSpPr>
        <p:spPr>
          <a:xfrm>
            <a:off x="670649" y="1996515"/>
            <a:ext cx="10850702" cy="4101800"/>
          </a:xfrm>
          <a:prstGeom prst="rect">
            <a:avLst/>
          </a:prstGeom>
          <a:solidFill>
            <a:srgbClr val="FFFFFF"/>
          </a:solidFill>
          <a:ln>
            <a:solidFill>
              <a:srgbClr val="DDE3E6"/>
            </a:solidFill>
          </a:ln>
        </p:spPr>
        <p:txBody>
          <a:bodyPr lIns="45719" rIns="45719"/>
          <a:lstStyle/>
          <a:p>
            <a:pPr/>
          </a:p>
        </p:txBody>
      </p:sp>
      <p:grpSp>
        <p:nvGrpSpPr>
          <p:cNvPr id="111" name="Group"/>
          <p:cNvGrpSpPr/>
          <p:nvPr/>
        </p:nvGrpSpPr>
        <p:grpSpPr>
          <a:xfrm>
            <a:off x="987639" y="3680897"/>
            <a:ext cx="10043050" cy="2037142"/>
            <a:chOff x="0" y="0"/>
            <a:chExt cx="10043048" cy="2037141"/>
          </a:xfrm>
        </p:grpSpPr>
        <p:pic>
          <p:nvPicPr>
            <p:cNvPr id="109" name="Screenshot 2026-08-01 at 9.00.08 AM.png" descr="Screenshot 2026-08-01 at 9.00.08 AM.png"/>
            <p:cNvPicPr>
              <a:picLocks noChangeAspect="1"/>
            </p:cNvPicPr>
            <p:nvPr/>
          </p:nvPicPr>
          <p:blipFill>
            <a:blip r:embed="rId3">
              <a:extLst/>
            </a:blip>
            <a:stretch>
              <a:fillRect/>
            </a:stretch>
          </p:blipFill>
          <p:spPr>
            <a:xfrm>
              <a:off x="0" y="0"/>
              <a:ext cx="4761693" cy="2037142"/>
            </a:xfrm>
            <a:prstGeom prst="rect">
              <a:avLst/>
            </a:prstGeom>
            <a:ln w="12700" cap="flat">
              <a:noFill/>
              <a:miter lim="400000"/>
            </a:ln>
            <a:effectLst/>
          </p:spPr>
        </p:pic>
        <p:pic>
          <p:nvPicPr>
            <p:cNvPr id="110" name="Screenshot 2026-08-01 at 9.01.35 AM.png" descr="Screenshot 2026-08-01 at 9.01.35 AM.png"/>
            <p:cNvPicPr>
              <a:picLocks noChangeAspect="1"/>
            </p:cNvPicPr>
            <p:nvPr/>
          </p:nvPicPr>
          <p:blipFill>
            <a:blip r:embed="rId4">
              <a:extLst/>
            </a:blip>
            <a:stretch>
              <a:fillRect/>
            </a:stretch>
          </p:blipFill>
          <p:spPr>
            <a:xfrm>
              <a:off x="5331366" y="56850"/>
              <a:ext cx="4711683" cy="1923441"/>
            </a:xfrm>
            <a:prstGeom prst="rect">
              <a:avLst/>
            </a:prstGeom>
            <a:ln w="12700" cap="flat">
              <a:noFill/>
              <a:miter lim="400000"/>
            </a:ln>
            <a:effectLst/>
          </p:spPr>
        </p:pic>
      </p:grpSp>
      <p:sp>
        <p:nvSpPr>
          <p:cNvPr id="112" name="Shape 3"/>
          <p:cNvSpPr/>
          <p:nvPr/>
        </p:nvSpPr>
        <p:spPr>
          <a:xfrm>
            <a:off x="1064389" y="2443463"/>
            <a:ext cx="329185" cy="329185"/>
          </a:xfrm>
          <a:prstGeom prst="roundRect">
            <a:avLst>
              <a:gd name="adj" fmla="val 22222"/>
            </a:avLst>
          </a:prstGeom>
          <a:solidFill>
            <a:srgbClr val="FE6C5F"/>
          </a:solidFill>
          <a:ln w="12700">
            <a:miter lim="400000"/>
          </a:ln>
        </p:spPr>
        <p:txBody>
          <a:bodyPr lIns="45719" rIns="45719"/>
          <a:lstStyle/>
          <a:p>
            <a:pPr/>
          </a:p>
        </p:txBody>
      </p:sp>
      <p:sp>
        <p:nvSpPr>
          <p:cNvPr id="113" name="Text 5"/>
          <p:cNvSpPr txBox="1"/>
          <p:nvPr/>
        </p:nvSpPr>
        <p:spPr>
          <a:xfrm>
            <a:off x="1485013" y="2506455"/>
            <a:ext cx="2212849"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22303A"/>
                </a:solidFill>
                <a:latin typeface="Montserrat Thin Bold"/>
                <a:ea typeface="Montserrat Thin Bold"/>
                <a:cs typeface="Montserrat Thin Bold"/>
                <a:sym typeface="Montserrat Thin Bold"/>
              </a:defRPr>
            </a:lvl1pPr>
          </a:lstStyle>
          <a:p>
            <a:pPr/>
            <a:r>
              <a:t>CSAT - NPS</a:t>
            </a:r>
          </a:p>
        </p:txBody>
      </p:sp>
      <p:sp>
        <p:nvSpPr>
          <p:cNvPr id="114" name="Text 6"/>
          <p:cNvSpPr txBox="1"/>
          <p:nvPr/>
        </p:nvSpPr>
        <p:spPr>
          <a:xfrm>
            <a:off x="1064389" y="2900663"/>
            <a:ext cx="4592680" cy="39763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6B7A85"/>
                </a:solidFill>
                <a:latin typeface="Montserrat Thin Regular"/>
                <a:ea typeface="Montserrat Thin Regular"/>
                <a:cs typeface="Montserrat Thin Regular"/>
                <a:sym typeface="Montserrat Thin Regular"/>
              </a:defRPr>
            </a:lvl1pPr>
          </a:lstStyle>
          <a:p>
            <a:pPr/>
            <a:r>
              <a:t>Las notas de valoración CSAT se suelen situar entre 4.5 y 5 especialmente cuando el cliente compara otros canales.</a:t>
            </a:r>
          </a:p>
        </p:txBody>
      </p:sp>
      <p:sp>
        <p:nvSpPr>
          <p:cNvPr id="115" name="Shape 3"/>
          <p:cNvSpPr/>
          <p:nvPr/>
        </p:nvSpPr>
        <p:spPr>
          <a:xfrm>
            <a:off x="6278815" y="2457049"/>
            <a:ext cx="329185" cy="329185"/>
          </a:xfrm>
          <a:prstGeom prst="roundRect">
            <a:avLst>
              <a:gd name="adj" fmla="val 22222"/>
            </a:avLst>
          </a:prstGeom>
          <a:solidFill>
            <a:srgbClr val="FE6C5F"/>
          </a:solidFill>
          <a:ln w="12700">
            <a:miter lim="400000"/>
          </a:ln>
        </p:spPr>
        <p:txBody>
          <a:bodyPr lIns="45719" rIns="45719"/>
          <a:lstStyle/>
          <a:p>
            <a:pPr/>
          </a:p>
        </p:txBody>
      </p:sp>
      <p:sp>
        <p:nvSpPr>
          <p:cNvPr id="116" name="Text 5"/>
          <p:cNvSpPr txBox="1"/>
          <p:nvPr/>
        </p:nvSpPr>
        <p:spPr>
          <a:xfrm>
            <a:off x="6699439" y="2520041"/>
            <a:ext cx="2212849"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22303A"/>
                </a:solidFill>
                <a:latin typeface="Montserrat Thin Bold"/>
                <a:ea typeface="Montserrat Thin Bold"/>
                <a:cs typeface="Montserrat Thin Bold"/>
                <a:sym typeface="Montserrat Thin Bold"/>
              </a:defRPr>
            </a:lvl1pPr>
          </a:lstStyle>
          <a:p>
            <a:pPr/>
            <a:r>
              <a:t>FCR</a:t>
            </a:r>
          </a:p>
        </p:txBody>
      </p:sp>
      <p:sp>
        <p:nvSpPr>
          <p:cNvPr id="117" name="Text 6"/>
          <p:cNvSpPr txBox="1"/>
          <p:nvPr/>
        </p:nvSpPr>
        <p:spPr>
          <a:xfrm>
            <a:off x="6278815" y="2914249"/>
            <a:ext cx="4654261" cy="39763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6B7A85"/>
                </a:solidFill>
                <a:latin typeface="Montserrat Thin Regular"/>
                <a:ea typeface="Montserrat Thin Regular"/>
                <a:cs typeface="Montserrat Thin Regular"/>
                <a:sym typeface="Montserrat Thin Regular"/>
              </a:defRPr>
            </a:lvl1pPr>
          </a:lstStyle>
          <a:p>
            <a:pPr/>
            <a:r>
              <a:t>La tasa de resolución al primer contacto con videollamada supera los ratios de cualquier canal digital y teléfono.</a:t>
            </a:r>
          </a:p>
        </p:txBody>
      </p:sp>
      <p:sp>
        <p:nvSpPr>
          <p:cNvPr id="118" name="Los datos de la comparativa de canales de atención al cliente (CSAT y FCR) corresponden a promedios y tendencias consolidados del sector en 2025-2026, de varios informes de los clientes de Interactive Powers y contrastado por estudios independientes."/>
          <p:cNvSpPr txBox="1"/>
          <p:nvPr/>
        </p:nvSpPr>
        <p:spPr>
          <a:xfrm>
            <a:off x="1042275" y="5820532"/>
            <a:ext cx="9724902" cy="193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457200">
              <a:spcBef>
                <a:spcPts val="1200"/>
              </a:spcBef>
              <a:defRPr sz="600">
                <a:latin typeface="Montserrat Thin Regular"/>
                <a:ea typeface="Montserrat Thin Regular"/>
                <a:cs typeface="Montserrat Thin Regular"/>
                <a:sym typeface="Montserrat Thin Regular"/>
              </a:defRPr>
            </a:lvl1pPr>
          </a:lstStyle>
          <a:p>
            <a:pPr/>
            <a:r>
              <a:t>Los datos de la comparativa de canales de atención al cliente (CSAT y FCR) corresponden a promedios y tendencias consolidados del sector en 2025-2026, de varios informes de los clientes de Interactive Powers y contrastado por estudios independientes.</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22303A"/>
        </a:solidFill>
      </p:bgPr>
    </p:bg>
    <p:spTree>
      <p:nvGrpSpPr>
        <p:cNvPr id="1" name=""/>
        <p:cNvGrpSpPr/>
        <p:nvPr/>
      </p:nvGrpSpPr>
      <p:grpSpPr>
        <a:xfrm>
          <a:off x="0" y="0"/>
          <a:ext cx="0" cy="0"/>
          <a:chOff x="0" y="0"/>
          <a:chExt cx="0" cy="0"/>
        </a:xfrm>
      </p:grpSpPr>
      <p:sp>
        <p:nvSpPr>
          <p:cNvPr id="122" name="Text 0"/>
          <p:cNvSpPr txBox="1"/>
          <p:nvPr/>
        </p:nvSpPr>
        <p:spPr>
          <a:xfrm>
            <a:off x="658367" y="612394"/>
            <a:ext cx="5852162"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EL CONCEPTO</a:t>
            </a:r>
          </a:p>
        </p:txBody>
      </p:sp>
      <p:sp>
        <p:nvSpPr>
          <p:cNvPr id="123" name="Text 1"/>
          <p:cNvSpPr txBox="1"/>
          <p:nvPr/>
        </p:nvSpPr>
        <p:spPr>
          <a:xfrm>
            <a:off x="658367" y="868680"/>
            <a:ext cx="5852162" cy="895734"/>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3500"/>
              </a:lnSpc>
              <a:defRPr sz="3000">
                <a:solidFill>
                  <a:srgbClr val="FFFFFF"/>
                </a:solidFill>
                <a:latin typeface="Montserrat Thin Bold"/>
                <a:ea typeface="Montserrat Thin Bold"/>
                <a:cs typeface="Montserrat Thin Bold"/>
                <a:sym typeface="Montserrat Thin Bold"/>
              </a:defRPr>
            </a:pPr>
            <a:r>
              <a:t>Presencia física.</a:t>
            </a:r>
          </a:p>
          <a:p>
            <a:pPr>
              <a:lnSpc>
                <a:spcPts val="3500"/>
              </a:lnSpc>
              <a:defRPr sz="3000">
                <a:solidFill>
                  <a:srgbClr val="FFFFFF"/>
                </a:solidFill>
                <a:latin typeface="Montserrat Thin Bold"/>
                <a:ea typeface="Montserrat Thin Bold"/>
                <a:cs typeface="Montserrat Thin Bold"/>
                <a:sym typeface="Montserrat Thin Bold"/>
              </a:defRPr>
            </a:pPr>
            <a:r>
              <a:t>Operación remota.</a:t>
            </a:r>
          </a:p>
        </p:txBody>
      </p:sp>
      <p:sp>
        <p:nvSpPr>
          <p:cNvPr id="124" name="Text 2"/>
          <p:cNvSpPr txBox="1"/>
          <p:nvPr/>
        </p:nvSpPr>
        <p:spPr>
          <a:xfrm>
            <a:off x="658367" y="2286000"/>
            <a:ext cx="5760722" cy="1382562"/>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2200"/>
              </a:lnSpc>
              <a:defRPr sz="1300">
                <a:solidFill>
                  <a:srgbClr val="A8B4BE"/>
                </a:solidFill>
                <a:latin typeface="Montserrat Thin Regular"/>
                <a:ea typeface="Montserrat Thin Regular"/>
                <a:cs typeface="Montserrat Thin Regular"/>
                <a:sym typeface="Montserrat Thin Regular"/>
              </a:defRPr>
            </a:lvl1pPr>
          </a:lstStyle>
          <a:p>
            <a:pPr/>
            <a:r>
              <a:t>Un punto de servicio físico —kiosco, tableta o simplemente un adhesivo QR— conecta al cliente, en segundos, con un asesor humano en video de alta definición. El asesor puede estar en cualquier centro de contacto del mundo. El cliente percibe atención cara a cara de alto valor y resolutiva.</a:t>
            </a:r>
          </a:p>
        </p:txBody>
      </p:sp>
      <p:sp>
        <p:nvSpPr>
          <p:cNvPr id="125" name="Shape 3"/>
          <p:cNvSpPr/>
          <p:nvPr/>
        </p:nvSpPr>
        <p:spPr>
          <a:xfrm>
            <a:off x="658368" y="4114800"/>
            <a:ext cx="1926485" cy="402337"/>
          </a:xfrm>
          <a:prstGeom prst="roundRect">
            <a:avLst>
              <a:gd name="adj" fmla="val 45455"/>
            </a:avLst>
          </a:prstGeom>
          <a:solidFill>
            <a:srgbClr val="000000"/>
          </a:solidFill>
          <a:ln w="12700">
            <a:solidFill>
              <a:srgbClr val="ED7666"/>
            </a:solidFill>
          </a:ln>
        </p:spPr>
        <p:txBody>
          <a:bodyPr lIns="45719" rIns="45719"/>
          <a:lstStyle/>
          <a:p>
            <a:pPr/>
          </a:p>
        </p:txBody>
      </p:sp>
      <p:sp>
        <p:nvSpPr>
          <p:cNvPr id="126" name="Text 4"/>
          <p:cNvSpPr txBox="1"/>
          <p:nvPr/>
        </p:nvSpPr>
        <p:spPr>
          <a:xfrm>
            <a:off x="570050" y="4233417"/>
            <a:ext cx="2103121"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000">
                <a:solidFill>
                  <a:srgbClr val="FFFFFF"/>
                </a:solidFill>
                <a:latin typeface="Montserrat Thin Regular"/>
                <a:ea typeface="Montserrat Thin Regular"/>
                <a:cs typeface="Montserrat Thin Regular"/>
                <a:sym typeface="Montserrat Thin Regular"/>
              </a:defRPr>
            </a:lvl1pPr>
          </a:lstStyle>
          <a:p>
            <a:pPr/>
            <a:r>
              <a:t>Sin app que instalar</a:t>
            </a:r>
          </a:p>
        </p:txBody>
      </p:sp>
      <p:sp>
        <p:nvSpPr>
          <p:cNvPr id="127" name="Shape 5"/>
          <p:cNvSpPr/>
          <p:nvPr/>
        </p:nvSpPr>
        <p:spPr>
          <a:xfrm>
            <a:off x="2751620" y="4114800"/>
            <a:ext cx="1926485" cy="402337"/>
          </a:xfrm>
          <a:prstGeom prst="roundRect">
            <a:avLst>
              <a:gd name="adj" fmla="val 45455"/>
            </a:avLst>
          </a:prstGeom>
          <a:solidFill>
            <a:srgbClr val="000000"/>
          </a:solidFill>
          <a:ln w="12700">
            <a:solidFill>
              <a:srgbClr val="ED7666"/>
            </a:solidFill>
          </a:ln>
        </p:spPr>
        <p:txBody>
          <a:bodyPr lIns="45719" rIns="45719"/>
          <a:lstStyle/>
          <a:p>
            <a:pPr/>
          </a:p>
        </p:txBody>
      </p:sp>
      <p:sp>
        <p:nvSpPr>
          <p:cNvPr id="128" name="Text 6"/>
          <p:cNvSpPr txBox="1"/>
          <p:nvPr/>
        </p:nvSpPr>
        <p:spPr>
          <a:xfrm>
            <a:off x="2840143" y="4233417"/>
            <a:ext cx="1655065"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000">
                <a:solidFill>
                  <a:srgbClr val="FFFFFF"/>
                </a:solidFill>
                <a:latin typeface="Montserrat Thin Regular"/>
                <a:ea typeface="Montserrat Thin Regular"/>
                <a:cs typeface="Montserrat Thin Regular"/>
                <a:sym typeface="Montserrat Thin Regular"/>
              </a:defRPr>
            </a:lvl1pPr>
          </a:lstStyle>
          <a:p>
            <a:pPr/>
            <a:r>
              <a:t>Sin pedir cita previa</a:t>
            </a:r>
          </a:p>
        </p:txBody>
      </p:sp>
      <p:sp>
        <p:nvSpPr>
          <p:cNvPr id="129" name="Shape 7"/>
          <p:cNvSpPr/>
          <p:nvPr/>
        </p:nvSpPr>
        <p:spPr>
          <a:xfrm>
            <a:off x="4844871" y="4114800"/>
            <a:ext cx="2093596" cy="402337"/>
          </a:xfrm>
          <a:prstGeom prst="roundRect">
            <a:avLst>
              <a:gd name="adj" fmla="val 45455"/>
            </a:avLst>
          </a:prstGeom>
          <a:solidFill>
            <a:srgbClr val="000000"/>
          </a:solidFill>
          <a:ln w="12700">
            <a:solidFill>
              <a:srgbClr val="ED7666"/>
            </a:solidFill>
          </a:ln>
        </p:spPr>
        <p:txBody>
          <a:bodyPr lIns="45719" rIns="45719"/>
          <a:lstStyle/>
          <a:p>
            <a:pPr/>
          </a:p>
        </p:txBody>
      </p:sp>
      <p:sp>
        <p:nvSpPr>
          <p:cNvPr id="130" name="Text 8"/>
          <p:cNvSpPr txBox="1"/>
          <p:nvPr/>
        </p:nvSpPr>
        <p:spPr>
          <a:xfrm>
            <a:off x="4795303" y="4233417"/>
            <a:ext cx="2192732"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000">
                <a:solidFill>
                  <a:srgbClr val="FFFFFF"/>
                </a:solidFill>
                <a:latin typeface="Montserrat Thin Regular"/>
                <a:ea typeface="Montserrat Thin Regular"/>
                <a:cs typeface="Montserrat Thin Regular"/>
                <a:sym typeface="Montserrat Thin Regular"/>
              </a:defRPr>
            </a:lvl1pPr>
          </a:lstStyle>
          <a:p>
            <a:pPr/>
            <a:r>
              <a:t>Sin personal en sitio</a:t>
            </a:r>
          </a:p>
        </p:txBody>
      </p:sp>
      <p:sp>
        <p:nvSpPr>
          <p:cNvPr id="131" name="Shape 9"/>
          <p:cNvSpPr/>
          <p:nvPr/>
        </p:nvSpPr>
        <p:spPr>
          <a:xfrm>
            <a:off x="658368" y="6382511"/>
            <a:ext cx="82297" cy="82297"/>
          </a:xfrm>
          <a:prstGeom prst="rect">
            <a:avLst/>
          </a:prstGeom>
          <a:solidFill>
            <a:srgbClr val="FE6C5F"/>
          </a:solidFill>
          <a:ln w="12700">
            <a:miter lim="400000"/>
          </a:ln>
        </p:spPr>
        <p:txBody>
          <a:bodyPr lIns="45719" rIns="45719"/>
          <a:lstStyle/>
          <a:p>
            <a:pPr/>
          </a:p>
        </p:txBody>
      </p:sp>
      <p:sp>
        <p:nvSpPr>
          <p:cNvPr id="132" name="Text 10"/>
          <p:cNvSpPr txBox="1"/>
          <p:nvPr/>
        </p:nvSpPr>
        <p:spPr>
          <a:xfrm>
            <a:off x="841247" y="6344666"/>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A8B4BE"/>
                </a:solidFill>
                <a:latin typeface="Montserrat Thin Regular"/>
                <a:ea typeface="Montserrat Thin Regular"/>
                <a:cs typeface="Montserrat Thin Regular"/>
                <a:sym typeface="Montserrat Thin Regular"/>
              </a:defRPr>
            </a:lvl1pPr>
          </a:lstStyle>
          <a:p>
            <a:pPr/>
            <a:r>
              <a:t>Interactive Powers</a:t>
            </a:r>
          </a:p>
        </p:txBody>
      </p:sp>
      <p:pic>
        <p:nvPicPr>
          <p:cNvPr id="133" name="Layer.tiff" descr="Layer.tiff"/>
          <p:cNvPicPr>
            <a:picLocks noChangeAspect="1"/>
          </p:cNvPicPr>
          <p:nvPr/>
        </p:nvPicPr>
        <p:blipFill>
          <a:blip r:embed="rId3">
            <a:extLst/>
          </a:blip>
          <a:stretch>
            <a:fillRect/>
          </a:stretch>
        </p:blipFill>
        <p:spPr>
          <a:xfrm>
            <a:off x="7845784" y="590992"/>
            <a:ext cx="3548299" cy="5910565"/>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7" name="Layer.tiff" descr="Layer.tiff"/>
          <p:cNvPicPr>
            <a:picLocks noChangeAspect="1"/>
          </p:cNvPicPr>
          <p:nvPr/>
        </p:nvPicPr>
        <p:blipFill>
          <a:blip r:embed="rId3">
            <a:extLst/>
          </a:blip>
          <a:stretch>
            <a:fillRect/>
          </a:stretch>
        </p:blipFill>
        <p:spPr>
          <a:xfrm>
            <a:off x="0" y="0"/>
            <a:ext cx="12192000" cy="6858000"/>
          </a:xfrm>
          <a:prstGeom prst="rect">
            <a:avLst/>
          </a:prstGeom>
          <a:ln w="12700">
            <a:miter lim="400000"/>
          </a:ln>
        </p:spPr>
      </p:pic>
      <p:grpSp>
        <p:nvGrpSpPr>
          <p:cNvPr id="146" name="Group"/>
          <p:cNvGrpSpPr/>
          <p:nvPr/>
        </p:nvGrpSpPr>
        <p:grpSpPr>
          <a:xfrm>
            <a:off x="2506389" y="512415"/>
            <a:ext cx="7519970" cy="7596843"/>
            <a:chOff x="0" y="0"/>
            <a:chExt cx="7519968" cy="7596841"/>
          </a:xfrm>
        </p:grpSpPr>
        <p:sp>
          <p:nvSpPr>
            <p:cNvPr id="138" name="Rectangle"/>
            <p:cNvSpPr/>
            <p:nvPr/>
          </p:nvSpPr>
          <p:spPr>
            <a:xfrm>
              <a:off x="0" y="0"/>
              <a:ext cx="7519969" cy="6348843"/>
            </a:xfrm>
            <a:prstGeom prst="rect">
              <a:avLst/>
            </a:prstGeom>
            <a:gradFill flip="none" rotWithShape="1">
              <a:gsLst>
                <a:gs pos="0">
                  <a:srgbClr val="56C1FF"/>
                </a:gs>
                <a:gs pos="100000">
                  <a:srgbClr val="0076BA"/>
                </a:gs>
              </a:gsLst>
              <a:lin ang="5400000" scaled="0"/>
            </a:gradFill>
            <a:ln w="3175" cap="flat">
              <a:noFill/>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p>
          </p:txBody>
        </p:sp>
        <p:grpSp>
          <p:nvGrpSpPr>
            <p:cNvPr id="141" name="Group"/>
            <p:cNvGrpSpPr/>
            <p:nvPr/>
          </p:nvGrpSpPr>
          <p:grpSpPr>
            <a:xfrm>
              <a:off x="2398732" y="4931855"/>
              <a:ext cx="2722505" cy="2664987"/>
              <a:chOff x="0" y="0"/>
              <a:chExt cx="2722504" cy="2664986"/>
            </a:xfrm>
          </p:grpSpPr>
          <p:sp>
            <p:nvSpPr>
              <p:cNvPr id="139" name="Circle"/>
              <p:cNvSpPr/>
              <p:nvPr/>
            </p:nvSpPr>
            <p:spPr>
              <a:xfrm>
                <a:off x="375643" y="346881"/>
                <a:ext cx="1971224" cy="1971224"/>
              </a:xfrm>
              <a:prstGeom prst="ellipse">
                <a:avLst/>
              </a:prstGeom>
              <a:solidFill>
                <a:srgbClr val="FFFFFF"/>
              </a:solidFill>
              <a:ln w="3175" cap="flat">
                <a:noFill/>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p>
            </p:txBody>
          </p:sp>
          <p:pic>
            <p:nvPicPr>
              <p:cNvPr id="140" name="Image Layer.tiff" descr="Image Layer.tiff"/>
              <p:cNvPicPr>
                <a:picLocks noChangeAspect="1"/>
              </p:cNvPicPr>
              <p:nvPr/>
            </p:nvPicPr>
            <p:blipFill>
              <a:blip r:embed="rId4">
                <a:extLst/>
              </a:blip>
              <a:stretch>
                <a:fillRect/>
              </a:stretch>
            </p:blipFill>
            <p:spPr>
              <a:xfrm>
                <a:off x="0" y="0"/>
                <a:ext cx="2722505" cy="2664987"/>
              </a:xfrm>
              <a:prstGeom prst="rect">
                <a:avLst/>
              </a:prstGeom>
              <a:ln w="12700" cap="flat">
                <a:noFill/>
                <a:miter lim="400000"/>
              </a:ln>
              <a:effectLst/>
            </p:spPr>
          </p:pic>
        </p:grpSp>
        <p:sp>
          <p:nvSpPr>
            <p:cNvPr id="142" name="Scan the QR code to contact an agent and complete the registration form. You can speak through your smartphone while interacting here."/>
            <p:cNvSpPr txBox="1"/>
            <p:nvPr/>
          </p:nvSpPr>
          <p:spPr>
            <a:xfrm>
              <a:off x="1927701" y="4289722"/>
              <a:ext cx="3323819" cy="50984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25400" tIns="25400" rIns="25400" bIns="25400" numCol="1" anchor="ctr">
              <a:spAutoFit/>
            </a:bodyPr>
            <a:lstStyle>
              <a:lvl1pPr algn="ctr" defTabSz="1219169">
                <a:lnSpc>
                  <a:spcPct val="90000"/>
                </a:lnSpc>
                <a:spcBef>
                  <a:spcPts val="2200"/>
                </a:spcBef>
                <a:defRPr sz="1100">
                  <a:solidFill>
                    <a:srgbClr val="EBEBEB"/>
                  </a:solidFill>
                  <a:latin typeface="Helvetica Neue Thin"/>
                  <a:ea typeface="Helvetica Neue Thin"/>
                  <a:cs typeface="Helvetica Neue Thin"/>
                  <a:sym typeface="Helvetica Neue Thin"/>
                </a:defRPr>
              </a:lvl1pPr>
            </a:lstStyle>
            <a:p>
              <a:pPr/>
              <a:r>
                <a:t>Scan the QR code to contact an agent and complete the registration form. You can speak through your smartphone while interacting here.</a:t>
              </a:r>
            </a:p>
          </p:txBody>
        </p:sp>
        <p:grpSp>
          <p:nvGrpSpPr>
            <p:cNvPr id="145" name="Group"/>
            <p:cNvGrpSpPr/>
            <p:nvPr/>
          </p:nvGrpSpPr>
          <p:grpSpPr>
            <a:xfrm>
              <a:off x="2711595" y="1540391"/>
              <a:ext cx="2096778" cy="2453172"/>
              <a:chOff x="0" y="0"/>
              <a:chExt cx="2096777" cy="2453170"/>
            </a:xfrm>
          </p:grpSpPr>
          <p:sp>
            <p:nvSpPr>
              <p:cNvPr id="143" name="Rounded Rectangle"/>
              <p:cNvSpPr/>
              <p:nvPr/>
            </p:nvSpPr>
            <p:spPr>
              <a:xfrm>
                <a:off x="0" y="0"/>
                <a:ext cx="2096778" cy="2453171"/>
              </a:xfrm>
              <a:prstGeom prst="roundRect">
                <a:avLst>
                  <a:gd name="adj" fmla="val 2700"/>
                </a:avLst>
              </a:prstGeom>
              <a:solidFill>
                <a:srgbClr val="FFFFFF"/>
              </a:solidFill>
              <a:ln w="3175" cap="flat">
                <a:noFill/>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p>
            </p:txBody>
          </p:sp>
          <p:pic>
            <p:nvPicPr>
              <p:cNvPr id="144" name="Screenshot 2025-09-24 at 5.56.27 PM.png" descr="Screenshot 2025-09-24 at 5.56.27 PM.png"/>
              <p:cNvPicPr>
                <a:picLocks noChangeAspect="1"/>
              </p:cNvPicPr>
              <p:nvPr/>
            </p:nvPicPr>
            <p:blipFill>
              <a:blip r:embed="rId5">
                <a:extLst/>
              </a:blip>
              <a:stretch>
                <a:fillRect/>
              </a:stretch>
            </p:blipFill>
            <p:spPr>
              <a:xfrm>
                <a:off x="42079" y="44799"/>
                <a:ext cx="2012619" cy="2363573"/>
              </a:xfrm>
              <a:prstGeom prst="rect">
                <a:avLst/>
              </a:prstGeom>
              <a:ln w="12700" cap="flat">
                <a:noFill/>
                <a:miter lim="400000"/>
              </a:ln>
              <a:effectLst/>
            </p:spPr>
          </p:pic>
        </p:grpSp>
      </p:gr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0" name="freepik__closeup-shot-a-professional-woman-wearing-headphon__2227.mp4" descr="freepik__closeup-shot-a-professional-woman-wearing-headphon__2227.mp4"/>
          <p:cNvPicPr>
            <a:picLocks noChangeAspect="0"/>
          </p:cNvPicPr>
          <p:nvPr>
            <a:videoFile r:link="rId3"/>
            <p:extLst>
              <p:ext uri="{DAA4B4D4-6D71-4841-9C94-3DE7FCFB9230}">
                <p14:media xmlns:p14="http://schemas.microsoft.com/office/powerpoint/2010/main" r:embed="rId4"/>
              </p:ext>
            </p:extLst>
          </p:nvPr>
        </p:nvPicPr>
        <p:blipFill>
          <a:blip r:embed="rId5">
            <a:extLst/>
          </a:blip>
          <a:stretch>
            <a:fillRect/>
          </a:stretch>
        </p:blipFill>
        <p:spPr>
          <a:xfrm>
            <a:off x="15025" y="8451"/>
            <a:ext cx="12161950" cy="6841098"/>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2000">
        <p:circl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5000" fill="hold"/>
                                        <p:tgtEl>
                                          <p:spTgt spid="150"/>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7" fill="hold" display="0">
                  <p:stCondLst>
                    <p:cond delay="indefinite"/>
                  </p:stCondLst>
                </p:cTn>
                <p:tgtEl>
                  <p:spTgt spid="150"/>
                </p:tgtEl>
              </p:cMediaNode>
            </p:video>
            <p:seq concurrent="1" prevAc="none" nextAc="seek">
              <p:cTn id="8" evtFilter="cancelBubble" nodeType="interactiveSeq" restart="whenNotActive" fill="hold">
                <p:stCondLst>
                  <p:cond delay="0" evt="onClick">
                    <p:tgtEl>
                      <p:spTgt spid="150"/>
                    </p:tgtEl>
                  </p:cond>
                </p:stCondLst>
                <p:endSync delay="0" evt="end">
                  <p:rtn val="all"/>
                </p:endSync>
                <p:childTnLst>
                  <p:par>
                    <p:cTn id="9" fill="hold">
                      <p:stCondLst>
                        <p:cond delay="0"/>
                      </p:stCondLst>
                      <p:childTnLst>
                        <p:par>
                          <p:cTn id="10" fill="hold">
                            <p:stCondLst>
                              <p:cond delay="0"/>
                            </p:stCondLst>
                            <p:childTnLst>
                              <p:par>
                                <p:cTn id="11" presetClass="mediacall" nodeType="clickEffect" presetSubtype="0" presetID="2" fill="hold">
                                  <p:stCondLst>
                                    <p:cond delay="0"/>
                                  </p:stCondLst>
                                  <p:childTnLst>
                                    <p:cmd type="call" cmd="togglePause">
                                      <p:cBhvr>
                                        <p:cTn id="12" dur="1" fill="hold"/>
                                        <p:tgtEl>
                                          <p:spTgt spid="150"/>
                                        </p:tgtEl>
                                      </p:cBhvr>
                                    </p:cmd>
                                  </p:childTnLst>
                                </p:cTn>
                              </p:par>
                            </p:childTnLst>
                          </p:cTn>
                        </p:par>
                      </p:childTnLst>
                    </p:cTn>
                  </p:par>
                </p:childTnLst>
              </p:cTn>
              <p:nextCondLst>
                <p:cond delay="0" evt="onClick">
                  <p:tgtEl>
                    <p:spTgt spid="150"/>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4F6F7"/>
        </a:solidFill>
      </p:bgPr>
    </p:bg>
    <p:spTree>
      <p:nvGrpSpPr>
        <p:cNvPr id="1" name=""/>
        <p:cNvGrpSpPr/>
        <p:nvPr/>
      </p:nvGrpSpPr>
      <p:grpSpPr>
        <a:xfrm>
          <a:off x="0" y="0"/>
          <a:ext cx="0" cy="0"/>
          <a:chOff x="0" y="0"/>
          <a:chExt cx="0" cy="0"/>
        </a:xfrm>
      </p:grpSpPr>
      <p:sp>
        <p:nvSpPr>
          <p:cNvPr id="154" name="Text 0"/>
          <p:cNvSpPr txBox="1"/>
          <p:nvPr/>
        </p:nvSpPr>
        <p:spPr>
          <a:xfrm>
            <a:off x="658520" y="612394"/>
            <a:ext cx="10874960"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ARQUITECTURA DE LA INTERACCIÓN</a:t>
            </a:r>
          </a:p>
        </p:txBody>
      </p:sp>
      <p:sp>
        <p:nvSpPr>
          <p:cNvPr id="155" name="Text 1"/>
          <p:cNvSpPr txBox="1"/>
          <p:nvPr/>
        </p:nvSpPr>
        <p:spPr>
          <a:xfrm>
            <a:off x="658367" y="868680"/>
            <a:ext cx="10874961" cy="4245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300"/>
              </a:lnSpc>
              <a:defRPr sz="2800">
                <a:solidFill>
                  <a:srgbClr val="22303A"/>
                </a:solidFill>
                <a:latin typeface="Montserrat Thin Bold"/>
                <a:ea typeface="Montserrat Thin Bold"/>
                <a:cs typeface="Montserrat Thin Bold"/>
                <a:sym typeface="Montserrat Thin Bold"/>
              </a:defRPr>
            </a:lvl1pPr>
          </a:lstStyle>
          <a:p>
            <a:pPr/>
            <a:r>
              <a:t>Cuatro pasos, menos de 30 segundos</a:t>
            </a:r>
          </a:p>
        </p:txBody>
      </p:sp>
      <p:sp>
        <p:nvSpPr>
          <p:cNvPr id="156" name="Shape 2"/>
          <p:cNvSpPr/>
          <p:nvPr/>
        </p:nvSpPr>
        <p:spPr>
          <a:xfrm>
            <a:off x="659891" y="1720520"/>
            <a:ext cx="2478026" cy="4196844"/>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9" rIns="45719"/>
          <a:lstStyle/>
          <a:p>
            <a:pPr/>
          </a:p>
        </p:txBody>
      </p:sp>
      <p:sp>
        <p:nvSpPr>
          <p:cNvPr id="157" name="Shape 3"/>
          <p:cNvSpPr/>
          <p:nvPr/>
        </p:nvSpPr>
        <p:spPr>
          <a:xfrm>
            <a:off x="915924" y="4353739"/>
            <a:ext cx="329185" cy="329185"/>
          </a:xfrm>
          <a:prstGeom prst="roundRect">
            <a:avLst>
              <a:gd name="adj" fmla="val 22222"/>
            </a:avLst>
          </a:prstGeom>
          <a:solidFill>
            <a:srgbClr val="FE6C5F"/>
          </a:solidFill>
          <a:ln w="12700">
            <a:miter lim="400000"/>
          </a:ln>
        </p:spPr>
        <p:txBody>
          <a:bodyPr lIns="45719" rIns="45719"/>
          <a:lstStyle/>
          <a:p>
            <a:pPr/>
          </a:p>
        </p:txBody>
      </p:sp>
      <p:sp>
        <p:nvSpPr>
          <p:cNvPr id="158" name="Text 4"/>
          <p:cNvSpPr txBox="1"/>
          <p:nvPr/>
        </p:nvSpPr>
        <p:spPr>
          <a:xfrm>
            <a:off x="915924" y="4423081"/>
            <a:ext cx="329185"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200">
                <a:solidFill>
                  <a:srgbClr val="FFFFFF"/>
                </a:solidFill>
                <a:latin typeface="Montserrat Thin Bold"/>
                <a:ea typeface="Montserrat Thin Bold"/>
                <a:cs typeface="Montserrat Thin Bold"/>
                <a:sym typeface="Montserrat Thin Bold"/>
              </a:defRPr>
            </a:lvl1pPr>
          </a:lstStyle>
          <a:p>
            <a:pPr/>
            <a:r>
              <a:t>1</a:t>
            </a:r>
          </a:p>
        </p:txBody>
      </p:sp>
      <p:sp>
        <p:nvSpPr>
          <p:cNvPr id="159" name="Text 5"/>
          <p:cNvSpPr txBox="1"/>
          <p:nvPr/>
        </p:nvSpPr>
        <p:spPr>
          <a:xfrm>
            <a:off x="1336548" y="4404031"/>
            <a:ext cx="1563625"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400">
                <a:solidFill>
                  <a:srgbClr val="22303A"/>
                </a:solidFill>
                <a:latin typeface="Montserrat Thin Bold"/>
                <a:ea typeface="Montserrat Thin Bold"/>
                <a:cs typeface="Montserrat Thin Bold"/>
                <a:sym typeface="Montserrat Thin Bold"/>
              </a:defRPr>
            </a:lvl1pPr>
          </a:lstStyle>
          <a:p>
            <a:pPr/>
            <a:r>
              <a:t>Escanea</a:t>
            </a:r>
          </a:p>
        </p:txBody>
      </p:sp>
      <p:sp>
        <p:nvSpPr>
          <p:cNvPr id="160" name="Text 6"/>
          <p:cNvSpPr txBox="1"/>
          <p:nvPr/>
        </p:nvSpPr>
        <p:spPr>
          <a:xfrm>
            <a:off x="915924" y="4792651"/>
            <a:ext cx="1965961" cy="8040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6B7A85"/>
                </a:solidFill>
                <a:latin typeface="Montserrat Thin Regular"/>
                <a:ea typeface="Montserrat Thin Regular"/>
                <a:cs typeface="Montserrat Thin Regular"/>
                <a:sym typeface="Montserrat Thin Regular"/>
              </a:defRPr>
            </a:lvl1pPr>
          </a:lstStyle>
          <a:p>
            <a:pPr/>
            <a:r>
              <a:t>El cliente escanea el QR del video kiosco, la tableta o el adhesivo con su propio teléfono móvil.</a:t>
            </a:r>
          </a:p>
        </p:txBody>
      </p:sp>
      <p:sp>
        <p:nvSpPr>
          <p:cNvPr id="161" name="Shape 7"/>
          <p:cNvSpPr/>
          <p:nvPr/>
        </p:nvSpPr>
        <p:spPr>
          <a:xfrm>
            <a:off x="3457955" y="1720520"/>
            <a:ext cx="2478026" cy="4196844"/>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9" rIns="45719"/>
          <a:lstStyle/>
          <a:p>
            <a:pPr/>
          </a:p>
        </p:txBody>
      </p:sp>
      <p:sp>
        <p:nvSpPr>
          <p:cNvPr id="162" name="Shape 8"/>
          <p:cNvSpPr/>
          <p:nvPr/>
        </p:nvSpPr>
        <p:spPr>
          <a:xfrm>
            <a:off x="3713988" y="4353739"/>
            <a:ext cx="329185" cy="329185"/>
          </a:xfrm>
          <a:prstGeom prst="roundRect">
            <a:avLst>
              <a:gd name="adj" fmla="val 22222"/>
            </a:avLst>
          </a:prstGeom>
          <a:solidFill>
            <a:srgbClr val="FE6C5F"/>
          </a:solidFill>
          <a:ln w="12700">
            <a:miter lim="400000"/>
          </a:ln>
        </p:spPr>
        <p:txBody>
          <a:bodyPr lIns="45719" rIns="45719"/>
          <a:lstStyle/>
          <a:p>
            <a:pPr/>
          </a:p>
        </p:txBody>
      </p:sp>
      <p:sp>
        <p:nvSpPr>
          <p:cNvPr id="163" name="Text 9"/>
          <p:cNvSpPr txBox="1"/>
          <p:nvPr/>
        </p:nvSpPr>
        <p:spPr>
          <a:xfrm>
            <a:off x="3713988" y="4423081"/>
            <a:ext cx="329185"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200">
                <a:solidFill>
                  <a:srgbClr val="FFFFFF"/>
                </a:solidFill>
                <a:latin typeface="Montserrat Thin Bold"/>
                <a:ea typeface="Montserrat Thin Bold"/>
                <a:cs typeface="Montserrat Thin Bold"/>
                <a:sym typeface="Montserrat Thin Bold"/>
              </a:defRPr>
            </a:lvl1pPr>
          </a:lstStyle>
          <a:p>
            <a:pPr/>
            <a:r>
              <a:t>2</a:t>
            </a:r>
          </a:p>
        </p:txBody>
      </p:sp>
      <p:sp>
        <p:nvSpPr>
          <p:cNvPr id="164" name="Text 10"/>
          <p:cNvSpPr txBox="1"/>
          <p:nvPr/>
        </p:nvSpPr>
        <p:spPr>
          <a:xfrm>
            <a:off x="4134611" y="4404031"/>
            <a:ext cx="1563626"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400">
                <a:solidFill>
                  <a:srgbClr val="22303A"/>
                </a:solidFill>
                <a:latin typeface="Montserrat Thin Bold"/>
                <a:ea typeface="Montserrat Thin Bold"/>
                <a:cs typeface="Montserrat Thin Bold"/>
                <a:sym typeface="Montserrat Thin Bold"/>
              </a:defRPr>
            </a:lvl1pPr>
          </a:lstStyle>
          <a:p>
            <a:pPr/>
            <a:r>
              <a:t>Identifica</a:t>
            </a:r>
          </a:p>
        </p:txBody>
      </p:sp>
      <p:sp>
        <p:nvSpPr>
          <p:cNvPr id="165" name="Text 11"/>
          <p:cNvSpPr txBox="1"/>
          <p:nvPr/>
        </p:nvSpPr>
        <p:spPr>
          <a:xfrm>
            <a:off x="3713988" y="4792651"/>
            <a:ext cx="1965961" cy="8040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6B7A85"/>
                </a:solidFill>
                <a:latin typeface="Montserrat Thin Regular"/>
                <a:ea typeface="Montserrat Thin Regular"/>
                <a:cs typeface="Montserrat Thin Regular"/>
                <a:sym typeface="Montserrat Thin Regular"/>
              </a:defRPr>
            </a:lvl1pPr>
          </a:lstStyle>
          <a:p>
            <a:pPr/>
            <a:r>
              <a:t>Introduce los datos mínimos del servicio en su móvil: nombre, contacto, motivo, ID o código promo.</a:t>
            </a:r>
          </a:p>
        </p:txBody>
      </p:sp>
      <p:sp>
        <p:nvSpPr>
          <p:cNvPr id="166" name="Shape 12"/>
          <p:cNvSpPr/>
          <p:nvPr/>
        </p:nvSpPr>
        <p:spPr>
          <a:xfrm>
            <a:off x="6256020" y="1720520"/>
            <a:ext cx="2478025" cy="4196844"/>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9" rIns="45719"/>
          <a:lstStyle/>
          <a:p>
            <a:pPr/>
          </a:p>
        </p:txBody>
      </p:sp>
      <p:sp>
        <p:nvSpPr>
          <p:cNvPr id="167" name="Shape 13"/>
          <p:cNvSpPr/>
          <p:nvPr/>
        </p:nvSpPr>
        <p:spPr>
          <a:xfrm>
            <a:off x="6512052" y="4353739"/>
            <a:ext cx="329185" cy="329185"/>
          </a:xfrm>
          <a:prstGeom prst="roundRect">
            <a:avLst>
              <a:gd name="adj" fmla="val 22222"/>
            </a:avLst>
          </a:prstGeom>
          <a:solidFill>
            <a:srgbClr val="FE6C5F"/>
          </a:solidFill>
          <a:ln w="12700">
            <a:miter lim="400000"/>
          </a:ln>
        </p:spPr>
        <p:txBody>
          <a:bodyPr lIns="45719" rIns="45719"/>
          <a:lstStyle/>
          <a:p>
            <a:pPr/>
          </a:p>
        </p:txBody>
      </p:sp>
      <p:sp>
        <p:nvSpPr>
          <p:cNvPr id="168" name="Text 14"/>
          <p:cNvSpPr txBox="1"/>
          <p:nvPr/>
        </p:nvSpPr>
        <p:spPr>
          <a:xfrm>
            <a:off x="6512052" y="4423081"/>
            <a:ext cx="329185"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200">
                <a:solidFill>
                  <a:srgbClr val="FFFFFF"/>
                </a:solidFill>
                <a:latin typeface="Montserrat Thin Bold"/>
                <a:ea typeface="Montserrat Thin Bold"/>
                <a:cs typeface="Montserrat Thin Bold"/>
                <a:sym typeface="Montserrat Thin Bold"/>
              </a:defRPr>
            </a:lvl1pPr>
          </a:lstStyle>
          <a:p>
            <a:pPr/>
            <a:r>
              <a:t>3</a:t>
            </a:r>
          </a:p>
        </p:txBody>
      </p:sp>
      <p:sp>
        <p:nvSpPr>
          <p:cNvPr id="169" name="Text 15"/>
          <p:cNvSpPr txBox="1"/>
          <p:nvPr/>
        </p:nvSpPr>
        <p:spPr>
          <a:xfrm>
            <a:off x="6932676" y="4404031"/>
            <a:ext cx="1563625"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400">
                <a:solidFill>
                  <a:srgbClr val="22303A"/>
                </a:solidFill>
                <a:latin typeface="Montserrat Thin Bold"/>
                <a:ea typeface="Montserrat Thin Bold"/>
                <a:cs typeface="Montserrat Thin Bold"/>
                <a:sym typeface="Montserrat Thin Bold"/>
              </a:defRPr>
            </a:lvl1pPr>
          </a:lstStyle>
          <a:p>
            <a:pPr/>
            <a:r>
              <a:t>Conecta</a:t>
            </a:r>
          </a:p>
        </p:txBody>
      </p:sp>
      <p:sp>
        <p:nvSpPr>
          <p:cNvPr id="170" name="Text 16"/>
          <p:cNvSpPr txBox="1"/>
          <p:nvPr/>
        </p:nvSpPr>
        <p:spPr>
          <a:xfrm>
            <a:off x="6512052" y="4792651"/>
            <a:ext cx="1965961" cy="8040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6B7A85"/>
                </a:solidFill>
                <a:latin typeface="Montserrat Thin Regular"/>
                <a:ea typeface="Montserrat Thin Regular"/>
                <a:cs typeface="Montserrat Thin Regular"/>
                <a:sym typeface="Montserrat Thin Regular"/>
              </a:defRPr>
            </a:lvl1pPr>
          </a:lstStyle>
          <a:p>
            <a:pPr/>
            <a:r>
              <a:t>Ingresa un PIN de sincronización. El sistema enruta la sesión al primer asesor disponible.</a:t>
            </a:r>
          </a:p>
        </p:txBody>
      </p:sp>
      <p:sp>
        <p:nvSpPr>
          <p:cNvPr id="171" name="Shape 17"/>
          <p:cNvSpPr/>
          <p:nvPr/>
        </p:nvSpPr>
        <p:spPr>
          <a:xfrm>
            <a:off x="9054083" y="1720520"/>
            <a:ext cx="2478025" cy="4196844"/>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9" rIns="45719"/>
          <a:lstStyle/>
          <a:p>
            <a:pPr/>
          </a:p>
        </p:txBody>
      </p:sp>
      <p:sp>
        <p:nvSpPr>
          <p:cNvPr id="172" name="Shape 18"/>
          <p:cNvSpPr/>
          <p:nvPr/>
        </p:nvSpPr>
        <p:spPr>
          <a:xfrm>
            <a:off x="9310116" y="4353739"/>
            <a:ext cx="329185" cy="329185"/>
          </a:xfrm>
          <a:prstGeom prst="roundRect">
            <a:avLst>
              <a:gd name="adj" fmla="val 22222"/>
            </a:avLst>
          </a:prstGeom>
          <a:solidFill>
            <a:srgbClr val="FE6C5F"/>
          </a:solidFill>
          <a:ln w="12700">
            <a:miter lim="400000"/>
          </a:ln>
        </p:spPr>
        <p:txBody>
          <a:bodyPr lIns="45719" rIns="45719"/>
          <a:lstStyle/>
          <a:p>
            <a:pPr/>
          </a:p>
        </p:txBody>
      </p:sp>
      <p:sp>
        <p:nvSpPr>
          <p:cNvPr id="173" name="Text 19"/>
          <p:cNvSpPr txBox="1"/>
          <p:nvPr/>
        </p:nvSpPr>
        <p:spPr>
          <a:xfrm>
            <a:off x="9310116" y="4423081"/>
            <a:ext cx="329185"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200">
                <a:solidFill>
                  <a:srgbClr val="FFFFFF"/>
                </a:solidFill>
                <a:latin typeface="Montserrat Thin Bold"/>
                <a:ea typeface="Montserrat Thin Bold"/>
                <a:cs typeface="Montserrat Thin Bold"/>
                <a:sym typeface="Montserrat Thin Bold"/>
              </a:defRPr>
            </a:lvl1pPr>
          </a:lstStyle>
          <a:p>
            <a:pPr/>
            <a:r>
              <a:t>4</a:t>
            </a:r>
          </a:p>
        </p:txBody>
      </p:sp>
      <p:sp>
        <p:nvSpPr>
          <p:cNvPr id="174" name="Text 20"/>
          <p:cNvSpPr txBox="1"/>
          <p:nvPr/>
        </p:nvSpPr>
        <p:spPr>
          <a:xfrm>
            <a:off x="9730740" y="4404031"/>
            <a:ext cx="1563625"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400">
                <a:solidFill>
                  <a:srgbClr val="22303A"/>
                </a:solidFill>
                <a:latin typeface="Montserrat Thin Bold"/>
                <a:ea typeface="Montserrat Thin Bold"/>
                <a:cs typeface="Montserrat Thin Bold"/>
                <a:sym typeface="Montserrat Thin Bold"/>
              </a:defRPr>
            </a:lvl1pPr>
          </a:lstStyle>
          <a:p>
            <a:pPr/>
            <a:r>
              <a:t>Conversa</a:t>
            </a:r>
          </a:p>
        </p:txBody>
      </p:sp>
      <p:sp>
        <p:nvSpPr>
          <p:cNvPr id="175" name="Text 21"/>
          <p:cNvSpPr txBox="1"/>
          <p:nvPr/>
        </p:nvSpPr>
        <p:spPr>
          <a:xfrm>
            <a:off x="9310116" y="4792651"/>
            <a:ext cx="1965961" cy="8040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6B7A85"/>
                </a:solidFill>
                <a:latin typeface="Montserrat Thin Regular"/>
                <a:ea typeface="Montserrat Thin Regular"/>
                <a:cs typeface="Montserrat Thin Regular"/>
                <a:sym typeface="Montserrat Thin Regular"/>
              </a:defRPr>
            </a:lvl1pPr>
          </a:lstStyle>
          <a:p>
            <a:pPr/>
            <a:r>
              <a:t>El audio viaja por el teléfono del cliente: privacidad total y calidad de Video HD en cualquier entorno.</a:t>
            </a:r>
          </a:p>
        </p:txBody>
      </p:sp>
      <p:sp>
        <p:nvSpPr>
          <p:cNvPr id="176" name="Shape 22"/>
          <p:cNvSpPr/>
          <p:nvPr/>
        </p:nvSpPr>
        <p:spPr>
          <a:xfrm>
            <a:off x="658368" y="6382511"/>
            <a:ext cx="82297" cy="82297"/>
          </a:xfrm>
          <a:prstGeom prst="rect">
            <a:avLst/>
          </a:prstGeom>
          <a:solidFill>
            <a:srgbClr val="FE6C5F"/>
          </a:solidFill>
          <a:ln w="12700">
            <a:miter lim="400000"/>
          </a:ln>
        </p:spPr>
        <p:txBody>
          <a:bodyPr lIns="45719" rIns="45719"/>
          <a:lstStyle/>
          <a:p>
            <a:pPr/>
          </a:p>
        </p:txBody>
      </p:sp>
      <p:sp>
        <p:nvSpPr>
          <p:cNvPr id="177" name="Text 23"/>
          <p:cNvSpPr txBox="1"/>
          <p:nvPr/>
        </p:nvSpPr>
        <p:spPr>
          <a:xfrm>
            <a:off x="841247" y="6344666"/>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pic>
        <p:nvPicPr>
          <p:cNvPr id="178" name="magnific_1lxh4Lur4r.png" descr="magnific_1lxh4Lur4r.png"/>
          <p:cNvPicPr>
            <a:picLocks noChangeAspect="1"/>
          </p:cNvPicPr>
          <p:nvPr/>
        </p:nvPicPr>
        <p:blipFill>
          <a:blip r:embed="rId3">
            <a:extLst/>
          </a:blip>
          <a:srcRect l="17" t="0" r="17" b="0"/>
          <a:stretch>
            <a:fillRect/>
          </a:stretch>
        </p:blipFill>
        <p:spPr>
          <a:xfrm>
            <a:off x="941046" y="1901918"/>
            <a:ext cx="1915809" cy="2281919"/>
          </a:xfrm>
          <a:prstGeom prst="rect">
            <a:avLst/>
          </a:prstGeom>
          <a:ln>
            <a:solidFill>
              <a:srgbClr val="DDE3E6"/>
            </a:solidFill>
          </a:ln>
        </p:spPr>
      </p:pic>
      <p:pic>
        <p:nvPicPr>
          <p:cNvPr id="179" name="magnific_rgjvyOFxtc.png" descr="magnific_rgjvyOFxtc.png"/>
          <p:cNvPicPr>
            <a:picLocks noChangeAspect="1"/>
          </p:cNvPicPr>
          <p:nvPr/>
        </p:nvPicPr>
        <p:blipFill>
          <a:blip r:embed="rId4">
            <a:extLst/>
          </a:blip>
          <a:srcRect l="29" t="0" r="29" b="0"/>
          <a:stretch>
            <a:fillRect/>
          </a:stretch>
        </p:blipFill>
        <p:spPr>
          <a:xfrm>
            <a:off x="3719492" y="1902198"/>
            <a:ext cx="1926187" cy="2289463"/>
          </a:xfrm>
          <a:prstGeom prst="rect">
            <a:avLst/>
          </a:prstGeom>
          <a:ln>
            <a:solidFill>
              <a:srgbClr val="DDE3E6"/>
            </a:solidFill>
          </a:ln>
        </p:spPr>
      </p:pic>
      <p:pic>
        <p:nvPicPr>
          <p:cNvPr id="180" name="magnific_eIXZEycdqL.png" descr="magnific_eIXZEycdqL.png"/>
          <p:cNvPicPr>
            <a:picLocks noChangeAspect="1"/>
          </p:cNvPicPr>
          <p:nvPr/>
        </p:nvPicPr>
        <p:blipFill>
          <a:blip r:embed="rId5">
            <a:extLst/>
          </a:blip>
          <a:srcRect l="46" t="0" r="46" b="0"/>
          <a:stretch>
            <a:fillRect/>
          </a:stretch>
        </p:blipFill>
        <p:spPr>
          <a:xfrm>
            <a:off x="6508256" y="1905574"/>
            <a:ext cx="1923576" cy="2281854"/>
          </a:xfrm>
          <a:prstGeom prst="rect">
            <a:avLst/>
          </a:prstGeom>
          <a:ln>
            <a:solidFill>
              <a:srgbClr val="DDE3E6"/>
            </a:solidFill>
          </a:ln>
        </p:spPr>
      </p:pic>
      <p:pic>
        <p:nvPicPr>
          <p:cNvPr id="181" name="magnific_xSLa9c9jfW.png" descr="magnific_xSLa9c9jfW.png"/>
          <p:cNvPicPr>
            <a:picLocks noChangeAspect="1"/>
          </p:cNvPicPr>
          <p:nvPr/>
        </p:nvPicPr>
        <p:blipFill>
          <a:blip r:embed="rId6">
            <a:extLst/>
          </a:blip>
          <a:srcRect l="43" t="0" r="43" b="0"/>
          <a:stretch>
            <a:fillRect/>
          </a:stretch>
        </p:blipFill>
        <p:spPr>
          <a:xfrm>
            <a:off x="9309677" y="1902198"/>
            <a:ext cx="1916883" cy="2289066"/>
          </a:xfrm>
          <a:prstGeom prst="rect">
            <a:avLst/>
          </a:prstGeom>
          <a:ln>
            <a:solidFill>
              <a:srgbClr val="DDE3E6"/>
            </a:solidFill>
          </a:ln>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advClick="1" p14:dur="2000">
        <p159:morph option="byObject"/>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4F6F7"/>
        </a:solidFill>
      </p:bgPr>
    </p:bg>
    <p:spTree>
      <p:nvGrpSpPr>
        <p:cNvPr id="1" name=""/>
        <p:cNvGrpSpPr/>
        <p:nvPr/>
      </p:nvGrpSpPr>
      <p:grpSpPr>
        <a:xfrm>
          <a:off x="0" y="0"/>
          <a:ext cx="0" cy="0"/>
          <a:chOff x="0" y="0"/>
          <a:chExt cx="0" cy="0"/>
        </a:xfrm>
      </p:grpSpPr>
      <p:sp>
        <p:nvSpPr>
          <p:cNvPr id="185" name="Text 0"/>
          <p:cNvSpPr txBox="1"/>
          <p:nvPr/>
        </p:nvSpPr>
        <p:spPr>
          <a:xfrm>
            <a:off x="658367" y="612394"/>
            <a:ext cx="10874961"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ARQUITECTURA · SPLIT</a:t>
            </a:r>
          </a:p>
        </p:txBody>
      </p:sp>
      <p:sp>
        <p:nvSpPr>
          <p:cNvPr id="186" name="Text 1"/>
          <p:cNvSpPr txBox="1"/>
          <p:nvPr/>
        </p:nvSpPr>
        <p:spPr>
          <a:xfrm>
            <a:off x="658367" y="868680"/>
            <a:ext cx="10874961" cy="40103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100"/>
              </a:lnSpc>
              <a:defRPr sz="2700">
                <a:solidFill>
                  <a:srgbClr val="22303A"/>
                </a:solidFill>
                <a:latin typeface="Montserrat Thin Bold"/>
                <a:ea typeface="Montserrat Thin Bold"/>
                <a:cs typeface="Montserrat Thin Bold"/>
                <a:sym typeface="Montserrat Thin Bold"/>
              </a:defRPr>
            </a:lvl1pPr>
          </a:lstStyle>
          <a:p>
            <a:pPr/>
            <a:r>
              <a:t>Una sola sesión repartida entre dos dispositivos</a:t>
            </a:r>
          </a:p>
        </p:txBody>
      </p:sp>
      <p:sp>
        <p:nvSpPr>
          <p:cNvPr id="187" name="Text 2"/>
          <p:cNvSpPr txBox="1"/>
          <p:nvPr/>
        </p:nvSpPr>
        <p:spPr>
          <a:xfrm>
            <a:off x="658367" y="1572767"/>
            <a:ext cx="9692642" cy="449735"/>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800"/>
              </a:lnSpc>
              <a:defRPr sz="1200">
                <a:solidFill>
                  <a:srgbClr val="6B7A85"/>
                </a:solidFill>
                <a:latin typeface="Montserrat Thin Regular"/>
                <a:ea typeface="Montserrat Thin Regular"/>
                <a:cs typeface="Montserrat Thin Regular"/>
                <a:sym typeface="Montserrat Thin Regular"/>
              </a:defRPr>
            </a:lvl1pPr>
          </a:lstStyle>
          <a:p>
            <a:pPr/>
            <a:r>
              <a:t>Es la pieza técnica que diferencia esta tecnología de cualquier videollamada: los flujos de la misma sesión se reparten entre la pantalla del punto de servicio y el teléfono del cliente.</a:t>
            </a:r>
          </a:p>
        </p:txBody>
      </p:sp>
      <p:sp>
        <p:nvSpPr>
          <p:cNvPr id="188" name="Shape 3"/>
          <p:cNvSpPr/>
          <p:nvPr/>
        </p:nvSpPr>
        <p:spPr>
          <a:xfrm>
            <a:off x="658367" y="2286000"/>
            <a:ext cx="4892042" cy="2395728"/>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9" rIns="45719"/>
          <a:lstStyle/>
          <a:p>
            <a:pPr/>
          </a:p>
        </p:txBody>
      </p:sp>
      <p:sp>
        <p:nvSpPr>
          <p:cNvPr id="189" name="Text 4"/>
          <p:cNvSpPr txBox="1"/>
          <p:nvPr/>
        </p:nvSpPr>
        <p:spPr>
          <a:xfrm>
            <a:off x="969264" y="2591053"/>
            <a:ext cx="4270248"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160" sz="900">
                <a:solidFill>
                  <a:srgbClr val="FE6C5F"/>
                </a:solidFill>
                <a:latin typeface="Montserrat Thin Bold"/>
                <a:ea typeface="Montserrat Thin Bold"/>
                <a:cs typeface="Montserrat Thin Bold"/>
                <a:sym typeface="Montserrat Thin Bold"/>
              </a:defRPr>
            </a:lvl1pPr>
          </a:lstStyle>
          <a:p>
            <a:pPr/>
            <a:r>
              <a:t>PUNTO FÍSICO</a:t>
            </a:r>
          </a:p>
        </p:txBody>
      </p:sp>
      <p:sp>
        <p:nvSpPr>
          <p:cNvPr id="190" name="Text 5"/>
          <p:cNvSpPr txBox="1"/>
          <p:nvPr/>
        </p:nvSpPr>
        <p:spPr>
          <a:xfrm>
            <a:off x="969264" y="2842006"/>
            <a:ext cx="4270248" cy="2413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500">
                <a:solidFill>
                  <a:srgbClr val="22303A"/>
                </a:solidFill>
                <a:latin typeface="Montserrat Thin Bold"/>
                <a:ea typeface="Montserrat Thin Bold"/>
                <a:cs typeface="Montserrat Thin Bold"/>
                <a:sym typeface="Montserrat Thin Bold"/>
              </a:defRPr>
            </a:lvl1pPr>
          </a:lstStyle>
          <a:p>
            <a:pPr/>
            <a:r>
              <a:t>Kiosco, pantalla o tableta</a:t>
            </a:r>
          </a:p>
        </p:txBody>
      </p:sp>
      <p:sp>
        <p:nvSpPr>
          <p:cNvPr id="191" name="Shape 6"/>
          <p:cNvSpPr/>
          <p:nvPr/>
        </p:nvSpPr>
        <p:spPr>
          <a:xfrm>
            <a:off x="987552" y="3374135"/>
            <a:ext cx="82297" cy="82297"/>
          </a:xfrm>
          <a:prstGeom prst="rect">
            <a:avLst/>
          </a:prstGeom>
          <a:solidFill>
            <a:srgbClr val="FE6C5F"/>
          </a:solidFill>
          <a:ln w="12700">
            <a:miter lim="400000"/>
          </a:ln>
        </p:spPr>
        <p:txBody>
          <a:bodyPr lIns="45719" rIns="45719"/>
          <a:lstStyle/>
          <a:p>
            <a:pPr/>
          </a:p>
        </p:txBody>
      </p:sp>
      <p:sp>
        <p:nvSpPr>
          <p:cNvPr id="192" name="Text 7"/>
          <p:cNvSpPr txBox="1"/>
          <p:nvPr/>
        </p:nvSpPr>
        <p:spPr>
          <a:xfrm>
            <a:off x="1225296" y="3330955"/>
            <a:ext cx="4014216"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6B7A85"/>
                </a:solidFill>
                <a:latin typeface="Montserrat Thin Regular"/>
                <a:ea typeface="Montserrat Thin Regular"/>
                <a:cs typeface="Montserrat Thin Regular"/>
                <a:sym typeface="Montserrat Thin Regular"/>
              </a:defRPr>
            </a:lvl1pPr>
          </a:lstStyle>
          <a:p>
            <a:pPr/>
            <a:r>
              <a:t>Video HD del asesor a tamaño real</a:t>
            </a:r>
          </a:p>
        </p:txBody>
      </p:sp>
      <p:sp>
        <p:nvSpPr>
          <p:cNvPr id="193" name="Shape 8"/>
          <p:cNvSpPr/>
          <p:nvPr/>
        </p:nvSpPr>
        <p:spPr>
          <a:xfrm>
            <a:off x="987552" y="3776471"/>
            <a:ext cx="82297" cy="82297"/>
          </a:xfrm>
          <a:prstGeom prst="rect">
            <a:avLst/>
          </a:prstGeom>
          <a:solidFill>
            <a:srgbClr val="FE6C5F"/>
          </a:solidFill>
          <a:ln w="12700">
            <a:miter lim="400000"/>
          </a:ln>
        </p:spPr>
        <p:txBody>
          <a:bodyPr lIns="45719" rIns="45719"/>
          <a:lstStyle/>
          <a:p>
            <a:pPr/>
          </a:p>
        </p:txBody>
      </p:sp>
      <p:sp>
        <p:nvSpPr>
          <p:cNvPr id="194" name="Text 9"/>
          <p:cNvSpPr txBox="1"/>
          <p:nvPr/>
        </p:nvSpPr>
        <p:spPr>
          <a:xfrm>
            <a:off x="1225296" y="3733291"/>
            <a:ext cx="4014216"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6B7A85"/>
                </a:solidFill>
                <a:latin typeface="Montserrat Thin Regular"/>
                <a:ea typeface="Montserrat Thin Regular"/>
                <a:cs typeface="Montserrat Thin Regular"/>
                <a:sym typeface="Montserrat Thin Regular"/>
              </a:defRPr>
            </a:lvl1pPr>
          </a:lstStyle>
          <a:p>
            <a:pPr/>
            <a:r>
              <a:t>Pantalla compartida de documentos</a:t>
            </a:r>
          </a:p>
        </p:txBody>
      </p:sp>
      <p:sp>
        <p:nvSpPr>
          <p:cNvPr id="195" name="Shape 10"/>
          <p:cNvSpPr/>
          <p:nvPr/>
        </p:nvSpPr>
        <p:spPr>
          <a:xfrm>
            <a:off x="987552" y="4178808"/>
            <a:ext cx="82297" cy="82297"/>
          </a:xfrm>
          <a:prstGeom prst="rect">
            <a:avLst/>
          </a:prstGeom>
          <a:solidFill>
            <a:srgbClr val="FE6C5F"/>
          </a:solidFill>
          <a:ln w="12700">
            <a:miter lim="400000"/>
          </a:ln>
        </p:spPr>
        <p:txBody>
          <a:bodyPr lIns="45719" rIns="45719"/>
          <a:lstStyle/>
          <a:p>
            <a:pPr/>
          </a:p>
        </p:txBody>
      </p:sp>
      <p:sp>
        <p:nvSpPr>
          <p:cNvPr id="196" name="Text 11"/>
          <p:cNvSpPr txBox="1"/>
          <p:nvPr/>
        </p:nvSpPr>
        <p:spPr>
          <a:xfrm>
            <a:off x="1225296" y="4135627"/>
            <a:ext cx="4014216"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6B7A85"/>
                </a:solidFill>
                <a:latin typeface="Montserrat Thin Regular"/>
                <a:ea typeface="Montserrat Thin Regular"/>
                <a:cs typeface="Montserrat Thin Regular"/>
                <a:sym typeface="Montserrat Thin Regular"/>
              </a:defRPr>
            </a:lvl1pPr>
          </a:lstStyle>
          <a:p>
            <a:pPr/>
            <a:r>
              <a:t>Recibe el flujo de media RTP</a:t>
            </a:r>
          </a:p>
        </p:txBody>
      </p:sp>
      <p:sp>
        <p:nvSpPr>
          <p:cNvPr id="197" name="Shape 12"/>
          <p:cNvSpPr/>
          <p:nvPr/>
        </p:nvSpPr>
        <p:spPr>
          <a:xfrm>
            <a:off x="5568696" y="3127248"/>
            <a:ext cx="1051561" cy="713233"/>
          </a:xfrm>
          <a:prstGeom prst="roundRect">
            <a:avLst>
              <a:gd name="adj" fmla="val 50000"/>
            </a:avLst>
          </a:prstGeom>
          <a:solidFill>
            <a:srgbClr val="FE6C5F"/>
          </a:solidFill>
          <a:ln w="12700">
            <a:miter lim="400000"/>
          </a:ln>
        </p:spPr>
        <p:txBody>
          <a:bodyPr lIns="45719" rIns="45719"/>
          <a:lstStyle/>
          <a:p>
            <a:pPr/>
          </a:p>
        </p:txBody>
      </p:sp>
      <p:sp>
        <p:nvSpPr>
          <p:cNvPr id="198" name="Text 13"/>
          <p:cNvSpPr txBox="1"/>
          <p:nvPr/>
        </p:nvSpPr>
        <p:spPr>
          <a:xfrm>
            <a:off x="5568696" y="3344164"/>
            <a:ext cx="1051561" cy="279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a:solidFill>
                  <a:srgbClr val="FFFFFF"/>
                </a:solidFill>
                <a:latin typeface="Montserrat Thin Bold"/>
                <a:ea typeface="Montserrat Thin Bold"/>
                <a:cs typeface="Montserrat Thin Bold"/>
                <a:sym typeface="Montserrat Thin Bold"/>
              </a:defRPr>
            </a:lvl1pPr>
          </a:lstStyle>
          <a:p>
            <a:pPr/>
            <a:r>
              <a:t>SPLIT</a:t>
            </a:r>
          </a:p>
        </p:txBody>
      </p:sp>
      <p:sp>
        <p:nvSpPr>
          <p:cNvPr id="199" name="Shape 14"/>
          <p:cNvSpPr/>
          <p:nvPr/>
        </p:nvSpPr>
        <p:spPr>
          <a:xfrm>
            <a:off x="6638543" y="2286000"/>
            <a:ext cx="4892041" cy="2395728"/>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9" rIns="45719"/>
          <a:lstStyle/>
          <a:p>
            <a:pPr/>
          </a:p>
        </p:txBody>
      </p:sp>
      <p:sp>
        <p:nvSpPr>
          <p:cNvPr id="200" name="Text 15"/>
          <p:cNvSpPr txBox="1"/>
          <p:nvPr/>
        </p:nvSpPr>
        <p:spPr>
          <a:xfrm>
            <a:off x="6949440" y="2591053"/>
            <a:ext cx="4270249"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160" sz="900">
                <a:solidFill>
                  <a:srgbClr val="FE6C5F"/>
                </a:solidFill>
                <a:latin typeface="Montserrat Thin Bold"/>
                <a:ea typeface="Montserrat Thin Bold"/>
                <a:cs typeface="Montserrat Thin Bold"/>
                <a:sym typeface="Montserrat Thin Bold"/>
              </a:defRPr>
            </a:lvl1pPr>
          </a:lstStyle>
          <a:p>
            <a:pPr/>
            <a:r>
              <a:t>DISPOSITIVO DEL CLIENTE</a:t>
            </a:r>
          </a:p>
        </p:txBody>
      </p:sp>
      <p:sp>
        <p:nvSpPr>
          <p:cNvPr id="201" name="Text 16"/>
          <p:cNvSpPr txBox="1"/>
          <p:nvPr/>
        </p:nvSpPr>
        <p:spPr>
          <a:xfrm>
            <a:off x="6949440" y="2842006"/>
            <a:ext cx="4270249" cy="2413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500">
                <a:solidFill>
                  <a:srgbClr val="22303A"/>
                </a:solidFill>
                <a:latin typeface="Montserrat Thin Bold"/>
                <a:ea typeface="Montserrat Thin Bold"/>
                <a:cs typeface="Montserrat Thin Bold"/>
                <a:sym typeface="Montserrat Thin Bold"/>
              </a:defRPr>
            </a:lvl1pPr>
          </a:lstStyle>
          <a:p>
            <a:pPr/>
            <a:r>
              <a:t>Su propio smartphone, sin app</a:t>
            </a:r>
          </a:p>
        </p:txBody>
      </p:sp>
      <p:sp>
        <p:nvSpPr>
          <p:cNvPr id="202" name="Shape 17"/>
          <p:cNvSpPr/>
          <p:nvPr/>
        </p:nvSpPr>
        <p:spPr>
          <a:xfrm>
            <a:off x="6967728" y="3374135"/>
            <a:ext cx="82297" cy="82297"/>
          </a:xfrm>
          <a:prstGeom prst="rect">
            <a:avLst/>
          </a:prstGeom>
          <a:solidFill>
            <a:srgbClr val="FE6C5F"/>
          </a:solidFill>
          <a:ln w="12700">
            <a:miter lim="400000"/>
          </a:ln>
        </p:spPr>
        <p:txBody>
          <a:bodyPr lIns="45719" rIns="45719"/>
          <a:lstStyle/>
          <a:p>
            <a:pPr/>
          </a:p>
        </p:txBody>
      </p:sp>
      <p:sp>
        <p:nvSpPr>
          <p:cNvPr id="203" name="Text 18"/>
          <p:cNvSpPr txBox="1"/>
          <p:nvPr/>
        </p:nvSpPr>
        <p:spPr>
          <a:xfrm>
            <a:off x="7205471" y="3330955"/>
            <a:ext cx="4014216"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6B7A85"/>
                </a:solidFill>
                <a:latin typeface="Montserrat Thin Regular"/>
                <a:ea typeface="Montserrat Thin Regular"/>
                <a:cs typeface="Montserrat Thin Regular"/>
                <a:sym typeface="Montserrat Thin Regular"/>
              </a:defRPr>
            </a:lvl1pPr>
          </a:lstStyle>
          <a:p>
            <a:pPr/>
            <a:r>
              <a:t>Audio bidireccional privado</a:t>
            </a:r>
          </a:p>
        </p:txBody>
      </p:sp>
      <p:sp>
        <p:nvSpPr>
          <p:cNvPr id="204" name="Shape 19"/>
          <p:cNvSpPr/>
          <p:nvPr/>
        </p:nvSpPr>
        <p:spPr>
          <a:xfrm>
            <a:off x="6967728" y="3776471"/>
            <a:ext cx="82297" cy="82297"/>
          </a:xfrm>
          <a:prstGeom prst="rect">
            <a:avLst/>
          </a:prstGeom>
          <a:solidFill>
            <a:srgbClr val="FE6C5F"/>
          </a:solidFill>
          <a:ln w="12700">
            <a:miter lim="400000"/>
          </a:ln>
        </p:spPr>
        <p:txBody>
          <a:bodyPr lIns="45719" rIns="45719"/>
          <a:lstStyle/>
          <a:p>
            <a:pPr/>
          </a:p>
        </p:txBody>
      </p:sp>
      <p:sp>
        <p:nvSpPr>
          <p:cNvPr id="205" name="Text 20"/>
          <p:cNvSpPr txBox="1"/>
          <p:nvPr/>
        </p:nvSpPr>
        <p:spPr>
          <a:xfrm>
            <a:off x="7205471" y="3733291"/>
            <a:ext cx="4014216"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6B7A85"/>
                </a:solidFill>
                <a:latin typeface="Montserrat Thin Regular"/>
                <a:ea typeface="Montserrat Thin Regular"/>
                <a:cs typeface="Montserrat Thin Regular"/>
                <a:sym typeface="Montserrat Thin Regular"/>
              </a:defRPr>
            </a:lvl1pPr>
          </a:lstStyle>
          <a:p>
            <a:pPr/>
            <a:r>
              <a:t>Señalización y control de sesión (RTC)</a:t>
            </a:r>
          </a:p>
        </p:txBody>
      </p:sp>
      <p:sp>
        <p:nvSpPr>
          <p:cNvPr id="206" name="Shape 21"/>
          <p:cNvSpPr/>
          <p:nvPr/>
        </p:nvSpPr>
        <p:spPr>
          <a:xfrm>
            <a:off x="6967728" y="4178808"/>
            <a:ext cx="82297" cy="82297"/>
          </a:xfrm>
          <a:prstGeom prst="rect">
            <a:avLst/>
          </a:prstGeom>
          <a:solidFill>
            <a:srgbClr val="FE6C5F"/>
          </a:solidFill>
          <a:ln w="12700">
            <a:miter lim="400000"/>
          </a:ln>
        </p:spPr>
        <p:txBody>
          <a:bodyPr lIns="45719" rIns="45719"/>
          <a:lstStyle/>
          <a:p>
            <a:pPr/>
          </a:p>
        </p:txBody>
      </p:sp>
      <p:sp>
        <p:nvSpPr>
          <p:cNvPr id="207" name="Text 22"/>
          <p:cNvSpPr txBox="1"/>
          <p:nvPr/>
        </p:nvSpPr>
        <p:spPr>
          <a:xfrm>
            <a:off x="7205471" y="4135627"/>
            <a:ext cx="4014216"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6B7A85"/>
                </a:solidFill>
                <a:latin typeface="Montserrat Thin Regular"/>
                <a:ea typeface="Montserrat Thin Regular"/>
                <a:cs typeface="Montserrat Thin Regular"/>
                <a:sym typeface="Montserrat Thin Regular"/>
              </a:defRPr>
            </a:lvl1pPr>
          </a:lstStyle>
          <a:p>
            <a:pPr/>
            <a:r>
              <a:t>Captura de datos y selección de servicio</a:t>
            </a:r>
          </a:p>
        </p:txBody>
      </p:sp>
      <p:sp>
        <p:nvSpPr>
          <p:cNvPr id="208" name="Shape 23"/>
          <p:cNvSpPr/>
          <p:nvPr/>
        </p:nvSpPr>
        <p:spPr>
          <a:xfrm>
            <a:off x="658367" y="4956047"/>
            <a:ext cx="10874961" cy="603505"/>
          </a:xfrm>
          <a:prstGeom prst="rect">
            <a:avLst/>
          </a:prstGeom>
          <a:solidFill>
            <a:srgbClr val="22303A"/>
          </a:solidFill>
          <a:ln w="12700">
            <a:miter lim="400000"/>
          </a:ln>
        </p:spPr>
        <p:txBody>
          <a:bodyPr lIns="45719" rIns="45719"/>
          <a:lstStyle/>
          <a:p>
            <a:pPr/>
          </a:p>
        </p:txBody>
      </p:sp>
      <p:sp>
        <p:nvSpPr>
          <p:cNvPr id="209" name="Text 24"/>
          <p:cNvSpPr txBox="1"/>
          <p:nvPr/>
        </p:nvSpPr>
        <p:spPr>
          <a:xfrm>
            <a:off x="932687" y="5168899"/>
            <a:ext cx="10326321"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FFFFFF"/>
                </a:solidFill>
                <a:latin typeface="Montserrat Thin Regular"/>
                <a:ea typeface="Montserrat Thin Regular"/>
                <a:cs typeface="Montserrat Thin Regular"/>
                <a:sym typeface="Montserrat Thin Regular"/>
              </a:defRPr>
            </a:lvl1pPr>
          </a:lstStyle>
          <a:p>
            <a:pPr/>
            <a:r>
              <a:t>Centro de contacto  ·  ACD  ·  asesores en navegador web — reciben ambos flujos como una única interacción</a:t>
            </a:r>
          </a:p>
        </p:txBody>
      </p:sp>
      <p:sp>
        <p:nvSpPr>
          <p:cNvPr id="210" name="Text 25"/>
          <p:cNvSpPr txBox="1"/>
          <p:nvPr/>
        </p:nvSpPr>
        <p:spPr>
          <a:xfrm>
            <a:off x="658367" y="5751321"/>
            <a:ext cx="10874961"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000">
                <a:solidFill>
                  <a:srgbClr val="6B7A85"/>
                </a:solidFill>
                <a:latin typeface="Montserrat Thin Regular"/>
                <a:ea typeface="Montserrat Thin Regular"/>
                <a:cs typeface="Montserrat Thin Regular"/>
                <a:sym typeface="Montserrat Thin Regular"/>
              </a:defRPr>
            </a:lvl1pPr>
          </a:lstStyle>
          <a:p>
            <a:pPr/>
            <a:r>
              <a:t>Una sola sesión lógica  ·  Atraviesa firewall y NAT corporativos  ·  WiFi, 5G o LTE  ·  Modo PWA conectar más tarde ·   sin VPN ·   sin App ·  sin Instalación</a:t>
            </a:r>
          </a:p>
        </p:txBody>
      </p:sp>
      <p:sp>
        <p:nvSpPr>
          <p:cNvPr id="211" name="Shape 26"/>
          <p:cNvSpPr/>
          <p:nvPr/>
        </p:nvSpPr>
        <p:spPr>
          <a:xfrm>
            <a:off x="658368" y="6382511"/>
            <a:ext cx="82297" cy="82297"/>
          </a:xfrm>
          <a:prstGeom prst="rect">
            <a:avLst/>
          </a:prstGeom>
          <a:solidFill>
            <a:srgbClr val="FE6C5F"/>
          </a:solidFill>
          <a:ln w="12700">
            <a:miter lim="400000"/>
          </a:ln>
        </p:spPr>
        <p:txBody>
          <a:bodyPr lIns="45719" rIns="45719"/>
          <a:lstStyle/>
          <a:p>
            <a:pPr/>
          </a:p>
        </p:txBody>
      </p:sp>
      <p:sp>
        <p:nvSpPr>
          <p:cNvPr id="212" name="Text 27"/>
          <p:cNvSpPr txBox="1"/>
          <p:nvPr/>
        </p:nvSpPr>
        <p:spPr>
          <a:xfrm>
            <a:off x="841247" y="6344666"/>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pic>
        <p:nvPicPr>
          <p:cNvPr id="213" name="pasted-movie.png" descr="pasted-movie.png"/>
          <p:cNvPicPr>
            <a:picLocks noChangeAspect="1"/>
          </p:cNvPicPr>
          <p:nvPr/>
        </p:nvPicPr>
        <p:blipFill>
          <a:blip r:embed="rId3">
            <a:extLst/>
          </a:blip>
          <a:stretch>
            <a:fillRect/>
          </a:stretch>
        </p:blipFill>
        <p:spPr>
          <a:xfrm>
            <a:off x="9875115" y="5709759"/>
            <a:ext cx="1903735" cy="1427802"/>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