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.jpe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media1.mp4" ContentType="video/unknown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2.jpe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3.jpeg" ContentType="image/jpe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4.jpeg" ContentType="image/jpe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image9.jpeg" ContentType="image/jpeg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image10.jpeg" ContentType="image/jpeg"/>
  <Override PartName="/ppt/media/image11.jpeg" ContentType="image/jpeg"/>
  <Override PartName="/ppt/media/image12.jpeg" ContentType="image/jpeg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</Relationships>
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</Relationships>
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</Relationships>
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</Relationships>
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</Relationships>
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</Relationships>
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</Relationships>
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6" name="Shape 5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Borító. A hibrid távjelenlétet önálló kategóriaként mutatjuk be: nem videohívás, hanem távoli operatív jelenlét egy fizikai ügyfélponton.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9" name="Shape 23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Érzékeny pont a megfelelés és a biztonság szempontjából: a hangcsatorna soha nem halad át megosztott hardveren az ügyfélponton.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76" name="Shape 27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Hub-and-spoke modell: minden új pont marginális befektetése hardver és kapcsolat, nem létszám.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8" name="Shape 2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három tényező, amely megkülönbözteti ezt egy hagyományos videóhívástól: valós méretű arc, nagy megosztott képernyő és vezérlés az ügyfél saját eszközéről.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7" name="Shape 33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multimodális választó egy fizikai pontot omnichannel csatornává alakít. A PIN megoldja a tipikus üzemeltetési kifogást: mi történik, ha több kioszk van egymás mellett.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Shape 35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8" name="Shape 35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Valós példa: egy autókölcsönző pont, ahol nyolc márka fér meg együtt, mindegyik saját ügyintézői várólistával. Bankszektorban ennek megfelelője egy termék vagy részleg szerinti választó lehetne.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0" name="Shape 39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kontextus folytonossága a legerősebb üzemeltetési érv egy hagyományos kontaktközponttal szemben: megszünteti az ismétlést, amely a mért elégedetlenség első számú oka.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2" name="Shape 4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Meghatározó érv a CIO számára: ez nem a kontaktközpont helyettesítője, hanem egy további csatorna. Emellett két üzemeltetési modellt is támogat, attól függően, hol dolgoznak a tanácsadók.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3" name="Shape 43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Válasz az infrastrukturális kérdésre: mit kell telepíteni. Válasz: az ügyfél oldalán semmit, csak kijelzőt és internetkapcsolatot igényel.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3" name="Shape 4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Még nincsenek ügyféladatok: ezek üzemeltetési modell szintű állítások, nem mért mutatók. Helyettesítendők valós adatokkal, amint validálva vannak.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01" name="Shape 5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dia az ügyfél kérésére lett átírva: nincs kalkulátor, nincsenek sűrű számadatok. Kvalitatív összehasonlítás a szórt és a központosított modell között: holtidő, bérköltség, fix infrastruktúra, és most már a szaktudás delokalizációja is (a csapat egyetlen helyszínre koncentrálása, vagy másik országba telepítése úgy, hogy az ügyfél ne érzékelje).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2" name="Shape 8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Bevezető dia. Segít a bizottságnak vizualizálni a problémát, mielőtt belemennénk a rendszerezésbe. Ez a négy forgatókönyv az 1–4. fájdalompont; a további négy később jelenik meg.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27" name="Shape 52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tanúsítványok a meglévő vállalati anyagokból származnak. Ellenőrizendő az érvényességük, mielőtt egy kockázati bizottság elé kerülnek.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49" name="Shape 5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Kulcsérv az IT számára: a szolgáltatás elérhetősége nem függ a telepített hardver elérhetőségétől.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78" name="Shape 57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Saját banki storyboard. Az önkiszolgáló előtér az ATM-területből szakosított, 0–24 órás kiszolgálási csatornává alakul.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Shape 60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5" name="Shape 60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Négy ágazat a bankszektor mellett. Mindegyikben ugyanaz a minta: egy olyan kiszolgálási pillanat, amely ma helyszíni szakembert igényel, de gazdaságilag nem indokolt.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31" name="Shape 63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Válasz a fizikai infrastrukturális kifogásra: nincs kötelező hardver. Ha már van digitális jelzőrendszer telepítve, az újrahasznosítható.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Shape 6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49" name="Shape 6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Teljes white-label. Releváns marketing és a bizottság számára is: a csatorna erősíti az ügyfél saját márkáját, ahelyett hogy felhígítaná.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81" name="Shape 68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Kiegészítő gazdasági érv: a pont megtérülése nem csak a kiszolgálási megtakaráson múlik, hanem a reklámfelület értékén is. Jól illeszkedik a kiskereskedelemhez, az utazási szektorhoz és az autóiparhoz.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Shape 71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20" name="Shape 72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Záró érvelés a CTA előtt. Minden blokk egy tipikus bizottsági kifogásra válaszol: érettség, bevezetés, integráció, adatvédelem, megfelelés, elérhetőség.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29" name="Shape 72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CTA. A végleges elérhetőségi és irodai adatok megerősítése szükséges terjesztés előtt.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2" name="Shape 10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probléma nem a személyes kiszolgálás minősége, hanem annak gazdaságossága: helyszínenkénti fix költség, egyenetlen lefedettség és újra nem osztható kapacitás.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Shape 12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probléma nem a személyes kiszolgálás minősége, hanem annak gazdaságossága: helyszínenkénti fix költség, egyenetlen lefedettség és újra nem osztható kapacitás.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6" name="Shape 13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központi gondolat: elválasztjuk azt a helyet, ahol a kiszolgálás történik, attól a helytől, ahol a kiszolgáló személy tartózkodik.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Itt az első kép! Egy QR-kód, amely összeköti a felhasználó eszközét a kioszkkal.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17999"/>
              </a:lnSpc>
              <a:defRPr sz="2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Másodperceken belül kapcsolódunk egy ügyintézőhöz; az ügyintéző nincs a ponthoz kötve, azonnal csatlakozik, és HD minőségben látja az ügyfelet.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4" name="Shape 18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Az ügyfél telefonja mikrofonként és fülhallgatóként funkcionál; a nagy kijelző a tanácsadó arcaként. Ez a szétválasztás a modell technikai kulcsa.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6" name="Shape 2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SPLIT az igazi mechanizmus a hangadatvédelem és a zajos környezetben nyújtott minőség mögött. Érdemes lassan elmagyarázni egy technikai bizottságnak: egy munkamenet, két eszköz, két adatfolyam.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xfrm>
            <a:off x="8478978" y="6232198"/>
            <a:ext cx="258623" cy="248304"/>
          </a:xfrm>
          <a:prstGeom prst="rect">
            <a:avLst/>
          </a:prstGeom>
        </p:spPr>
        <p:txBody>
          <a:bodyPr lIns="45718" tIns="45718" rIns="45718" bIns="45718" anchor="ctr"/>
          <a:lstStyle>
            <a:lvl1pPr algn="r" defTabSz="914400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ítulo y viñetas bl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/>
          <p:cNvSpPr txBox="1"/>
          <p:nvPr>
            <p:ph type="title"/>
          </p:nvPr>
        </p:nvSpPr>
        <p:spPr>
          <a:xfrm>
            <a:off x="2445849" y="312538"/>
            <a:ext cx="7552426" cy="766374"/>
          </a:xfrm>
          <a:prstGeom prst="rect">
            <a:avLst/>
          </a:prstGeom>
        </p:spPr>
        <p:txBody>
          <a:bodyPr lIns="35717" tIns="35717" rIns="35717" bIns="35717" anchor="ctr"/>
          <a:lstStyle>
            <a:lvl1pPr defTabSz="410764">
              <a:lnSpc>
                <a:spcPct val="100000"/>
              </a:lnSpc>
              <a:defRPr spc="0" sz="5600">
                <a:solidFill>
                  <a:srgbClr val="2B434B"/>
                </a:solidFill>
                <a:latin typeface="MuseoSansRounded-500"/>
                <a:ea typeface="MuseoSansRounded-500"/>
                <a:cs typeface="MuseoSansRounded-500"/>
                <a:sym typeface="MuseoSansRounded-500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9" name="Body Level One…"/>
          <p:cNvSpPr txBox="1"/>
          <p:nvPr>
            <p:ph type="body" idx="1"/>
          </p:nvPr>
        </p:nvSpPr>
        <p:spPr>
          <a:xfrm>
            <a:off x="2193725" y="1557626"/>
            <a:ext cx="7804549" cy="4525956"/>
          </a:xfrm>
          <a:prstGeom prst="rect">
            <a:avLst/>
          </a:prstGeom>
        </p:spPr>
        <p:txBody>
          <a:bodyPr lIns="35717" tIns="35717" rIns="35717" bIns="35717" anchor="ctr"/>
          <a:lstStyle>
            <a:lvl1pPr defTabSz="410764">
              <a:spcBef>
                <a:spcPts val="2900"/>
              </a:spcBef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1pPr>
            <a:lvl2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2pPr>
            <a:lvl3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3pPr>
            <a:lvl4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4pPr>
            <a:lvl5pPr marL="0" indent="0" defTabSz="410764">
              <a:spcBef>
                <a:spcPts val="2900"/>
              </a:spcBef>
              <a:buSzTx/>
              <a:buNone/>
              <a:defRPr sz="2400">
                <a:solidFill>
                  <a:srgbClr val="2B434B"/>
                </a:solidFill>
                <a:latin typeface="MuseoSansRounded-100"/>
                <a:ea typeface="MuseoSansRounded-100"/>
                <a:cs typeface="MuseoSansRounded-100"/>
                <a:sym typeface="MuseoSansRounded-100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© 2024 Interactive Powers"/>
          <p:cNvSpPr txBox="1"/>
          <p:nvPr/>
        </p:nvSpPr>
        <p:spPr>
          <a:xfrm>
            <a:off x="1952462" y="6380338"/>
            <a:ext cx="822625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marR="40752" algn="ctr" defTabSz="315886">
              <a:tabLst>
                <a:tab pos="38100" algn="l"/>
                <a:tab pos="685800" algn="l"/>
                <a:tab pos="1320800" algn="l"/>
                <a:tab pos="1968500" algn="l"/>
                <a:tab pos="2616200" algn="l"/>
                <a:tab pos="3251200" algn="l"/>
                <a:tab pos="3898900" algn="l"/>
                <a:tab pos="4533900" algn="l"/>
                <a:tab pos="5181600" algn="l"/>
                <a:tab pos="5829300" algn="l"/>
                <a:tab pos="6464300" algn="l"/>
                <a:tab pos="7112000" algn="l"/>
                <a:tab pos="7124700" algn="l"/>
                <a:tab pos="7632700" algn="l"/>
                <a:tab pos="8140700" algn="l"/>
                <a:tab pos="8204200" algn="l"/>
              </a:tabLst>
              <a:defRPr sz="1100">
                <a:solidFill>
                  <a:srgbClr val="2B434B"/>
                </a:solidFill>
                <a:uFill>
                  <a:solidFill>
                    <a:srgbClr val="929292"/>
                  </a:solidFill>
                </a:u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© 2024 Interactive Powers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xfrm>
            <a:off x="5964733" y="6505277"/>
            <a:ext cx="253605" cy="249237"/>
          </a:xfrm>
          <a:prstGeom prst="rect">
            <a:avLst/>
          </a:prstGeom>
        </p:spPr>
        <p:txBody>
          <a:bodyPr lIns="35717" tIns="35717" rIns="35717" bIns="35717" anchor="t"/>
          <a:lstStyle>
            <a:lvl1pPr defTabSz="410764">
              <a:defRPr sz="12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29" name="Body Level One…"/>
          <p:cNvSpPr txBox="1"/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0" name="Body Level One…"/>
          <p:cNvSpPr txBox="1"/>
          <p:nvPr>
            <p:ph type="body" idx="21" hasCustomPrompt="1"/>
          </p:nvPr>
        </p:nvSpPr>
        <p:spPr>
          <a:xfrm>
            <a:off x="635000" y="2133600"/>
            <a:ext cx="10922000" cy="4216400"/>
          </a:xfrm>
          <a:prstGeom prst="rect">
            <a:avLst/>
          </a:prstGeom>
        </p:spPr>
        <p:txBody>
          <a:bodyPr/>
          <a:lstStyle>
            <a:lvl1pPr marL="279400" indent="-279400" algn="l" defTabSz="1219200">
              <a:spcBef>
                <a:spcPts val="1200"/>
              </a:spcBef>
              <a:buClr>
                <a:srgbClr val="FFFFFF"/>
              </a:buClr>
              <a:buSzPct val="100000"/>
              <a:buChar char="•"/>
              <a:defRPr sz="24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r>
              <a:t>Slide bullet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000000"/>
            </a:gs>
            <a:gs pos="100000">
              <a:srgbClr val="3B3B3B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635000" y="406400"/>
            <a:ext cx="10922000" cy="778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 anchor="b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635000" y="1066800"/>
            <a:ext cx="10922000" cy="508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5400" tIns="25400" rIns="25400" bIns="25400">
            <a:normAutofit fontScale="100000" lnSpcReduction="0"/>
          </a:bodyPr>
          <a:lstStyle/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5985636" y="6546850"/>
            <a:ext cx="214377" cy="227204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lvl1pPr algn="ctr" defTabSz="412750">
              <a:defRPr sz="11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  <p:transition xmlns:p14="http://schemas.microsoft.com/office/powerpoint/2010/main" spd="med" advClick="1"/>
  <p:txStyles>
    <p:titleStyle>
      <a:lvl1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ctr" defTabSz="41275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6" strike="noStrike" sz="4200" u="none">
          <a:gradFill flip="none" rotWithShape="1">
            <a:gsLst>
              <a:gs pos="0">
                <a:srgbClr val="FFFFFF"/>
              </a:gs>
              <a:gs pos="100000">
                <a:srgbClr val="929292"/>
              </a:gs>
            </a:gsLst>
            <a:lin ang="5400000" scaled="0"/>
          </a:gradFill>
          <a:uFillTx/>
          <a:latin typeface="Graphik Semibold"/>
          <a:ea typeface="Graphik Semibold"/>
          <a:cs typeface="Graphik Semibold"/>
          <a:sym typeface="Graphik Semibold"/>
        </a:defRPr>
      </a:lvl9pPr>
    </p:titleStyle>
    <p:body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1pPr>
      <a:lvl2pPr marL="722538" marR="0" indent="-265338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2pPr>
      <a:lvl3pPr marL="1162050" marR="0" indent="-24765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3pPr>
      <a:lvl4pPr marL="16687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4pPr>
      <a:lvl5pPr marL="21259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5pPr>
      <a:lvl6pPr marL="25831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6pPr>
      <a:lvl7pPr marL="30403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7pPr>
      <a:lvl8pPr marL="34975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8pPr>
      <a:lvl9pPr marL="3954779" marR="0" indent="-297179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600" u="none">
          <a:solidFill>
            <a:srgbClr val="D5D5D5"/>
          </a:solidFill>
          <a:uFillTx/>
          <a:latin typeface="Graphik Medium"/>
          <a:ea typeface="Graphik Medium"/>
          <a:cs typeface="Graphik Medium"/>
          <a:sym typeface="Graphik Medium"/>
        </a:defRPr>
      </a:lvl9pPr>
    </p:bodyStyle>
    <p:other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tif"/><Relationship Id="rId4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.jpeg"/><Relationship Id="rId6" Type="http://schemas.openxmlformats.org/officeDocument/2006/relationships/image" Target="../media/image16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tif"/><Relationship Id="rId4" Type="http://schemas.openxmlformats.org/officeDocument/2006/relationships/image" Target="../media/image5.tif"/><Relationship Id="rId5" Type="http://schemas.openxmlformats.org/officeDocument/2006/relationships/image" Target="../media/image6.tif"/><Relationship Id="rId6" Type="http://schemas.openxmlformats.org/officeDocument/2006/relationships/image" Target="../media/image21.png"/><Relationship Id="rId7" Type="http://schemas.openxmlformats.org/officeDocument/2006/relationships/image" Target="../media/image7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eg"/><Relationship Id="rId4" Type="http://schemas.openxmlformats.org/officeDocument/2006/relationships/image" Target="../media/image8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0" Type="http://schemas.openxmlformats.org/officeDocument/2006/relationships/image" Target="../media/image33.png"/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6" Type="http://schemas.openxmlformats.org/officeDocument/2006/relationships/image" Target="../media/image39.png"/><Relationship Id="rId17" Type="http://schemas.openxmlformats.org/officeDocument/2006/relationships/image" Target="../media/image40.png"/><Relationship Id="rId18" Type="http://schemas.openxmlformats.org/officeDocument/2006/relationships/image" Target="../media/image4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tif"/><Relationship Id="rId4" Type="http://schemas.openxmlformats.org/officeDocument/2006/relationships/image" Target="../media/image42.png"/><Relationship Id="rId5" Type="http://schemas.openxmlformats.org/officeDocument/2006/relationships/image" Target="../media/image4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0" Type="http://schemas.openxmlformats.org/officeDocument/2006/relationships/image" Target="../media/image51.png"/><Relationship Id="rId11" Type="http://schemas.openxmlformats.org/officeDocument/2006/relationships/image" Target="../media/image52.png"/><Relationship Id="rId12" Type="http://schemas.openxmlformats.org/officeDocument/2006/relationships/image" Target="../media/image53.png"/><Relationship Id="rId13" Type="http://schemas.openxmlformats.org/officeDocument/2006/relationships/image" Target="../media/image54.png"/><Relationship Id="rId14" Type="http://schemas.openxmlformats.org/officeDocument/2006/relationships/image" Target="../media/image55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eg"/><Relationship Id="rId4" Type="http://schemas.openxmlformats.org/officeDocument/2006/relationships/image" Target="../media/image56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tif"/><Relationship Id="rId4" Type="http://schemas.openxmlformats.org/officeDocument/2006/relationships/image" Target="../media/image11.tif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8.jpe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jpeg"/><Relationship Id="rId4" Type="http://schemas.openxmlformats.org/officeDocument/2006/relationships/image" Target="../media/image12.tif"/><Relationship Id="rId5" Type="http://schemas.openxmlformats.org/officeDocument/2006/relationships/image" Target="../media/image61.png"/><Relationship Id="rId6" Type="http://schemas.openxmlformats.org/officeDocument/2006/relationships/image" Target="../media/image62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tif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tif"/><Relationship Id="rId4" Type="http://schemas.openxmlformats.org/officeDocument/2006/relationships/image" Target="../media/image8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tif"/><Relationship Id="rId4" Type="http://schemas.openxmlformats.org/officeDocument/2006/relationships/image" Target="../media/image9.png"/><Relationship Id="rId5" Type="http://schemas.openxmlformats.org/officeDocument/2006/relationships/image" Target="../media/image1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video" Target="../media/media1.mp4"/><Relationship Id="rId4" Type="http://schemas.microsoft.com/office/2007/relationships/media" Target="../media/media1.mp4"/><Relationship Id="rId5" Type="http://schemas.openxmlformats.org/officeDocument/2006/relationships/image" Target="../media/image1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0"/>
          <p:cNvSpPr/>
          <p:nvPr/>
        </p:nvSpPr>
        <p:spPr>
          <a:xfrm>
            <a:off x="6903718" y="0"/>
            <a:ext cx="5287977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" name="Shape 1"/>
          <p:cNvSpPr/>
          <p:nvPr/>
        </p:nvSpPr>
        <p:spPr>
          <a:xfrm>
            <a:off x="658368" y="1481327"/>
            <a:ext cx="384048" cy="38405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" name="Text 2"/>
          <p:cNvSpPr txBox="1"/>
          <p:nvPr/>
        </p:nvSpPr>
        <p:spPr>
          <a:xfrm>
            <a:off x="658366" y="2120645"/>
            <a:ext cx="603504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46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Telepresence</a:t>
            </a:r>
          </a:p>
        </p:txBody>
      </p:sp>
      <p:sp>
        <p:nvSpPr>
          <p:cNvPr id="43" name="Text 3"/>
          <p:cNvSpPr txBox="1"/>
          <p:nvPr/>
        </p:nvSpPr>
        <p:spPr>
          <a:xfrm>
            <a:off x="658366" y="2870454"/>
            <a:ext cx="6035044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46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Phygital</a:t>
            </a:r>
          </a:p>
        </p:txBody>
      </p:sp>
      <p:sp>
        <p:nvSpPr>
          <p:cNvPr id="44" name="Text 4"/>
          <p:cNvSpPr txBox="1"/>
          <p:nvPr/>
        </p:nvSpPr>
        <p:spPr>
          <a:xfrm>
            <a:off x="658366" y="3794759"/>
            <a:ext cx="5146149" cy="5964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400"/>
              </a:lnSpc>
              <a:defRPr sz="15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Személyes ügyfélkiszolgálás videón keresztül, helyszíni személyzet nélkül.</a:t>
            </a:r>
          </a:p>
        </p:txBody>
      </p:sp>
      <p:sp>
        <p:nvSpPr>
          <p:cNvPr id="45" name="Text 6"/>
          <p:cNvSpPr txBox="1"/>
          <p:nvPr/>
        </p:nvSpPr>
        <p:spPr>
          <a:xfrm>
            <a:off x="658367" y="5887719"/>
            <a:ext cx="4572003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46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46645" y="309482"/>
            <a:ext cx="3602123" cy="6239035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"/>
          <p:cNvSpPr txBox="1"/>
          <p:nvPr/>
        </p:nvSpPr>
        <p:spPr>
          <a:xfrm>
            <a:off x="1867765" y="4523232"/>
            <a:ext cx="939801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6500">
                <a:solidFill>
                  <a:srgbClr val="FFFFFF"/>
                </a:solidFill>
                <a:latin typeface="videortc-light"/>
                <a:ea typeface="videortc-light"/>
                <a:cs typeface="videortc-light"/>
                <a:sym typeface="videortc-light"/>
              </a:defRPr>
            </a:lvl1pPr>
          </a:lstStyle>
          <a:p>
            <a:pPr/>
            <a:r>
              <a:t></a:t>
            </a:r>
          </a:p>
        </p:txBody>
      </p:sp>
      <p:sp>
        <p:nvSpPr>
          <p:cNvPr id="48" name=""/>
          <p:cNvSpPr txBox="1"/>
          <p:nvPr/>
        </p:nvSpPr>
        <p:spPr>
          <a:xfrm>
            <a:off x="3294090" y="4631182"/>
            <a:ext cx="723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FFFFFF"/>
                </a:solidFill>
                <a:latin typeface="videortc-light"/>
                <a:ea typeface="videortc-light"/>
                <a:cs typeface="videortc-light"/>
                <a:sym typeface="videortc-light"/>
              </a:defRPr>
            </a:lvl1pPr>
          </a:lstStyle>
          <a:p>
            <a:pPr/>
            <a:r>
              <a:t></a:t>
            </a:r>
          </a:p>
        </p:txBody>
      </p:sp>
      <p:pic>
        <p:nvPicPr>
          <p:cNvPr id="49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474011" y="4794694"/>
            <a:ext cx="384163" cy="384163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"/>
          <p:cNvSpPr txBox="1"/>
          <p:nvPr/>
        </p:nvSpPr>
        <p:spPr>
          <a:xfrm>
            <a:off x="488441" y="4631182"/>
            <a:ext cx="7239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FFFFFF"/>
                </a:solidFill>
                <a:latin typeface="videortc-light"/>
                <a:ea typeface="videortc-light"/>
                <a:cs typeface="videortc-light"/>
                <a:sym typeface="videortc-light"/>
              </a:defRPr>
            </a:lvl1pPr>
          </a:lstStyle>
          <a:p>
            <a:pPr/>
            <a:r>
              <a:t></a:t>
            </a:r>
          </a:p>
        </p:txBody>
      </p:sp>
      <p:sp>
        <p:nvSpPr>
          <p:cNvPr id="51" name="Videó-kioszk"/>
          <p:cNvSpPr txBox="1"/>
          <p:nvPr/>
        </p:nvSpPr>
        <p:spPr>
          <a:xfrm>
            <a:off x="1112743" y="4752403"/>
            <a:ext cx="910530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Videó-kioszk</a:t>
            </a:r>
          </a:p>
        </p:txBody>
      </p:sp>
      <p:sp>
        <p:nvSpPr>
          <p:cNvPr id="52" name="Videohívás"/>
          <p:cNvSpPr txBox="1"/>
          <p:nvPr/>
        </p:nvSpPr>
        <p:spPr>
          <a:xfrm>
            <a:off x="2604176" y="4752403"/>
            <a:ext cx="791125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Videohívás</a:t>
            </a:r>
          </a:p>
        </p:txBody>
      </p:sp>
      <p:sp>
        <p:nvSpPr>
          <p:cNvPr id="53" name="Hívás"/>
          <p:cNvSpPr txBox="1"/>
          <p:nvPr/>
        </p:nvSpPr>
        <p:spPr>
          <a:xfrm>
            <a:off x="3910439" y="4752403"/>
            <a:ext cx="445348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Hívás</a:t>
            </a:r>
          </a:p>
        </p:txBody>
      </p:sp>
      <p:sp>
        <p:nvSpPr>
          <p:cNvPr id="54" name="WhatsApp"/>
          <p:cNvSpPr txBox="1"/>
          <p:nvPr/>
        </p:nvSpPr>
        <p:spPr>
          <a:xfrm>
            <a:off x="4954373" y="4752403"/>
            <a:ext cx="783057" cy="367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lnSpc>
                <a:spcPts val="2400"/>
              </a:lnSpc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WhatsApp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 0"/>
          <p:cNvSpPr txBox="1"/>
          <p:nvPr/>
        </p:nvSpPr>
        <p:spPr>
          <a:xfrm>
            <a:off x="658367" y="612393"/>
            <a:ext cx="54864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ADATVÉDELEM ÉS INKLÚZIÓ</a:t>
            </a:r>
          </a:p>
        </p:txBody>
      </p:sp>
      <p:sp>
        <p:nvSpPr>
          <p:cNvPr id="219" name="Text 1"/>
          <p:cNvSpPr txBox="1"/>
          <p:nvPr/>
        </p:nvSpPr>
        <p:spPr>
          <a:xfrm>
            <a:off x="658368" y="868680"/>
            <a:ext cx="6224223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hang soha nem halad át megosztott hardveren</a:t>
            </a:r>
          </a:p>
        </p:txBody>
      </p:sp>
      <p:sp>
        <p:nvSpPr>
          <p:cNvPr id="220" name="Text 2"/>
          <p:cNvSpPr txBox="1"/>
          <p:nvPr/>
        </p:nvSpPr>
        <p:spPr>
          <a:xfrm>
            <a:off x="658368" y="2286000"/>
            <a:ext cx="6224223" cy="1003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SPLIT architektúrának köszönhetően a hang az ügyfél saját telefonján keresztül érkezik és távozik — soha nem a kioszk hangszóróján vagy mikrofonján keresztül. Ugyanez a mechanizmus biztosítja az adatvédelmet és az érthetőséget zajos környezetben is.</a:t>
            </a:r>
          </a:p>
        </p:txBody>
      </p:sp>
      <p:sp>
        <p:nvSpPr>
          <p:cNvPr id="221" name="Shape 3"/>
          <p:cNvSpPr/>
          <p:nvPr/>
        </p:nvSpPr>
        <p:spPr>
          <a:xfrm>
            <a:off x="658368" y="3611879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2" name="Text 4"/>
          <p:cNvSpPr txBox="1"/>
          <p:nvPr/>
        </p:nvSpPr>
        <p:spPr>
          <a:xfrm>
            <a:off x="859536" y="3672076"/>
            <a:ext cx="234086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Akusztikai elszigetelés</a:t>
            </a:r>
          </a:p>
        </p:txBody>
      </p:sp>
      <p:sp>
        <p:nvSpPr>
          <p:cNvPr id="223" name="Text 5"/>
          <p:cNvSpPr txBox="1"/>
          <p:nvPr/>
        </p:nvSpPr>
        <p:spPr>
          <a:xfrm>
            <a:off x="859536" y="3922776"/>
            <a:ext cx="2340866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Sem környezeti zaj nem kerül a munkamenetbe, sem a közelben állókat nem zavarja a beszélgetés.</a:t>
            </a:r>
          </a:p>
        </p:txBody>
      </p:sp>
      <p:sp>
        <p:nvSpPr>
          <p:cNvPr id="224" name="Shape 6"/>
          <p:cNvSpPr/>
          <p:nvPr/>
        </p:nvSpPr>
        <p:spPr>
          <a:xfrm>
            <a:off x="3419854" y="3611879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5" name="Text 7"/>
          <p:cNvSpPr txBox="1"/>
          <p:nvPr/>
        </p:nvSpPr>
        <p:spPr>
          <a:xfrm>
            <a:off x="3621023" y="3672076"/>
            <a:ext cx="2340867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Adattitkosság</a:t>
            </a:r>
          </a:p>
        </p:txBody>
      </p:sp>
      <p:sp>
        <p:nvSpPr>
          <p:cNvPr id="226" name="Text 8"/>
          <p:cNvSpPr txBox="1"/>
          <p:nvPr/>
        </p:nvSpPr>
        <p:spPr>
          <a:xfrm>
            <a:off x="3621023" y="3922776"/>
            <a:ext cx="2340867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Banki, egészségügyi vagy személyes adatok, amelyeket a mellette állók nem hallhatnak.</a:t>
            </a:r>
          </a:p>
        </p:txBody>
      </p:sp>
      <p:sp>
        <p:nvSpPr>
          <p:cNvPr id="227" name="Shape 9"/>
          <p:cNvSpPr/>
          <p:nvPr/>
        </p:nvSpPr>
        <p:spPr>
          <a:xfrm>
            <a:off x="658368" y="4782310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8" name="Text 10"/>
          <p:cNvSpPr txBox="1"/>
          <p:nvPr/>
        </p:nvSpPr>
        <p:spPr>
          <a:xfrm>
            <a:off x="859536" y="4842508"/>
            <a:ext cx="234086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Többnyelvű kiszolgálás</a:t>
            </a:r>
          </a:p>
        </p:txBody>
      </p:sp>
      <p:sp>
        <p:nvSpPr>
          <p:cNvPr id="229" name="Text 11"/>
          <p:cNvSpPr txBox="1"/>
          <p:nvPr/>
        </p:nvSpPr>
        <p:spPr>
          <a:xfrm>
            <a:off x="859536" y="5093208"/>
            <a:ext cx="2340866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Automatikus irányítás az ügyfél nyelvére.</a:t>
            </a:r>
          </a:p>
        </p:txBody>
      </p:sp>
      <p:sp>
        <p:nvSpPr>
          <p:cNvPr id="230" name="Shape 12"/>
          <p:cNvSpPr/>
          <p:nvPr/>
        </p:nvSpPr>
        <p:spPr>
          <a:xfrm>
            <a:off x="3419854" y="4782310"/>
            <a:ext cx="68582" cy="93269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1" name="Text 13"/>
          <p:cNvSpPr txBox="1"/>
          <p:nvPr/>
        </p:nvSpPr>
        <p:spPr>
          <a:xfrm>
            <a:off x="3621023" y="4842508"/>
            <a:ext cx="2340867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Jelnyelv</a:t>
            </a:r>
          </a:p>
        </p:txBody>
      </p:sp>
      <p:sp>
        <p:nvSpPr>
          <p:cNvPr id="232" name="Text 14"/>
          <p:cNvSpPr txBox="1"/>
          <p:nvPr/>
        </p:nvSpPr>
        <p:spPr>
          <a:xfrm>
            <a:off x="3621023" y="5093208"/>
            <a:ext cx="2340867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Valós idejű tolmácsolás hallássérült ügyfelek számára.</a:t>
            </a:r>
          </a:p>
        </p:txBody>
      </p:sp>
      <p:sp>
        <p:nvSpPr>
          <p:cNvPr id="233" name="Shape 1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34" name="Text 1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235" name="Screenshot 2026-08-01 at 12.14.15 AM.png" descr="Screenshot 2026-08-01 at 12.14.15 AM.png"/>
          <p:cNvPicPr>
            <a:picLocks noChangeAspect="1"/>
          </p:cNvPicPr>
          <p:nvPr/>
        </p:nvPicPr>
        <p:blipFill>
          <a:blip r:embed="rId3">
            <a:extLst/>
          </a:blip>
          <a:srcRect l="3297" t="0" r="3297" b="0"/>
          <a:stretch>
            <a:fillRect/>
          </a:stretch>
        </p:blipFill>
        <p:spPr>
          <a:xfrm>
            <a:off x="8085835" y="512615"/>
            <a:ext cx="3415586" cy="29722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Screenshot 2026-08-01 at 12.15.36 AM.png" descr="Screenshot 2026-08-01 at 12.15.36 AM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85721" y="3397329"/>
            <a:ext cx="3415735" cy="2948055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Text 29"/>
          <p:cNvSpPr txBox="1"/>
          <p:nvPr/>
        </p:nvSpPr>
        <p:spPr>
          <a:xfrm>
            <a:off x="8218099" y="3333749"/>
            <a:ext cx="315098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MULTIMODÁLIS KOMMUNIKÁCIÓ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 0"/>
          <p:cNvSpPr txBox="1"/>
          <p:nvPr/>
        </p:nvSpPr>
        <p:spPr>
          <a:xfrm>
            <a:off x="658366" y="612393"/>
            <a:ext cx="55778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SKÁLÁZHATÓSÁG</a:t>
            </a:r>
          </a:p>
        </p:txBody>
      </p:sp>
      <p:sp>
        <p:nvSpPr>
          <p:cNvPr id="242" name="Text 1"/>
          <p:cNvSpPr txBox="1"/>
          <p:nvPr/>
        </p:nvSpPr>
        <p:spPr>
          <a:xfrm>
            <a:off x="658366" y="868680"/>
            <a:ext cx="5577844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Egy szakértő csapat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kiszolgálja a hálózatot</a:t>
            </a:r>
          </a:p>
        </p:txBody>
      </p:sp>
      <p:sp>
        <p:nvSpPr>
          <p:cNvPr id="243" name="Text 2"/>
          <p:cNvSpPr txBox="1"/>
          <p:nvPr/>
        </p:nvSpPr>
        <p:spPr>
          <a:xfrm>
            <a:off x="658366" y="2286000"/>
            <a:ext cx="5349244" cy="1003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kiszolgálási kapacitás többé nincs egyetlen épülethez kötve. Egy központosított tanácsadói csapat tucatnyi vagy akár több száz ügyfélpontot fed le, a keresletet pedig intelligens ACD-útválasztás osztja el az egyes helyszínek valós forgalma alapján.</a:t>
            </a:r>
          </a:p>
        </p:txBody>
      </p:sp>
      <p:sp>
        <p:nvSpPr>
          <p:cNvPr id="244" name="Shape 3"/>
          <p:cNvSpPr/>
          <p:nvPr/>
        </p:nvSpPr>
        <p:spPr>
          <a:xfrm>
            <a:off x="676655" y="3959352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5" name="Text 4"/>
          <p:cNvSpPr txBox="1"/>
          <p:nvPr/>
        </p:nvSpPr>
        <p:spPr>
          <a:xfrm>
            <a:off x="950974" y="3934458"/>
            <a:ext cx="50292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Új helyszínek nyitása helyi személyzet felvétele nélkül</a:t>
            </a:r>
          </a:p>
        </p:txBody>
      </p:sp>
      <p:sp>
        <p:nvSpPr>
          <p:cNvPr id="246" name="Shape 5"/>
          <p:cNvSpPr/>
          <p:nvPr/>
        </p:nvSpPr>
        <p:spPr>
          <a:xfrm>
            <a:off x="676655" y="4434840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7" name="Text 6"/>
          <p:cNvSpPr txBox="1"/>
          <p:nvPr/>
        </p:nvSpPr>
        <p:spPr>
          <a:xfrm>
            <a:off x="950974" y="4321047"/>
            <a:ext cx="5029203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Hosszabb nyitvatartás anélkül, hogy minden fióknál megduplázná a műszakokat</a:t>
            </a:r>
          </a:p>
        </p:txBody>
      </p:sp>
      <p:sp>
        <p:nvSpPr>
          <p:cNvPr id="248" name="Shape 7"/>
          <p:cNvSpPr/>
          <p:nvPr/>
        </p:nvSpPr>
        <p:spPr>
          <a:xfrm>
            <a:off x="676655" y="4910328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49" name="Text 8"/>
          <p:cNvSpPr txBox="1"/>
          <p:nvPr/>
        </p:nvSpPr>
        <p:spPr>
          <a:xfrm>
            <a:off x="950974" y="4885435"/>
            <a:ext cx="50292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szakértők immár a teljes hálózatban elérhetők</a:t>
            </a:r>
          </a:p>
        </p:txBody>
      </p:sp>
      <p:sp>
        <p:nvSpPr>
          <p:cNvPr id="250" name="Shape 9"/>
          <p:cNvSpPr/>
          <p:nvPr/>
        </p:nvSpPr>
        <p:spPr>
          <a:xfrm>
            <a:off x="6903718" y="1005838"/>
            <a:ext cx="4617722" cy="4846323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1" name="Text 11"/>
          <p:cNvSpPr txBox="1"/>
          <p:nvPr/>
        </p:nvSpPr>
        <p:spPr>
          <a:xfrm>
            <a:off x="6903718" y="1278027"/>
            <a:ext cx="4617722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Kontaktközpont · 0–24</a:t>
            </a:r>
          </a:p>
        </p:txBody>
      </p:sp>
      <p:sp>
        <p:nvSpPr>
          <p:cNvPr id="252" name="Shape 12"/>
          <p:cNvSpPr/>
          <p:nvPr/>
        </p:nvSpPr>
        <p:spPr>
          <a:xfrm flipH="1">
            <a:off x="7539228" y="3547871"/>
            <a:ext cx="1535162" cy="950977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3" name="Shape 13"/>
          <p:cNvSpPr/>
          <p:nvPr/>
        </p:nvSpPr>
        <p:spPr>
          <a:xfrm>
            <a:off x="7054594" y="4498847"/>
            <a:ext cx="969266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4" name="Text 14"/>
          <p:cNvSpPr txBox="1"/>
          <p:nvPr/>
        </p:nvSpPr>
        <p:spPr>
          <a:xfrm>
            <a:off x="7054594" y="4836920"/>
            <a:ext cx="96926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Fiók</a:t>
            </a:r>
          </a:p>
        </p:txBody>
      </p:sp>
      <p:sp>
        <p:nvSpPr>
          <p:cNvPr id="255" name="Shape 15"/>
          <p:cNvSpPr/>
          <p:nvPr/>
        </p:nvSpPr>
        <p:spPr>
          <a:xfrm flipH="1">
            <a:off x="8654795" y="3563756"/>
            <a:ext cx="434771" cy="935092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6" name="Shape 16"/>
          <p:cNvSpPr/>
          <p:nvPr/>
        </p:nvSpPr>
        <p:spPr>
          <a:xfrm>
            <a:off x="8170164" y="4498847"/>
            <a:ext cx="969266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7" name="Text 17"/>
          <p:cNvSpPr txBox="1"/>
          <p:nvPr/>
        </p:nvSpPr>
        <p:spPr>
          <a:xfrm>
            <a:off x="8170164" y="4836920"/>
            <a:ext cx="96926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Üzlet</a:t>
            </a:r>
          </a:p>
        </p:txBody>
      </p:sp>
      <p:sp>
        <p:nvSpPr>
          <p:cNvPr id="258" name="Shape 18"/>
          <p:cNvSpPr/>
          <p:nvPr/>
        </p:nvSpPr>
        <p:spPr>
          <a:xfrm>
            <a:off x="9167039" y="3547871"/>
            <a:ext cx="603326" cy="950977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59" name="Shape 19"/>
          <p:cNvSpPr/>
          <p:nvPr/>
        </p:nvSpPr>
        <p:spPr>
          <a:xfrm>
            <a:off x="9285730" y="4498847"/>
            <a:ext cx="969266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0" name="Text 20"/>
          <p:cNvSpPr txBox="1"/>
          <p:nvPr/>
        </p:nvSpPr>
        <p:spPr>
          <a:xfrm>
            <a:off x="9285730" y="4836920"/>
            <a:ext cx="96926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Szálloda</a:t>
            </a:r>
          </a:p>
        </p:txBody>
      </p:sp>
      <p:sp>
        <p:nvSpPr>
          <p:cNvPr id="261" name="Shape 21"/>
          <p:cNvSpPr/>
          <p:nvPr/>
        </p:nvSpPr>
        <p:spPr>
          <a:xfrm>
            <a:off x="9193586" y="3547870"/>
            <a:ext cx="1692346" cy="950979"/>
          </a:xfrm>
          <a:prstGeom prst="line">
            <a:avLst/>
          </a:prstGeom>
          <a:ln w="12700">
            <a:solidFill>
              <a:srgbClr val="FE6C5F"/>
            </a:solidFill>
            <a:prstDash val="dash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2" name="Shape 22"/>
          <p:cNvSpPr/>
          <p:nvPr/>
        </p:nvSpPr>
        <p:spPr>
          <a:xfrm>
            <a:off x="10401300" y="4498847"/>
            <a:ext cx="969264" cy="841250"/>
          </a:xfrm>
          <a:prstGeom prst="roundRect">
            <a:avLst>
              <a:gd name="adj" fmla="val 13043"/>
            </a:avLst>
          </a:prstGeom>
          <a:solidFill>
            <a:srgbClr val="F4F6F7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3" name="Text 23"/>
          <p:cNvSpPr txBox="1"/>
          <p:nvPr/>
        </p:nvSpPr>
        <p:spPr>
          <a:xfrm>
            <a:off x="10401300" y="4836920"/>
            <a:ext cx="96926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Klinika</a:t>
            </a:r>
          </a:p>
        </p:txBody>
      </p:sp>
      <p:sp>
        <p:nvSpPr>
          <p:cNvPr id="264" name="Text 24"/>
          <p:cNvSpPr txBox="1"/>
          <p:nvPr/>
        </p:nvSpPr>
        <p:spPr>
          <a:xfrm>
            <a:off x="6903718" y="5462268"/>
            <a:ext cx="4617722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… és a hálózat minden új helyszíne</a:t>
            </a:r>
          </a:p>
        </p:txBody>
      </p:sp>
      <p:sp>
        <p:nvSpPr>
          <p:cNvPr id="265" name="Shape 2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66" name="Text 2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grpSp>
        <p:nvGrpSpPr>
          <p:cNvPr id="270" name="Group"/>
          <p:cNvGrpSpPr/>
          <p:nvPr/>
        </p:nvGrpSpPr>
        <p:grpSpPr>
          <a:xfrm>
            <a:off x="7683072" y="2223562"/>
            <a:ext cx="2911915" cy="1128458"/>
            <a:chOff x="-46" y="0"/>
            <a:chExt cx="2911914" cy="1128456"/>
          </a:xfrm>
        </p:grpSpPr>
        <p:pic>
          <p:nvPicPr>
            <p:cNvPr id="267" name="freepik__a-young-caucasian-woman-approximately-25-years-old__67291.png" descr="freepik__a-young-caucasian-woman-approximately-25-years-old__67291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7637" t="26528" r="34216" b="33557"/>
            <a:stretch>
              <a:fillRect/>
            </a:stretch>
          </p:blipFill>
          <p:spPr>
            <a:xfrm>
              <a:off x="1783801" y="17302"/>
              <a:ext cx="1128068" cy="1094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40" y="0"/>
                  </a:moveTo>
                  <a:cubicBezTo>
                    <a:pt x="7322" y="0"/>
                    <a:pt x="4803" y="1006"/>
                    <a:pt x="2882" y="3017"/>
                  </a:cubicBezTo>
                  <a:cubicBezTo>
                    <a:pt x="-960" y="7039"/>
                    <a:pt x="-960" y="13556"/>
                    <a:pt x="2882" y="17578"/>
                  </a:cubicBezTo>
                  <a:cubicBezTo>
                    <a:pt x="6724" y="21600"/>
                    <a:pt x="12956" y="21600"/>
                    <a:pt x="16798" y="17578"/>
                  </a:cubicBezTo>
                  <a:cubicBezTo>
                    <a:pt x="20640" y="13556"/>
                    <a:pt x="20640" y="7039"/>
                    <a:pt x="16798" y="3017"/>
                  </a:cubicBezTo>
                  <a:cubicBezTo>
                    <a:pt x="14877" y="1006"/>
                    <a:pt x="12358" y="0"/>
                    <a:pt x="9840" y="0"/>
                  </a:cubicBezTo>
                  <a:close/>
                </a:path>
              </a:pathLst>
            </a:custGeom>
            <a:ln w="25400" cap="flat">
              <a:solidFill>
                <a:srgbClr val="ED7666"/>
              </a:solidFill>
              <a:prstDash val="solid"/>
              <a:miter lim="400000"/>
            </a:ln>
            <a:effectLst>
              <a:outerShdw sx="100000" sy="100000" kx="0" ky="0" algn="b" rotWithShape="0" blurRad="203200" dist="69664" dir="5400000">
                <a:srgbClr val="000000">
                  <a:alpha val="50000"/>
                </a:srgbClr>
              </a:outerShdw>
            </a:effectLst>
          </p:spPr>
        </p:pic>
        <p:pic>
          <p:nvPicPr>
            <p:cNvPr id="268" name="Screenshot 2025-03-10 at 5.26.06 PM.png" descr="Screenshot 2025-03-10 at 5.26.06 PM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4358" t="1131" r="4359" b="1113"/>
            <a:stretch>
              <a:fillRect/>
            </a:stretch>
          </p:blipFill>
          <p:spPr>
            <a:xfrm>
              <a:off x="-47" y="389"/>
              <a:ext cx="1128068" cy="11279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40" y="0"/>
                  </a:moveTo>
                  <a:cubicBezTo>
                    <a:pt x="7322" y="0"/>
                    <a:pt x="4803" y="1004"/>
                    <a:pt x="2882" y="3014"/>
                  </a:cubicBezTo>
                  <a:cubicBezTo>
                    <a:pt x="-960" y="7035"/>
                    <a:pt x="-960" y="13559"/>
                    <a:pt x="2882" y="17579"/>
                  </a:cubicBezTo>
                  <a:cubicBezTo>
                    <a:pt x="6724" y="21600"/>
                    <a:pt x="12956" y="21600"/>
                    <a:pt x="16798" y="17579"/>
                  </a:cubicBezTo>
                  <a:cubicBezTo>
                    <a:pt x="20640" y="13559"/>
                    <a:pt x="20640" y="7035"/>
                    <a:pt x="16798" y="3014"/>
                  </a:cubicBezTo>
                  <a:cubicBezTo>
                    <a:pt x="14877" y="1004"/>
                    <a:pt x="12358" y="0"/>
                    <a:pt x="9840" y="0"/>
                  </a:cubicBezTo>
                  <a:close/>
                </a:path>
              </a:pathLst>
            </a:custGeom>
            <a:ln w="25400" cap="flat">
              <a:solidFill>
                <a:srgbClr val="ED7666"/>
              </a:solidFill>
              <a:prstDash val="solid"/>
              <a:miter lim="400000"/>
            </a:ln>
            <a:effectLst>
              <a:outerShdw sx="100000" sy="100000" kx="0" ky="0" algn="b" rotWithShape="0" blurRad="152400" dist="106329" dir="5400000">
                <a:srgbClr val="000000">
                  <a:alpha val="50000"/>
                </a:srgbClr>
              </a:outerShdw>
            </a:effectLst>
          </p:spPr>
        </p:pic>
        <p:pic>
          <p:nvPicPr>
            <p:cNvPr id="269" name="freepik__the-style-is-candid-image-photography-with-natural__13118.jpeg" descr="freepik__the-style-is-candid-image-photography-with-natural__13118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6450" t="6541" r="6469" b="33885"/>
            <a:stretch>
              <a:fillRect/>
            </a:stretch>
          </p:blipFill>
          <p:spPr>
            <a:xfrm>
              <a:off x="891373" y="0"/>
              <a:ext cx="1128624" cy="11284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20595" fill="norm" stroke="1" extrusionOk="0">
                  <a:moveTo>
                    <a:pt x="9837" y="0"/>
                  </a:moveTo>
                  <a:cubicBezTo>
                    <a:pt x="7319" y="0"/>
                    <a:pt x="4802" y="1003"/>
                    <a:pt x="2882" y="3013"/>
                  </a:cubicBezTo>
                  <a:cubicBezTo>
                    <a:pt x="-960" y="7034"/>
                    <a:pt x="-960" y="13558"/>
                    <a:pt x="2882" y="17579"/>
                  </a:cubicBezTo>
                  <a:cubicBezTo>
                    <a:pt x="6723" y="21600"/>
                    <a:pt x="12957" y="21600"/>
                    <a:pt x="16798" y="17579"/>
                  </a:cubicBezTo>
                  <a:cubicBezTo>
                    <a:pt x="20640" y="13558"/>
                    <a:pt x="20640" y="7034"/>
                    <a:pt x="16798" y="3013"/>
                  </a:cubicBezTo>
                  <a:cubicBezTo>
                    <a:pt x="14878" y="1003"/>
                    <a:pt x="12353" y="0"/>
                    <a:pt x="9837" y="0"/>
                  </a:cubicBezTo>
                  <a:close/>
                </a:path>
              </a:pathLst>
            </a:custGeom>
            <a:ln w="25400" cap="flat">
              <a:solidFill>
                <a:srgbClr val="ED7666"/>
              </a:solidFill>
              <a:prstDash val="solid"/>
              <a:miter lim="400000"/>
            </a:ln>
            <a:effectLst>
              <a:outerShdw sx="100000" sy="100000" kx="0" ky="0" algn="b" rotWithShape="0" blurRad="63500" dist="25400" dir="5400000">
                <a:srgbClr val="000000">
                  <a:alpha val="50000"/>
                </a:srgbClr>
              </a:outerShdw>
            </a:effectLst>
          </p:spPr>
        </p:pic>
      </p:grpSp>
      <p:grpSp>
        <p:nvGrpSpPr>
          <p:cNvPr id="273" name="ACD"/>
          <p:cNvGrpSpPr/>
          <p:nvPr/>
        </p:nvGrpSpPr>
        <p:grpSpPr>
          <a:xfrm>
            <a:off x="8752407" y="3116814"/>
            <a:ext cx="773372" cy="773369"/>
            <a:chOff x="0" y="0"/>
            <a:chExt cx="773370" cy="773368"/>
          </a:xfrm>
        </p:grpSpPr>
        <p:sp>
          <p:nvSpPr>
            <p:cNvPr id="271" name="Circle"/>
            <p:cNvSpPr/>
            <p:nvPr/>
          </p:nvSpPr>
          <p:spPr>
            <a:xfrm>
              <a:off x="-1" y="0"/>
              <a:ext cx="773372" cy="773369"/>
            </a:xfrm>
            <a:prstGeom prst="ellipse">
              <a:avLst/>
            </a:prstGeom>
            <a:solidFill>
              <a:srgbClr val="ED7666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sz="1500">
                  <a:solidFill>
                    <a:srgbClr val="FFFFFF"/>
                  </a:solidFill>
                  <a:latin typeface="Montserrat Thin Bold"/>
                  <a:ea typeface="Montserrat Thin Bold"/>
                  <a:cs typeface="Montserrat Thin Bold"/>
                  <a:sym typeface="Montserrat Thin Bold"/>
                </a:defRPr>
              </a:pPr>
            </a:p>
          </p:txBody>
        </p:sp>
        <p:sp>
          <p:nvSpPr>
            <p:cNvPr id="272" name="ACD"/>
            <p:cNvSpPr txBox="1"/>
            <p:nvPr/>
          </p:nvSpPr>
          <p:spPr>
            <a:xfrm>
              <a:off x="113257" y="32224"/>
              <a:ext cx="546855" cy="7089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500">
                  <a:solidFill>
                    <a:srgbClr val="FFFFFF"/>
                  </a:solidFill>
                  <a:latin typeface="Montserrat Thin Bold"/>
                  <a:ea typeface="Montserrat Thin Bold"/>
                  <a:cs typeface="Montserrat Thin Bold"/>
                  <a:sym typeface="Montserrat Thin Bold"/>
                </a:defRPr>
              </a:lvl1pPr>
            </a:lstStyle>
            <a:p>
              <a:pPr/>
              <a:r>
                <a:t>ACD</a:t>
              </a:r>
            </a:p>
          </p:txBody>
        </p:sp>
      </p:grpSp>
      <p:pic>
        <p:nvPicPr>
          <p:cNvPr id="274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260712" y="1059786"/>
            <a:ext cx="1903736" cy="1427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ÜGYFÉLÉLMÉNY</a:t>
            </a:r>
          </a:p>
        </p:txBody>
      </p:sp>
      <p:sp>
        <p:nvSpPr>
          <p:cNvPr id="279" name="Text 1"/>
          <p:cNvSpPr txBox="1"/>
          <p:nvPr/>
        </p:nvSpPr>
        <p:spPr>
          <a:xfrm>
            <a:off x="658366" y="868680"/>
            <a:ext cx="10874962" cy="4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Miért érzik az ügyfelek személyes kiszolgálásnak</a:t>
            </a:r>
          </a:p>
        </p:txBody>
      </p:sp>
      <p:sp>
        <p:nvSpPr>
          <p:cNvPr id="280" name="Shape 2"/>
          <p:cNvSpPr/>
          <p:nvPr/>
        </p:nvSpPr>
        <p:spPr>
          <a:xfrm>
            <a:off x="658368" y="1874520"/>
            <a:ext cx="3364992" cy="37947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1" name="Text 3"/>
          <p:cNvSpPr txBox="1"/>
          <p:nvPr/>
        </p:nvSpPr>
        <p:spPr>
          <a:xfrm>
            <a:off x="950974" y="4149596"/>
            <a:ext cx="2779779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Emberi léptékű megjelenés</a:t>
            </a:r>
          </a:p>
        </p:txBody>
      </p:sp>
      <p:sp>
        <p:nvSpPr>
          <p:cNvPr id="282" name="Text 4"/>
          <p:cNvSpPr txBox="1"/>
          <p:nvPr/>
        </p:nvSpPr>
        <p:spPr>
          <a:xfrm>
            <a:off x="950974" y="4517135"/>
            <a:ext cx="2779779" cy="1071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tanácsadó valós méretben jelenik meg, egyenesen a kamerába nézve. Az érzékelt szolgáltatásminőség és bizalom megegyezik egy személyesen kiszolgált pultéval.</a:t>
            </a:r>
          </a:p>
        </p:txBody>
      </p:sp>
      <p:sp>
        <p:nvSpPr>
          <p:cNvPr id="283" name="Shape 5"/>
          <p:cNvSpPr/>
          <p:nvPr/>
        </p:nvSpPr>
        <p:spPr>
          <a:xfrm>
            <a:off x="4407408" y="1874520"/>
            <a:ext cx="3364992" cy="37947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4" name="Text 6"/>
          <p:cNvSpPr txBox="1"/>
          <p:nvPr/>
        </p:nvSpPr>
        <p:spPr>
          <a:xfrm>
            <a:off x="4700015" y="4149596"/>
            <a:ext cx="2779778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Közös képernyőnézet</a:t>
            </a:r>
          </a:p>
        </p:txBody>
      </p:sp>
      <p:sp>
        <p:nvSpPr>
          <p:cNvPr id="285" name="Text 7"/>
          <p:cNvSpPr txBox="1"/>
          <p:nvPr/>
        </p:nvSpPr>
        <p:spPr>
          <a:xfrm>
            <a:off x="4700015" y="4517135"/>
            <a:ext cx="2779778" cy="1071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tanácsadó valós időben osztja meg a képernyőn a szerződéseket, űrlapokat vagy katalógusokat. Az ügyfél megerősítés előtt vizuálisan is átnézheti a megrendelést.</a:t>
            </a:r>
          </a:p>
        </p:txBody>
      </p:sp>
      <p:sp>
        <p:nvSpPr>
          <p:cNvPr id="286" name="Shape 8"/>
          <p:cNvSpPr/>
          <p:nvPr/>
        </p:nvSpPr>
        <p:spPr>
          <a:xfrm>
            <a:off x="8156447" y="1874520"/>
            <a:ext cx="3364994" cy="37947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87" name="Text 9"/>
          <p:cNvSpPr txBox="1"/>
          <p:nvPr/>
        </p:nvSpPr>
        <p:spPr>
          <a:xfrm>
            <a:off x="8449056" y="4149596"/>
            <a:ext cx="2779778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Vezérlés a saját telefonról</a:t>
            </a:r>
          </a:p>
        </p:txBody>
      </p:sp>
      <p:sp>
        <p:nvSpPr>
          <p:cNvPr id="288" name="Text 10"/>
          <p:cNvSpPr txBox="1"/>
          <p:nvPr/>
        </p:nvSpPr>
        <p:spPr>
          <a:xfrm>
            <a:off x="8449056" y="4517135"/>
            <a:ext cx="2779778" cy="855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 a saját telefonjáról irányítja a munkamenetet — nincs megosztott érintőképernyő, és sosem adja fel az irányítást.</a:t>
            </a:r>
          </a:p>
        </p:txBody>
      </p:sp>
      <p:sp>
        <p:nvSpPr>
          <p:cNvPr id="289" name="Shape 11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90" name="Text 12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291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rcRect l="0" t="0" r="0" b="46718"/>
          <a:stretch>
            <a:fillRect/>
          </a:stretch>
        </p:blipFill>
        <p:spPr>
          <a:xfrm>
            <a:off x="1313948" y="2136568"/>
            <a:ext cx="2053859" cy="18186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424060" y="2103981"/>
            <a:ext cx="1214264" cy="188405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5" name="Group"/>
          <p:cNvGrpSpPr/>
          <p:nvPr/>
        </p:nvGrpSpPr>
        <p:grpSpPr>
          <a:xfrm>
            <a:off x="9161798" y="2250372"/>
            <a:ext cx="711515" cy="1460030"/>
            <a:chOff x="0" y="0"/>
            <a:chExt cx="711513" cy="1460029"/>
          </a:xfrm>
        </p:grpSpPr>
        <p:pic>
          <p:nvPicPr>
            <p:cNvPr id="293" name="Layer.tiff" descr="Layer.tif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11514" cy="14600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4" name="pasted-movie.png" descr="pasted-movie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5587" t="6046" r="17308" b="1520"/>
            <a:stretch>
              <a:fillRect/>
            </a:stretch>
          </p:blipFill>
          <p:spPr>
            <a:xfrm>
              <a:off x="62819" y="1221276"/>
              <a:ext cx="143283" cy="1317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1" h="21600" fill="norm" stroke="1" extrusionOk="0">
                  <a:moveTo>
                    <a:pt x="4302" y="0"/>
                  </a:moveTo>
                  <a:cubicBezTo>
                    <a:pt x="3043" y="0"/>
                    <a:pt x="2296" y="31"/>
                    <a:pt x="1792" y="260"/>
                  </a:cubicBezTo>
                  <a:cubicBezTo>
                    <a:pt x="1067" y="548"/>
                    <a:pt x="503" y="1162"/>
                    <a:pt x="239" y="1952"/>
                  </a:cubicBezTo>
                  <a:cubicBezTo>
                    <a:pt x="29" y="2500"/>
                    <a:pt x="0" y="3314"/>
                    <a:pt x="0" y="4684"/>
                  </a:cubicBezTo>
                  <a:lnTo>
                    <a:pt x="0" y="16916"/>
                  </a:lnTo>
                  <a:cubicBezTo>
                    <a:pt x="0" y="18286"/>
                    <a:pt x="29" y="19100"/>
                    <a:pt x="239" y="19648"/>
                  </a:cubicBezTo>
                  <a:cubicBezTo>
                    <a:pt x="503" y="20438"/>
                    <a:pt x="1067" y="21052"/>
                    <a:pt x="1792" y="21340"/>
                  </a:cubicBezTo>
                  <a:cubicBezTo>
                    <a:pt x="2296" y="21569"/>
                    <a:pt x="3043" y="21600"/>
                    <a:pt x="4302" y="21600"/>
                  </a:cubicBezTo>
                  <a:lnTo>
                    <a:pt x="17267" y="21600"/>
                  </a:lnTo>
                  <a:cubicBezTo>
                    <a:pt x="18526" y="21600"/>
                    <a:pt x="19273" y="21569"/>
                    <a:pt x="19777" y="21340"/>
                  </a:cubicBezTo>
                  <a:cubicBezTo>
                    <a:pt x="20502" y="21052"/>
                    <a:pt x="21126" y="20438"/>
                    <a:pt x="21390" y="19648"/>
                  </a:cubicBezTo>
                  <a:cubicBezTo>
                    <a:pt x="21600" y="19100"/>
                    <a:pt x="21569" y="18286"/>
                    <a:pt x="21569" y="16916"/>
                  </a:cubicBezTo>
                  <a:lnTo>
                    <a:pt x="21569" y="4684"/>
                  </a:lnTo>
                  <a:cubicBezTo>
                    <a:pt x="21569" y="3314"/>
                    <a:pt x="21600" y="2500"/>
                    <a:pt x="21390" y="1952"/>
                  </a:cubicBezTo>
                  <a:cubicBezTo>
                    <a:pt x="21126" y="1162"/>
                    <a:pt x="20502" y="548"/>
                    <a:pt x="19777" y="260"/>
                  </a:cubicBezTo>
                  <a:cubicBezTo>
                    <a:pt x="19273" y="31"/>
                    <a:pt x="18526" y="0"/>
                    <a:pt x="17267" y="0"/>
                  </a:cubicBezTo>
                  <a:lnTo>
                    <a:pt x="4302" y="0"/>
                  </a:lnTo>
                  <a:close/>
                </a:path>
              </a:pathLst>
            </a:custGeom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</p:pic>
      </p:grpSp>
      <p:pic>
        <p:nvPicPr>
          <p:cNvPr id="296" name="Layer.tiff" descr="Layer.tif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646138" y="2136568"/>
            <a:ext cx="869952" cy="18188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magnific_rgjLrjHxtc (1).png" descr="magnific_rgjLrjHxtc (1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EGY PONT, NÉGY CSATORNA</a:t>
            </a:r>
          </a:p>
        </p:txBody>
      </p:sp>
      <p:sp>
        <p:nvSpPr>
          <p:cNvPr id="303" name="Text 1"/>
          <p:cNvSpPr txBox="1"/>
          <p:nvPr/>
        </p:nvSpPr>
        <p:spPr>
          <a:xfrm>
            <a:off x="658366" y="868680"/>
            <a:ext cx="10874962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Az ügyfelek választják meg, hogyan szeretnék igénybe venni a szolgáltatást</a:t>
            </a:r>
          </a:p>
        </p:txBody>
      </p:sp>
      <p:sp>
        <p:nvSpPr>
          <p:cNvPr id="304" name="Shape 2"/>
          <p:cNvSpPr/>
          <p:nvPr/>
        </p:nvSpPr>
        <p:spPr>
          <a:xfrm>
            <a:off x="658366" y="1874520"/>
            <a:ext cx="2478028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5" name="Shape 3"/>
          <p:cNvSpPr/>
          <p:nvPr/>
        </p:nvSpPr>
        <p:spPr>
          <a:xfrm>
            <a:off x="950974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06" name="Text 4"/>
          <p:cNvSpPr txBox="1"/>
          <p:nvPr/>
        </p:nvSpPr>
        <p:spPr>
          <a:xfrm>
            <a:off x="950974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07" name="Text 5"/>
          <p:cNvSpPr txBox="1"/>
          <p:nvPr/>
        </p:nvSpPr>
        <p:spPr>
          <a:xfrm>
            <a:off x="950974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Videokioszk</a:t>
            </a:r>
          </a:p>
        </p:txBody>
      </p:sp>
      <p:sp>
        <p:nvSpPr>
          <p:cNvPr id="308" name="Text 6"/>
          <p:cNvSpPr txBox="1"/>
          <p:nvPr/>
        </p:nvSpPr>
        <p:spPr>
          <a:xfrm>
            <a:off x="950974" y="2962655"/>
            <a:ext cx="189280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Kiszolgálás az ügyfélpont nagy kijelzőjén, a hanggal a saját telefonon keresztül.</a:t>
            </a:r>
          </a:p>
        </p:txBody>
      </p:sp>
      <p:sp>
        <p:nvSpPr>
          <p:cNvPr id="309" name="Shape 7"/>
          <p:cNvSpPr/>
          <p:nvPr/>
        </p:nvSpPr>
        <p:spPr>
          <a:xfrm>
            <a:off x="3456432" y="1874520"/>
            <a:ext cx="2478025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0" name="Shape 8"/>
          <p:cNvSpPr/>
          <p:nvPr/>
        </p:nvSpPr>
        <p:spPr>
          <a:xfrm>
            <a:off x="3749040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1" name="Text 9"/>
          <p:cNvSpPr txBox="1"/>
          <p:nvPr/>
        </p:nvSpPr>
        <p:spPr>
          <a:xfrm>
            <a:off x="3749040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12" name="Text 10"/>
          <p:cNvSpPr txBox="1"/>
          <p:nvPr/>
        </p:nvSpPr>
        <p:spPr>
          <a:xfrm>
            <a:off x="3749040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Mobil videóhívás</a:t>
            </a:r>
          </a:p>
        </p:txBody>
      </p:sp>
      <p:sp>
        <p:nvSpPr>
          <p:cNvPr id="313" name="Text 11"/>
          <p:cNvSpPr txBox="1"/>
          <p:nvPr/>
        </p:nvSpPr>
        <p:spPr>
          <a:xfrm>
            <a:off x="3749040" y="2962655"/>
            <a:ext cx="1892808" cy="75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teljes munkamenet az ügyfél telefonján zajlik, a helyszínen belül vagy azon kívül.</a:t>
            </a:r>
          </a:p>
        </p:txBody>
      </p:sp>
      <p:sp>
        <p:nvSpPr>
          <p:cNvPr id="314" name="Shape 12"/>
          <p:cNvSpPr/>
          <p:nvPr/>
        </p:nvSpPr>
        <p:spPr>
          <a:xfrm>
            <a:off x="6254496" y="1874520"/>
            <a:ext cx="2478025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5" name="Shape 13"/>
          <p:cNvSpPr/>
          <p:nvPr/>
        </p:nvSpPr>
        <p:spPr>
          <a:xfrm>
            <a:off x="6547104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6" name="Text 14"/>
          <p:cNvSpPr txBox="1"/>
          <p:nvPr/>
        </p:nvSpPr>
        <p:spPr>
          <a:xfrm>
            <a:off x="6547104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17" name="Text 15"/>
          <p:cNvSpPr txBox="1"/>
          <p:nvPr/>
        </p:nvSpPr>
        <p:spPr>
          <a:xfrm>
            <a:off x="6547104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Digitális hívás</a:t>
            </a:r>
          </a:p>
        </p:txBody>
      </p:sp>
      <p:sp>
        <p:nvSpPr>
          <p:cNvPr id="318" name="Text 16"/>
          <p:cNvSpPr txBox="1"/>
          <p:nvPr/>
        </p:nvSpPr>
        <p:spPr>
          <a:xfrm>
            <a:off x="6547104" y="2962655"/>
            <a:ext cx="189280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Csak adatalapú hang — nincs perchasználat, nincs szükség telefonszámra.</a:t>
            </a:r>
          </a:p>
        </p:txBody>
      </p:sp>
      <p:sp>
        <p:nvSpPr>
          <p:cNvPr id="319" name="Shape 17"/>
          <p:cNvSpPr/>
          <p:nvPr/>
        </p:nvSpPr>
        <p:spPr>
          <a:xfrm>
            <a:off x="9052559" y="1874520"/>
            <a:ext cx="2478025" cy="214884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0" name="Shape 18"/>
          <p:cNvSpPr/>
          <p:nvPr/>
        </p:nvSpPr>
        <p:spPr>
          <a:xfrm>
            <a:off x="9345168" y="2121406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1" name="Text 19"/>
          <p:cNvSpPr txBox="1"/>
          <p:nvPr/>
        </p:nvSpPr>
        <p:spPr>
          <a:xfrm>
            <a:off x="9345168" y="2190750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322" name="Text 20"/>
          <p:cNvSpPr txBox="1"/>
          <p:nvPr/>
        </p:nvSpPr>
        <p:spPr>
          <a:xfrm>
            <a:off x="9345168" y="2641600"/>
            <a:ext cx="189280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WhatsApp</a:t>
            </a:r>
          </a:p>
        </p:txBody>
      </p:sp>
      <p:sp>
        <p:nvSpPr>
          <p:cNvPr id="323" name="Text 21"/>
          <p:cNvSpPr txBox="1"/>
          <p:nvPr/>
        </p:nvSpPr>
        <p:spPr>
          <a:xfrm>
            <a:off x="9345168" y="2962655"/>
            <a:ext cx="1892808" cy="75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beszélgetés folytatódik azon a csatornán, amelyet az ügyfelek amúgy is naponta használnak.</a:t>
            </a:r>
          </a:p>
        </p:txBody>
      </p:sp>
      <p:sp>
        <p:nvSpPr>
          <p:cNvPr id="324" name="Shape 22"/>
          <p:cNvSpPr/>
          <p:nvPr/>
        </p:nvSpPr>
        <p:spPr>
          <a:xfrm>
            <a:off x="658366" y="4315967"/>
            <a:ext cx="5349244" cy="13716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5" name="Text 23"/>
          <p:cNvSpPr txBox="1"/>
          <p:nvPr/>
        </p:nvSpPr>
        <p:spPr>
          <a:xfrm>
            <a:off x="969264" y="4589270"/>
            <a:ext cx="472744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Metaadatok rögzítése kapcsolódás előtt</a:t>
            </a:r>
          </a:p>
        </p:txBody>
      </p:sp>
      <p:sp>
        <p:nvSpPr>
          <p:cNvPr id="326" name="Text 24"/>
          <p:cNvSpPr txBox="1"/>
          <p:nvPr/>
        </p:nvSpPr>
        <p:spPr>
          <a:xfrm>
            <a:off x="969264" y="4882896"/>
            <a:ext cx="4727448" cy="565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Név · e-mail · telefonszám · személyazonosító okmány · promóciós kód · szoba- vagy ügyszám. A tanácsadó már azonosított üggyel nyitja meg a munkamenetet.</a:t>
            </a:r>
          </a:p>
        </p:txBody>
      </p:sp>
      <p:sp>
        <p:nvSpPr>
          <p:cNvPr id="327" name="Shape 25"/>
          <p:cNvSpPr/>
          <p:nvPr/>
        </p:nvSpPr>
        <p:spPr>
          <a:xfrm>
            <a:off x="6181344" y="4315967"/>
            <a:ext cx="5349241" cy="13716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28" name="Text 26"/>
          <p:cNvSpPr txBox="1"/>
          <p:nvPr/>
        </p:nvSpPr>
        <p:spPr>
          <a:xfrm>
            <a:off x="6492240" y="4589270"/>
            <a:ext cx="47274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PIN-alapú szinkronizálás az eszközök között</a:t>
            </a:r>
          </a:p>
        </p:txBody>
      </p:sp>
      <p:sp>
        <p:nvSpPr>
          <p:cNvPr id="329" name="Text 27"/>
          <p:cNvSpPr txBox="1"/>
          <p:nvPr/>
        </p:nvSpPr>
        <p:spPr>
          <a:xfrm>
            <a:off x="6492240" y="4882896"/>
            <a:ext cx="4727450" cy="565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Kioszk mód választásakor az ügyfél egy négyjegyű PIN-kódot ad meg, amely összepárosítja a telefonját az adott kijelzővel — így elkerülhető az átfedés olyan helyszíneken, ahol több pont található egymás mellett.</a:t>
            </a:r>
          </a:p>
        </p:txBody>
      </p:sp>
      <p:sp>
        <p:nvSpPr>
          <p:cNvPr id="330" name="Shape 28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31" name="Text 29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332" name=""/>
          <p:cNvSpPr txBox="1"/>
          <p:nvPr/>
        </p:nvSpPr>
        <p:spPr>
          <a:xfrm>
            <a:off x="8030113" y="1935479"/>
            <a:ext cx="713739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</a:t>
            </a:r>
          </a:p>
        </p:txBody>
      </p:sp>
      <p:sp>
        <p:nvSpPr>
          <p:cNvPr id="333" name=""/>
          <p:cNvSpPr txBox="1"/>
          <p:nvPr/>
        </p:nvSpPr>
        <p:spPr>
          <a:xfrm>
            <a:off x="5228764" y="1935479"/>
            <a:ext cx="713739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</a:t>
            </a:r>
          </a:p>
        </p:txBody>
      </p:sp>
      <p:sp>
        <p:nvSpPr>
          <p:cNvPr id="334" name=""/>
          <p:cNvSpPr txBox="1"/>
          <p:nvPr/>
        </p:nvSpPr>
        <p:spPr>
          <a:xfrm>
            <a:off x="2427414" y="1935479"/>
            <a:ext cx="713739" cy="701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</a:t>
            </a:r>
          </a:p>
        </p:txBody>
      </p:sp>
      <p:sp>
        <p:nvSpPr>
          <p:cNvPr id="335" name=""/>
          <p:cNvSpPr txBox="1"/>
          <p:nvPr/>
        </p:nvSpPr>
        <p:spPr>
          <a:xfrm>
            <a:off x="10908790" y="1998979"/>
            <a:ext cx="526414" cy="57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4D5C6E"/>
                </a:solidFill>
                <a:latin typeface="Font Awesome 6 Brands Regular"/>
                <a:ea typeface="Font Awesome 6 Brands Regular"/>
                <a:cs typeface="Font Awesome 6 Brands Regular"/>
                <a:sym typeface="Font Awesome 6 Brands Regular"/>
              </a:defRPr>
            </a:lvl1pPr>
          </a:lstStyle>
          <a:p>
            <a:pPr/>
            <a:r>
              <a:t>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ext 0"/>
          <p:cNvSpPr txBox="1"/>
          <p:nvPr/>
        </p:nvSpPr>
        <p:spPr>
          <a:xfrm>
            <a:off x="658367" y="612393"/>
            <a:ext cx="54864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SZOLGÁLTATÁSI ARCHITEKTÚRA</a:t>
            </a:r>
          </a:p>
        </p:txBody>
      </p:sp>
      <p:sp>
        <p:nvSpPr>
          <p:cNvPr id="340" name="Text 1"/>
          <p:cNvSpPr txBox="1"/>
          <p:nvPr/>
        </p:nvSpPr>
        <p:spPr>
          <a:xfrm>
            <a:off x="658367" y="868680"/>
            <a:ext cx="5486403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Kizárólagos szolgáltatás vagy</a:t>
            </a:r>
          </a:p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többszolgáltatásos választó</a:t>
            </a:r>
          </a:p>
        </p:txBody>
      </p:sp>
      <p:sp>
        <p:nvSpPr>
          <p:cNvPr id="341" name="Text 2"/>
          <p:cNvSpPr txBox="1"/>
          <p:nvPr/>
        </p:nvSpPr>
        <p:spPr>
          <a:xfrm>
            <a:off x="658368" y="2286000"/>
            <a:ext cx="5212080" cy="955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9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Minden ügyfélpont beállítható kizárólagos szolgáltatásként — egyetlen várólistával, egyetlen márkával —, vagy többszolgáltatásos választóként, ahol minden opció más várólistára irányít. Ez konfigurációs, nem hardveres döntés, és távolról is módosítható.</a:t>
            </a:r>
          </a:p>
        </p:txBody>
      </p:sp>
      <p:sp>
        <p:nvSpPr>
          <p:cNvPr id="342" name="Shape 3"/>
          <p:cNvSpPr/>
          <p:nvPr/>
        </p:nvSpPr>
        <p:spPr>
          <a:xfrm>
            <a:off x="658368" y="3822191"/>
            <a:ext cx="68582" cy="65837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3" name="Text 4"/>
          <p:cNvSpPr txBox="1"/>
          <p:nvPr/>
        </p:nvSpPr>
        <p:spPr>
          <a:xfrm>
            <a:off x="877823" y="3845812"/>
            <a:ext cx="502920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Kizárólagos szolgáltatás</a:t>
            </a:r>
          </a:p>
        </p:txBody>
      </p:sp>
      <p:sp>
        <p:nvSpPr>
          <p:cNvPr id="344" name="Text 5"/>
          <p:cNvSpPr txBox="1"/>
          <p:nvPr/>
        </p:nvSpPr>
        <p:spPr>
          <a:xfrm>
            <a:off x="877823" y="4078223"/>
            <a:ext cx="4773169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teljes pont egyetlen folyamatot kezel: ügyfélregisztrációt, műszaki támogatást vagy recepciós szolgáltatást.</a:t>
            </a:r>
          </a:p>
        </p:txBody>
      </p:sp>
      <p:sp>
        <p:nvSpPr>
          <p:cNvPr id="345" name="Shape 6"/>
          <p:cNvSpPr/>
          <p:nvPr/>
        </p:nvSpPr>
        <p:spPr>
          <a:xfrm>
            <a:off x="658368" y="4608576"/>
            <a:ext cx="68582" cy="65837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6" name="Text 7"/>
          <p:cNvSpPr txBox="1"/>
          <p:nvPr/>
        </p:nvSpPr>
        <p:spPr>
          <a:xfrm>
            <a:off x="877823" y="4632196"/>
            <a:ext cx="502920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Többszolgáltatásos</a:t>
            </a:r>
          </a:p>
        </p:txBody>
      </p:sp>
      <p:sp>
        <p:nvSpPr>
          <p:cNvPr id="347" name="Text 8"/>
          <p:cNvSpPr txBox="1"/>
          <p:nvPr/>
        </p:nvSpPr>
        <p:spPr>
          <a:xfrm>
            <a:off x="877823" y="4864608"/>
            <a:ext cx="4677905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ügyfelek ugyanazon a képernyőn választhatnak több folyamat vagy részleg közül.</a:t>
            </a:r>
          </a:p>
        </p:txBody>
      </p:sp>
      <p:sp>
        <p:nvSpPr>
          <p:cNvPr id="348" name="Shape 9"/>
          <p:cNvSpPr/>
          <p:nvPr/>
        </p:nvSpPr>
        <p:spPr>
          <a:xfrm>
            <a:off x="658368" y="5394959"/>
            <a:ext cx="68582" cy="658370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49" name="Text 10"/>
          <p:cNvSpPr txBox="1"/>
          <p:nvPr/>
        </p:nvSpPr>
        <p:spPr>
          <a:xfrm>
            <a:off x="877823" y="5418580"/>
            <a:ext cx="502920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Több márka</a:t>
            </a:r>
          </a:p>
        </p:txBody>
      </p:sp>
      <p:sp>
        <p:nvSpPr>
          <p:cNvPr id="350" name="Text 11"/>
          <p:cNvSpPr txBox="1"/>
          <p:nvPr/>
        </p:nvSpPr>
        <p:spPr>
          <a:xfrm>
            <a:off x="877823" y="5650991"/>
            <a:ext cx="4677905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Egyetlen pont több márkát is képvisel, mindegyiknek saját várólistával, arculattal és tartalommal.</a:t>
            </a:r>
          </a:p>
        </p:txBody>
      </p:sp>
      <p:sp>
        <p:nvSpPr>
          <p:cNvPr id="351" name="Text 15"/>
          <p:cNvSpPr txBox="1"/>
          <p:nvPr/>
        </p:nvSpPr>
        <p:spPr>
          <a:xfrm>
            <a:off x="6720840" y="4694173"/>
            <a:ext cx="52669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Ugyanaz a szoftver, pontonként testreszabott szolgáltatással és arculattal</a:t>
            </a:r>
          </a:p>
        </p:txBody>
      </p:sp>
      <p:pic>
        <p:nvPicPr>
          <p:cNvPr id="352" name="Image 3" descr="Imag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20840" y="5138928"/>
            <a:ext cx="4809746" cy="571502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Text 16"/>
          <p:cNvSpPr txBox="1"/>
          <p:nvPr/>
        </p:nvSpPr>
        <p:spPr>
          <a:xfrm>
            <a:off x="6720840" y="5828029"/>
            <a:ext cx="48097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Helyszínenként konfigurálható márkahelyek</a:t>
            </a:r>
          </a:p>
        </p:txBody>
      </p:sp>
      <p:sp>
        <p:nvSpPr>
          <p:cNvPr id="354" name="Shape 17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55" name="Text 18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356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53799" y="1720717"/>
            <a:ext cx="4743828" cy="26684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Text 0"/>
          <p:cNvSpPr txBox="1"/>
          <p:nvPr/>
        </p:nvSpPr>
        <p:spPr>
          <a:xfrm>
            <a:off x="658368" y="612393"/>
            <a:ext cx="676656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ÚTVÁLASZTÁS ÉS FOLYTONOSSÁG</a:t>
            </a:r>
          </a:p>
        </p:txBody>
      </p:sp>
      <p:sp>
        <p:nvSpPr>
          <p:cNvPr id="361" name="Text 1"/>
          <p:cNvSpPr txBox="1"/>
          <p:nvPr/>
        </p:nvSpPr>
        <p:spPr>
          <a:xfrm>
            <a:off x="658368" y="868680"/>
            <a:ext cx="7757893" cy="126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Az ügyfeleknek soha nem kell megismételniük magukat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egyetlen átirányítás során sem</a:t>
            </a:r>
          </a:p>
        </p:txBody>
      </p:sp>
      <p:sp>
        <p:nvSpPr>
          <p:cNvPr id="362" name="Shape 2"/>
          <p:cNvSpPr/>
          <p:nvPr/>
        </p:nvSpPr>
        <p:spPr>
          <a:xfrm>
            <a:off x="658368" y="2468878"/>
            <a:ext cx="3218690" cy="178308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3" name="Shape 3"/>
          <p:cNvSpPr/>
          <p:nvPr/>
        </p:nvSpPr>
        <p:spPr>
          <a:xfrm>
            <a:off x="950974" y="2743200"/>
            <a:ext cx="329186" cy="329185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4" name="Text 4"/>
          <p:cNvSpPr txBox="1"/>
          <p:nvPr/>
        </p:nvSpPr>
        <p:spPr>
          <a:xfrm>
            <a:off x="950974" y="2812542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365" name="Text 5"/>
          <p:cNvSpPr txBox="1"/>
          <p:nvPr/>
        </p:nvSpPr>
        <p:spPr>
          <a:xfrm>
            <a:off x="1371600" y="2806192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Ügyfél</a:t>
            </a:r>
          </a:p>
        </p:txBody>
      </p:sp>
      <p:sp>
        <p:nvSpPr>
          <p:cNvPr id="366" name="Text 6"/>
          <p:cNvSpPr txBox="1"/>
          <p:nvPr/>
        </p:nvSpPr>
        <p:spPr>
          <a:xfrm>
            <a:off x="950974" y="3200400"/>
            <a:ext cx="2633474" cy="600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Kapcsolódás előtt rögzített adatok: személyazonosság, az ügy jellege és az ügyfélpont kontextusa.</a:t>
            </a:r>
          </a:p>
        </p:txBody>
      </p:sp>
      <p:sp>
        <p:nvSpPr>
          <p:cNvPr id="367" name="Shape 7"/>
          <p:cNvSpPr/>
          <p:nvPr/>
        </p:nvSpPr>
        <p:spPr>
          <a:xfrm>
            <a:off x="4005071" y="3200400"/>
            <a:ext cx="347474" cy="31089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8" name="Shape 8"/>
          <p:cNvSpPr/>
          <p:nvPr/>
        </p:nvSpPr>
        <p:spPr>
          <a:xfrm>
            <a:off x="4480559" y="2468878"/>
            <a:ext cx="3218690" cy="178308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69" name="Shape 9"/>
          <p:cNvSpPr/>
          <p:nvPr/>
        </p:nvSpPr>
        <p:spPr>
          <a:xfrm>
            <a:off x="4773167" y="2743200"/>
            <a:ext cx="329186" cy="329185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0" name="Text 10"/>
          <p:cNvSpPr txBox="1"/>
          <p:nvPr/>
        </p:nvSpPr>
        <p:spPr>
          <a:xfrm>
            <a:off x="4773167" y="2812542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371" name="Text 11"/>
          <p:cNvSpPr txBox="1"/>
          <p:nvPr/>
        </p:nvSpPr>
        <p:spPr>
          <a:xfrm>
            <a:off x="5193791" y="2806192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tanácsadó</a:t>
            </a:r>
          </a:p>
        </p:txBody>
      </p:sp>
      <p:sp>
        <p:nvSpPr>
          <p:cNvPr id="372" name="Text 12"/>
          <p:cNvSpPr txBox="1"/>
          <p:nvPr/>
        </p:nvSpPr>
        <p:spPr>
          <a:xfrm>
            <a:off x="4773167" y="3200400"/>
            <a:ext cx="2633474" cy="600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munkamenetet már kontextussal együtt kapja meg. Kezeli, dokumentálja, és eldönti, szükséges-e eszkalálni.</a:t>
            </a:r>
          </a:p>
        </p:txBody>
      </p:sp>
      <p:sp>
        <p:nvSpPr>
          <p:cNvPr id="373" name="Shape 13"/>
          <p:cNvSpPr/>
          <p:nvPr/>
        </p:nvSpPr>
        <p:spPr>
          <a:xfrm>
            <a:off x="7827264" y="3200400"/>
            <a:ext cx="347474" cy="31089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4" name="Shape 14"/>
          <p:cNvSpPr/>
          <p:nvPr/>
        </p:nvSpPr>
        <p:spPr>
          <a:xfrm>
            <a:off x="8302752" y="2468878"/>
            <a:ext cx="3218690" cy="178308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5" name="Shape 15"/>
          <p:cNvSpPr/>
          <p:nvPr/>
        </p:nvSpPr>
        <p:spPr>
          <a:xfrm>
            <a:off x="8595359" y="2743200"/>
            <a:ext cx="329186" cy="329185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76" name="Text 16"/>
          <p:cNvSpPr txBox="1"/>
          <p:nvPr/>
        </p:nvSpPr>
        <p:spPr>
          <a:xfrm>
            <a:off x="8595359" y="2812542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377" name="Text 17"/>
          <p:cNvSpPr txBox="1"/>
          <p:nvPr/>
        </p:nvSpPr>
        <p:spPr>
          <a:xfrm>
            <a:off x="9015983" y="2806192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B felügyelő</a:t>
            </a:r>
          </a:p>
        </p:txBody>
      </p:sp>
      <p:sp>
        <p:nvSpPr>
          <p:cNvPr id="378" name="Text 18"/>
          <p:cNvSpPr txBox="1"/>
          <p:nvPr/>
        </p:nvSpPr>
        <p:spPr>
          <a:xfrm>
            <a:off x="8595359" y="3200400"/>
            <a:ext cx="2633474" cy="804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Átveszi a teljes munkamenetet — a beszélgetést, a dokumentumokat és az adatokat —, anélkül hogy a videó megszakadna.</a:t>
            </a:r>
          </a:p>
        </p:txBody>
      </p:sp>
      <p:sp>
        <p:nvSpPr>
          <p:cNvPr id="379" name="Shape 19"/>
          <p:cNvSpPr/>
          <p:nvPr/>
        </p:nvSpPr>
        <p:spPr>
          <a:xfrm>
            <a:off x="658366" y="4709159"/>
            <a:ext cx="10874962" cy="658370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80" name="Text 20"/>
          <p:cNvSpPr txBox="1"/>
          <p:nvPr/>
        </p:nvSpPr>
        <p:spPr>
          <a:xfrm>
            <a:off x="932687" y="4949443"/>
            <a:ext cx="10326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teljes kontextus végigkíséri a folyamatot · nulla ismétlés · natív ACD-útválasztás (Genesys, Cisco, Five9, GoContact…)</a:t>
            </a:r>
          </a:p>
        </p:txBody>
      </p:sp>
      <p:sp>
        <p:nvSpPr>
          <p:cNvPr id="381" name="Shape 21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82" name="Text 22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383" name="freepik__a-young-caucasian-woman-approximately-25-years-old__67291.png" descr="freepik__a-young-caucasian-woman-approximately-25-years-old__67291.png"/>
          <p:cNvPicPr>
            <a:picLocks noChangeAspect="1"/>
          </p:cNvPicPr>
          <p:nvPr/>
        </p:nvPicPr>
        <p:blipFill>
          <a:blip r:embed="rId3">
            <a:extLst/>
          </a:blip>
          <a:srcRect l="37655" t="26528" r="34215" b="33542"/>
          <a:stretch>
            <a:fillRect/>
          </a:stretch>
        </p:blipFill>
        <p:spPr>
          <a:xfrm>
            <a:off x="7056420" y="2590298"/>
            <a:ext cx="562485" cy="5463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9" y="0"/>
                </a:moveTo>
                <a:cubicBezTo>
                  <a:pt x="7320" y="0"/>
                  <a:pt x="4805" y="1012"/>
                  <a:pt x="2883" y="3022"/>
                </a:cubicBezTo>
                <a:cubicBezTo>
                  <a:pt x="-961" y="7043"/>
                  <a:pt x="-961" y="13559"/>
                  <a:pt x="2883" y="17580"/>
                </a:cubicBezTo>
                <a:cubicBezTo>
                  <a:pt x="6727" y="21600"/>
                  <a:pt x="12951" y="21600"/>
                  <a:pt x="16795" y="17580"/>
                </a:cubicBezTo>
                <a:cubicBezTo>
                  <a:pt x="20639" y="13559"/>
                  <a:pt x="20639" y="7043"/>
                  <a:pt x="16795" y="3022"/>
                </a:cubicBezTo>
                <a:cubicBezTo>
                  <a:pt x="14873" y="1012"/>
                  <a:pt x="12358" y="0"/>
                  <a:pt x="9839" y="0"/>
                </a:cubicBezTo>
                <a:close/>
              </a:path>
            </a:pathLst>
          </a:custGeom>
          <a:ln w="25400">
            <a:solidFill>
              <a:srgbClr val="ED7666"/>
            </a:solidFill>
            <a:miter lim="400000"/>
          </a:ln>
          <a:effectLst>
            <a:outerShdw sx="100000" sy="100000" kx="0" ky="0" algn="b" rotWithShape="0" blurRad="203200" dist="69664" dir="5400000">
              <a:srgbClr val="000000">
                <a:alpha val="12901"/>
              </a:srgbClr>
            </a:outerShdw>
          </a:effectLst>
        </p:spPr>
      </p:pic>
      <p:pic>
        <p:nvPicPr>
          <p:cNvPr id="384" name="Screenshot 2025-03-10 at 5.26.06 PM.png" descr="Screenshot 2025-03-10 at 5.26.06 PM.png"/>
          <p:cNvPicPr>
            <a:picLocks noChangeAspect="1"/>
          </p:cNvPicPr>
          <p:nvPr/>
        </p:nvPicPr>
        <p:blipFill>
          <a:blip r:embed="rId4">
            <a:extLst/>
          </a:blip>
          <a:srcRect l="4425" t="1131" r="4342" b="1126"/>
          <a:stretch>
            <a:fillRect/>
          </a:stretch>
        </p:blipFill>
        <p:spPr>
          <a:xfrm>
            <a:off x="10806075" y="2590306"/>
            <a:ext cx="546156" cy="546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2" y="0"/>
                </a:moveTo>
                <a:cubicBezTo>
                  <a:pt x="7313" y="0"/>
                  <a:pt x="4804" y="1011"/>
                  <a:pt x="2882" y="3022"/>
                </a:cubicBezTo>
                <a:cubicBezTo>
                  <a:pt x="-961" y="7043"/>
                  <a:pt x="-961" y="13558"/>
                  <a:pt x="2882" y="17579"/>
                </a:cubicBezTo>
                <a:cubicBezTo>
                  <a:pt x="6726" y="21600"/>
                  <a:pt x="12952" y="21600"/>
                  <a:pt x="16796" y="17579"/>
                </a:cubicBezTo>
                <a:cubicBezTo>
                  <a:pt x="20639" y="13558"/>
                  <a:pt x="20639" y="7043"/>
                  <a:pt x="16796" y="3022"/>
                </a:cubicBezTo>
                <a:cubicBezTo>
                  <a:pt x="14874" y="1011"/>
                  <a:pt x="12351" y="0"/>
                  <a:pt x="9832" y="0"/>
                </a:cubicBezTo>
                <a:close/>
              </a:path>
            </a:pathLst>
          </a:custGeom>
          <a:ln w="25400">
            <a:solidFill>
              <a:srgbClr val="ED7666"/>
            </a:solidFill>
            <a:miter lim="400000"/>
          </a:ln>
          <a:effectLst>
            <a:outerShdw sx="100000" sy="100000" kx="0" ky="0" algn="b" rotWithShape="0" blurRad="152400" dist="106329" dir="5400000">
              <a:srgbClr val="000000">
                <a:alpha val="12901"/>
              </a:srgbClr>
            </a:outerShdw>
          </a:effectLst>
        </p:spPr>
      </p:pic>
      <p:pic>
        <p:nvPicPr>
          <p:cNvPr id="385" name="Screenshot 2025-03-20 at 8.31.04 PM.png" descr="Screenshot 2025-03-20 at 8.31.04 PM.png"/>
          <p:cNvPicPr>
            <a:picLocks noChangeAspect="1"/>
          </p:cNvPicPr>
          <p:nvPr/>
        </p:nvPicPr>
        <p:blipFill>
          <a:blip r:embed="rId5">
            <a:extLst/>
          </a:blip>
          <a:srcRect l="6393" t="0" r="8078" b="1623"/>
          <a:stretch>
            <a:fillRect/>
          </a:stretch>
        </p:blipFill>
        <p:spPr>
          <a:xfrm>
            <a:off x="3217576" y="2590298"/>
            <a:ext cx="545031" cy="5463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46" y="0"/>
                </a:moveTo>
                <a:cubicBezTo>
                  <a:pt x="7328" y="0"/>
                  <a:pt x="4804" y="1011"/>
                  <a:pt x="2882" y="3022"/>
                </a:cubicBezTo>
                <a:cubicBezTo>
                  <a:pt x="-961" y="7044"/>
                  <a:pt x="-961" y="13557"/>
                  <a:pt x="2882" y="17578"/>
                </a:cubicBezTo>
                <a:cubicBezTo>
                  <a:pt x="6726" y="21600"/>
                  <a:pt x="12952" y="21600"/>
                  <a:pt x="16796" y="17578"/>
                </a:cubicBezTo>
                <a:cubicBezTo>
                  <a:pt x="20639" y="13557"/>
                  <a:pt x="20639" y="7044"/>
                  <a:pt x="16796" y="3022"/>
                </a:cubicBezTo>
                <a:cubicBezTo>
                  <a:pt x="14874" y="1011"/>
                  <a:pt x="12365" y="0"/>
                  <a:pt x="9846" y="0"/>
                </a:cubicBezTo>
                <a:close/>
              </a:path>
            </a:pathLst>
          </a:custGeom>
          <a:ln w="25400">
            <a:solidFill>
              <a:srgbClr val="ED7666"/>
            </a:solidFill>
            <a:miter lim="400000"/>
          </a:ln>
          <a:effectLst>
            <a:outerShdw sx="100000" sy="100000" kx="0" ky="0" algn="b" rotWithShape="0" blurRad="203200" dist="69664" dir="5400000">
              <a:srgbClr val="000000">
                <a:alpha val="26260"/>
              </a:srgbClr>
            </a:outerShdw>
          </a:effectLst>
        </p:spPr>
      </p:pic>
      <p:sp>
        <p:nvSpPr>
          <p:cNvPr id="386" name=""/>
          <p:cNvSpPr txBox="1"/>
          <p:nvPr/>
        </p:nvSpPr>
        <p:spPr>
          <a:xfrm>
            <a:off x="2521108" y="2557272"/>
            <a:ext cx="7137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</a:t>
            </a:r>
          </a:p>
        </p:txBody>
      </p:sp>
      <p:sp>
        <p:nvSpPr>
          <p:cNvPr id="387" name=""/>
          <p:cNvSpPr txBox="1"/>
          <p:nvPr/>
        </p:nvSpPr>
        <p:spPr>
          <a:xfrm>
            <a:off x="6403409" y="2512934"/>
            <a:ext cx="7137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4D5C6E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</a:t>
            </a:r>
          </a:p>
        </p:txBody>
      </p:sp>
      <p:sp>
        <p:nvSpPr>
          <p:cNvPr id="388" name=""/>
          <p:cNvSpPr txBox="1"/>
          <p:nvPr/>
        </p:nvSpPr>
        <p:spPr>
          <a:xfrm>
            <a:off x="10208261" y="2512934"/>
            <a:ext cx="71374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4800">
                <a:solidFill>
                  <a:srgbClr val="ED7666"/>
                </a:solidFill>
                <a:latin typeface="videortc"/>
                <a:ea typeface="videortc"/>
                <a:cs typeface="videortc"/>
                <a:sym typeface="videortc"/>
              </a:defRPr>
            </a:lvl1pPr>
          </a:lstStyle>
          <a:p>
            <a:pPr/>
            <a:r>
              <a:t>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emini_Generated_Image_2.png" descr="Gemini_Generated_Image_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156191" y="0"/>
            <a:ext cx="9146552" cy="6858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Gemini_Generated_Image_6pe5ws6pe5ws6pe5 (2).png" descr="Gemini_Generated_Image_6pe5ws6pe5ws6pe5 (2).png"/>
          <p:cNvPicPr>
            <a:picLocks noChangeAspect="1"/>
          </p:cNvPicPr>
          <p:nvPr/>
        </p:nvPicPr>
        <p:blipFill>
          <a:blip r:embed="rId3">
            <a:extLst/>
          </a:blip>
          <a:srcRect l="18287" t="0" r="0" b="0"/>
          <a:stretch>
            <a:fillRect/>
          </a:stretch>
        </p:blipFill>
        <p:spPr>
          <a:xfrm>
            <a:off x="6104680" y="0"/>
            <a:ext cx="7473890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94" name="Line"/>
          <p:cNvSpPr/>
          <p:nvPr/>
        </p:nvSpPr>
        <p:spPr>
          <a:xfrm flipV="1">
            <a:off x="6096000" y="-9118"/>
            <a:ext cx="1" cy="6876236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 0"/>
          <p:cNvSpPr txBox="1"/>
          <p:nvPr/>
        </p:nvSpPr>
        <p:spPr>
          <a:xfrm>
            <a:off x="658367" y="612393"/>
            <a:ext cx="50292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INTEGRÁCIÓ</a:t>
            </a:r>
          </a:p>
        </p:txBody>
      </p:sp>
      <p:sp>
        <p:nvSpPr>
          <p:cNvPr id="397" name="Text 1"/>
          <p:cNvSpPr txBox="1"/>
          <p:nvPr/>
        </p:nvSpPr>
        <p:spPr>
          <a:xfrm>
            <a:off x="658367" y="868680"/>
            <a:ext cx="5029203" cy="79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Integrálódik a már meglévő</a:t>
            </a:r>
          </a:p>
          <a:p>
            <a: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kontaktközponttal</a:t>
            </a:r>
          </a:p>
        </p:txBody>
      </p:sp>
      <p:sp>
        <p:nvSpPr>
          <p:cNvPr id="398" name="Text 2"/>
          <p:cNvSpPr txBox="1"/>
          <p:nvPr/>
        </p:nvSpPr>
        <p:spPr>
          <a:xfrm>
            <a:off x="658366" y="2286000"/>
            <a:ext cx="4846323" cy="7138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9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platform integrálódik a szervezet éles üzemben lévő ACD-jével, vagy önállóan működik saját webes ACD-vel. Nem igényel migrációt, és nem kell lecserélni a meglévő működést.</a:t>
            </a:r>
          </a:p>
        </p:txBody>
      </p:sp>
      <p:sp>
        <p:nvSpPr>
          <p:cNvPr id="399" name="Shape 5"/>
          <p:cNvSpPr/>
          <p:nvPr/>
        </p:nvSpPr>
        <p:spPr>
          <a:xfrm>
            <a:off x="658366" y="4800600"/>
            <a:ext cx="5349244" cy="1207009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0" name="Text 6"/>
          <p:cNvSpPr txBox="1"/>
          <p:nvPr/>
        </p:nvSpPr>
        <p:spPr>
          <a:xfrm>
            <a:off x="969264" y="5028182"/>
            <a:ext cx="4727448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Decentralizált ügyintézők</a:t>
            </a:r>
          </a:p>
        </p:txBody>
      </p:sp>
      <p:sp>
        <p:nvSpPr>
          <p:cNvPr id="401" name="Text 7"/>
          <p:cNvSpPr txBox="1"/>
          <p:nvPr/>
        </p:nvSpPr>
        <p:spPr>
          <a:xfrm>
            <a:off x="969264" y="5303520"/>
            <a:ext cx="4727448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már irodákban, kereskedésekben vagy fiókokban dolgozó tanácsadókat használja ki, a személyes találkozók közötti időben.</a:t>
            </a:r>
          </a:p>
        </p:txBody>
      </p:sp>
      <p:sp>
        <p:nvSpPr>
          <p:cNvPr id="402" name="Shape 8"/>
          <p:cNvSpPr/>
          <p:nvPr/>
        </p:nvSpPr>
        <p:spPr>
          <a:xfrm>
            <a:off x="6181344" y="4800600"/>
            <a:ext cx="5349241" cy="1207009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3" name="Text 9"/>
          <p:cNvSpPr txBox="1"/>
          <p:nvPr/>
        </p:nvSpPr>
        <p:spPr>
          <a:xfrm>
            <a:off x="6492240" y="5028182"/>
            <a:ext cx="47274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Központosított ügyintézők</a:t>
            </a:r>
          </a:p>
        </p:txBody>
      </p:sp>
      <p:sp>
        <p:nvSpPr>
          <p:cNvPr id="404" name="Text 10"/>
          <p:cNvSpPr txBox="1"/>
          <p:nvPr/>
        </p:nvSpPr>
        <p:spPr>
          <a:xfrm>
            <a:off x="6492240" y="5303520"/>
            <a:ext cx="4727450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Maximalizálja a működést több műszakkal, várólista-alapú specializációval és kontaktközpont-kiszervezéssel.</a:t>
            </a:r>
          </a:p>
        </p:txBody>
      </p:sp>
      <p:sp>
        <p:nvSpPr>
          <p:cNvPr id="405" name="Shape 11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06" name="Text 12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grpSp>
        <p:nvGrpSpPr>
          <p:cNvPr id="409" name="Group"/>
          <p:cNvGrpSpPr/>
          <p:nvPr/>
        </p:nvGrpSpPr>
        <p:grpSpPr>
          <a:xfrm>
            <a:off x="6673036" y="675636"/>
            <a:ext cx="4871201" cy="2560334"/>
            <a:chOff x="0" y="0"/>
            <a:chExt cx="4871200" cy="2560333"/>
          </a:xfrm>
        </p:grpSpPr>
        <p:pic>
          <p:nvPicPr>
            <p:cNvPr id="407" name="Screenshot 2025-10-14 at 7.16.02 PM.png" descr="Screenshot 2025-10-14 at 7.16.02 PM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3606069" cy="256033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8" name="Screenshot 2025-09-01 at 12.24.15 PM.png" descr="Screenshot 2025-09-01 at 12.24.15 P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853413" y="0"/>
              <a:ext cx="4017788" cy="2560334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381000" dist="211539" dir="5400000">
                <a:srgbClr val="5E5E5E">
                  <a:alpha val="50000"/>
                </a:srgbClr>
              </a:outerShdw>
            </a:effectLst>
          </p:spPr>
        </p:pic>
      </p:grpSp>
      <p:graphicFrame>
        <p:nvGraphicFramePr>
          <p:cNvPr id="410" name="Tabla 1"/>
          <p:cNvGraphicFramePr/>
          <p:nvPr/>
        </p:nvGraphicFramePr>
        <p:xfrm>
          <a:off x="671051" y="3482724"/>
          <a:ext cx="10849898" cy="1042629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{2708684C-4D16-4618-839F-0558EEFCDFE6}</a:tableStyleId>
              </a:tblPr>
              <a:tblGrid>
                <a:gridCol w="1549985"/>
                <a:gridCol w="1549985"/>
                <a:gridCol w="1549985"/>
                <a:gridCol w="1549985"/>
                <a:gridCol w="1549985"/>
                <a:gridCol w="1549985"/>
                <a:gridCol w="1549985"/>
              </a:tblGrid>
              <a:tr h="521314"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5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6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7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8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9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10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B>
                    <a:blipFill rotWithShape="1">
                      <a:blip r:embed="rId11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  <a:tr h="521314"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2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3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4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5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6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7"/>
                      <a:srcRect l="0" t="0" r="0" b="0"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600">
                          <a:latin typeface="Helvetica Neue"/>
                          <a:ea typeface="Helvetica Neue"/>
                          <a:cs typeface="Helvetica Neue"/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miter lim="400000"/>
                    </a:lnR>
                    <a:lnT w="3175">
                      <a:solidFill>
                        <a:srgbClr val="00000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miter lim="400000"/>
                    </a:lnB>
                    <a:blipFill rotWithShape="1">
                      <a:blip r:embed="rId18"/>
                      <a:srcRect l="0" t="0" r="0" b="0"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9"/>
          <p:cNvSpPr/>
          <p:nvPr/>
        </p:nvSpPr>
        <p:spPr>
          <a:xfrm>
            <a:off x="7264861" y="4008799"/>
            <a:ext cx="3721704" cy="19726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5" name="Shape 9"/>
          <p:cNvSpPr/>
          <p:nvPr/>
        </p:nvSpPr>
        <p:spPr>
          <a:xfrm>
            <a:off x="7264861" y="1623869"/>
            <a:ext cx="3721704" cy="19726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6" name="Text 0"/>
          <p:cNvSpPr txBox="1"/>
          <p:nvPr/>
        </p:nvSpPr>
        <p:spPr>
          <a:xfrm>
            <a:off x="658368" y="612393"/>
            <a:ext cx="56692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PLATFORM ÉS ÜZEMELTETÉS</a:t>
            </a:r>
          </a:p>
        </p:txBody>
      </p:sp>
      <p:sp>
        <p:nvSpPr>
          <p:cNvPr id="417" name="Text 1"/>
          <p:cNvSpPr txBox="1"/>
          <p:nvPr/>
        </p:nvSpPr>
        <p:spPr>
          <a:xfrm>
            <a:off x="658368" y="868680"/>
            <a:ext cx="5669280" cy="1188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Felügyelt szolgáltatás,</a:t>
            </a:r>
          </a:p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telepítés nélkül az Ön hálózatán</a:t>
            </a:r>
          </a:p>
        </p:txBody>
      </p:sp>
      <p:sp>
        <p:nvSpPr>
          <p:cNvPr id="418" name="Shape 2"/>
          <p:cNvSpPr/>
          <p:nvPr/>
        </p:nvSpPr>
        <p:spPr>
          <a:xfrm>
            <a:off x="658368" y="2487166"/>
            <a:ext cx="68582" cy="1371603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19" name="Text 3"/>
          <p:cNvSpPr txBox="1"/>
          <p:nvPr/>
        </p:nvSpPr>
        <p:spPr>
          <a:xfrm>
            <a:off x="877822" y="2531872"/>
            <a:ext cx="5394964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VCCaaS · Video Contact Center as a Service</a:t>
            </a:r>
          </a:p>
        </p:txBody>
      </p:sp>
      <p:sp>
        <p:nvSpPr>
          <p:cNvPr id="420" name="Text 4"/>
          <p:cNvSpPr txBox="1"/>
          <p:nvPr/>
        </p:nvSpPr>
        <p:spPr>
          <a:xfrm>
            <a:off x="877822" y="2816350"/>
            <a:ext cx="5394964" cy="6040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1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tanácsadók, felügyelők és értékesítők laptopról, PC-ről, Macről vagy tabletről dolgoznak, kizárólag böngészővel és internetkapcsolattal. Nincs szükség nehézkliensre, saját fejhallgatóra vagy dedikált munkaállomásra.</a:t>
            </a:r>
          </a:p>
        </p:txBody>
      </p:sp>
      <p:sp>
        <p:nvSpPr>
          <p:cNvPr id="421" name="Shape 5"/>
          <p:cNvSpPr/>
          <p:nvPr/>
        </p:nvSpPr>
        <p:spPr>
          <a:xfrm>
            <a:off x="658368" y="4187952"/>
            <a:ext cx="68582" cy="13716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2" name="Text 6"/>
          <p:cNvSpPr txBox="1"/>
          <p:nvPr/>
        </p:nvSpPr>
        <p:spPr>
          <a:xfrm>
            <a:off x="877822" y="4232654"/>
            <a:ext cx="5394964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Kiosk Manager · központi felügyelet</a:t>
            </a:r>
          </a:p>
        </p:txBody>
      </p:sp>
      <p:sp>
        <p:nvSpPr>
          <p:cNvPr id="423" name="Text 7"/>
          <p:cNvSpPr txBox="1"/>
          <p:nvPr/>
        </p:nvSpPr>
        <p:spPr>
          <a:xfrm>
            <a:off x="877822" y="4517135"/>
            <a:ext cx="5394964" cy="604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1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teljes ponthálózat felügyelete, helyszínek hozzáadása és eltávolítása, kioszkonkénti tartalom, logó és reklám, felügyelői szerepkörök és jogosultságok, valamint távoli konfigurációs beállítások.</a:t>
            </a:r>
          </a:p>
        </p:txBody>
      </p:sp>
      <p:sp>
        <p:nvSpPr>
          <p:cNvPr id="424" name="Text 8"/>
          <p:cNvSpPr txBox="1"/>
          <p:nvPr/>
        </p:nvSpPr>
        <p:spPr>
          <a:xfrm>
            <a:off x="6720840" y="3734052"/>
            <a:ext cx="48097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Böngészőalapú tanácsadói konzol</a:t>
            </a:r>
          </a:p>
        </p:txBody>
      </p:sp>
      <p:sp>
        <p:nvSpPr>
          <p:cNvPr id="425" name="Text 9"/>
          <p:cNvSpPr txBox="1"/>
          <p:nvPr/>
        </p:nvSpPr>
        <p:spPr>
          <a:xfrm>
            <a:off x="6720840" y="6118983"/>
            <a:ext cx="4809746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Kiosk Manager · hálózatfelügyelet</a:t>
            </a:r>
          </a:p>
        </p:txBody>
      </p:sp>
      <p:sp>
        <p:nvSpPr>
          <p:cNvPr id="426" name="Shape 10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27" name="Text 11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428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13946" y="1716963"/>
            <a:ext cx="3423532" cy="183301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31" name="Group"/>
          <p:cNvGrpSpPr/>
          <p:nvPr/>
        </p:nvGrpSpPr>
        <p:grpSpPr>
          <a:xfrm>
            <a:off x="7371712" y="4119188"/>
            <a:ext cx="3508001" cy="1867037"/>
            <a:chOff x="0" y="0"/>
            <a:chExt cx="3508000" cy="1867036"/>
          </a:xfrm>
        </p:grpSpPr>
        <p:pic>
          <p:nvPicPr>
            <p:cNvPr id="429" name="Screenshot 2026-03-24 at 3.55.35 PM.png" descr="Screenshot 2026-03-24 at 3.55.35 P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849343" cy="1867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0" name="Screenshot 2026-03-24 at 3.55.59 PM.png" descr="Screenshot 2026-03-24 at 3.55.59 PM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658657" y="0"/>
              <a:ext cx="2849344" cy="1867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1"/>
          <p:cNvSpPr txBox="1"/>
          <p:nvPr/>
        </p:nvSpPr>
        <p:spPr>
          <a:xfrm>
            <a:off x="685799" y="825627"/>
            <a:ext cx="10789922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2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jelenlegi helyzet az ügyfélponton</a:t>
            </a:r>
          </a:p>
        </p:txBody>
      </p:sp>
      <p:sp>
        <p:nvSpPr>
          <p:cNvPr id="59" name="Text 3"/>
          <p:cNvSpPr txBox="1"/>
          <p:nvPr/>
        </p:nvSpPr>
        <p:spPr>
          <a:xfrm>
            <a:off x="685799" y="1280160"/>
            <a:ext cx="10789922" cy="409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Ma az értékes interakciók többsége e négy forgatókönyv valamelyikével végződik. Ezek nem végrehajtási hibák: annak előre látható következményei, hogy a kiszolgálási kapacitást egy helyhez és egy nyitvatartáshoz kötjük, miközben a kereslet nem ehhez igazodik.</a:t>
            </a:r>
          </a:p>
        </p:txBody>
      </p:sp>
      <p:sp>
        <p:nvSpPr>
          <p:cNvPr id="60" name="Shape 4"/>
          <p:cNvSpPr/>
          <p:nvPr/>
        </p:nvSpPr>
        <p:spPr>
          <a:xfrm>
            <a:off x="6858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" name="Text 5"/>
          <p:cNvSpPr txBox="1"/>
          <p:nvPr/>
        </p:nvSpPr>
        <p:spPr>
          <a:xfrm>
            <a:off x="685799" y="3976623"/>
            <a:ext cx="256032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Várakozás és lemorzsolódás</a:t>
            </a:r>
          </a:p>
        </p:txBody>
      </p:sp>
      <p:sp>
        <p:nvSpPr>
          <p:cNvPr id="62" name="Text 6"/>
          <p:cNvSpPr txBox="1"/>
          <p:nvPr/>
        </p:nvSpPr>
        <p:spPr>
          <a:xfrm>
            <a:off x="685799" y="4279391"/>
            <a:ext cx="2560322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 belépéskor felméri a sort, és másodperceken belül dönt. A veszteség még bármilyen interakció előtt bekövetkezik, és egyetlen rendszerben sem hagy nyomot.</a:t>
            </a:r>
          </a:p>
        </p:txBody>
      </p:sp>
      <p:sp>
        <p:nvSpPr>
          <p:cNvPr id="63" name="Shape 7"/>
          <p:cNvSpPr/>
          <p:nvPr/>
        </p:nvSpPr>
        <p:spPr>
          <a:xfrm>
            <a:off x="34290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4" name="Text 8"/>
          <p:cNvSpPr txBox="1"/>
          <p:nvPr/>
        </p:nvSpPr>
        <p:spPr>
          <a:xfrm>
            <a:off x="3429000" y="3976623"/>
            <a:ext cx="256032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Elhalasztott tanácsadás</a:t>
            </a:r>
          </a:p>
        </p:txBody>
      </p:sp>
      <p:sp>
        <p:nvSpPr>
          <p:cNvPr id="65" name="Text 9"/>
          <p:cNvSpPr txBox="1"/>
          <p:nvPr/>
        </p:nvSpPr>
        <p:spPr>
          <a:xfrm>
            <a:off x="3429000" y="4279391"/>
            <a:ext cx="2560321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Azért jön, hogy valaki eligazítsa, de egy generalistával találkozik. A válasz egy időpont, egy call centerhez való átirányítás, vagy hogy jöjjön vissza más napon.</a:t>
            </a:r>
          </a:p>
        </p:txBody>
      </p:sp>
      <p:sp>
        <p:nvSpPr>
          <p:cNvPr id="66" name="Shape 10"/>
          <p:cNvSpPr/>
          <p:nvPr/>
        </p:nvSpPr>
        <p:spPr>
          <a:xfrm>
            <a:off x="61722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" name="Text 11"/>
          <p:cNvSpPr txBox="1"/>
          <p:nvPr/>
        </p:nvSpPr>
        <p:spPr>
          <a:xfrm>
            <a:off x="6172200" y="3976623"/>
            <a:ext cx="256032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Zsákutcás önkiszolgálás</a:t>
            </a:r>
          </a:p>
        </p:txBody>
      </p:sp>
      <p:sp>
        <p:nvSpPr>
          <p:cNvPr id="68" name="Text 12"/>
          <p:cNvSpPr txBox="1"/>
          <p:nvPr/>
        </p:nvSpPr>
        <p:spPr>
          <a:xfrm>
            <a:off x="6172200" y="4279391"/>
            <a:ext cx="2560321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digitális folyamat megoldja az egyszerű eseteket, de magára hagyja az ügyfelet pont akkor, amikor felmerül a kétség vagy a kivétel, amely eldönti az ügyet.</a:t>
            </a:r>
          </a:p>
        </p:txBody>
      </p:sp>
      <p:sp>
        <p:nvSpPr>
          <p:cNvPr id="69" name="Shape 13"/>
          <p:cNvSpPr/>
          <p:nvPr/>
        </p:nvSpPr>
        <p:spPr>
          <a:xfrm>
            <a:off x="8915400" y="2029967"/>
            <a:ext cx="2560321" cy="1755650"/>
          </a:xfrm>
          <a:prstGeom prst="roundRect">
            <a:avLst>
              <a:gd name="adj" fmla="val 2604"/>
            </a:avLst>
          </a:prstGeom>
          <a:solidFill>
            <a:srgbClr val="F4F6F7"/>
          </a:solidFill>
          <a:ln w="12700">
            <a:solidFill>
              <a:srgbClr val="F4F6F7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" name="Text 14"/>
          <p:cNvSpPr txBox="1"/>
          <p:nvPr/>
        </p:nvSpPr>
        <p:spPr>
          <a:xfrm>
            <a:off x="8915400" y="3976623"/>
            <a:ext cx="256032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Hiányos távoli csatorna</a:t>
            </a:r>
          </a:p>
        </p:txBody>
      </p:sp>
      <p:sp>
        <p:nvSpPr>
          <p:cNvPr id="71" name="Text 15"/>
          <p:cNvSpPr txBox="1"/>
          <p:nvPr/>
        </p:nvSpPr>
        <p:spPr>
          <a:xfrm>
            <a:off x="8915400" y="4279391"/>
            <a:ext cx="2560321" cy="791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telefon és a chat összeköt, de nem teszi lehetővé a dokumentum megtekintését, a képernyő megosztását, sem az azonosítást és egy összetett művelet elvégzését.</a:t>
            </a:r>
          </a:p>
        </p:txBody>
      </p:sp>
      <p:sp>
        <p:nvSpPr>
          <p:cNvPr id="72" name="Shape 16"/>
          <p:cNvSpPr/>
          <p:nvPr/>
        </p:nvSpPr>
        <p:spPr>
          <a:xfrm>
            <a:off x="685800" y="5316220"/>
            <a:ext cx="10789920" cy="749809"/>
          </a:xfrm>
          <a:prstGeom prst="roundRect">
            <a:avLst>
              <a:gd name="adj" fmla="val 6098"/>
            </a:avLst>
          </a:prstGeom>
          <a:solidFill>
            <a:srgbClr val="22303A"/>
          </a:solidFill>
          <a:ln w="12700">
            <a:solidFill>
              <a:srgbClr val="22303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3" name="Text 17"/>
          <p:cNvSpPr txBox="1"/>
          <p:nvPr/>
        </p:nvSpPr>
        <p:spPr>
          <a:xfrm>
            <a:off x="960119" y="5500623"/>
            <a:ext cx="10241282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Mind a négy esetben ugyanaz történik: </a:t>
            </a:r>
            <a:r>
              <a:rPr>
                <a:solidFill>
                  <a:srgbClr val="FFFFFF"/>
                </a:solidFill>
              </a:rPr>
              <a:t>a vállalat fizeti a kapacitás költségét bevétel nélkül; az ügyfél pedig csendben távozik, megoldatlan igénnyel. Ezeket a problémákat nem oldja meg az AI, és nem is mindig jelennek meg a KPI-kban.</a:t>
            </a:r>
          </a:p>
        </p:txBody>
      </p:sp>
      <p:sp>
        <p:nvSpPr>
          <p:cNvPr id="74" name="Text 0"/>
          <p:cNvSpPr txBox="1"/>
          <p:nvPr/>
        </p:nvSpPr>
        <p:spPr>
          <a:xfrm>
            <a:off x="658368" y="612394"/>
            <a:ext cx="594360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TÖBB ÁGAZATOT ÉRINTŐ PROBLÉMÁK</a:t>
            </a:r>
          </a:p>
        </p:txBody>
      </p:sp>
      <p:sp>
        <p:nvSpPr>
          <p:cNvPr id="75" name="Shape 14"/>
          <p:cNvSpPr/>
          <p:nvPr/>
        </p:nvSpPr>
        <p:spPr>
          <a:xfrm>
            <a:off x="658368" y="6382511"/>
            <a:ext cx="82297" cy="82297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76" name="Text 15"/>
          <p:cNvSpPr txBox="1"/>
          <p:nvPr/>
        </p:nvSpPr>
        <p:spPr>
          <a:xfrm>
            <a:off x="841247" y="6344666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77" name="magnific_cpVr9j90eP.png" descr="magnific_cpVr9j90eP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80248" y="2272792"/>
            <a:ext cx="2257779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magnific_eIBS3KWdqL.png" descr="magnific_eIBS3KWdqL.png"/>
          <p:cNvPicPr>
            <a:picLocks noChangeAspect="1"/>
          </p:cNvPicPr>
          <p:nvPr/>
        </p:nvPicPr>
        <p:blipFill>
          <a:blip r:embed="rId4">
            <a:extLst/>
          </a:blip>
          <a:srcRect l="3955" t="0" r="0" b="8048"/>
          <a:stretch>
            <a:fillRect/>
          </a:stretch>
        </p:blipFill>
        <p:spPr>
          <a:xfrm>
            <a:off x="833874" y="2272792"/>
            <a:ext cx="2264112" cy="127008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" name="magnific_LwgDoM7swO.png" descr="magnific_LwgDoM7swO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60298" y="2272792"/>
            <a:ext cx="2257779" cy="127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magnific_nVcKSTKYQD.png" descr="magnific_nVcKSTKYQD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20273" y="2272779"/>
            <a:ext cx="2257823" cy="1270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MŰKÖDÉSI HATÁS</a:t>
            </a:r>
          </a:p>
        </p:txBody>
      </p:sp>
      <p:sp>
        <p:nvSpPr>
          <p:cNvPr id="436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Nagyobb lefedettség kevesebb infrastruktúrával</a:t>
            </a:r>
          </a:p>
        </p:txBody>
      </p:sp>
      <p:sp>
        <p:nvSpPr>
          <p:cNvPr id="437" name="Shape 2"/>
          <p:cNvSpPr/>
          <p:nvPr/>
        </p:nvSpPr>
        <p:spPr>
          <a:xfrm>
            <a:off x="658368" y="1965960"/>
            <a:ext cx="3364992" cy="28803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38" name="Text 3"/>
          <p:cNvSpPr txBox="1"/>
          <p:nvPr/>
        </p:nvSpPr>
        <p:spPr>
          <a:xfrm>
            <a:off x="987550" y="2315717"/>
            <a:ext cx="2706628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0–24</a:t>
            </a:r>
          </a:p>
        </p:txBody>
      </p:sp>
      <p:sp>
        <p:nvSpPr>
          <p:cNvPr id="439" name="Text 4"/>
          <p:cNvSpPr txBox="1"/>
          <p:nvPr/>
        </p:nvSpPr>
        <p:spPr>
          <a:xfrm>
            <a:off x="987550" y="3250691"/>
            <a:ext cx="2706628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Folyamatos elérhetőség</a:t>
            </a:r>
          </a:p>
        </p:txBody>
      </p:sp>
      <p:sp>
        <p:nvSpPr>
          <p:cNvPr id="440" name="Text 5"/>
          <p:cNvSpPr txBox="1"/>
          <p:nvPr/>
        </p:nvSpPr>
        <p:spPr>
          <a:xfrm>
            <a:off x="987550" y="3602735"/>
            <a:ext cx="2706628" cy="855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műszakok és a kiszervezés olyan időszakokat is lefednek, amelyeket egyetlen fizikai fiók sem tudna önmagában fenntartani.</a:t>
            </a:r>
          </a:p>
        </p:txBody>
      </p:sp>
      <p:sp>
        <p:nvSpPr>
          <p:cNvPr id="441" name="Shape 6"/>
          <p:cNvSpPr/>
          <p:nvPr/>
        </p:nvSpPr>
        <p:spPr>
          <a:xfrm>
            <a:off x="4407408" y="1965960"/>
            <a:ext cx="3364992" cy="28803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42" name="Text 7"/>
          <p:cNvSpPr txBox="1"/>
          <p:nvPr/>
        </p:nvSpPr>
        <p:spPr>
          <a:xfrm>
            <a:off x="4736591" y="2315717"/>
            <a:ext cx="2706627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 : N</a:t>
            </a:r>
          </a:p>
        </p:txBody>
      </p:sp>
      <p:sp>
        <p:nvSpPr>
          <p:cNvPr id="443" name="Text 8"/>
          <p:cNvSpPr txBox="1"/>
          <p:nvPr/>
        </p:nvSpPr>
        <p:spPr>
          <a:xfrm>
            <a:off x="4736591" y="3250691"/>
            <a:ext cx="2706627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 csapat, a teljes hálózat</a:t>
            </a:r>
          </a:p>
        </p:txBody>
      </p:sp>
      <p:sp>
        <p:nvSpPr>
          <p:cNvPr id="444" name="Text 9"/>
          <p:cNvSpPr txBox="1"/>
          <p:nvPr/>
        </p:nvSpPr>
        <p:spPr>
          <a:xfrm>
            <a:off x="4736591" y="3602735"/>
            <a:ext cx="2706627" cy="855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Ugyanaz a tanácsadói csoport egyszerre szolgálja ki az összes ügyfélpontot, csökkentve a működési költségeket.</a:t>
            </a:r>
          </a:p>
        </p:txBody>
      </p:sp>
      <p:sp>
        <p:nvSpPr>
          <p:cNvPr id="445" name="Shape 10"/>
          <p:cNvSpPr/>
          <p:nvPr/>
        </p:nvSpPr>
        <p:spPr>
          <a:xfrm>
            <a:off x="8156447" y="1965960"/>
            <a:ext cx="3364994" cy="28803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46" name="Text 11"/>
          <p:cNvSpPr txBox="1"/>
          <p:nvPr/>
        </p:nvSpPr>
        <p:spPr>
          <a:xfrm>
            <a:off x="8485630" y="2315717"/>
            <a:ext cx="2706626" cy="80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5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+0</a:t>
            </a:r>
          </a:p>
        </p:txBody>
      </p:sp>
      <p:sp>
        <p:nvSpPr>
          <p:cNvPr id="447" name="Text 12"/>
          <p:cNvSpPr txBox="1"/>
          <p:nvPr/>
        </p:nvSpPr>
        <p:spPr>
          <a:xfrm>
            <a:off x="8485630" y="3250691"/>
            <a:ext cx="2706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Helyszíni személyzet</a:t>
            </a:r>
          </a:p>
        </p:txBody>
      </p:sp>
      <p:sp>
        <p:nvSpPr>
          <p:cNvPr id="448" name="Text 13"/>
          <p:cNvSpPr txBox="1"/>
          <p:nvPr/>
        </p:nvSpPr>
        <p:spPr>
          <a:xfrm>
            <a:off x="8485630" y="3602735"/>
            <a:ext cx="2706626" cy="639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ügyfélpont kijelölt személyzet nélkül is működik: csupán egy kijelzőre és internetkapcsolatra van szükség.</a:t>
            </a:r>
          </a:p>
        </p:txBody>
      </p:sp>
      <p:sp>
        <p:nvSpPr>
          <p:cNvPr id="449" name="Text 14"/>
          <p:cNvSpPr txBox="1"/>
          <p:nvPr/>
        </p:nvSpPr>
        <p:spPr>
          <a:xfrm>
            <a:off x="658366" y="5217159"/>
            <a:ext cx="10874962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100">
                <a:solidFill>
                  <a:srgbClr val="6B7A85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platform akár </a:t>
            </a:r>
            <a:r>
              <a:rPr u="sng"/>
              <a:t>havi több százezer interakcióra is skálázható</a:t>
            </a:r>
            <a:r>
              <a:t> ugyanazon az infrastruktúrán, anélkül hogy fizikailag meg kellene sokszorozni az ügyfélpontokat.</a:t>
            </a:r>
          </a:p>
        </p:txBody>
      </p:sp>
      <p:sp>
        <p:nvSpPr>
          <p:cNvPr id="450" name="Shape 1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51" name="Text 1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ext 0"/>
          <p:cNvSpPr txBox="1"/>
          <p:nvPr/>
        </p:nvSpPr>
        <p:spPr>
          <a:xfrm>
            <a:off x="658366" y="612393"/>
            <a:ext cx="969264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MŰKÖDÉSI HATÉKONYSÁG</a:t>
            </a:r>
          </a:p>
        </p:txBody>
      </p:sp>
      <p:sp>
        <p:nvSpPr>
          <p:cNvPr id="456" name="Text 1"/>
          <p:cNvSpPr txBox="1"/>
          <p:nvPr/>
        </p:nvSpPr>
        <p:spPr>
          <a:xfrm>
            <a:off x="658366" y="868680"/>
            <a:ext cx="7367072" cy="742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2900"/>
              </a:lnSpc>
              <a:defRPr sz="2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Minden távoli pont csökkenti</a:t>
            </a:r>
          </a:p>
          <a:p>
            <a:pPr>
              <a:lnSpc>
                <a:spcPts val="2900"/>
              </a:lnSpc>
              <a:defRPr sz="2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működési és infrastrukturális költségeket</a:t>
            </a:r>
          </a:p>
        </p:txBody>
      </p:sp>
      <p:sp>
        <p:nvSpPr>
          <p:cNvPr id="457" name="Text 2"/>
          <p:cNvSpPr txBox="1"/>
          <p:nvPr/>
        </p:nvSpPr>
        <p:spPr>
          <a:xfrm>
            <a:off x="658519" y="1887205"/>
            <a:ext cx="10874962" cy="400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 alacsony forgalmú ponton dolgozó fix szakember napjának nagy részét ügyfél nélkül tölti, miközben a bére és a munkahelye továbbra is aktív marad. Az erőforrás központosítása felszabadítja ezt az időt és ezt a földrajzi kötöttséget.</a:t>
            </a:r>
          </a:p>
        </p:txBody>
      </p:sp>
      <p:sp>
        <p:nvSpPr>
          <p:cNvPr id="458" name="Shape 3"/>
          <p:cNvSpPr/>
          <p:nvPr/>
        </p:nvSpPr>
        <p:spPr>
          <a:xfrm>
            <a:off x="660900" y="2568686"/>
            <a:ext cx="5138930" cy="310896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6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59" name="Text 4"/>
          <p:cNvSpPr txBox="1"/>
          <p:nvPr/>
        </p:nvSpPr>
        <p:spPr>
          <a:xfrm>
            <a:off x="953508" y="2736580"/>
            <a:ext cx="4553715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39" sz="900">
                <a:solidFill>
                  <a:srgbClr val="6B7A85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HAGYOMÁNYOS MODELL</a:t>
            </a:r>
          </a:p>
        </p:txBody>
      </p:sp>
      <p:pic>
        <p:nvPicPr>
          <p:cNvPr id="460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53509" y="3007598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61" name="Text 5"/>
          <p:cNvSpPr txBox="1"/>
          <p:nvPr/>
        </p:nvSpPr>
        <p:spPr>
          <a:xfrm>
            <a:off x="1392420" y="2991850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Aktív bérköltség, interakció nélkül</a:t>
            </a:r>
          </a:p>
        </p:txBody>
      </p:sp>
      <p:sp>
        <p:nvSpPr>
          <p:cNvPr id="462" name="Text 6"/>
          <p:cNvSpPr txBox="1"/>
          <p:nvPr/>
        </p:nvSpPr>
        <p:spPr>
          <a:xfrm>
            <a:off x="1392420" y="3190477"/>
            <a:ext cx="4114803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Fix személyzet akkor is, ha az adott műszakban nincs forgalom a ponton.</a:t>
            </a:r>
          </a:p>
        </p:txBody>
      </p:sp>
      <p:pic>
        <p:nvPicPr>
          <p:cNvPr id="463" name="Image 1" descr="Imag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3509" y="3515090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64" name="Text 7"/>
          <p:cNvSpPr txBox="1"/>
          <p:nvPr/>
        </p:nvSpPr>
        <p:spPr>
          <a:xfrm>
            <a:off x="1392420" y="3499341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Az infrastruktúra változatlanul üzemel</a:t>
            </a:r>
          </a:p>
        </p:txBody>
      </p:sp>
      <p:sp>
        <p:nvSpPr>
          <p:cNvPr id="465" name="Text 8"/>
          <p:cNvSpPr txBox="1"/>
          <p:nvPr/>
        </p:nvSpPr>
        <p:spPr>
          <a:xfrm>
            <a:off x="1392420" y="3697970"/>
            <a:ext cx="4114803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Dedikált klímavezérlés és világítás a teljes műszak alatt.</a:t>
            </a:r>
          </a:p>
        </p:txBody>
      </p:sp>
      <p:pic>
        <p:nvPicPr>
          <p:cNvPr id="466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3509" y="4022581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67" name="Text 9"/>
          <p:cNvSpPr txBox="1"/>
          <p:nvPr/>
        </p:nvSpPr>
        <p:spPr>
          <a:xfrm>
            <a:off x="1392420" y="4006833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Utazási idő, amely nem szolgáltatás</a:t>
            </a:r>
          </a:p>
        </p:txBody>
      </p:sp>
      <p:sp>
        <p:nvSpPr>
          <p:cNvPr id="468" name="Text 10"/>
          <p:cNvSpPr txBox="1"/>
          <p:nvPr/>
        </p:nvSpPr>
        <p:spPr>
          <a:xfrm>
            <a:off x="1392420" y="4205461"/>
            <a:ext cx="4114803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helyszínek közötti utazás nem termel szolgáltatást.</a:t>
            </a:r>
          </a:p>
        </p:txBody>
      </p:sp>
      <p:pic>
        <p:nvPicPr>
          <p:cNvPr id="469" name="Image 3" descr="Image 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53509" y="4530073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Text 11"/>
          <p:cNvSpPr txBox="1"/>
          <p:nvPr/>
        </p:nvSpPr>
        <p:spPr>
          <a:xfrm>
            <a:off x="1392420" y="4514325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hiányzások pontonként pótolandók</a:t>
            </a:r>
          </a:p>
        </p:txBody>
      </p:sp>
      <p:sp>
        <p:nvSpPr>
          <p:cNvPr id="471" name="Text 12"/>
          <p:cNvSpPr txBox="1"/>
          <p:nvPr/>
        </p:nvSpPr>
        <p:spPr>
          <a:xfrm>
            <a:off x="1392420" y="4712954"/>
            <a:ext cx="4114803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Minden hiányzás helyi helyettesítést igényel, vagy üresen hagyja a pontot.</a:t>
            </a:r>
          </a:p>
        </p:txBody>
      </p:sp>
      <p:pic>
        <p:nvPicPr>
          <p:cNvPr id="472" name="Image 4" descr="Image 4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953509" y="5037566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73" name="Text 13"/>
          <p:cNvSpPr txBox="1"/>
          <p:nvPr/>
        </p:nvSpPr>
        <p:spPr>
          <a:xfrm>
            <a:off x="1392420" y="5021817"/>
            <a:ext cx="4114803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AAB7BD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szaktudás földrajzhoz kötött</a:t>
            </a:r>
          </a:p>
        </p:txBody>
      </p:sp>
      <p:sp>
        <p:nvSpPr>
          <p:cNvPr id="474" name="Text 14"/>
          <p:cNvSpPr txBox="1"/>
          <p:nvPr/>
        </p:nvSpPr>
        <p:spPr>
          <a:xfrm>
            <a:off x="1392420" y="5220446"/>
            <a:ext cx="4114803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Csak ott lehet felvenni munkatársat, ahol a pont van — függetlenül attól, hogy ott van-e a megfelelő szaktudás.</a:t>
            </a:r>
          </a:p>
        </p:txBody>
      </p:sp>
      <p:sp>
        <p:nvSpPr>
          <p:cNvPr id="475" name="Shape 15"/>
          <p:cNvSpPr/>
          <p:nvPr/>
        </p:nvSpPr>
        <p:spPr>
          <a:xfrm>
            <a:off x="6348469" y="2568686"/>
            <a:ext cx="5138930" cy="3108962"/>
          </a:xfrm>
          <a:prstGeom prst="rect">
            <a:avLst/>
          </a:prstGeom>
          <a:solidFill>
            <a:srgbClr val="FFF4F2"/>
          </a:solidFill>
          <a:ln>
            <a:solidFill>
              <a:srgbClr val="F7CFC8"/>
            </a:solidFill>
          </a:ln>
          <a:effectLst>
            <a:outerShdw sx="100000" sy="100000" kx="0" ky="0" algn="b" rotWithShape="0" blurRad="177800" dist="38100" dir="5400000">
              <a:srgbClr val="22303A">
                <a:alpha val="6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76" name="Text 16"/>
          <p:cNvSpPr txBox="1"/>
          <p:nvPr/>
        </p:nvSpPr>
        <p:spPr>
          <a:xfrm>
            <a:off x="6641076" y="2736580"/>
            <a:ext cx="4553714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39" sz="9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PHYGITAL MODELL</a:t>
            </a:r>
          </a:p>
        </p:txBody>
      </p:sp>
      <p:pic>
        <p:nvPicPr>
          <p:cNvPr id="477" name="Image 5" descr="Image 5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641076" y="3007598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Text 17"/>
          <p:cNvSpPr txBox="1"/>
          <p:nvPr/>
        </p:nvSpPr>
        <p:spPr>
          <a:xfrm>
            <a:off x="7079990" y="2991850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Kapacitás a valós kihasználtság alapján</a:t>
            </a:r>
          </a:p>
        </p:txBody>
      </p:sp>
      <p:sp>
        <p:nvSpPr>
          <p:cNvPr id="479" name="Text 18"/>
          <p:cNvSpPr txBox="1"/>
          <p:nvPr/>
        </p:nvSpPr>
        <p:spPr>
          <a:xfrm>
            <a:off x="7079990" y="3190477"/>
            <a:ext cx="4114802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csapat mérete az összesített kereslethez igazodik.</a:t>
            </a:r>
          </a:p>
        </p:txBody>
      </p:sp>
      <p:pic>
        <p:nvPicPr>
          <p:cNvPr id="480" name="Image 6" descr="Image 6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641076" y="3515090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Text 19"/>
          <p:cNvSpPr txBox="1"/>
          <p:nvPr/>
        </p:nvSpPr>
        <p:spPr>
          <a:xfrm>
            <a:off x="7079990" y="3499341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pont nem tart fenn személyzetet</a:t>
            </a:r>
          </a:p>
        </p:txBody>
      </p:sp>
      <p:sp>
        <p:nvSpPr>
          <p:cNvPr id="482" name="Text 20"/>
          <p:cNvSpPr txBox="1"/>
          <p:nvPr/>
        </p:nvSpPr>
        <p:spPr>
          <a:xfrm>
            <a:off x="7079990" y="3697970"/>
            <a:ext cx="4114802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Csupán kijelző és internetkapcsolat — a fix költség megszűnik.</a:t>
            </a:r>
          </a:p>
        </p:txBody>
      </p:sp>
      <p:pic>
        <p:nvPicPr>
          <p:cNvPr id="483" name="Image 7" descr="Image 7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6641076" y="4022581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84" name="Text 21"/>
          <p:cNvSpPr txBox="1"/>
          <p:nvPr/>
        </p:nvSpPr>
        <p:spPr>
          <a:xfrm>
            <a:off x="7079990" y="4006833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Nulla utazási idő</a:t>
            </a:r>
          </a:p>
        </p:txBody>
      </p:sp>
      <p:sp>
        <p:nvSpPr>
          <p:cNvPr id="485" name="Text 22"/>
          <p:cNvSpPr txBox="1"/>
          <p:nvPr/>
        </p:nvSpPr>
        <p:spPr>
          <a:xfrm>
            <a:off x="7079990" y="4205461"/>
            <a:ext cx="4114802" cy="1607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szakember a munkaállomását el sem hagyva szolgál ki.</a:t>
            </a:r>
          </a:p>
        </p:txBody>
      </p:sp>
      <p:pic>
        <p:nvPicPr>
          <p:cNvPr id="486" name="Image 8" descr="Image 8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6641076" y="4530073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Text 23"/>
          <p:cNvSpPr txBox="1"/>
          <p:nvPr/>
        </p:nvSpPr>
        <p:spPr>
          <a:xfrm>
            <a:off x="7079990" y="4514325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hiányzásokat a csapat kezeli</a:t>
            </a:r>
          </a:p>
        </p:txBody>
      </p:sp>
      <p:sp>
        <p:nvSpPr>
          <p:cNvPr id="488" name="Text 24"/>
          <p:cNvSpPr txBox="1"/>
          <p:nvPr/>
        </p:nvSpPr>
        <p:spPr>
          <a:xfrm>
            <a:off x="7079990" y="4712954"/>
            <a:ext cx="4114802" cy="160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csapat többi tagja átveszi, helyi helyettesítés nélkül.</a:t>
            </a:r>
          </a:p>
        </p:txBody>
      </p:sp>
      <p:pic>
        <p:nvPicPr>
          <p:cNvPr id="489" name="Image 9" descr="Image 9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6641076" y="5037566"/>
            <a:ext cx="310898" cy="310898"/>
          </a:xfrm>
          <a:prstGeom prst="rect">
            <a:avLst/>
          </a:prstGeom>
          <a:ln w="12700">
            <a:miter lim="400000"/>
          </a:ln>
        </p:spPr>
      </p:pic>
      <p:sp>
        <p:nvSpPr>
          <p:cNvPr id="490" name="Text 25"/>
          <p:cNvSpPr txBox="1"/>
          <p:nvPr/>
        </p:nvSpPr>
        <p:spPr>
          <a:xfrm>
            <a:off x="7079990" y="5021817"/>
            <a:ext cx="4114802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Szaktudás földrajzi kötöttség nélkül</a:t>
            </a:r>
          </a:p>
        </p:txBody>
      </p:sp>
      <p:sp>
        <p:nvSpPr>
          <p:cNvPr id="491" name="Text 26"/>
          <p:cNvSpPr txBox="1"/>
          <p:nvPr/>
        </p:nvSpPr>
        <p:spPr>
          <a:xfrm>
            <a:off x="7079990" y="5220446"/>
            <a:ext cx="4114802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8A6A62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Koncentrálja csapatát egyetlen helyszínre, vagy telepítse át egy másik országba.</a:t>
            </a:r>
          </a:p>
        </p:txBody>
      </p:sp>
      <p:sp>
        <p:nvSpPr>
          <p:cNvPr id="492" name="Shape 27"/>
          <p:cNvSpPr/>
          <p:nvPr/>
        </p:nvSpPr>
        <p:spPr>
          <a:xfrm>
            <a:off x="5872981" y="3921997"/>
            <a:ext cx="402339" cy="402339"/>
          </a:xfrm>
          <a:prstGeom prst="ellipse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3" name="Shape 28"/>
          <p:cNvSpPr/>
          <p:nvPr/>
        </p:nvSpPr>
        <p:spPr>
          <a:xfrm>
            <a:off x="5964420" y="4040870"/>
            <a:ext cx="219458" cy="164594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4" name="Text 29"/>
          <p:cNvSpPr txBox="1"/>
          <p:nvPr/>
        </p:nvSpPr>
        <p:spPr>
          <a:xfrm>
            <a:off x="658519" y="5855203"/>
            <a:ext cx="10874962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ED7666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 A valódi megtakarítás a bérköltség, az infrastruktúra és a földrajz, amelyek többé nem korlátozzák a szolgáltatást.</a:t>
            </a:r>
          </a:p>
        </p:txBody>
      </p:sp>
      <p:sp>
        <p:nvSpPr>
          <p:cNvPr id="495" name="Shape 30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96" name="Text 31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497" name="Picture 18" descr="Picture 18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8869875" y="905258"/>
            <a:ext cx="609602" cy="6096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76200" dist="57433" dir="5400000">
              <a:srgbClr val="22303A">
                <a:alpha val="39649"/>
              </a:srgbClr>
            </a:outerShdw>
          </a:effectLst>
        </p:spPr>
      </p:pic>
      <p:pic>
        <p:nvPicPr>
          <p:cNvPr id="498" name="Picture 29" descr="Picture 29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9041325" y="1076708"/>
            <a:ext cx="266702" cy="266702"/>
          </a:xfrm>
          <a:prstGeom prst="rect">
            <a:avLst/>
          </a:prstGeom>
          <a:ln w="12700">
            <a:miter lim="400000"/>
          </a:ln>
        </p:spPr>
      </p:pic>
      <p:sp>
        <p:nvSpPr>
          <p:cNvPr id="499" name="Text 29"/>
          <p:cNvSpPr txBox="1"/>
          <p:nvPr/>
        </p:nvSpPr>
        <p:spPr>
          <a:xfrm>
            <a:off x="9671828" y="1019557"/>
            <a:ext cx="2491490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>
              <a:defRPr sz="1200">
                <a:solidFill>
                  <a:srgbClr val="43946C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Fenntartható, körkörös</a:t>
            </a:r>
          </a:p>
          <a:p>
            <a:pPr>
              <a:defRPr sz="1200">
                <a:solidFill>
                  <a:srgbClr val="43946C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Pozitív környezeti hatás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Text 0"/>
          <p:cNvSpPr txBox="1"/>
          <p:nvPr/>
        </p:nvSpPr>
        <p:spPr>
          <a:xfrm>
            <a:off x="658366" y="612393"/>
            <a:ext cx="539496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BIZTONSÁG ÉS MEGFELELÉS</a:t>
            </a:r>
          </a:p>
        </p:txBody>
      </p:sp>
      <p:sp>
        <p:nvSpPr>
          <p:cNvPr id="504" name="Text 1"/>
          <p:cNvSpPr txBox="1"/>
          <p:nvPr/>
        </p:nvSpPr>
        <p:spPr>
          <a:xfrm>
            <a:off x="658366" y="868680"/>
            <a:ext cx="5394964" cy="126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Vállalati szintű,</a:t>
            </a:r>
          </a:p>
          <a:p>
            <a: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már az infrastruktúra szintjén</a:t>
            </a:r>
          </a:p>
        </p:txBody>
      </p:sp>
      <p:sp>
        <p:nvSpPr>
          <p:cNvPr id="505" name="Text 2"/>
          <p:cNvSpPr txBox="1"/>
          <p:nvPr/>
        </p:nvSpPr>
        <p:spPr>
          <a:xfrm>
            <a:off x="658368" y="2286000"/>
            <a:ext cx="5212080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infrastruktúra AWS-en fut, teljes adatelkülönítéssel, titkosítással és ügyfelenkénti szegregációval. Az Interactive Powers soha nem fér hozzá a végfelhasználók adataihoz.</a:t>
            </a:r>
          </a:p>
        </p:txBody>
      </p:sp>
      <p:sp>
        <p:nvSpPr>
          <p:cNvPr id="506" name="Shape 3"/>
          <p:cNvSpPr/>
          <p:nvPr/>
        </p:nvSpPr>
        <p:spPr>
          <a:xfrm>
            <a:off x="658368" y="3520440"/>
            <a:ext cx="845820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7" name="Text 4"/>
          <p:cNvSpPr txBox="1"/>
          <p:nvPr/>
        </p:nvSpPr>
        <p:spPr>
          <a:xfrm>
            <a:off x="658368" y="3648202"/>
            <a:ext cx="84582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SOC 2</a:t>
            </a:r>
          </a:p>
        </p:txBody>
      </p:sp>
      <p:sp>
        <p:nvSpPr>
          <p:cNvPr id="508" name="Shape 5"/>
          <p:cNvSpPr/>
          <p:nvPr/>
        </p:nvSpPr>
        <p:spPr>
          <a:xfrm>
            <a:off x="1650492" y="3520440"/>
            <a:ext cx="1229870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09" name="Text 6"/>
          <p:cNvSpPr txBox="1"/>
          <p:nvPr/>
        </p:nvSpPr>
        <p:spPr>
          <a:xfrm>
            <a:off x="1650492" y="3648202"/>
            <a:ext cx="1229868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ISO 27001</a:t>
            </a:r>
          </a:p>
        </p:txBody>
      </p:sp>
      <p:sp>
        <p:nvSpPr>
          <p:cNvPr id="510" name="Shape 7"/>
          <p:cNvSpPr/>
          <p:nvPr/>
        </p:nvSpPr>
        <p:spPr>
          <a:xfrm>
            <a:off x="3026664" y="3520440"/>
            <a:ext cx="749810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1" name="Text 8"/>
          <p:cNvSpPr txBox="1"/>
          <p:nvPr/>
        </p:nvSpPr>
        <p:spPr>
          <a:xfrm>
            <a:off x="3026664" y="3648202"/>
            <a:ext cx="74981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GDPR</a:t>
            </a:r>
          </a:p>
        </p:txBody>
      </p:sp>
      <p:sp>
        <p:nvSpPr>
          <p:cNvPr id="512" name="Shape 9"/>
          <p:cNvSpPr/>
          <p:nvPr/>
        </p:nvSpPr>
        <p:spPr>
          <a:xfrm>
            <a:off x="3922776" y="3520440"/>
            <a:ext cx="845822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3" name="Text 10"/>
          <p:cNvSpPr txBox="1"/>
          <p:nvPr/>
        </p:nvSpPr>
        <p:spPr>
          <a:xfrm>
            <a:off x="3922776" y="3648202"/>
            <a:ext cx="84582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HIPAA</a:t>
            </a:r>
          </a:p>
        </p:txBody>
      </p:sp>
      <p:sp>
        <p:nvSpPr>
          <p:cNvPr id="514" name="Shape 11"/>
          <p:cNvSpPr/>
          <p:nvPr/>
        </p:nvSpPr>
        <p:spPr>
          <a:xfrm>
            <a:off x="4914900" y="3520440"/>
            <a:ext cx="1037845" cy="420626"/>
          </a:xfrm>
          <a:prstGeom prst="roundRect">
            <a:avLst>
              <a:gd name="adj" fmla="val 21739"/>
            </a:avLst>
          </a:prstGeom>
          <a:solidFill>
            <a:srgbClr val="16202A"/>
          </a:solidFill>
          <a:ln>
            <a:solidFill>
              <a:srgbClr val="FE6C5F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5" name="Text 12"/>
          <p:cNvSpPr txBox="1"/>
          <p:nvPr/>
        </p:nvSpPr>
        <p:spPr>
          <a:xfrm>
            <a:off x="4914900" y="3648202"/>
            <a:ext cx="1037845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PCI-DSS</a:t>
            </a:r>
          </a:p>
        </p:txBody>
      </p:sp>
      <p:sp>
        <p:nvSpPr>
          <p:cNvPr id="516" name="Shape 13"/>
          <p:cNvSpPr/>
          <p:nvPr/>
        </p:nvSpPr>
        <p:spPr>
          <a:xfrm>
            <a:off x="658368" y="4297679"/>
            <a:ext cx="68582" cy="78638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7" name="Text 14"/>
          <p:cNvSpPr txBox="1"/>
          <p:nvPr/>
        </p:nvSpPr>
        <p:spPr>
          <a:xfrm>
            <a:off x="859535" y="4339588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Élő személyazonosság-ellenőrzés</a:t>
            </a:r>
          </a:p>
        </p:txBody>
      </p:sp>
      <p:sp>
        <p:nvSpPr>
          <p:cNvPr id="518" name="Text 15"/>
          <p:cNvSpPr txBox="1"/>
          <p:nvPr/>
        </p:nvSpPr>
        <p:spPr>
          <a:xfrm>
            <a:off x="859535" y="4572000"/>
            <a:ext cx="5120643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tanácsadó vizuálisan azonosítja az ügyfelet és az okmányát: közvetlen védelmet nyújt a személyazonosság-hamisítás ellen, kioszkokon pedig a deepfake-ek nem tudnak működni.</a:t>
            </a:r>
          </a:p>
        </p:txBody>
      </p:sp>
      <p:sp>
        <p:nvSpPr>
          <p:cNvPr id="519" name="Shape 16"/>
          <p:cNvSpPr/>
          <p:nvPr/>
        </p:nvSpPr>
        <p:spPr>
          <a:xfrm>
            <a:off x="658368" y="5193791"/>
            <a:ext cx="68582" cy="78638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20" name="Text 17"/>
          <p:cNvSpPr txBox="1"/>
          <p:nvPr/>
        </p:nvSpPr>
        <p:spPr>
          <a:xfrm>
            <a:off x="859535" y="5235700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munkamenet visszakövethetősége</a:t>
            </a:r>
          </a:p>
        </p:txBody>
      </p:sp>
      <p:sp>
        <p:nvSpPr>
          <p:cNvPr id="521" name="Text 18"/>
          <p:cNvSpPr txBox="1"/>
          <p:nvPr/>
        </p:nvSpPr>
        <p:spPr>
          <a:xfrm>
            <a:off x="859535" y="5468110"/>
            <a:ext cx="5120643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pPr>
            <a:r>
              <a:t>Az interakciók rögzítése és auditálása az adott szervezet szabályzata szerint.</a:t>
            </a:r>
          </a:p>
          <a:p>
            <a: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pP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Jelentések</a:t>
            </a:r>
            <a:r>
              <a:t>, </a:t>
            </a: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naplók</a:t>
            </a:r>
            <a:r>
              <a:t> és </a:t>
            </a:r>
            <a:r>
              <a:rPr>
                <a:latin typeface="Montserrat Thin Bold"/>
                <a:ea typeface="Montserrat Thin Bold"/>
                <a:cs typeface="Montserrat Thin Bold"/>
                <a:sym typeface="Montserrat Thin Bold"/>
              </a:rPr>
              <a:t>metaadatok</a:t>
            </a:r>
            <a:r>
              <a:t> generálása minden tevékenységről.</a:t>
            </a:r>
          </a:p>
        </p:txBody>
      </p:sp>
      <p:pic>
        <p:nvPicPr>
          <p:cNvPr id="522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72046" y="682355"/>
            <a:ext cx="5120476" cy="5074921"/>
          </a:xfrm>
          <a:prstGeom prst="rect">
            <a:avLst/>
          </a:prstGeom>
          <a:ln w="12700">
            <a:miter lim="400000"/>
          </a:ln>
        </p:spPr>
      </p:pic>
      <p:sp>
        <p:nvSpPr>
          <p:cNvPr id="523" name="Shape 19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24" name="Text 20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52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39871" y="81857"/>
            <a:ext cx="3050922" cy="22881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Text 0"/>
          <p:cNvSpPr txBox="1"/>
          <p:nvPr/>
        </p:nvSpPr>
        <p:spPr>
          <a:xfrm>
            <a:off x="658367" y="612393"/>
            <a:ext cx="54864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SZOLGÁLTATÁSFOLYTONOSSÁG</a:t>
            </a:r>
          </a:p>
        </p:txBody>
      </p:sp>
      <p:sp>
        <p:nvSpPr>
          <p:cNvPr id="530" name="Text 1"/>
          <p:cNvSpPr txBox="1"/>
          <p:nvPr/>
        </p:nvSpPr>
        <p:spPr>
          <a:xfrm>
            <a:off x="658367" y="868680"/>
            <a:ext cx="5700725" cy="126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Ha a helyszíni hardver meghibásodik,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szolgáltatás akkor sem áll le</a:t>
            </a:r>
          </a:p>
        </p:txBody>
      </p:sp>
      <p:sp>
        <p:nvSpPr>
          <p:cNvPr id="531" name="Text 2"/>
          <p:cNvSpPr txBox="1"/>
          <p:nvPr/>
        </p:nvSpPr>
        <p:spPr>
          <a:xfrm>
            <a:off x="658368" y="2286000"/>
            <a:ext cx="5212080" cy="1257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ügyfélpont függetlenített a munkamenettől. Kijelző-, helyi hálózati vagy áramkimaradás esetén az interakció folytatódik az ügyfél okostelefonján a statikus QR-kódon keresztül, helyszíni technikai beavatkozás nélkül. A felhasználó saját LTE/5G kapcsolatán keresztül is működhet.</a:t>
            </a:r>
          </a:p>
        </p:txBody>
      </p:sp>
      <p:sp>
        <p:nvSpPr>
          <p:cNvPr id="532" name="Shape 3"/>
          <p:cNvSpPr/>
          <p:nvPr/>
        </p:nvSpPr>
        <p:spPr>
          <a:xfrm>
            <a:off x="658368" y="3703320"/>
            <a:ext cx="68582" cy="60350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3" name="Text 4"/>
          <p:cNvSpPr txBox="1"/>
          <p:nvPr/>
        </p:nvSpPr>
        <p:spPr>
          <a:xfrm>
            <a:off x="859535" y="3726941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Eleve ellenálló kialakítás</a:t>
            </a:r>
          </a:p>
        </p:txBody>
      </p:sp>
      <p:sp>
        <p:nvSpPr>
          <p:cNvPr id="534" name="Text 5"/>
          <p:cNvSpPr txBox="1"/>
          <p:nvPr/>
        </p:nvSpPr>
        <p:spPr>
          <a:xfrm>
            <a:off x="859535" y="3959352"/>
            <a:ext cx="5298390" cy="174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rendszer 100%-ban multimodális, és fix kijelzők nélkül is tovább működik.</a:t>
            </a:r>
          </a:p>
        </p:txBody>
      </p:sp>
      <p:sp>
        <p:nvSpPr>
          <p:cNvPr id="535" name="Shape 6"/>
          <p:cNvSpPr/>
          <p:nvPr/>
        </p:nvSpPr>
        <p:spPr>
          <a:xfrm>
            <a:off x="658368" y="4453128"/>
            <a:ext cx="68582" cy="60350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6" name="Text 7"/>
          <p:cNvSpPr txBox="1"/>
          <p:nvPr/>
        </p:nvSpPr>
        <p:spPr>
          <a:xfrm>
            <a:off x="859535" y="4476749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Statikus QR-kód mint tartalék</a:t>
            </a:r>
          </a:p>
        </p:txBody>
      </p:sp>
      <p:sp>
        <p:nvSpPr>
          <p:cNvPr id="537" name="Text 8"/>
          <p:cNvSpPr txBox="1"/>
          <p:nvPr/>
        </p:nvSpPr>
        <p:spPr>
          <a:xfrm>
            <a:off x="859535" y="4709159"/>
            <a:ext cx="5120643" cy="1741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nyomtatott matrica akkor is működik, ha a kioszk teljesen leáll.</a:t>
            </a:r>
          </a:p>
        </p:txBody>
      </p:sp>
      <p:sp>
        <p:nvSpPr>
          <p:cNvPr id="538" name="Shape 9"/>
          <p:cNvSpPr/>
          <p:nvPr/>
        </p:nvSpPr>
        <p:spPr>
          <a:xfrm>
            <a:off x="658368" y="5202935"/>
            <a:ext cx="68582" cy="603506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39" name="Text 10"/>
          <p:cNvSpPr txBox="1"/>
          <p:nvPr/>
        </p:nvSpPr>
        <p:spPr>
          <a:xfrm>
            <a:off x="859535" y="5226556"/>
            <a:ext cx="5120643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Teljes mobil munkamenet</a:t>
            </a:r>
          </a:p>
        </p:txBody>
      </p:sp>
      <p:sp>
        <p:nvSpPr>
          <p:cNvPr id="540" name="Text 11"/>
          <p:cNvSpPr txBox="1"/>
          <p:nvPr/>
        </p:nvSpPr>
        <p:spPr>
          <a:xfrm>
            <a:off x="859535" y="5458967"/>
            <a:ext cx="5120643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ügyfelek a saját eszközükről is megőrzik a videót, a hangot és a megosztott képernyőt.</a:t>
            </a:r>
          </a:p>
        </p:txBody>
      </p:sp>
      <p:sp>
        <p:nvSpPr>
          <p:cNvPr id="541" name="Shape 12"/>
          <p:cNvSpPr/>
          <p:nvPr/>
        </p:nvSpPr>
        <p:spPr>
          <a:xfrm>
            <a:off x="6858000" y="1371600"/>
            <a:ext cx="4681729" cy="4480560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42" name="Text 15"/>
          <p:cNvSpPr txBox="1"/>
          <p:nvPr/>
        </p:nvSpPr>
        <p:spPr>
          <a:xfrm>
            <a:off x="8193023" y="5239256"/>
            <a:ext cx="20116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Aktív munkamenet mobilról</a:t>
            </a:r>
          </a:p>
        </p:txBody>
      </p:sp>
      <p:sp>
        <p:nvSpPr>
          <p:cNvPr id="543" name="Text 16"/>
          <p:cNvSpPr txBox="1"/>
          <p:nvPr/>
        </p:nvSpPr>
        <p:spPr>
          <a:xfrm>
            <a:off x="6858000" y="5434837"/>
            <a:ext cx="4681729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Nincs szükség technikus kiszállására · Nincs support jegy</a:t>
            </a:r>
          </a:p>
        </p:txBody>
      </p:sp>
      <p:sp>
        <p:nvSpPr>
          <p:cNvPr id="544" name="Shape 17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45" name="Text 18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546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75161" y="1871264"/>
            <a:ext cx="1883279" cy="2985858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460388" y="1950616"/>
            <a:ext cx="1666962" cy="2827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2700" dir="0">
              <a:srgbClr val="000000">
                <a:alpha val="5241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KIEMELT ESET · BANKSZEKTOR</a:t>
            </a:r>
          </a:p>
        </p:txBody>
      </p:sp>
      <p:sp>
        <p:nvSpPr>
          <p:cNvPr id="552" name="Text 1"/>
          <p:cNvSpPr txBox="1"/>
          <p:nvPr/>
        </p:nvSpPr>
        <p:spPr>
          <a:xfrm>
            <a:off x="658366" y="868680"/>
            <a:ext cx="10874962" cy="4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Szakértői kiszolgálás a fióki nyitvatartáson kívül</a:t>
            </a:r>
          </a:p>
        </p:txBody>
      </p:sp>
      <p:pic>
        <p:nvPicPr>
          <p:cNvPr id="553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8368" y="1847088"/>
            <a:ext cx="2478024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Shape 2"/>
          <p:cNvSpPr/>
          <p:nvPr/>
        </p:nvSpPr>
        <p:spPr>
          <a:xfrm>
            <a:off x="658368" y="3602735"/>
            <a:ext cx="310896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55" name="Text 3"/>
          <p:cNvSpPr txBox="1"/>
          <p:nvPr/>
        </p:nvSpPr>
        <p:spPr>
          <a:xfrm>
            <a:off x="658368" y="3669282"/>
            <a:ext cx="31089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556" name="Text 4"/>
          <p:cNvSpPr txBox="1"/>
          <p:nvPr/>
        </p:nvSpPr>
        <p:spPr>
          <a:xfrm>
            <a:off x="1078991" y="3656582"/>
            <a:ext cx="205740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Érkezés</a:t>
            </a:r>
          </a:p>
        </p:txBody>
      </p:sp>
      <p:sp>
        <p:nvSpPr>
          <p:cNvPr id="557" name="Text 5"/>
          <p:cNvSpPr txBox="1"/>
          <p:nvPr/>
        </p:nvSpPr>
        <p:spPr>
          <a:xfrm>
            <a:off x="658366" y="4041647"/>
            <a:ext cx="2478028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 belép az önkiszolgáló előtérbe, függetlenül attól, hogy a fiók nyitva van-e.</a:t>
            </a:r>
          </a:p>
        </p:txBody>
      </p:sp>
      <p:pic>
        <p:nvPicPr>
          <p:cNvPr id="558" name="Image 1" descr="Imag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456432" y="1847088"/>
            <a:ext cx="2478024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59" name="Shape 6"/>
          <p:cNvSpPr/>
          <p:nvPr/>
        </p:nvSpPr>
        <p:spPr>
          <a:xfrm>
            <a:off x="3456432" y="3602735"/>
            <a:ext cx="310898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60" name="Text 7"/>
          <p:cNvSpPr txBox="1"/>
          <p:nvPr/>
        </p:nvSpPr>
        <p:spPr>
          <a:xfrm>
            <a:off x="3456432" y="3669282"/>
            <a:ext cx="310898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561" name="Text 8"/>
          <p:cNvSpPr txBox="1"/>
          <p:nvPr/>
        </p:nvSpPr>
        <p:spPr>
          <a:xfrm>
            <a:off x="3877054" y="3656582"/>
            <a:ext cx="205740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Kapcsolódás</a:t>
            </a:r>
          </a:p>
        </p:txBody>
      </p:sp>
      <p:sp>
        <p:nvSpPr>
          <p:cNvPr id="562" name="Text 9"/>
          <p:cNvSpPr txBox="1"/>
          <p:nvPr/>
        </p:nvSpPr>
        <p:spPr>
          <a:xfrm>
            <a:off x="3456432" y="4041647"/>
            <a:ext cx="2478025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Beolvassa a kioszk QR-kódját, és kiválasztja a szolgáltatást: számlanyitás, ügyintézés vagy tanácsadás.</a:t>
            </a:r>
          </a:p>
        </p:txBody>
      </p:sp>
      <p:pic>
        <p:nvPicPr>
          <p:cNvPr id="563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54496" y="1847088"/>
            <a:ext cx="2478026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64" name="Shape 10"/>
          <p:cNvSpPr/>
          <p:nvPr/>
        </p:nvSpPr>
        <p:spPr>
          <a:xfrm>
            <a:off x="6254496" y="3602735"/>
            <a:ext cx="310898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65" name="Text 11"/>
          <p:cNvSpPr txBox="1"/>
          <p:nvPr/>
        </p:nvSpPr>
        <p:spPr>
          <a:xfrm>
            <a:off x="6254496" y="3669282"/>
            <a:ext cx="310898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566" name="Text 12"/>
          <p:cNvSpPr txBox="1"/>
          <p:nvPr/>
        </p:nvSpPr>
        <p:spPr>
          <a:xfrm>
            <a:off x="6675118" y="3656582"/>
            <a:ext cx="205740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Videós kiszolgálás</a:t>
            </a:r>
          </a:p>
        </p:txBody>
      </p:sp>
      <p:sp>
        <p:nvSpPr>
          <p:cNvPr id="567" name="Text 13"/>
          <p:cNvSpPr txBox="1"/>
          <p:nvPr/>
        </p:nvSpPr>
        <p:spPr>
          <a:xfrm>
            <a:off x="6254496" y="4041647"/>
            <a:ext cx="2478025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 szakértő bankár videón keresztül segít, és a képernyőn osztja meg a dokumentációt.</a:t>
            </a:r>
          </a:p>
        </p:txBody>
      </p:sp>
      <p:pic>
        <p:nvPicPr>
          <p:cNvPr id="568" name="Image 3" descr="Image 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52559" y="1847088"/>
            <a:ext cx="2478025" cy="1572768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Shape 14"/>
          <p:cNvSpPr/>
          <p:nvPr/>
        </p:nvSpPr>
        <p:spPr>
          <a:xfrm>
            <a:off x="9052559" y="3602735"/>
            <a:ext cx="310898" cy="310898"/>
          </a:xfrm>
          <a:prstGeom prst="roundRect">
            <a:avLst>
              <a:gd name="adj" fmla="val 23529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0" name="Text 15"/>
          <p:cNvSpPr txBox="1"/>
          <p:nvPr/>
        </p:nvSpPr>
        <p:spPr>
          <a:xfrm>
            <a:off x="9052559" y="3669282"/>
            <a:ext cx="310898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571" name="Text 16"/>
          <p:cNvSpPr txBox="1"/>
          <p:nvPr/>
        </p:nvSpPr>
        <p:spPr>
          <a:xfrm>
            <a:off x="9473183" y="3656582"/>
            <a:ext cx="2057401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Ellenőrzés</a:t>
            </a:r>
          </a:p>
        </p:txBody>
      </p:sp>
      <p:sp>
        <p:nvSpPr>
          <p:cNvPr id="572" name="Text 17"/>
          <p:cNvSpPr txBox="1"/>
          <p:nvPr/>
        </p:nvSpPr>
        <p:spPr>
          <a:xfrm>
            <a:off x="9052559" y="4041647"/>
            <a:ext cx="2478025" cy="600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személyazonosság megerősítve, a tranzakció jóváhagyva az ügyfél telefonján.</a:t>
            </a:r>
          </a:p>
        </p:txBody>
      </p:sp>
      <p:sp>
        <p:nvSpPr>
          <p:cNvPr id="573" name="Shape 18"/>
          <p:cNvSpPr/>
          <p:nvPr/>
        </p:nvSpPr>
        <p:spPr>
          <a:xfrm>
            <a:off x="658366" y="5230367"/>
            <a:ext cx="10874962" cy="658370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4" name="Text 19"/>
          <p:cNvSpPr txBox="1"/>
          <p:nvPr/>
        </p:nvSpPr>
        <p:spPr>
          <a:xfrm>
            <a:off x="932687" y="5470652"/>
            <a:ext cx="10326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Alkalmazható folyamatok: számlanyitás · személyazonosság-ellenőrzés · hitelbírálat · ügyintézés · befektetési tanácsadás</a:t>
            </a:r>
          </a:p>
        </p:txBody>
      </p:sp>
      <p:sp>
        <p:nvSpPr>
          <p:cNvPr id="575" name="Shape 20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76" name="Text 21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ÁGAZATI ALKALMAZÁSOK</a:t>
            </a:r>
          </a:p>
        </p:txBody>
      </p:sp>
      <p:sp>
        <p:nvSpPr>
          <p:cNvPr id="581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Ugyanaz a modell, négy különböző működési területen</a:t>
            </a:r>
          </a:p>
        </p:txBody>
      </p:sp>
      <p:sp>
        <p:nvSpPr>
          <p:cNvPr id="582" name="Shape 2"/>
          <p:cNvSpPr/>
          <p:nvPr/>
        </p:nvSpPr>
        <p:spPr>
          <a:xfrm>
            <a:off x="658366" y="1874520"/>
            <a:ext cx="2478028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3" name="Shape 3"/>
          <p:cNvSpPr/>
          <p:nvPr/>
        </p:nvSpPr>
        <p:spPr>
          <a:xfrm>
            <a:off x="932688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4" name="Text 4"/>
          <p:cNvSpPr txBox="1"/>
          <p:nvPr/>
        </p:nvSpPr>
        <p:spPr>
          <a:xfrm>
            <a:off x="932688" y="3966717"/>
            <a:ext cx="1929385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Pénzügy</a:t>
            </a:r>
          </a:p>
        </p:txBody>
      </p:sp>
      <p:sp>
        <p:nvSpPr>
          <p:cNvPr id="585" name="Text 5"/>
          <p:cNvSpPr txBox="1"/>
          <p:nvPr/>
        </p:nvSpPr>
        <p:spPr>
          <a:xfrm>
            <a:off x="932688" y="4334254"/>
            <a:ext cx="1929385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Támogatott kárfelmérés, számlanyitás, kötvénykiállítás és kárbejelentés, a biztosított és okmánya vizuális ellenőrzésével.</a:t>
            </a:r>
          </a:p>
        </p:txBody>
      </p:sp>
      <p:sp>
        <p:nvSpPr>
          <p:cNvPr id="586" name="Shape 6"/>
          <p:cNvSpPr/>
          <p:nvPr/>
        </p:nvSpPr>
        <p:spPr>
          <a:xfrm>
            <a:off x="3456432" y="1874520"/>
            <a:ext cx="2478025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7" name="Shape 7"/>
          <p:cNvSpPr/>
          <p:nvPr/>
        </p:nvSpPr>
        <p:spPr>
          <a:xfrm>
            <a:off x="3730752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88" name="Text 8"/>
          <p:cNvSpPr txBox="1"/>
          <p:nvPr/>
        </p:nvSpPr>
        <p:spPr>
          <a:xfrm>
            <a:off x="3730752" y="3966717"/>
            <a:ext cx="1929386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Kiskereskedelem</a:t>
            </a:r>
          </a:p>
        </p:txBody>
      </p:sp>
      <p:sp>
        <p:nvSpPr>
          <p:cNvPr id="589" name="Text 9"/>
          <p:cNvSpPr txBox="1"/>
          <p:nvPr/>
        </p:nvSpPr>
        <p:spPr>
          <a:xfrm>
            <a:off x="3730752" y="4334254"/>
            <a:ext cx="1929386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Személyi vásárlási tanácsadás és termékajánlás az üzletben: egyetlen márkaszakértő fedi le a teljes üzlethálózatot.</a:t>
            </a:r>
          </a:p>
        </p:txBody>
      </p:sp>
      <p:sp>
        <p:nvSpPr>
          <p:cNvPr id="590" name="Shape 10"/>
          <p:cNvSpPr/>
          <p:nvPr/>
        </p:nvSpPr>
        <p:spPr>
          <a:xfrm>
            <a:off x="6254496" y="1874520"/>
            <a:ext cx="2478025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1" name="Shape 11"/>
          <p:cNvSpPr/>
          <p:nvPr/>
        </p:nvSpPr>
        <p:spPr>
          <a:xfrm>
            <a:off x="6528816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2" name="Text 12"/>
          <p:cNvSpPr txBox="1"/>
          <p:nvPr/>
        </p:nvSpPr>
        <p:spPr>
          <a:xfrm>
            <a:off x="6528816" y="3846067"/>
            <a:ext cx="192938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Utazás és vendéglátás</a:t>
            </a:r>
          </a:p>
        </p:txBody>
      </p:sp>
      <p:sp>
        <p:nvSpPr>
          <p:cNvPr id="593" name="Text 13"/>
          <p:cNvSpPr txBox="1"/>
          <p:nvPr/>
        </p:nvSpPr>
        <p:spPr>
          <a:xfrm>
            <a:off x="6528816" y="4334254"/>
            <a:ext cx="1929386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Többnyelvű, 0–24 órás recepciós szolgáltatás a szálloda, üdülőhely vagy túraközpont előterében, éjszakai személyzet nélkül.</a:t>
            </a:r>
          </a:p>
        </p:txBody>
      </p:sp>
      <p:sp>
        <p:nvSpPr>
          <p:cNvPr id="594" name="Shape 14"/>
          <p:cNvSpPr/>
          <p:nvPr/>
        </p:nvSpPr>
        <p:spPr>
          <a:xfrm>
            <a:off x="9052559" y="1874520"/>
            <a:ext cx="2478025" cy="388620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5" name="Shape 15"/>
          <p:cNvSpPr/>
          <p:nvPr/>
        </p:nvSpPr>
        <p:spPr>
          <a:xfrm>
            <a:off x="9326880" y="3767328"/>
            <a:ext cx="256033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6" name="Text 16"/>
          <p:cNvSpPr txBox="1"/>
          <p:nvPr/>
        </p:nvSpPr>
        <p:spPr>
          <a:xfrm>
            <a:off x="9326880" y="3966717"/>
            <a:ext cx="1929386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6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Egészségügy</a:t>
            </a:r>
          </a:p>
        </p:txBody>
      </p:sp>
      <p:sp>
        <p:nvSpPr>
          <p:cNvPr id="597" name="Text 17"/>
          <p:cNvSpPr txBox="1"/>
          <p:nvPr/>
        </p:nvSpPr>
        <p:spPr>
          <a:xfrm>
            <a:off x="9326880" y="4334254"/>
            <a:ext cx="1929386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Felvétel, kezdeti triázs és betegirányítás olyan klinikákon és központokban, ahol nincs állandó recepciós személyzet.</a:t>
            </a:r>
          </a:p>
        </p:txBody>
      </p:sp>
      <p:sp>
        <p:nvSpPr>
          <p:cNvPr id="598" name="Shape 18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99" name="Text 19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600" name="intpowers-telepresence-brochure-2026-04-es.049.png" descr="intpowers-telepresence-brochure-2026-04-es.04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999" y="1863786"/>
            <a:ext cx="2460762" cy="1384179"/>
          </a:xfrm>
          <a:prstGeom prst="rect">
            <a:avLst/>
          </a:prstGeom>
          <a:ln w="12700">
            <a:miter lim="400000"/>
          </a:ln>
        </p:spPr>
      </p:pic>
      <p:pic>
        <p:nvPicPr>
          <p:cNvPr id="601" name="intpowers-telepresence-brochure-2026-04-es.044.png" descr="intpowers-telepresence-brochure-2026-04-es.04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63128" y="1869756"/>
            <a:ext cx="2460761" cy="1384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intpowers-telepresence-brochure-2026-04-es.045.png" descr="intpowers-telepresence-brochure-2026-04-es.045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51669" y="1869756"/>
            <a:ext cx="2460760" cy="1384180"/>
          </a:xfrm>
          <a:prstGeom prst="rect">
            <a:avLst/>
          </a:prstGeom>
          <a:ln w="12700">
            <a:miter lim="400000"/>
          </a:ln>
        </p:spPr>
      </p:pic>
      <p:pic>
        <p:nvPicPr>
          <p:cNvPr id="603" name="intpowers-telepresence-brochure-2026-04-es.043.png" descr="intpowers-telepresence-brochure-2026-04-es.043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9047797" y="1856251"/>
            <a:ext cx="2487551" cy="13992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FIZIKAI TELEPÍTÉS</a:t>
            </a:r>
          </a:p>
        </p:txBody>
      </p:sp>
      <p:sp>
        <p:nvSpPr>
          <p:cNvPr id="608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Bármilyen formátum, bármilyen tájolás</a:t>
            </a:r>
          </a:p>
        </p:txBody>
      </p:sp>
      <p:sp>
        <p:nvSpPr>
          <p:cNvPr id="609" name="Text 2"/>
          <p:cNvSpPr txBox="1"/>
          <p:nvPr/>
        </p:nvSpPr>
        <p:spPr>
          <a:xfrm>
            <a:off x="658368" y="1572766"/>
            <a:ext cx="9509760" cy="449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8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szoftver alkalmazkodik a helyszínen már meglévő eszközhöz: álló tótemhez, fekvő kijelzőhöz, pulti tablethez vagy beépített monitorhoz. Nem határozza meg sem az építési munkát, sem a bútorzatot.</a:t>
            </a:r>
          </a:p>
        </p:txBody>
      </p:sp>
      <p:sp>
        <p:nvSpPr>
          <p:cNvPr id="610" name="Shape 3"/>
          <p:cNvSpPr/>
          <p:nvPr/>
        </p:nvSpPr>
        <p:spPr>
          <a:xfrm>
            <a:off x="658368" y="2286000"/>
            <a:ext cx="3364992" cy="324612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11" name="Shape 4"/>
          <p:cNvSpPr/>
          <p:nvPr/>
        </p:nvSpPr>
        <p:spPr>
          <a:xfrm>
            <a:off x="877822" y="2505455"/>
            <a:ext cx="2926084" cy="1572771"/>
          </a:xfrm>
          <a:prstGeom prst="rect">
            <a:avLst/>
          </a:prstGeom>
          <a:solidFill>
            <a:srgbClr val="E9EDE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12" name="Text 5"/>
          <p:cNvSpPr txBox="1"/>
          <p:nvPr/>
        </p:nvSpPr>
        <p:spPr>
          <a:xfrm>
            <a:off x="950974" y="4274819"/>
            <a:ext cx="2779779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Álló vagy fekvő kijelző</a:t>
            </a:r>
          </a:p>
        </p:txBody>
      </p:sp>
      <p:sp>
        <p:nvSpPr>
          <p:cNvPr id="613" name="Text 6"/>
          <p:cNvSpPr txBox="1"/>
          <p:nvPr/>
        </p:nvSpPr>
        <p:spPr>
          <a:xfrm>
            <a:off x="950974" y="4626864"/>
            <a:ext cx="2779779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szoftver automatikusan felismeri a kijelző méretét és tájolását.</a:t>
            </a:r>
          </a:p>
        </p:txBody>
      </p:sp>
      <p:sp>
        <p:nvSpPr>
          <p:cNvPr id="614" name="Shape 7"/>
          <p:cNvSpPr/>
          <p:nvPr/>
        </p:nvSpPr>
        <p:spPr>
          <a:xfrm>
            <a:off x="4407408" y="2286000"/>
            <a:ext cx="3364992" cy="324612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15" name="Shape 8"/>
          <p:cNvSpPr/>
          <p:nvPr/>
        </p:nvSpPr>
        <p:spPr>
          <a:xfrm>
            <a:off x="4626864" y="2505455"/>
            <a:ext cx="2926082" cy="1572771"/>
          </a:xfrm>
          <a:prstGeom prst="rect">
            <a:avLst/>
          </a:prstGeom>
          <a:solidFill>
            <a:srgbClr val="E9EDE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pic>
        <p:nvPicPr>
          <p:cNvPr id="616" name="Image 1" descr="Imag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92500" y="2505455"/>
            <a:ext cx="2794811" cy="1572770"/>
          </a:xfrm>
          <a:prstGeom prst="rect">
            <a:avLst/>
          </a:prstGeom>
          <a:ln w="12700">
            <a:miter lim="400000"/>
          </a:ln>
        </p:spPr>
      </p:pic>
      <p:sp>
        <p:nvSpPr>
          <p:cNvPr id="617" name="Text 9"/>
          <p:cNvSpPr txBox="1"/>
          <p:nvPr/>
        </p:nvSpPr>
        <p:spPr>
          <a:xfrm>
            <a:off x="4700015" y="4160520"/>
            <a:ext cx="277977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Fókusz vagy teljes képernyős mód</a:t>
            </a:r>
          </a:p>
        </p:txBody>
      </p:sp>
      <p:sp>
        <p:nvSpPr>
          <p:cNvPr id="618" name="Text 10"/>
          <p:cNvSpPr txBox="1"/>
          <p:nvPr/>
        </p:nvSpPr>
        <p:spPr>
          <a:xfrm>
            <a:off x="4700015" y="4626864"/>
            <a:ext cx="2779778" cy="5652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rendszer a kijelző típusától és felhasználásától függően igazítja a tanácsadó képkivágását.</a:t>
            </a:r>
          </a:p>
        </p:txBody>
      </p:sp>
      <p:sp>
        <p:nvSpPr>
          <p:cNvPr id="619" name="Shape 11"/>
          <p:cNvSpPr/>
          <p:nvPr/>
        </p:nvSpPr>
        <p:spPr>
          <a:xfrm>
            <a:off x="8156447" y="2286000"/>
            <a:ext cx="3364994" cy="3246122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0" name="Shape 12"/>
          <p:cNvSpPr/>
          <p:nvPr/>
        </p:nvSpPr>
        <p:spPr>
          <a:xfrm>
            <a:off x="8375904" y="2505455"/>
            <a:ext cx="2926082" cy="1572771"/>
          </a:xfrm>
          <a:prstGeom prst="rect">
            <a:avLst/>
          </a:prstGeom>
          <a:solidFill>
            <a:srgbClr val="E9EDE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1" name="Text 13"/>
          <p:cNvSpPr txBox="1"/>
          <p:nvPr/>
        </p:nvSpPr>
        <p:spPr>
          <a:xfrm>
            <a:off x="8449056" y="4274819"/>
            <a:ext cx="2779778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Érintőképernyők, PWA</a:t>
            </a:r>
          </a:p>
        </p:txBody>
      </p:sp>
      <p:sp>
        <p:nvSpPr>
          <p:cNvPr id="622" name="Text 14"/>
          <p:cNvSpPr txBox="1"/>
          <p:nvPr/>
        </p:nvSpPr>
        <p:spPr>
          <a:xfrm>
            <a:off x="8449056" y="4626864"/>
            <a:ext cx="2779778" cy="374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5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rendszer érintőeszközökön — iPaden vagy Androidon — is fut, mindkettőn PWA-ként.</a:t>
            </a:r>
          </a:p>
        </p:txBody>
      </p:sp>
      <p:sp>
        <p:nvSpPr>
          <p:cNvPr id="623" name="Shape 15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4" name="Text 16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625" name="Shape 17"/>
          <p:cNvSpPr/>
          <p:nvPr/>
        </p:nvSpPr>
        <p:spPr>
          <a:xfrm>
            <a:off x="658366" y="5705854"/>
            <a:ext cx="10874962" cy="548642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26" name="Text 18"/>
          <p:cNvSpPr txBox="1"/>
          <p:nvPr/>
        </p:nvSpPr>
        <p:spPr>
          <a:xfrm>
            <a:off x="932687" y="5897625"/>
            <a:ext cx="103263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Álló 9:16 · 1080 × 1920      Fekvő 16:9 · 1920 × 1080      A pulti tablettől a nagyméretű tótemekig</a:t>
            </a:r>
          </a:p>
        </p:txBody>
      </p:sp>
      <p:pic>
        <p:nvPicPr>
          <p:cNvPr id="627" name="Layer.tiff" descr="Layer.tif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69172" y="2642891"/>
            <a:ext cx="2140784" cy="1297899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Image Layer.tiff" descr="Image Layer.tif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873359" y="2642891"/>
            <a:ext cx="933650" cy="1389338"/>
          </a:xfrm>
          <a:prstGeom prst="rect">
            <a:avLst/>
          </a:prstGeom>
          <a:ln w="12700">
            <a:miter lim="400000"/>
          </a:ln>
        </p:spPr>
      </p:pic>
      <p:pic>
        <p:nvPicPr>
          <p:cNvPr id="629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116377" y="2900022"/>
            <a:ext cx="783635" cy="7836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Text 0"/>
          <p:cNvSpPr txBox="1"/>
          <p:nvPr/>
        </p:nvSpPr>
        <p:spPr>
          <a:xfrm>
            <a:off x="658368" y="612393"/>
            <a:ext cx="52120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MÁRKAIDENTITÁS</a:t>
            </a:r>
          </a:p>
        </p:txBody>
      </p:sp>
      <p:sp>
        <p:nvSpPr>
          <p:cNvPr id="634" name="Text 1"/>
          <p:cNvSpPr txBox="1"/>
          <p:nvPr/>
        </p:nvSpPr>
        <p:spPr>
          <a:xfrm>
            <a:off x="658368" y="868680"/>
            <a:ext cx="5212080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Az Ön márkája minden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érintkezési ponton</a:t>
            </a:r>
          </a:p>
        </p:txBody>
      </p:sp>
      <p:sp>
        <p:nvSpPr>
          <p:cNvPr id="635" name="Text 2"/>
          <p:cNvSpPr txBox="1"/>
          <p:nvPr/>
        </p:nvSpPr>
        <p:spPr>
          <a:xfrm>
            <a:off x="658367" y="2286000"/>
            <a:ext cx="5029203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100%-ban testreszabható felület: logó, színpaletta, tipográfia, jogi szövegek és promóciós tartalom. A végfelhasználó soha nem érzékel külső platformot.</a:t>
            </a:r>
          </a:p>
        </p:txBody>
      </p:sp>
      <p:sp>
        <p:nvSpPr>
          <p:cNvPr id="636" name="Shape 3"/>
          <p:cNvSpPr/>
          <p:nvPr/>
        </p:nvSpPr>
        <p:spPr>
          <a:xfrm>
            <a:off x="676655" y="3739896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37" name="Text 4"/>
          <p:cNvSpPr txBox="1"/>
          <p:nvPr/>
        </p:nvSpPr>
        <p:spPr>
          <a:xfrm>
            <a:off x="950974" y="3715002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Vállalati logó, színpaletta és tipográfia</a:t>
            </a:r>
          </a:p>
        </p:txBody>
      </p:sp>
      <p:sp>
        <p:nvSpPr>
          <p:cNvPr id="638" name="Shape 5"/>
          <p:cNvSpPr/>
          <p:nvPr/>
        </p:nvSpPr>
        <p:spPr>
          <a:xfrm>
            <a:off x="676655" y="4233671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39" name="Text 6"/>
          <p:cNvSpPr txBox="1"/>
          <p:nvPr/>
        </p:nvSpPr>
        <p:spPr>
          <a:xfrm>
            <a:off x="950974" y="4208779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Saját szövegek, nyelvek és jogi közlemények</a:t>
            </a:r>
          </a:p>
        </p:txBody>
      </p:sp>
      <p:sp>
        <p:nvSpPr>
          <p:cNvPr id="640" name="Shape 7"/>
          <p:cNvSpPr/>
          <p:nvPr/>
        </p:nvSpPr>
        <p:spPr>
          <a:xfrm>
            <a:off x="676655" y="4727447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1" name="Text 8"/>
          <p:cNvSpPr txBox="1"/>
          <p:nvPr/>
        </p:nvSpPr>
        <p:spPr>
          <a:xfrm>
            <a:off x="950974" y="4702554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Egyedi ikonrendszer és szolgáltatáselnevezések</a:t>
            </a:r>
          </a:p>
        </p:txBody>
      </p:sp>
      <p:sp>
        <p:nvSpPr>
          <p:cNvPr id="642" name="Shape 9"/>
          <p:cNvSpPr/>
          <p:nvPr/>
        </p:nvSpPr>
        <p:spPr>
          <a:xfrm>
            <a:off x="676655" y="5221223"/>
            <a:ext cx="91442" cy="9144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3" name="Text 10"/>
          <p:cNvSpPr txBox="1"/>
          <p:nvPr/>
        </p:nvSpPr>
        <p:spPr>
          <a:xfrm>
            <a:off x="950974" y="5196331"/>
            <a:ext cx="484632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22303A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módosítások távolról érvényesíthetők a teljes hálózatban</a:t>
            </a:r>
          </a:p>
        </p:txBody>
      </p:sp>
      <p:sp>
        <p:nvSpPr>
          <p:cNvPr id="644" name="Text 11"/>
          <p:cNvSpPr txBox="1"/>
          <p:nvPr/>
        </p:nvSpPr>
        <p:spPr>
          <a:xfrm>
            <a:off x="6263640" y="5434837"/>
            <a:ext cx="5513833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Példa a testreszabásra ugyanazon a szoftveren</a:t>
            </a:r>
          </a:p>
        </p:txBody>
      </p:sp>
      <p:sp>
        <p:nvSpPr>
          <p:cNvPr id="645" name="Shape 12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46" name="Text 13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647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23693" y="829398"/>
            <a:ext cx="4696297" cy="44100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Text 0"/>
          <p:cNvSpPr txBox="1"/>
          <p:nvPr/>
        </p:nvSpPr>
        <p:spPr>
          <a:xfrm>
            <a:off x="658368" y="612393"/>
            <a:ext cx="5669280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TARTALOM ÉS MONETIZÁCIÓ</a:t>
            </a:r>
          </a:p>
        </p:txBody>
      </p:sp>
      <p:sp>
        <p:nvSpPr>
          <p:cNvPr id="652" name="Text 1"/>
          <p:cNvSpPr txBox="1"/>
          <p:nvPr/>
        </p:nvSpPr>
        <p:spPr>
          <a:xfrm>
            <a:off x="658368" y="868680"/>
            <a:ext cx="5806997" cy="1188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kijelző akkor is dolgozik</a:t>
            </a:r>
          </a:p>
          <a:p>
            <a:pPr>
              <a:lnSpc>
                <a:spcPts val="3100"/>
              </a:lnSpc>
              <a:defRPr sz="27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amikor nincs éppen munkamenet</a:t>
            </a:r>
          </a:p>
        </p:txBody>
      </p:sp>
      <p:sp>
        <p:nvSpPr>
          <p:cNvPr id="653" name="Text 2"/>
          <p:cNvSpPr txBox="1"/>
          <p:nvPr/>
        </p:nvSpPr>
        <p:spPr>
          <a:xfrm>
            <a:off x="658366" y="2286000"/>
            <a:ext cx="5394964" cy="9551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9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Nyugalmi állapotban a pont nem sötétedik el: a Kiosk Managerből helyszínenként ütemezett tartalom- és reklámkaruszeleket játszik le. Az eszköz így nem csupán kiszolgálási csatorna, hanem kommunikációs felület is.</a:t>
            </a:r>
          </a:p>
        </p:txBody>
      </p:sp>
      <p:sp>
        <p:nvSpPr>
          <p:cNvPr id="654" name="Shape 3"/>
          <p:cNvSpPr/>
          <p:nvPr/>
        </p:nvSpPr>
        <p:spPr>
          <a:xfrm>
            <a:off x="658368" y="3858767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55" name="Text 4"/>
          <p:cNvSpPr txBox="1"/>
          <p:nvPr/>
        </p:nvSpPr>
        <p:spPr>
          <a:xfrm>
            <a:off x="841247" y="3888738"/>
            <a:ext cx="243230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JPG, GIF és MP4 formátumok</a:t>
            </a:r>
          </a:p>
        </p:txBody>
      </p:sp>
      <p:sp>
        <p:nvSpPr>
          <p:cNvPr id="656" name="Text 5"/>
          <p:cNvSpPr txBox="1"/>
          <p:nvPr/>
        </p:nvSpPr>
        <p:spPr>
          <a:xfrm>
            <a:off x="841247" y="4114800"/>
            <a:ext cx="2432306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Statikus vagy mozgó kreatívok, külön lejátszó nélkül.</a:t>
            </a:r>
          </a:p>
        </p:txBody>
      </p:sp>
      <p:sp>
        <p:nvSpPr>
          <p:cNvPr id="657" name="Shape 6"/>
          <p:cNvSpPr/>
          <p:nvPr/>
        </p:nvSpPr>
        <p:spPr>
          <a:xfrm>
            <a:off x="3447288" y="3858767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58" name="Text 7"/>
          <p:cNvSpPr txBox="1"/>
          <p:nvPr/>
        </p:nvSpPr>
        <p:spPr>
          <a:xfrm>
            <a:off x="3630167" y="3888738"/>
            <a:ext cx="243230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Helyszín szerinti ütemezés</a:t>
            </a:r>
          </a:p>
        </p:txBody>
      </p:sp>
      <p:sp>
        <p:nvSpPr>
          <p:cNvPr id="659" name="Text 8"/>
          <p:cNvSpPr txBox="1"/>
          <p:nvPr/>
        </p:nvSpPr>
        <p:spPr>
          <a:xfrm>
            <a:off x="3630167" y="4114800"/>
            <a:ext cx="2432307" cy="4909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Minden kioszk a saját helyszínéhez, nyelvéhez és időbeosztásához illő kampányt jeleníti meg.</a:t>
            </a:r>
          </a:p>
        </p:txBody>
      </p:sp>
      <p:sp>
        <p:nvSpPr>
          <p:cNvPr id="660" name="Shape 9"/>
          <p:cNvSpPr/>
          <p:nvPr/>
        </p:nvSpPr>
        <p:spPr>
          <a:xfrm>
            <a:off x="658368" y="4974335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61" name="Text 10"/>
          <p:cNvSpPr txBox="1"/>
          <p:nvPr/>
        </p:nvSpPr>
        <p:spPr>
          <a:xfrm>
            <a:off x="841247" y="5004306"/>
            <a:ext cx="243230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Saját vagy külső tartalom</a:t>
            </a:r>
          </a:p>
        </p:txBody>
      </p:sp>
      <p:sp>
        <p:nvSpPr>
          <p:cNvPr id="662" name="Text 11"/>
          <p:cNvSpPr txBox="1"/>
          <p:nvPr/>
        </p:nvSpPr>
        <p:spPr>
          <a:xfrm>
            <a:off x="841247" y="5230367"/>
            <a:ext cx="2432306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Ön márkájának, partnereinek vagy helyi hirdetőinek kampányai.</a:t>
            </a:r>
          </a:p>
        </p:txBody>
      </p:sp>
      <p:sp>
        <p:nvSpPr>
          <p:cNvPr id="663" name="Shape 12"/>
          <p:cNvSpPr/>
          <p:nvPr/>
        </p:nvSpPr>
        <p:spPr>
          <a:xfrm>
            <a:off x="3447288" y="4974335"/>
            <a:ext cx="64010" cy="914402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64" name="Text 13"/>
          <p:cNvSpPr txBox="1"/>
          <p:nvPr/>
        </p:nvSpPr>
        <p:spPr>
          <a:xfrm>
            <a:off x="3630167" y="5004306"/>
            <a:ext cx="2432307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Azonnali átmenet</a:t>
            </a:r>
          </a:p>
        </p:txBody>
      </p:sp>
      <p:sp>
        <p:nvSpPr>
          <p:cNvPr id="665" name="Text 14"/>
          <p:cNvSpPr txBox="1"/>
          <p:nvPr/>
        </p:nvSpPr>
        <p:spPr>
          <a:xfrm>
            <a:off x="3630167" y="5230367"/>
            <a:ext cx="2432307" cy="3258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00"/>
              </a:lnSpc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QR-kód beolvasásakor a karusszel átadja a helyét a videós munkamenetnek.</a:t>
            </a:r>
          </a:p>
        </p:txBody>
      </p:sp>
      <p:pic>
        <p:nvPicPr>
          <p:cNvPr id="666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03718" y="1417319"/>
            <a:ext cx="2236120" cy="3291843"/>
          </a:xfrm>
          <a:prstGeom prst="rect">
            <a:avLst/>
          </a:prstGeom>
          <a:ln w="12700">
            <a:solidFill>
              <a:srgbClr val="FFFFFF"/>
            </a:solidFill>
            <a:miter/>
          </a:ln>
          <a:effectLst>
            <a:outerShdw sx="100000" sy="100000" kx="0" ky="0" algn="b" rotWithShape="0" blurRad="177800" dist="38100" dir="5400000">
              <a:srgbClr val="22303A">
                <a:alpha val="22000"/>
              </a:srgbClr>
            </a:outerShdw>
          </a:effectLst>
        </p:spPr>
      </p:pic>
      <p:pic>
        <p:nvPicPr>
          <p:cNvPr id="667" name="Image 1" descr="Image 1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48826" y="1417319"/>
            <a:ext cx="2222600" cy="3291843"/>
          </a:xfrm>
          <a:prstGeom prst="rect">
            <a:avLst/>
          </a:prstGeom>
          <a:ln w="12700">
            <a:solidFill>
              <a:srgbClr val="FFFFFF"/>
            </a:solidFill>
            <a:miter/>
          </a:ln>
          <a:effectLst>
            <a:outerShdw sx="100000" sy="100000" kx="0" ky="0" algn="b" rotWithShape="0" blurRad="177800" dist="38100" dir="5400000">
              <a:srgbClr val="22303A">
                <a:alpha val="22000"/>
              </a:srgbClr>
            </a:outerShdw>
          </a:effectLst>
        </p:spPr>
      </p:pic>
      <p:pic>
        <p:nvPicPr>
          <p:cNvPr id="668" name="Image 2" descr="Image 2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584542" y="1415894"/>
            <a:ext cx="2222600" cy="3291844"/>
          </a:xfrm>
          <a:prstGeom prst="rect">
            <a:avLst/>
          </a:prstGeom>
          <a:ln w="12700">
            <a:solidFill>
              <a:srgbClr val="FFFFFF"/>
            </a:solidFill>
            <a:miter/>
          </a:ln>
          <a:effectLst>
            <a:outerShdw sx="100000" sy="100000" kx="0" ky="0" algn="b" rotWithShape="0" blurRad="177800" dist="38100" dir="5400000">
              <a:srgbClr val="22303A">
                <a:alpha val="22000"/>
              </a:srgbClr>
            </a:outerShdw>
          </a:effectLst>
        </p:spPr>
      </p:pic>
      <p:sp>
        <p:nvSpPr>
          <p:cNvPr id="669" name="Text 15"/>
          <p:cNvSpPr txBox="1"/>
          <p:nvPr/>
        </p:nvSpPr>
        <p:spPr>
          <a:xfrm>
            <a:off x="6903718" y="4895341"/>
            <a:ext cx="495605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Reklámkaruszel nyugalmi állapotban · álló és fekvő</a:t>
            </a:r>
          </a:p>
        </p:txBody>
      </p:sp>
      <p:sp>
        <p:nvSpPr>
          <p:cNvPr id="670" name="Shape 16"/>
          <p:cNvSpPr/>
          <p:nvPr/>
        </p:nvSpPr>
        <p:spPr>
          <a:xfrm>
            <a:off x="6903718" y="5285232"/>
            <a:ext cx="4956050" cy="7132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1" name="Text 17"/>
          <p:cNvSpPr txBox="1"/>
          <p:nvPr/>
        </p:nvSpPr>
        <p:spPr>
          <a:xfrm>
            <a:off x="7086600" y="5546596"/>
            <a:ext cx="459029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pont a nyitvatartási időn kívül is megtérül</a:t>
            </a:r>
          </a:p>
        </p:txBody>
      </p:sp>
      <p:sp>
        <p:nvSpPr>
          <p:cNvPr id="672" name="Shape 18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3" name="Text 19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674" name="Rounded Rectangle"/>
          <p:cNvSpPr/>
          <p:nvPr/>
        </p:nvSpPr>
        <p:spPr>
          <a:xfrm>
            <a:off x="6902977" y="752867"/>
            <a:ext cx="4957534" cy="465572"/>
          </a:xfrm>
          <a:prstGeom prst="roundRect">
            <a:avLst>
              <a:gd name="adj" fmla="val 50000"/>
            </a:avLst>
          </a:prstGeom>
          <a:ln w="25400">
            <a:solidFill>
              <a:srgbClr val="FFFFFF"/>
            </a:solidFill>
            <a:custDash>
              <a:ds d="200000" sp="200000"/>
            </a:custDash>
            <a:miter lim="400000"/>
          </a:ln>
        </p:spPr>
        <p:txBody>
          <a:bodyPr lIns="45718" tIns="45718" rIns="45718" bIns="45718" anchor="ctr"/>
          <a:lstStyle/>
          <a:p>
            <a:pPr/>
          </a:p>
        </p:txBody>
      </p:sp>
      <p:sp>
        <p:nvSpPr>
          <p:cNvPr id="675" name="Line"/>
          <p:cNvSpPr/>
          <p:nvPr/>
        </p:nvSpPr>
        <p:spPr>
          <a:xfrm>
            <a:off x="10801263" y="758443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6" name="Line"/>
          <p:cNvSpPr/>
          <p:nvPr/>
        </p:nvSpPr>
        <p:spPr>
          <a:xfrm>
            <a:off x="8028106" y="1215244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head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7" name="Line"/>
          <p:cNvSpPr/>
          <p:nvPr/>
        </p:nvSpPr>
        <p:spPr>
          <a:xfrm>
            <a:off x="8028106" y="758443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8" name="Line"/>
          <p:cNvSpPr/>
          <p:nvPr/>
        </p:nvSpPr>
        <p:spPr>
          <a:xfrm>
            <a:off x="10801263" y="1215244"/>
            <a:ext cx="162986" cy="3"/>
          </a:xfrm>
          <a:prstGeom prst="line">
            <a:avLst/>
          </a:prstGeom>
          <a:ln w="25400">
            <a:solidFill>
              <a:srgbClr val="FFFFFF"/>
            </a:solidFill>
            <a:miter/>
            <a:head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79" name="Text 7"/>
          <p:cNvSpPr txBox="1"/>
          <p:nvPr/>
        </p:nvSpPr>
        <p:spPr>
          <a:xfrm>
            <a:off x="7488862" y="896753"/>
            <a:ext cx="378576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Helyszínenként programozható reklám-diavetítés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ÖSSZEFOGLALÓ A BIZOTTSÁG SZÁMÁRA</a:t>
            </a:r>
          </a:p>
        </p:txBody>
      </p:sp>
      <p:sp>
        <p:nvSpPr>
          <p:cNvPr id="684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Hét már eldöntött kérdés</a:t>
            </a:r>
          </a:p>
        </p:txBody>
      </p:sp>
      <p:sp>
        <p:nvSpPr>
          <p:cNvPr id="685" name="Shape 2"/>
          <p:cNvSpPr/>
          <p:nvPr/>
        </p:nvSpPr>
        <p:spPr>
          <a:xfrm>
            <a:off x="658368" y="2148838"/>
            <a:ext cx="3364992" cy="1170435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86" name="Shape 3"/>
          <p:cNvSpPr/>
          <p:nvPr/>
        </p:nvSpPr>
        <p:spPr>
          <a:xfrm>
            <a:off x="914400" y="2386583"/>
            <a:ext cx="274321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 algn="ctr">
              <a:defRPr sz="900">
                <a:solidFill>
                  <a:srgbClr val="FFFFFF"/>
                </a:solidFill>
                <a:latin typeface="Font Awesome 5 Brands Regular"/>
                <a:ea typeface="Font Awesome 5 Brands Regular"/>
                <a:cs typeface="Font Awesome 5 Brands Regular"/>
                <a:sym typeface="Font Awesome 5 Brands Regular"/>
              </a:defRPr>
            </a:pPr>
          </a:p>
        </p:txBody>
      </p:sp>
      <p:sp>
        <p:nvSpPr>
          <p:cNvPr id="687" name="Text 4"/>
          <p:cNvSpPr txBox="1"/>
          <p:nvPr/>
        </p:nvSpPr>
        <p:spPr>
          <a:xfrm>
            <a:off x="1298447" y="2428493"/>
            <a:ext cx="2450595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Önálló kategória</a:t>
            </a:r>
          </a:p>
        </p:txBody>
      </p:sp>
      <p:sp>
        <p:nvSpPr>
          <p:cNvPr id="688" name="Text 5"/>
          <p:cNvSpPr txBox="1"/>
          <p:nvPr/>
        </p:nvSpPr>
        <p:spPr>
          <a:xfrm>
            <a:off x="914400" y="2752344"/>
            <a:ext cx="2852928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Ez nem videokonferencia: egy a nulláról felépített, személyes ügyfélkiszolgálási csatorna.</a:t>
            </a:r>
          </a:p>
        </p:txBody>
      </p:sp>
      <p:sp>
        <p:nvSpPr>
          <p:cNvPr id="689" name="Shape 6"/>
          <p:cNvSpPr/>
          <p:nvPr/>
        </p:nvSpPr>
        <p:spPr>
          <a:xfrm>
            <a:off x="4407408" y="2148838"/>
            <a:ext cx="3364992" cy="1170435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692" name="Shape 7"/>
          <p:cNvGrpSpPr/>
          <p:nvPr/>
        </p:nvGrpSpPr>
        <p:grpSpPr>
          <a:xfrm>
            <a:off x="4663440" y="2386583"/>
            <a:ext cx="274322" cy="275287"/>
            <a:chOff x="0" y="0"/>
            <a:chExt cx="274320" cy="275286"/>
          </a:xfrm>
        </p:grpSpPr>
        <p:sp>
          <p:nvSpPr>
            <p:cNvPr id="690" name="Rounded Rectangle"/>
            <p:cNvSpPr/>
            <p:nvPr/>
          </p:nvSpPr>
          <p:spPr>
            <a:xfrm>
              <a:off x="0" y="0"/>
              <a:ext cx="274321" cy="274321"/>
            </a:xfrm>
            <a:prstGeom prst="roundRect">
              <a:avLst>
                <a:gd name="adj" fmla="val 23333"/>
              </a:avLst>
            </a:prstGeom>
            <a:solidFill>
              <a:srgbClr val="FE6C5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algn="ctr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rgbClr val="FFFFFF"/>
                  </a:solidFill>
                  <a:latin typeface="Font Awesome 6 Free Solid"/>
                  <a:ea typeface="Font Awesome 6 Free Solid"/>
                  <a:cs typeface="Font Awesome 6 Free Solid"/>
                  <a:sym typeface="Font Awesome 6 Free Solid"/>
                </a:defRPr>
              </a:pPr>
            </a:p>
          </p:txBody>
        </p:sp>
        <p:sp>
          <p:nvSpPr>
            <p:cNvPr id="691" name="✓"/>
            <p:cNvSpPr txBox="1"/>
            <p:nvPr/>
          </p:nvSpPr>
          <p:spPr>
            <a:xfrm>
              <a:off x="18747" y="18748"/>
              <a:ext cx="236827" cy="2565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 defTabSz="12700"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solidFill>
                    <a:srgbClr val="FFFFFF"/>
                  </a:solidFill>
                  <a:latin typeface="Font Awesome 6 Free Solid"/>
                  <a:ea typeface="Font Awesome 6 Free Solid"/>
                  <a:cs typeface="Font Awesome 6 Free Solid"/>
                  <a:sym typeface="Font Awesome 6 Free Solid"/>
                </a:defRPr>
              </a:lvl1pPr>
            </a:lstStyle>
            <a:p>
              <a:pPr/>
              <a:r>
                <a:t>✓</a:t>
              </a:r>
            </a:p>
          </p:txBody>
        </p:sp>
      </p:grpSp>
      <p:sp>
        <p:nvSpPr>
          <p:cNvPr id="693" name="Text 8"/>
          <p:cNvSpPr txBox="1"/>
          <p:nvPr/>
        </p:nvSpPr>
        <p:spPr>
          <a:xfrm>
            <a:off x="5047488" y="2428493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Bevezetési súrlódás nélkül</a:t>
            </a:r>
          </a:p>
        </p:txBody>
      </p:sp>
      <p:sp>
        <p:nvSpPr>
          <p:cNvPr id="694" name="Text 9"/>
          <p:cNvSpPr txBox="1"/>
          <p:nvPr/>
        </p:nvSpPr>
        <p:spPr>
          <a:xfrm>
            <a:off x="4663440" y="2752344"/>
            <a:ext cx="2852930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ügyfeleknek semmit sem kell telepíteniük; a tanácsadóknak csupán egy böngészőre van szükségük.</a:t>
            </a:r>
          </a:p>
        </p:txBody>
      </p:sp>
      <p:sp>
        <p:nvSpPr>
          <p:cNvPr id="695" name="Shape 10"/>
          <p:cNvSpPr/>
          <p:nvPr/>
        </p:nvSpPr>
        <p:spPr>
          <a:xfrm>
            <a:off x="8156447" y="2148838"/>
            <a:ext cx="3364994" cy="1170435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96" name="Shape 11"/>
          <p:cNvSpPr/>
          <p:nvPr/>
        </p:nvSpPr>
        <p:spPr>
          <a:xfrm>
            <a:off x="8412480" y="2386583"/>
            <a:ext cx="274322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97" name="Text 12"/>
          <p:cNvSpPr txBox="1"/>
          <p:nvPr/>
        </p:nvSpPr>
        <p:spPr>
          <a:xfrm>
            <a:off x="8796528" y="2428493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Integrálódik az Ön ACD-jével</a:t>
            </a:r>
          </a:p>
        </p:txBody>
      </p:sp>
      <p:sp>
        <p:nvSpPr>
          <p:cNvPr id="698" name="Text 13"/>
          <p:cNvSpPr txBox="1"/>
          <p:nvPr/>
        </p:nvSpPr>
        <p:spPr>
          <a:xfrm>
            <a:off x="8412480" y="2752344"/>
            <a:ext cx="2852930" cy="5297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Együttműködik többek között a Genesys, Cisco, Avaya, Five9 vagy GoContact rendszerekkel.</a:t>
            </a:r>
          </a:p>
        </p:txBody>
      </p:sp>
      <p:sp>
        <p:nvSpPr>
          <p:cNvPr id="699" name="Shape 14"/>
          <p:cNvSpPr/>
          <p:nvPr/>
        </p:nvSpPr>
        <p:spPr>
          <a:xfrm>
            <a:off x="658368" y="3593591"/>
            <a:ext cx="3364992" cy="11704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0" name="Shape 15"/>
          <p:cNvSpPr/>
          <p:nvPr/>
        </p:nvSpPr>
        <p:spPr>
          <a:xfrm>
            <a:off x="914400" y="3831335"/>
            <a:ext cx="274321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1" name="Text 16"/>
          <p:cNvSpPr txBox="1"/>
          <p:nvPr/>
        </p:nvSpPr>
        <p:spPr>
          <a:xfrm>
            <a:off x="1298447" y="3873244"/>
            <a:ext cx="2450595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Beépített adatvédelem</a:t>
            </a:r>
          </a:p>
        </p:txBody>
      </p:sp>
      <p:sp>
        <p:nvSpPr>
          <p:cNvPr id="702" name="Text 17"/>
          <p:cNvSpPr txBox="1"/>
          <p:nvPr/>
        </p:nvSpPr>
        <p:spPr>
          <a:xfrm>
            <a:off x="914400" y="4197096"/>
            <a:ext cx="2852928" cy="529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SPLIT architektúra magas biztonsági és adatvédelmi elvárásoknak megfelelő környezetben is működik.</a:t>
            </a:r>
          </a:p>
        </p:txBody>
      </p:sp>
      <p:sp>
        <p:nvSpPr>
          <p:cNvPr id="703" name="Shape 18"/>
          <p:cNvSpPr/>
          <p:nvPr/>
        </p:nvSpPr>
        <p:spPr>
          <a:xfrm>
            <a:off x="4407408" y="3593591"/>
            <a:ext cx="3364992" cy="11704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4" name="Shape 19"/>
          <p:cNvSpPr/>
          <p:nvPr/>
        </p:nvSpPr>
        <p:spPr>
          <a:xfrm>
            <a:off x="4663440" y="3831335"/>
            <a:ext cx="274322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5" name="Text 20"/>
          <p:cNvSpPr txBox="1"/>
          <p:nvPr/>
        </p:nvSpPr>
        <p:spPr>
          <a:xfrm>
            <a:off x="5047488" y="3873244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Szabályozási megfelelés</a:t>
            </a:r>
          </a:p>
        </p:txBody>
      </p:sp>
      <p:sp>
        <p:nvSpPr>
          <p:cNvPr id="706" name="Text 21"/>
          <p:cNvSpPr txBox="1"/>
          <p:nvPr/>
        </p:nvSpPr>
        <p:spPr>
          <a:xfrm>
            <a:off x="4663440" y="4197096"/>
            <a:ext cx="2852930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AWS-infrastruktúra vállalati szintű tanúsítványokkal.</a:t>
            </a:r>
          </a:p>
        </p:txBody>
      </p:sp>
      <p:sp>
        <p:nvSpPr>
          <p:cNvPr id="707" name="Shape 22"/>
          <p:cNvSpPr/>
          <p:nvPr/>
        </p:nvSpPr>
        <p:spPr>
          <a:xfrm>
            <a:off x="8156447" y="3593591"/>
            <a:ext cx="3364994" cy="1170434"/>
          </a:xfrm>
          <a:prstGeom prst="rect">
            <a:avLst/>
          </a:prstGeom>
          <a:solidFill>
            <a:srgbClr val="16202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8" name="Shape 23"/>
          <p:cNvSpPr/>
          <p:nvPr/>
        </p:nvSpPr>
        <p:spPr>
          <a:xfrm>
            <a:off x="8412480" y="3831335"/>
            <a:ext cx="274322" cy="274322"/>
          </a:xfrm>
          <a:prstGeom prst="roundRect">
            <a:avLst>
              <a:gd name="adj" fmla="val 23333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09" name="Text 24"/>
          <p:cNvSpPr txBox="1"/>
          <p:nvPr/>
        </p:nvSpPr>
        <p:spPr>
          <a:xfrm>
            <a:off x="8796528" y="3873244"/>
            <a:ext cx="2450594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2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eszköz önmagát finanszírozza</a:t>
            </a:r>
          </a:p>
        </p:txBody>
      </p:sp>
      <p:sp>
        <p:nvSpPr>
          <p:cNvPr id="710" name="Text 25"/>
          <p:cNvSpPr txBox="1"/>
          <p:nvPr/>
        </p:nvSpPr>
        <p:spPr>
          <a:xfrm>
            <a:off x="8412480" y="4197096"/>
            <a:ext cx="2852930" cy="351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400"/>
              </a:lnSpc>
              <a:defRPr sz="10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Nyugalmi állapotban a pont ütemezett tartalmat és reklámot játszik le.</a:t>
            </a:r>
          </a:p>
        </p:txBody>
      </p:sp>
      <p:sp>
        <p:nvSpPr>
          <p:cNvPr id="711" name="Text 26"/>
          <p:cNvSpPr txBox="1"/>
          <p:nvPr/>
        </p:nvSpPr>
        <p:spPr>
          <a:xfrm>
            <a:off x="658366" y="5302502"/>
            <a:ext cx="108749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hetedik: az ügyfélpont többé nem fix költség, hanem optimalizált, rugalmas kapacitás.</a:t>
            </a:r>
          </a:p>
        </p:txBody>
      </p:sp>
      <p:sp>
        <p:nvSpPr>
          <p:cNvPr id="712" name="Shape 27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13" name="Text 28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714" name="✓"/>
          <p:cNvSpPr txBox="1"/>
          <p:nvPr/>
        </p:nvSpPr>
        <p:spPr>
          <a:xfrm>
            <a:off x="8430259" y="2386053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5" name="✓"/>
          <p:cNvSpPr txBox="1"/>
          <p:nvPr/>
        </p:nvSpPr>
        <p:spPr>
          <a:xfrm>
            <a:off x="8421369" y="3837866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6" name="✓"/>
          <p:cNvSpPr txBox="1"/>
          <p:nvPr/>
        </p:nvSpPr>
        <p:spPr>
          <a:xfrm>
            <a:off x="4663440" y="3840226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7" name="✓"/>
          <p:cNvSpPr txBox="1"/>
          <p:nvPr/>
        </p:nvSpPr>
        <p:spPr>
          <a:xfrm>
            <a:off x="914399" y="3837866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  <p:sp>
        <p:nvSpPr>
          <p:cNvPr id="718" name="✓"/>
          <p:cNvSpPr txBox="1"/>
          <p:nvPr/>
        </p:nvSpPr>
        <p:spPr>
          <a:xfrm>
            <a:off x="932179" y="2395473"/>
            <a:ext cx="256539" cy="256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 defTabSz="12700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solidFill>
                  <a:srgbClr val="FFFFFF"/>
                </a:solidFill>
                <a:latin typeface="Font Awesome 6 Free Solid"/>
                <a:ea typeface="Font Awesome 6 Free Solid"/>
                <a:cs typeface="Font Awesome 6 Free Solid"/>
                <a:sym typeface="Font Awesome 6 Free Solid"/>
              </a:defRPr>
            </a:lvl1pPr>
          </a:lstStyle>
          <a:p>
            <a:pPr/>
            <a:r>
              <a:t>✓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 0"/>
          <p:cNvSpPr txBox="1"/>
          <p:nvPr/>
        </p:nvSpPr>
        <p:spPr>
          <a:xfrm>
            <a:off x="658367" y="612393"/>
            <a:ext cx="59436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KIINDULÓPONT</a:t>
            </a:r>
          </a:p>
        </p:txBody>
      </p:sp>
      <p:sp>
        <p:nvSpPr>
          <p:cNvPr id="85" name="Text 1"/>
          <p:cNvSpPr txBox="1"/>
          <p:nvPr/>
        </p:nvSpPr>
        <p:spPr>
          <a:xfrm>
            <a:off x="658367" y="868680"/>
            <a:ext cx="5943603" cy="1262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személyes ügyfélkiszolgálás</a:t>
            </a:r>
          </a:p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nem skálázódik az üzlettel együtt</a:t>
            </a:r>
          </a:p>
        </p:txBody>
      </p:sp>
      <p:sp>
        <p:nvSpPr>
          <p:cNvPr id="86" name="Shape 2"/>
          <p:cNvSpPr/>
          <p:nvPr/>
        </p:nvSpPr>
        <p:spPr>
          <a:xfrm>
            <a:off x="658368" y="2523744"/>
            <a:ext cx="365760" cy="365762"/>
          </a:xfrm>
          <a:prstGeom prst="roundRect">
            <a:avLst>
              <a:gd name="adj" fmla="val 2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b="1"/>
            </a:pPr>
          </a:p>
        </p:txBody>
      </p:sp>
      <p:sp>
        <p:nvSpPr>
          <p:cNvPr id="87" name="Text 3"/>
          <p:cNvSpPr txBox="1"/>
          <p:nvPr/>
        </p:nvSpPr>
        <p:spPr>
          <a:xfrm>
            <a:off x="658368" y="2605023"/>
            <a:ext cx="3657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88" name="Text 4"/>
          <p:cNvSpPr txBox="1"/>
          <p:nvPr/>
        </p:nvSpPr>
        <p:spPr>
          <a:xfrm>
            <a:off x="1225294" y="2528316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Fix költség helyszínenként</a:t>
            </a:r>
          </a:p>
        </p:txBody>
      </p:sp>
      <p:sp>
        <p:nvSpPr>
          <p:cNvPr id="89" name="Text 5"/>
          <p:cNvSpPr txBox="1"/>
          <p:nvPr/>
        </p:nvSpPr>
        <p:spPr>
          <a:xfrm>
            <a:off x="1225294" y="2816350"/>
            <a:ext cx="5120644" cy="423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Minden ügyfélpont saját személyzetet, helyet és nyitvatartást igényel. A költség lineárisan nő a hálózattal együtt.</a:t>
            </a:r>
          </a:p>
        </p:txBody>
      </p:sp>
      <p:sp>
        <p:nvSpPr>
          <p:cNvPr id="90" name="Shape 6"/>
          <p:cNvSpPr/>
          <p:nvPr/>
        </p:nvSpPr>
        <p:spPr>
          <a:xfrm>
            <a:off x="658368" y="3730752"/>
            <a:ext cx="365760" cy="365762"/>
          </a:xfrm>
          <a:prstGeom prst="roundRect">
            <a:avLst>
              <a:gd name="adj" fmla="val 2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>
              <a:defRPr b="1"/>
            </a:pPr>
          </a:p>
        </p:txBody>
      </p:sp>
      <p:sp>
        <p:nvSpPr>
          <p:cNvPr id="91" name="Text 7"/>
          <p:cNvSpPr txBox="1"/>
          <p:nvPr/>
        </p:nvSpPr>
        <p:spPr>
          <a:xfrm>
            <a:off x="658368" y="3812031"/>
            <a:ext cx="3657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92" name="Text 8"/>
          <p:cNvSpPr txBox="1"/>
          <p:nvPr/>
        </p:nvSpPr>
        <p:spPr>
          <a:xfrm>
            <a:off x="1225294" y="3735323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Egyenetlen lefedettség</a:t>
            </a:r>
          </a:p>
        </p:txBody>
      </p:sp>
      <p:sp>
        <p:nvSpPr>
          <p:cNvPr id="93" name="Text 9"/>
          <p:cNvSpPr txBox="1"/>
          <p:nvPr/>
        </p:nvSpPr>
        <p:spPr>
          <a:xfrm>
            <a:off x="1225294" y="4023359"/>
            <a:ext cx="5120644" cy="423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alacsonyabb forgalmú helyszíneken nem éri meg dedikált szakembert tartani, így az ügyfelek gyengébb kiszolgálást kapnak.</a:t>
            </a:r>
          </a:p>
        </p:txBody>
      </p:sp>
      <p:sp>
        <p:nvSpPr>
          <p:cNvPr id="94" name="Shape 10"/>
          <p:cNvSpPr/>
          <p:nvPr/>
        </p:nvSpPr>
        <p:spPr>
          <a:xfrm>
            <a:off x="658368" y="4937759"/>
            <a:ext cx="365760" cy="365762"/>
          </a:xfrm>
          <a:prstGeom prst="roundRect">
            <a:avLst>
              <a:gd name="adj" fmla="val 2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95" name="Text 11"/>
          <p:cNvSpPr txBox="1"/>
          <p:nvPr/>
        </p:nvSpPr>
        <p:spPr>
          <a:xfrm>
            <a:off x="658368" y="5019038"/>
            <a:ext cx="365762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3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96" name="Text 12"/>
          <p:cNvSpPr txBox="1"/>
          <p:nvPr/>
        </p:nvSpPr>
        <p:spPr>
          <a:xfrm>
            <a:off x="1225294" y="4942331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Rugalmatlan kapacitás</a:t>
            </a:r>
          </a:p>
        </p:txBody>
      </p:sp>
      <p:sp>
        <p:nvSpPr>
          <p:cNvPr id="97" name="Text 13"/>
          <p:cNvSpPr txBox="1"/>
          <p:nvPr/>
        </p:nvSpPr>
        <p:spPr>
          <a:xfrm>
            <a:off x="1225294" y="5230367"/>
            <a:ext cx="5120644" cy="423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700"/>
              </a:lnSpc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keresleti csúcsok nem kezelhetők: a helyszíni személyzet nem osztható újra valós időben.</a:t>
            </a:r>
          </a:p>
        </p:txBody>
      </p:sp>
      <p:pic>
        <p:nvPicPr>
          <p:cNvPr id="98" name="Image 0" descr="Image 0"/>
          <p:cNvPicPr>
            <a:picLocks noChangeAspect="1"/>
          </p:cNvPicPr>
          <p:nvPr/>
        </p:nvPicPr>
        <p:blipFill>
          <a:blip r:embed="rId3">
            <a:extLst/>
          </a:blip>
          <a:srcRect l="0" t="0" r="7444" b="0"/>
          <a:stretch>
            <a:fillRect/>
          </a:stretch>
        </p:blipFill>
        <p:spPr>
          <a:xfrm>
            <a:off x="6966301" y="868758"/>
            <a:ext cx="4739418" cy="512064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77800" dist="38100" dir="5400000">
              <a:srgbClr val="22303A">
                <a:alpha val="14000"/>
              </a:srgbClr>
            </a:outerShdw>
          </a:effectLst>
        </p:spPr>
      </p:pic>
      <p:sp>
        <p:nvSpPr>
          <p:cNvPr id="99" name="Shape 14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0" name="Text 15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1"/>
          <p:cNvSpPr/>
          <p:nvPr/>
        </p:nvSpPr>
        <p:spPr>
          <a:xfrm>
            <a:off x="658368" y="2148838"/>
            <a:ext cx="384048" cy="384051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23" name="Text 2"/>
          <p:cNvSpPr txBox="1"/>
          <p:nvPr/>
        </p:nvSpPr>
        <p:spPr>
          <a:xfrm>
            <a:off x="658366" y="2832099"/>
            <a:ext cx="5394964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33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Beszéljünk az Ön esetéről</a:t>
            </a:r>
          </a:p>
        </p:txBody>
      </p:sp>
      <p:sp>
        <p:nvSpPr>
          <p:cNvPr id="724" name="Text 3"/>
          <p:cNvSpPr txBox="1"/>
          <p:nvPr/>
        </p:nvSpPr>
        <p:spPr>
          <a:xfrm>
            <a:off x="658366" y="3657600"/>
            <a:ext cx="5120644" cy="7494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000"/>
              </a:lnSpc>
              <a:defRPr sz="12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Megvizsgáljuk működésének egy konkrét folyamatát, és megbecsüljük a bevezetési modellt, a kontaktközponttal való integrációt, valamint az ügyfélpont-hálózatra gyakorolt hatást.</a:t>
            </a:r>
          </a:p>
        </p:txBody>
      </p:sp>
      <p:sp>
        <p:nvSpPr>
          <p:cNvPr id="725" name="Shape 4"/>
          <p:cNvSpPr/>
          <p:nvPr/>
        </p:nvSpPr>
        <p:spPr>
          <a:xfrm>
            <a:off x="658366" y="4956047"/>
            <a:ext cx="5120644" cy="1"/>
          </a:xfrm>
          <a:prstGeom prst="line">
            <a:avLst/>
          </a:prstGeom>
          <a:ln w="12700">
            <a:solidFill>
              <a:srgbClr val="3A4A5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726" name="Text 5"/>
          <p:cNvSpPr txBox="1"/>
          <p:nvPr/>
        </p:nvSpPr>
        <p:spPr>
          <a:xfrm>
            <a:off x="658366" y="5161787"/>
            <a:ext cx="5120644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727" name="Text 6"/>
          <p:cNvSpPr txBox="1"/>
          <p:nvPr/>
        </p:nvSpPr>
        <p:spPr>
          <a:xfrm>
            <a:off x="658366" y="5534658"/>
            <a:ext cx="5120644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E6C5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ivan.sixto@ivrpowers.com  ·  interactivepowers.com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 0"/>
          <p:cNvSpPr txBox="1"/>
          <p:nvPr/>
        </p:nvSpPr>
        <p:spPr>
          <a:xfrm>
            <a:off x="658367" y="612393"/>
            <a:ext cx="594360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KULCS TELJESÍTMÉNYMUTATÓK - KPI</a:t>
            </a:r>
          </a:p>
        </p:txBody>
      </p:sp>
      <p:sp>
        <p:nvSpPr>
          <p:cNvPr id="105" name="Text 1"/>
          <p:cNvSpPr txBox="1"/>
          <p:nvPr/>
        </p:nvSpPr>
        <p:spPr>
          <a:xfrm>
            <a:off x="658368" y="868680"/>
            <a:ext cx="8830751" cy="843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A videó a legjobb csatorna</a:t>
            </a:r>
            <a:br/>
            <a:r>
              <a:t>a távoli ügyfélkiszolgálásban</a:t>
            </a:r>
          </a:p>
        </p:txBody>
      </p:sp>
      <p:sp>
        <p:nvSpPr>
          <p:cNvPr id="106" name="Shape 14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7" name="Text 15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sp>
        <p:nvSpPr>
          <p:cNvPr id="108" name="Shape 9"/>
          <p:cNvSpPr/>
          <p:nvPr/>
        </p:nvSpPr>
        <p:spPr>
          <a:xfrm>
            <a:off x="670648" y="1996514"/>
            <a:ext cx="10850704" cy="4101801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111" name="Group"/>
          <p:cNvGrpSpPr/>
          <p:nvPr/>
        </p:nvGrpSpPr>
        <p:grpSpPr>
          <a:xfrm>
            <a:off x="987638" y="3680897"/>
            <a:ext cx="10043053" cy="2037143"/>
            <a:chOff x="0" y="0"/>
            <a:chExt cx="10043051" cy="2037142"/>
          </a:xfrm>
        </p:grpSpPr>
        <p:pic>
          <p:nvPicPr>
            <p:cNvPr id="109" name="Screenshot 2026-08-01 at 9.00.08 AM.png" descr="Screenshot 2026-08-01 at 9.00.08 AM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" y="0"/>
              <a:ext cx="4761695" cy="20371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0" name="Screenshot 2026-08-01 at 9.01.35 AM.png" descr="Screenshot 2026-08-01 at 9.01.35 AM.pn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331366" y="56850"/>
              <a:ext cx="4711685" cy="19234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2" name="Shape 3"/>
          <p:cNvSpPr/>
          <p:nvPr/>
        </p:nvSpPr>
        <p:spPr>
          <a:xfrm>
            <a:off x="1064389" y="2443463"/>
            <a:ext cx="329185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3" name="Text 5"/>
          <p:cNvSpPr txBox="1"/>
          <p:nvPr/>
        </p:nvSpPr>
        <p:spPr>
          <a:xfrm>
            <a:off x="1485013" y="2506455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CSAT - NPS</a:t>
            </a:r>
          </a:p>
        </p:txBody>
      </p:sp>
      <p:sp>
        <p:nvSpPr>
          <p:cNvPr id="114" name="Text 6"/>
          <p:cNvSpPr txBox="1"/>
          <p:nvPr/>
        </p:nvSpPr>
        <p:spPr>
          <a:xfrm>
            <a:off x="1064388" y="2900663"/>
            <a:ext cx="4592682" cy="39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CSAT-értékelések jellemzően 4,5 és 5 között mozognak, különösen amikor az ügyfelek más csatornákkal hasonlítják össze.</a:t>
            </a:r>
          </a:p>
        </p:txBody>
      </p:sp>
      <p:sp>
        <p:nvSpPr>
          <p:cNvPr id="115" name="Shape 3"/>
          <p:cNvSpPr/>
          <p:nvPr/>
        </p:nvSpPr>
        <p:spPr>
          <a:xfrm>
            <a:off x="6278814" y="2457049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16" name="Text 5"/>
          <p:cNvSpPr txBox="1"/>
          <p:nvPr/>
        </p:nvSpPr>
        <p:spPr>
          <a:xfrm>
            <a:off x="6699439" y="2520041"/>
            <a:ext cx="2212850" cy="20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3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FCR</a:t>
            </a:r>
          </a:p>
        </p:txBody>
      </p:sp>
      <p:sp>
        <p:nvSpPr>
          <p:cNvPr id="117" name="Text 6"/>
          <p:cNvSpPr txBox="1"/>
          <p:nvPr/>
        </p:nvSpPr>
        <p:spPr>
          <a:xfrm>
            <a:off x="6278814" y="2914249"/>
            <a:ext cx="4654263" cy="39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videóhívásos elsőkontaktus-megoldási arány felülmúlja bármely digitális csatorna vagy telefon eredményét.</a:t>
            </a:r>
          </a:p>
        </p:txBody>
      </p:sp>
      <p:sp>
        <p:nvSpPr>
          <p:cNvPr id="118" name="Los datos de la comparativa de canales de atención al cliente (CSAT y FCR) corresponden a promedios y tendencias consolidados del sector en 2025-2026, de varios informes de los clientes de Interactive Powers y contrastado por estudios independientes."/>
          <p:cNvSpPr txBox="1"/>
          <p:nvPr/>
        </p:nvSpPr>
        <p:spPr>
          <a:xfrm>
            <a:off x="1042274" y="5820533"/>
            <a:ext cx="7706004" cy="193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457200">
              <a:spcBef>
                <a:spcPts val="1200"/>
              </a:spcBef>
              <a:defRPr sz="600"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ügyfélszolgálati csatornák összehasonlító adatai (CSAT és FCR) a 2025–2026-os iparági átlagokat és trendeket tükrözik, több Interactive Powers ügyféljelentés alapján, független tanulmányokkal összevetve.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223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Text 0"/>
          <p:cNvSpPr txBox="1"/>
          <p:nvPr/>
        </p:nvSpPr>
        <p:spPr>
          <a:xfrm>
            <a:off x="658366" y="612393"/>
            <a:ext cx="5852164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 KONCEPCIÓ</a:t>
            </a:r>
          </a:p>
        </p:txBody>
      </p:sp>
      <p:sp>
        <p:nvSpPr>
          <p:cNvPr id="123" name="Text 1"/>
          <p:cNvSpPr txBox="1"/>
          <p:nvPr/>
        </p:nvSpPr>
        <p:spPr>
          <a:xfrm>
            <a:off x="658366" y="868680"/>
            <a:ext cx="5852164" cy="895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500"/>
              </a:lnSpc>
              <a:defRPr sz="30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Fizikai jelenlét.</a:t>
            </a:r>
          </a:p>
          <a:p>
            <a:pPr>
              <a:lnSpc>
                <a:spcPts val="3500"/>
              </a:lnSpc>
              <a:defRPr sz="30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pPr>
            <a:r>
              <a:t>Távoli működtetés.</a:t>
            </a:r>
          </a:p>
        </p:txBody>
      </p:sp>
      <p:sp>
        <p:nvSpPr>
          <p:cNvPr id="124" name="Text 2"/>
          <p:cNvSpPr txBox="1"/>
          <p:nvPr/>
        </p:nvSpPr>
        <p:spPr>
          <a:xfrm>
            <a:off x="658366" y="2286000"/>
            <a:ext cx="5760723" cy="13825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200"/>
              </a:lnSpc>
              <a:defRPr sz="13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 fizikai ügyfélpont — kioszk, tablet, vagy akár egy QR-matrica — másodpercek alatt összeköti az ügyfelet egy élő tanácsadóval, nagyfelbontású videón keresztül. A tanácsadó a világ bármely kontaktközpontjából dolgozhat. Az ügyfél magas színvonalú, személyes, problémamegoldó kiszolgálást érzékel.</a:t>
            </a:r>
          </a:p>
        </p:txBody>
      </p:sp>
      <p:sp>
        <p:nvSpPr>
          <p:cNvPr id="125" name="Shape 3"/>
          <p:cNvSpPr/>
          <p:nvPr/>
        </p:nvSpPr>
        <p:spPr>
          <a:xfrm>
            <a:off x="658368" y="4114800"/>
            <a:ext cx="1926485" cy="402337"/>
          </a:xfrm>
          <a:prstGeom prst="roundRect">
            <a:avLst>
              <a:gd name="adj" fmla="val 45455"/>
            </a:avLst>
          </a:prstGeom>
          <a:solidFill>
            <a:srgbClr val="000000"/>
          </a:solidFill>
          <a:ln w="12700">
            <a:solidFill>
              <a:srgbClr val="ED7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6" name="Text 4"/>
          <p:cNvSpPr txBox="1"/>
          <p:nvPr/>
        </p:nvSpPr>
        <p:spPr>
          <a:xfrm>
            <a:off x="570049" y="4233417"/>
            <a:ext cx="210312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Nincs telepítendő alkalmazás</a:t>
            </a:r>
          </a:p>
        </p:txBody>
      </p:sp>
      <p:sp>
        <p:nvSpPr>
          <p:cNvPr id="127" name="Shape 5"/>
          <p:cNvSpPr/>
          <p:nvPr/>
        </p:nvSpPr>
        <p:spPr>
          <a:xfrm>
            <a:off x="2751620" y="4114800"/>
            <a:ext cx="1926485" cy="402337"/>
          </a:xfrm>
          <a:prstGeom prst="roundRect">
            <a:avLst>
              <a:gd name="adj" fmla="val 45455"/>
            </a:avLst>
          </a:prstGeom>
          <a:solidFill>
            <a:srgbClr val="000000"/>
          </a:solidFill>
          <a:ln w="12700">
            <a:solidFill>
              <a:srgbClr val="ED7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8" name="Text 6"/>
          <p:cNvSpPr txBox="1"/>
          <p:nvPr/>
        </p:nvSpPr>
        <p:spPr>
          <a:xfrm>
            <a:off x="2840142" y="4150867"/>
            <a:ext cx="1655066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Nincs szükség előzetes időpontra</a:t>
            </a:r>
          </a:p>
        </p:txBody>
      </p:sp>
      <p:sp>
        <p:nvSpPr>
          <p:cNvPr id="129" name="Shape 7"/>
          <p:cNvSpPr/>
          <p:nvPr/>
        </p:nvSpPr>
        <p:spPr>
          <a:xfrm>
            <a:off x="4844870" y="4114800"/>
            <a:ext cx="2093597" cy="402337"/>
          </a:xfrm>
          <a:prstGeom prst="roundRect">
            <a:avLst>
              <a:gd name="adj" fmla="val 45455"/>
            </a:avLst>
          </a:prstGeom>
          <a:solidFill>
            <a:srgbClr val="000000"/>
          </a:solidFill>
          <a:ln w="12700">
            <a:solidFill>
              <a:srgbClr val="ED7666"/>
            </a:solidFill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0" name="Text 8"/>
          <p:cNvSpPr txBox="1"/>
          <p:nvPr/>
        </p:nvSpPr>
        <p:spPr>
          <a:xfrm>
            <a:off x="4795303" y="4233417"/>
            <a:ext cx="2192733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0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Nincs helyszíni személyzet</a:t>
            </a:r>
          </a:p>
        </p:txBody>
      </p:sp>
      <p:sp>
        <p:nvSpPr>
          <p:cNvPr id="131" name="Shape 9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2" name="Text 10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A8B4BE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133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45783" y="590991"/>
            <a:ext cx="3548300" cy="591056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pasted-movie.png" descr="pasted-movie.pn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66048" y="990033"/>
            <a:ext cx="369051" cy="22063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Layer.tiff" descr="Layer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7" name="Group"/>
          <p:cNvGrpSpPr/>
          <p:nvPr/>
        </p:nvGrpSpPr>
        <p:grpSpPr>
          <a:xfrm>
            <a:off x="2506388" y="512415"/>
            <a:ext cx="7519972" cy="7596845"/>
            <a:chOff x="0" y="0"/>
            <a:chExt cx="7519970" cy="7596845"/>
          </a:xfrm>
        </p:grpSpPr>
        <p:sp>
          <p:nvSpPr>
            <p:cNvPr id="139" name="Rectangle"/>
            <p:cNvSpPr/>
            <p:nvPr/>
          </p:nvSpPr>
          <p:spPr>
            <a:xfrm>
              <a:off x="-1" y="-1"/>
              <a:ext cx="7519972" cy="6348846"/>
            </a:xfrm>
            <a:prstGeom prst="rect">
              <a:avLst/>
            </a:prstGeom>
            <a:gradFill flip="none" rotWithShape="1">
              <a:gsLst>
                <a:gs pos="0">
                  <a:srgbClr val="56C1FF"/>
                </a:gs>
                <a:gs pos="100000">
                  <a:srgbClr val="0076BA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142" name="Group"/>
            <p:cNvGrpSpPr/>
            <p:nvPr/>
          </p:nvGrpSpPr>
          <p:grpSpPr>
            <a:xfrm>
              <a:off x="2398732" y="4931856"/>
              <a:ext cx="2722508" cy="2664990"/>
              <a:chOff x="0" y="0"/>
              <a:chExt cx="2722506" cy="2664988"/>
            </a:xfrm>
          </p:grpSpPr>
          <p:sp>
            <p:nvSpPr>
              <p:cNvPr id="140" name="Circle"/>
              <p:cNvSpPr/>
              <p:nvPr/>
            </p:nvSpPr>
            <p:spPr>
              <a:xfrm>
                <a:off x="375643" y="346881"/>
                <a:ext cx="1971227" cy="1971227"/>
              </a:xfrm>
              <a:prstGeom prst="ellipse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12750">
                  <a:defRPr sz="16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141" name="Image Layer.tiff" descr="Image Layer.tiff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0" y="0"/>
                <a:ext cx="2722507" cy="266498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43" name="Scan the QR code to contact an agent and complete the registration form. You can speak through your smartphone while interacting here."/>
            <p:cNvSpPr txBox="1"/>
            <p:nvPr/>
          </p:nvSpPr>
          <p:spPr>
            <a:xfrm>
              <a:off x="1927701" y="4289723"/>
              <a:ext cx="3323820" cy="5098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algn="ctr" defTabSz="1219168">
                <a:lnSpc>
                  <a:spcPct val="90000"/>
                </a:lnSpc>
                <a:spcBef>
                  <a:spcPts val="2200"/>
                </a:spcBef>
                <a:defRPr sz="1100">
                  <a:solidFill>
                    <a:srgbClr val="EBEBEB"/>
                  </a:solidFill>
                  <a:latin typeface="Helvetica Neue Thin"/>
                  <a:ea typeface="Helvetica Neue Thin"/>
                  <a:cs typeface="Helvetica Neue Thin"/>
                  <a:sym typeface="Helvetica Neue Thin"/>
                </a:defRPr>
              </a:lvl1pPr>
            </a:lstStyle>
            <a:p>
              <a:pPr/>
              <a:r>
                <a:t>Olvassa be a QR-kódot egy ügyintéző eléréséhez, és töltse ki a regisztrációs űrlapot. A beszélgetés közben a saját okostelefonján keresztül beszélhet.</a:t>
              </a:r>
            </a:p>
          </p:txBody>
        </p:sp>
        <p:grpSp>
          <p:nvGrpSpPr>
            <p:cNvPr id="146" name="Group"/>
            <p:cNvGrpSpPr/>
            <p:nvPr/>
          </p:nvGrpSpPr>
          <p:grpSpPr>
            <a:xfrm>
              <a:off x="2711595" y="1540391"/>
              <a:ext cx="2096781" cy="2453175"/>
              <a:chOff x="0" y="0"/>
              <a:chExt cx="2096779" cy="2453173"/>
            </a:xfrm>
          </p:grpSpPr>
          <p:sp>
            <p:nvSpPr>
              <p:cNvPr id="144" name="Rounded Rectangle"/>
              <p:cNvSpPr/>
              <p:nvPr/>
            </p:nvSpPr>
            <p:spPr>
              <a:xfrm>
                <a:off x="0" y="0"/>
                <a:ext cx="2096780" cy="2453174"/>
              </a:xfrm>
              <a:prstGeom prst="roundRect">
                <a:avLst>
                  <a:gd name="adj" fmla="val 2700"/>
                </a:avLst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412750">
                  <a:defRPr sz="1600">
                    <a:solidFill>
                      <a:srgbClr val="FFFFFF"/>
                    </a:solidFill>
                    <a:latin typeface="Helvetica Neue Medium"/>
                    <a:ea typeface="Helvetica Neue Medium"/>
                    <a:cs typeface="Helvetica Neue Medium"/>
                    <a:sym typeface="Helvetica Neue Medium"/>
                  </a:defRPr>
                </a:pPr>
              </a:p>
            </p:txBody>
          </p:sp>
          <p:pic>
            <p:nvPicPr>
              <p:cNvPr id="145" name="Screenshot 2025-09-24 at 5.56.27 PM.png" descr="Screenshot 2025-09-24 at 5.56.27 PM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42079" y="44799"/>
                <a:ext cx="2012621" cy="2363576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freepik__closeup-shot-a-professional-woman-wearing-headphon__2227.mp4" descr="freepik__closeup-shot-a-professional-woman-wearing-headphon__2227.mp4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5025" y="8450"/>
            <a:ext cx="12161950" cy="68410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ircl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mediacall" nodeType="clickEffect" presetSubtype="0" presetID="3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11" fill="hold" display="0">
                  <p:stCondLst>
                    <p:cond delay="indefinite"/>
                  </p:stCondLst>
                </p:cTn>
                <p:tgtEl>
                  <p:spTgt spid="151"/>
                </p:tgtEl>
              </p:cMediaNode>
            </p:video>
            <p:seq concurrent="1" prevAc="none" nextAc="seek">
              <p:cTn id="12" evtFilter="cancelBubble" nodeType="interactiveSeq" restart="whenNotActive" fill="hold">
                <p:stCondLst>
                  <p:cond delay="0" evt="onClick">
                    <p:tgtEl>
                      <p:spTgt spid="151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 0"/>
          <p:cNvSpPr txBox="1"/>
          <p:nvPr/>
        </p:nvSpPr>
        <p:spPr>
          <a:xfrm>
            <a:off x="658519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AZ INTERAKCIÓ FELÉPÍTÉSE</a:t>
            </a:r>
          </a:p>
        </p:txBody>
      </p:sp>
      <p:sp>
        <p:nvSpPr>
          <p:cNvPr id="156" name="Text 1"/>
          <p:cNvSpPr txBox="1"/>
          <p:nvPr/>
        </p:nvSpPr>
        <p:spPr>
          <a:xfrm>
            <a:off x="658366" y="868680"/>
            <a:ext cx="10874962" cy="4245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300"/>
              </a:lnSpc>
              <a:defRPr sz="28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Négy lépés, 30 másodperc alatt</a:t>
            </a:r>
          </a:p>
        </p:txBody>
      </p:sp>
      <p:sp>
        <p:nvSpPr>
          <p:cNvPr id="157" name="Shape 2"/>
          <p:cNvSpPr/>
          <p:nvPr/>
        </p:nvSpPr>
        <p:spPr>
          <a:xfrm>
            <a:off x="659890" y="1720520"/>
            <a:ext cx="2478028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8" name="Shape 3"/>
          <p:cNvSpPr/>
          <p:nvPr/>
        </p:nvSpPr>
        <p:spPr>
          <a:xfrm>
            <a:off x="915924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9" name="Text 4"/>
          <p:cNvSpPr txBox="1"/>
          <p:nvPr/>
        </p:nvSpPr>
        <p:spPr>
          <a:xfrm>
            <a:off x="915924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60" name="Text 5"/>
          <p:cNvSpPr txBox="1"/>
          <p:nvPr/>
        </p:nvSpPr>
        <p:spPr>
          <a:xfrm>
            <a:off x="1336547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Beolvasás</a:t>
            </a:r>
          </a:p>
        </p:txBody>
      </p:sp>
      <p:sp>
        <p:nvSpPr>
          <p:cNvPr id="161" name="Text 6"/>
          <p:cNvSpPr txBox="1"/>
          <p:nvPr/>
        </p:nvSpPr>
        <p:spPr>
          <a:xfrm>
            <a:off x="915924" y="4792650"/>
            <a:ext cx="1965962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ügyfél a saját mobiltelefonjával beolvassa a videokioszkon, tableten vagy matricán található QR-kódot.</a:t>
            </a:r>
          </a:p>
        </p:txBody>
      </p:sp>
      <p:sp>
        <p:nvSpPr>
          <p:cNvPr id="162" name="Shape 7"/>
          <p:cNvSpPr/>
          <p:nvPr/>
        </p:nvSpPr>
        <p:spPr>
          <a:xfrm>
            <a:off x="3457955" y="1720520"/>
            <a:ext cx="2478026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3" name="Shape 8"/>
          <p:cNvSpPr/>
          <p:nvPr/>
        </p:nvSpPr>
        <p:spPr>
          <a:xfrm>
            <a:off x="3713988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4" name="Text 9"/>
          <p:cNvSpPr txBox="1"/>
          <p:nvPr/>
        </p:nvSpPr>
        <p:spPr>
          <a:xfrm>
            <a:off x="3713988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65" name="Text 10"/>
          <p:cNvSpPr txBox="1"/>
          <p:nvPr/>
        </p:nvSpPr>
        <p:spPr>
          <a:xfrm>
            <a:off x="4134611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Azonosítás</a:t>
            </a:r>
          </a:p>
        </p:txBody>
      </p:sp>
      <p:sp>
        <p:nvSpPr>
          <p:cNvPr id="166" name="Text 11"/>
          <p:cNvSpPr txBox="1"/>
          <p:nvPr/>
        </p:nvSpPr>
        <p:spPr>
          <a:xfrm>
            <a:off x="3713988" y="4792650"/>
            <a:ext cx="1965962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telefonján megadja a szükséges minimális adatokat: nevét, elérhetőségét, az ügy jellegét, azonosítóját vagy promóciós kódját.</a:t>
            </a:r>
          </a:p>
        </p:txBody>
      </p:sp>
      <p:sp>
        <p:nvSpPr>
          <p:cNvPr id="167" name="Shape 12"/>
          <p:cNvSpPr/>
          <p:nvPr/>
        </p:nvSpPr>
        <p:spPr>
          <a:xfrm>
            <a:off x="6256020" y="1720520"/>
            <a:ext cx="2478025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8" name="Shape 13"/>
          <p:cNvSpPr/>
          <p:nvPr/>
        </p:nvSpPr>
        <p:spPr>
          <a:xfrm>
            <a:off x="6512052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9" name="Text 14"/>
          <p:cNvSpPr txBox="1"/>
          <p:nvPr/>
        </p:nvSpPr>
        <p:spPr>
          <a:xfrm>
            <a:off x="6512052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170" name="Text 15"/>
          <p:cNvSpPr txBox="1"/>
          <p:nvPr/>
        </p:nvSpPr>
        <p:spPr>
          <a:xfrm>
            <a:off x="6932676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Kapcsolódás</a:t>
            </a:r>
          </a:p>
        </p:txBody>
      </p:sp>
      <p:sp>
        <p:nvSpPr>
          <p:cNvPr id="171" name="Text 16"/>
          <p:cNvSpPr txBox="1"/>
          <p:nvPr/>
        </p:nvSpPr>
        <p:spPr>
          <a:xfrm>
            <a:off x="6512052" y="4792650"/>
            <a:ext cx="1965962" cy="804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Megadja a szinkronizáló PIN-kódot. A rendszer az első elérhető tanácsadóhoz irányítja a munkamenetet.</a:t>
            </a:r>
          </a:p>
        </p:txBody>
      </p:sp>
      <p:sp>
        <p:nvSpPr>
          <p:cNvPr id="172" name="Shape 17"/>
          <p:cNvSpPr/>
          <p:nvPr/>
        </p:nvSpPr>
        <p:spPr>
          <a:xfrm>
            <a:off x="9054083" y="1720520"/>
            <a:ext cx="2478027" cy="4196845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3" name="Shape 18"/>
          <p:cNvSpPr/>
          <p:nvPr/>
        </p:nvSpPr>
        <p:spPr>
          <a:xfrm>
            <a:off x="9310116" y="4353738"/>
            <a:ext cx="329186" cy="329186"/>
          </a:xfrm>
          <a:prstGeom prst="roundRect">
            <a:avLst>
              <a:gd name="adj" fmla="val 22222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4" name="Text 19"/>
          <p:cNvSpPr txBox="1"/>
          <p:nvPr/>
        </p:nvSpPr>
        <p:spPr>
          <a:xfrm>
            <a:off x="9310116" y="4423081"/>
            <a:ext cx="3291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 sz="1200"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175" name="Text 20"/>
          <p:cNvSpPr txBox="1"/>
          <p:nvPr/>
        </p:nvSpPr>
        <p:spPr>
          <a:xfrm>
            <a:off x="9730740" y="4404031"/>
            <a:ext cx="156362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4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Beszélgetés</a:t>
            </a:r>
          </a:p>
        </p:txBody>
      </p:sp>
      <p:sp>
        <p:nvSpPr>
          <p:cNvPr id="176" name="Text 21"/>
          <p:cNvSpPr txBox="1"/>
          <p:nvPr/>
        </p:nvSpPr>
        <p:spPr>
          <a:xfrm>
            <a:off x="9310116" y="4792650"/>
            <a:ext cx="1965962" cy="1007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600"/>
              </a:lnSpc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hang az ügyfél telefonján keresztül halad: teljes körű adatvédelem és HD videóminőség bármilyen környezetben.</a:t>
            </a:r>
          </a:p>
        </p:txBody>
      </p:sp>
      <p:sp>
        <p:nvSpPr>
          <p:cNvPr id="177" name="Shape 22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8" name="Text 23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179" name="Screenshot 2026-08-01 at 6.39.47 PM.png" descr="Screenshot 2026-08-01 at 6.39.47 PM.png"/>
          <p:cNvPicPr>
            <a:picLocks noChangeAspect="1"/>
          </p:cNvPicPr>
          <p:nvPr/>
        </p:nvPicPr>
        <p:blipFill>
          <a:blip r:embed="rId3">
            <a:extLst/>
          </a:blip>
          <a:srcRect l="17" t="0" r="17" b="0"/>
          <a:stretch>
            <a:fillRect/>
          </a:stretch>
        </p:blipFill>
        <p:spPr>
          <a:xfrm>
            <a:off x="941046" y="1901918"/>
            <a:ext cx="1915810" cy="2281920"/>
          </a:xfrm>
          <a:prstGeom prst="rect">
            <a:avLst/>
          </a:prstGeom>
          <a:ln>
            <a:solidFill>
              <a:srgbClr val="DDE3E6"/>
            </a:solidFill>
          </a:ln>
        </p:spPr>
      </p:pic>
      <p:pic>
        <p:nvPicPr>
          <p:cNvPr id="180" name="Screenshot 2026-08-01 at 6.43.17 PM.png" descr="Screenshot 2026-08-01 at 6.43.17 PM.png"/>
          <p:cNvPicPr>
            <a:picLocks noChangeAspect="1"/>
          </p:cNvPicPr>
          <p:nvPr/>
        </p:nvPicPr>
        <p:blipFill>
          <a:blip r:embed="rId4">
            <a:extLst/>
          </a:blip>
          <a:srcRect l="29" t="0" r="29" b="0"/>
          <a:stretch>
            <a:fillRect/>
          </a:stretch>
        </p:blipFill>
        <p:spPr>
          <a:xfrm>
            <a:off x="3719492" y="1902198"/>
            <a:ext cx="1926188" cy="2289464"/>
          </a:xfrm>
          <a:prstGeom prst="rect">
            <a:avLst/>
          </a:prstGeom>
          <a:ln>
            <a:solidFill>
              <a:srgbClr val="DDE3E6"/>
            </a:solidFill>
          </a:ln>
        </p:spPr>
      </p:pic>
      <p:pic>
        <p:nvPicPr>
          <p:cNvPr id="181" name="Screenshot 2026-08-01 at 6.44.24 PM.png" descr="Screenshot 2026-08-01 at 6.44.24 PM.png"/>
          <p:cNvPicPr>
            <a:picLocks noChangeAspect="1"/>
          </p:cNvPicPr>
          <p:nvPr/>
        </p:nvPicPr>
        <p:blipFill>
          <a:blip r:embed="rId5">
            <a:extLst/>
          </a:blip>
          <a:srcRect l="46" t="0" r="46" b="0"/>
          <a:stretch>
            <a:fillRect/>
          </a:stretch>
        </p:blipFill>
        <p:spPr>
          <a:xfrm>
            <a:off x="6508256" y="1905573"/>
            <a:ext cx="1923577" cy="2281855"/>
          </a:xfrm>
          <a:prstGeom prst="rect">
            <a:avLst/>
          </a:prstGeom>
          <a:ln>
            <a:solidFill>
              <a:srgbClr val="DDE3E6"/>
            </a:solidFill>
          </a:ln>
        </p:spPr>
      </p:pic>
      <p:pic>
        <p:nvPicPr>
          <p:cNvPr id="182" name="Screenshot 2026-08-01 at 6.45.34 PM.png" descr="Screenshot 2026-08-01 at 6.45.34 PM.png"/>
          <p:cNvPicPr>
            <a:picLocks noChangeAspect="1"/>
          </p:cNvPicPr>
          <p:nvPr/>
        </p:nvPicPr>
        <p:blipFill>
          <a:blip r:embed="rId6">
            <a:extLst/>
          </a:blip>
          <a:srcRect l="43" t="0" r="43" b="0"/>
          <a:stretch>
            <a:fillRect/>
          </a:stretch>
        </p:blipFill>
        <p:spPr>
          <a:xfrm>
            <a:off x="9309676" y="1902198"/>
            <a:ext cx="1916884" cy="2289067"/>
          </a:xfrm>
          <a:prstGeom prst="rect">
            <a:avLst/>
          </a:prstGeom>
          <a:ln>
            <a:solidFill>
              <a:srgbClr val="DDE3E6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advClick="1" p14:dur="12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4F6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 0"/>
          <p:cNvSpPr txBox="1"/>
          <p:nvPr/>
        </p:nvSpPr>
        <p:spPr>
          <a:xfrm>
            <a:off x="658366" y="612393"/>
            <a:ext cx="10874962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200" sz="10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ARCHITEKTÚRA · SPLIT</a:t>
            </a:r>
          </a:p>
        </p:txBody>
      </p:sp>
      <p:sp>
        <p:nvSpPr>
          <p:cNvPr id="187" name="Text 1"/>
          <p:cNvSpPr txBox="1"/>
          <p:nvPr/>
        </p:nvSpPr>
        <p:spPr>
          <a:xfrm>
            <a:off x="658366" y="868680"/>
            <a:ext cx="10874962" cy="4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100"/>
              </a:lnSpc>
              <a:defRPr sz="27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Egyetlen munkamenet, két eszközre osztva</a:t>
            </a:r>
          </a:p>
        </p:txBody>
      </p:sp>
      <p:sp>
        <p:nvSpPr>
          <p:cNvPr id="188" name="Text 2"/>
          <p:cNvSpPr txBox="1"/>
          <p:nvPr/>
        </p:nvSpPr>
        <p:spPr>
          <a:xfrm>
            <a:off x="658366" y="1572766"/>
            <a:ext cx="9692644" cy="449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800"/>
              </a:lnSpc>
              <a:defRPr sz="12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Ez az a technikai elem, amely megkülönbözteti ezt a technológiát bármely videóhívástól: egyazon munkamenet adatfolyamai megoszlanak az ügyfélpont képernyője és az ügyfél telefonja között.</a:t>
            </a:r>
          </a:p>
        </p:txBody>
      </p:sp>
      <p:sp>
        <p:nvSpPr>
          <p:cNvPr id="189" name="Shape 3"/>
          <p:cNvSpPr/>
          <p:nvPr/>
        </p:nvSpPr>
        <p:spPr>
          <a:xfrm>
            <a:off x="658366" y="2286000"/>
            <a:ext cx="4892044" cy="2395728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0" name="Text 4"/>
          <p:cNvSpPr txBox="1"/>
          <p:nvPr/>
        </p:nvSpPr>
        <p:spPr>
          <a:xfrm>
            <a:off x="969264" y="2591053"/>
            <a:ext cx="4270248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60" sz="9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FIZIKAI PONT</a:t>
            </a:r>
          </a:p>
        </p:txBody>
      </p:sp>
      <p:sp>
        <p:nvSpPr>
          <p:cNvPr id="191" name="Text 5"/>
          <p:cNvSpPr txBox="1"/>
          <p:nvPr/>
        </p:nvSpPr>
        <p:spPr>
          <a:xfrm>
            <a:off x="969264" y="2842006"/>
            <a:ext cx="4270248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Kioszk, kijelző vagy tablet</a:t>
            </a:r>
          </a:p>
        </p:txBody>
      </p:sp>
      <p:sp>
        <p:nvSpPr>
          <p:cNvPr id="192" name="Shape 6"/>
          <p:cNvSpPr/>
          <p:nvPr/>
        </p:nvSpPr>
        <p:spPr>
          <a:xfrm>
            <a:off x="987552" y="3374135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3" name="Text 7"/>
          <p:cNvSpPr txBox="1"/>
          <p:nvPr/>
        </p:nvSpPr>
        <p:spPr>
          <a:xfrm>
            <a:off x="1225296" y="3330954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 tanácsadó valós méretű HD videója</a:t>
            </a:r>
          </a:p>
        </p:txBody>
      </p:sp>
      <p:sp>
        <p:nvSpPr>
          <p:cNvPr id="194" name="Shape 8"/>
          <p:cNvSpPr/>
          <p:nvPr/>
        </p:nvSpPr>
        <p:spPr>
          <a:xfrm>
            <a:off x="987552" y="3776471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5" name="Text 9"/>
          <p:cNvSpPr txBox="1"/>
          <p:nvPr/>
        </p:nvSpPr>
        <p:spPr>
          <a:xfrm>
            <a:off x="1225296" y="3733291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Megosztott dokumentumnézet</a:t>
            </a:r>
          </a:p>
        </p:txBody>
      </p:sp>
      <p:sp>
        <p:nvSpPr>
          <p:cNvPr id="196" name="Shape 10"/>
          <p:cNvSpPr/>
          <p:nvPr/>
        </p:nvSpPr>
        <p:spPr>
          <a:xfrm>
            <a:off x="987552" y="4178808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7" name="Text 11"/>
          <p:cNvSpPr txBox="1"/>
          <p:nvPr/>
        </p:nvSpPr>
        <p:spPr>
          <a:xfrm>
            <a:off x="1225296" y="4135626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Az RTP médiafolyamot fogadja</a:t>
            </a:r>
          </a:p>
        </p:txBody>
      </p:sp>
      <p:sp>
        <p:nvSpPr>
          <p:cNvPr id="198" name="Shape 12"/>
          <p:cNvSpPr/>
          <p:nvPr/>
        </p:nvSpPr>
        <p:spPr>
          <a:xfrm>
            <a:off x="5568696" y="3127248"/>
            <a:ext cx="1051562" cy="713234"/>
          </a:xfrm>
          <a:prstGeom prst="roundRect">
            <a:avLst>
              <a:gd name="adj" fmla="val 50000"/>
            </a:avLst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9" name="Text 13"/>
          <p:cNvSpPr txBox="1"/>
          <p:nvPr/>
        </p:nvSpPr>
        <p:spPr>
          <a:xfrm>
            <a:off x="5568696" y="3344163"/>
            <a:ext cx="1051562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defRPr>
                <a:solidFill>
                  <a:srgbClr val="FFFFF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SPLIT</a:t>
            </a:r>
          </a:p>
        </p:txBody>
      </p:sp>
      <p:sp>
        <p:nvSpPr>
          <p:cNvPr id="200" name="Shape 14"/>
          <p:cNvSpPr/>
          <p:nvPr/>
        </p:nvSpPr>
        <p:spPr>
          <a:xfrm>
            <a:off x="6638542" y="2286000"/>
            <a:ext cx="4892042" cy="2395728"/>
          </a:xfrm>
          <a:prstGeom prst="rect">
            <a:avLst/>
          </a:prstGeom>
          <a:solidFill>
            <a:srgbClr val="FFFFFF"/>
          </a:solidFill>
          <a:ln>
            <a:solidFill>
              <a:srgbClr val="DDE3E6"/>
            </a:solidFill>
          </a:ln>
          <a:effectLst>
            <a:outerShdw sx="100000" sy="100000" kx="0" ky="0" algn="b" rotWithShape="0" blurRad="177800" dist="38100" dir="5400000">
              <a:srgbClr val="22303A">
                <a:alpha val="8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1" name="Text 15"/>
          <p:cNvSpPr txBox="1"/>
          <p:nvPr/>
        </p:nvSpPr>
        <p:spPr>
          <a:xfrm>
            <a:off x="6949440" y="2591053"/>
            <a:ext cx="4270250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pc="160" sz="900">
                <a:solidFill>
                  <a:srgbClr val="FE6C5F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AZ ÜGYFÉL ESZKÖZE</a:t>
            </a:r>
          </a:p>
        </p:txBody>
      </p:sp>
      <p:sp>
        <p:nvSpPr>
          <p:cNvPr id="202" name="Text 16"/>
          <p:cNvSpPr txBox="1"/>
          <p:nvPr/>
        </p:nvSpPr>
        <p:spPr>
          <a:xfrm>
            <a:off x="6949440" y="2842006"/>
            <a:ext cx="4270250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500">
                <a:solidFill>
                  <a:srgbClr val="22303A"/>
                </a:solidFill>
                <a:latin typeface="Montserrat Thin Bold"/>
                <a:ea typeface="Montserrat Thin Bold"/>
                <a:cs typeface="Montserrat Thin Bold"/>
                <a:sym typeface="Montserrat Thin Bold"/>
              </a:defRPr>
            </a:lvl1pPr>
          </a:lstStyle>
          <a:p>
            <a:pPr/>
            <a:r>
              <a:t>Saját okostelefon, alkalmazás nélkül</a:t>
            </a:r>
          </a:p>
        </p:txBody>
      </p:sp>
      <p:sp>
        <p:nvSpPr>
          <p:cNvPr id="203" name="Shape 17"/>
          <p:cNvSpPr/>
          <p:nvPr/>
        </p:nvSpPr>
        <p:spPr>
          <a:xfrm>
            <a:off x="6967728" y="3374135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4" name="Text 18"/>
          <p:cNvSpPr txBox="1"/>
          <p:nvPr/>
        </p:nvSpPr>
        <p:spPr>
          <a:xfrm>
            <a:off x="7205471" y="3330954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Privát, kétirányú hang</a:t>
            </a:r>
          </a:p>
        </p:txBody>
      </p:sp>
      <p:sp>
        <p:nvSpPr>
          <p:cNvPr id="205" name="Shape 19"/>
          <p:cNvSpPr/>
          <p:nvPr/>
        </p:nvSpPr>
        <p:spPr>
          <a:xfrm>
            <a:off x="6967728" y="3776471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6" name="Text 20"/>
          <p:cNvSpPr txBox="1"/>
          <p:nvPr/>
        </p:nvSpPr>
        <p:spPr>
          <a:xfrm>
            <a:off x="7205471" y="3733291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Jelzés és munkamenet-vezérlés (RTC)</a:t>
            </a:r>
          </a:p>
        </p:txBody>
      </p:sp>
      <p:sp>
        <p:nvSpPr>
          <p:cNvPr id="207" name="Shape 21"/>
          <p:cNvSpPr/>
          <p:nvPr/>
        </p:nvSpPr>
        <p:spPr>
          <a:xfrm>
            <a:off x="6967728" y="4178808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8" name="Text 22"/>
          <p:cNvSpPr txBox="1"/>
          <p:nvPr/>
        </p:nvSpPr>
        <p:spPr>
          <a:xfrm>
            <a:off x="7205471" y="4135626"/>
            <a:ext cx="4014216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Adatrögzítés és szolgáltatásválasztás</a:t>
            </a:r>
          </a:p>
        </p:txBody>
      </p:sp>
      <p:sp>
        <p:nvSpPr>
          <p:cNvPr id="209" name="Shape 23"/>
          <p:cNvSpPr/>
          <p:nvPr/>
        </p:nvSpPr>
        <p:spPr>
          <a:xfrm>
            <a:off x="658366" y="4956047"/>
            <a:ext cx="10874962" cy="603506"/>
          </a:xfrm>
          <a:prstGeom prst="rect">
            <a:avLst/>
          </a:prstGeom>
          <a:solidFill>
            <a:srgbClr val="22303A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0" name="Text 24"/>
          <p:cNvSpPr txBox="1"/>
          <p:nvPr/>
        </p:nvSpPr>
        <p:spPr>
          <a:xfrm>
            <a:off x="932687" y="5168898"/>
            <a:ext cx="10326321" cy="17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100">
                <a:solidFill>
                  <a:srgbClr val="FFFFFF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Kontaktközpont · ACD · böngészőalapú tanácsadók — mindkét adatfolyamot egyetlen interakcióként fogadják</a:t>
            </a:r>
          </a:p>
        </p:txBody>
      </p:sp>
      <p:sp>
        <p:nvSpPr>
          <p:cNvPr id="211" name="Text 25"/>
          <p:cNvSpPr txBox="1"/>
          <p:nvPr/>
        </p:nvSpPr>
        <p:spPr>
          <a:xfrm>
            <a:off x="658366" y="5668771"/>
            <a:ext cx="10874962" cy="330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10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Egyetlen logikai munkamenet · Áthalad vállalati tűzfalakon és NAT-on · WiFi, 5G vagy LTE · PWA mód a későbbi újracsatlakozáshoz · nincs szükség VPN-re · nincs alkalmazás · nincs telepítés</a:t>
            </a:r>
          </a:p>
        </p:txBody>
      </p:sp>
      <p:sp>
        <p:nvSpPr>
          <p:cNvPr id="212" name="Shape 26"/>
          <p:cNvSpPr/>
          <p:nvPr/>
        </p:nvSpPr>
        <p:spPr>
          <a:xfrm>
            <a:off x="658368" y="6382510"/>
            <a:ext cx="82298" cy="82298"/>
          </a:xfrm>
          <a:prstGeom prst="rect">
            <a:avLst/>
          </a:prstGeom>
          <a:solidFill>
            <a:srgbClr val="FE6C5F"/>
          </a:solidFill>
          <a:ln w="12700"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3" name="Text 27"/>
          <p:cNvSpPr txBox="1"/>
          <p:nvPr/>
        </p:nvSpPr>
        <p:spPr>
          <a:xfrm>
            <a:off x="841247" y="6344665"/>
            <a:ext cx="2743201" cy="13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>
              <a:defRPr sz="900">
                <a:solidFill>
                  <a:srgbClr val="6B7A85"/>
                </a:solidFill>
                <a:latin typeface="Montserrat Thin Regular"/>
                <a:ea typeface="Montserrat Thin Regular"/>
                <a:cs typeface="Montserrat Thin Regular"/>
                <a:sym typeface="Montserrat Thin Regular"/>
              </a:defRPr>
            </a:lvl1pPr>
          </a:lstStyle>
          <a:p>
            <a:pPr/>
            <a:r>
              <a:t>Interactive Powers</a:t>
            </a:r>
          </a:p>
        </p:txBody>
      </p:sp>
      <p:pic>
        <p:nvPicPr>
          <p:cNvPr id="21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875114" y="5709758"/>
            <a:ext cx="1903737" cy="14278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