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1.jpe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media1.mp4" ContentType="video/unknown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2.jpeg" ContentType="image/jpe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image3.jpeg" ContentType="image/jpe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media/image4.jpeg" ContentType="image/jpeg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media/image9.jpeg" ContentType="image/jpeg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media/image10.jpeg" ContentType="image/jpeg"/>
  <Override PartName="/ppt/media/image11.jpeg" ContentType="image/jpeg"/>
  <Override PartName="/ppt/media/image12.jpeg" ContentType="image/jpeg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" name="Shape 3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</Relationships>
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</Relationships>
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</Relationships>
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6" name="Shape 5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Capa. Apresentar a telepresença híbrida como categoria própria: não é uma videochamada, é presença operacional remota num ponto físico.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9" name="Shape 23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Ponto sensível para Compliance e Segurança: o canal de voz nunca passa por hardware partilhado no ponto de atendimento.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6" name="Shape 27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Modelo hub-and-spoke: o investimento marginal por cada novo ponto é hardware e conectividade, não pessoal.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8" name="Shape 29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Os três fatores que distinguem isto de uma videochamada convencional: rosto em tamanho real, ecrã grande partilhado e controlo a partir do próprio dispositivo.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7" name="Shape 33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 seletor multimodal transforma um ponto físico num canal omnicanal. O PIN resolve a objeção operacional típica: o que acontece quando há vários quiosques próximos uns dos outros.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8" name="Shape 35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Exemplo real: um ponto de aluguer de viaturas onde coexistem oito marcas, cada uma com a sua fila de agentes. Na banca, o equivalente seria um seletor por produto ou departamento.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0" name="Shape 39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continuidade de contexto é o argumento operacional mais forte contra um contact center convencional: elimina a repetição, a principal causa medida de insatisfação.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2" name="Shape 41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Argumento decisivo para o CIO: não é um substituto do contact center, é mais um canal. E suporta dois modelos operacionais, consoante a localização dos consultores.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3" name="Shape 43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Responde à questão da infraestrutura: o que é preciso instalar. Resposta: nada do lado do cliente, apenas ecrã e conectividade.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53" name="Shape 45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Ainda sem números do cliente: são afirmações de modelo operacional, não métricas medidas. Substituir por dados reais assim que validados.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01" name="Shape 50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Diapositivo reescrito a pedido do cliente: sem calculadora nem números densos. Comparação qualitativa entre o modelo disperso e o centralizado: tempo ocioso, folha salarial, infraestrutura fixa e, agora, a deslocalização de talento (concentrar a equipa numa sede ou levá-la para outro país sem que o cliente perceba).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2" name="Shape 8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Diapositivo de ancoragem. Serve para o comité visualizar o problema antes de entrar na taxonomia. Os quatro cenários são as dores 1 a 4; os outros quatro aparecem mais adiante.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27" name="Shape 52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Certificações retiradas do material corporativo existente. Confirmar a validade antes de apresentar a um comité de risco.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49" name="Shape 5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Argumento chave para o IT: a disponibilidade do serviço não depende da disponibilidade do hardware implementado.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hape 57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78" name="Shape 57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Storyboard bancário próprio. O átrio de autoatendimento passa de zona de caixas automáticas a canal de atendimento especializado 24/7.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Shape 60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5" name="Shape 60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Quatro verticais além da Banca. Em cada uma, o padrão é idêntico: um momento de atendimento que hoje exige um especialista no local e que não se justifica economicamente.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Shape 63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31" name="Shape 63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Responde à objeção de infraestrutura física: não há hardware obrigatório. Se já existir sinalética digital instalada, é reaproveitada.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Shape 6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49" name="Shape 6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White-label total. Relevante para marketing e para o comité: o canal reforça a marca do cliente em vez de a diluir.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81" name="Shape 68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Argumento económico complementar: o retorno do ponto não depende só da poupança no atendimento, mas também do valor do espaço publicitário. Encaixa bem em retalho, turismo e automóvel.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Shape 71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20" name="Shape 72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Fecho argumentativo antes do CTA. Cada bloco responde a uma objeção típica de comité: maturidade, adoção, integração, privacidade, conformidade, disponibilidade.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29" name="Shape 72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CTA. Confirmar os dados de contacto e escritórios definitivos antes de distribuir.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2" name="Shape 10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 problema não é a qualidade do atendimento presencial, é a sua economia: custo fixo por localização, cobertura desigual e capacidade que não se redistribui.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0" name="Shape 12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 problema não é a qualidade do atendimento presencial, é a sua economia: custo fixo por localização, cobertura desigual e capacidade que não se redistribui.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Shape 13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ideia central: separamos o local onde o atendimento acontece do local onde está a pessoa que atende.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17999"/>
              </a:lnSpc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Aqui está a primeira imagem! Um QR que liga o dispositivo do utilizador ao quiosque.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17999"/>
              </a:lnSpc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Ligamos a um agente em segundos; o agente não está fixo ao ponto — liga-se instantaneamente e vê o cliente em HD.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4" name="Shape 18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 telemóvel do cliente funciona como microfone e auricular; o ecrã grande funciona como o rosto do consultor. Essa divisão é a chave técnica do modelo.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6" name="Shape 21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 SPLIT é o mecanismo real por trás da privacidade do áudio e da qualidade em ambientes ruidosos. Vale a pena explicar com calma a um comité técnico: uma sessão, dois dispositivos, dois fluxos.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 defTabSz="914400"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viñetas bl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Text"/>
          <p:cNvSpPr txBox="1"/>
          <p:nvPr>
            <p:ph type="title"/>
          </p:nvPr>
        </p:nvSpPr>
        <p:spPr>
          <a:xfrm>
            <a:off x="2445849" y="312538"/>
            <a:ext cx="7552426" cy="766374"/>
          </a:xfrm>
          <a:prstGeom prst="rect">
            <a:avLst/>
          </a:prstGeom>
        </p:spPr>
        <p:txBody>
          <a:bodyPr lIns="35717" tIns="35717" rIns="35717" bIns="35717" anchor="ctr"/>
          <a:lstStyle>
            <a:lvl1pPr defTabSz="410764">
              <a:lnSpc>
                <a:spcPct val="100000"/>
              </a:lnSpc>
              <a:defRPr spc="0" sz="5600">
                <a:solidFill>
                  <a:srgbClr val="2B434B"/>
                </a:solidFill>
                <a:latin typeface="MuseoSansRounded-500"/>
                <a:ea typeface="MuseoSansRounded-500"/>
                <a:cs typeface="MuseoSansRounded-500"/>
                <a:sym typeface="MuseoSansRounded-500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" name="Body Level One…"/>
          <p:cNvSpPr txBox="1"/>
          <p:nvPr>
            <p:ph type="body" idx="1"/>
          </p:nvPr>
        </p:nvSpPr>
        <p:spPr>
          <a:xfrm>
            <a:off x="2193725" y="1557626"/>
            <a:ext cx="7804549" cy="4525956"/>
          </a:xfrm>
          <a:prstGeom prst="rect">
            <a:avLst/>
          </a:prstGeom>
        </p:spPr>
        <p:txBody>
          <a:bodyPr lIns="35717" tIns="35717" rIns="35717" bIns="35717" anchor="ctr"/>
          <a:lstStyle>
            <a:lvl1pPr defTabSz="410764">
              <a:spcBef>
                <a:spcPts val="2900"/>
              </a:spcBef>
              <a:defRPr sz="2400">
                <a:solidFill>
                  <a:srgbClr val="2B434B"/>
                </a:solidFill>
                <a:latin typeface="MuseoSansRounded-100"/>
                <a:ea typeface="MuseoSansRounded-100"/>
                <a:cs typeface="MuseoSansRounded-100"/>
                <a:sym typeface="MuseoSansRounded-100"/>
              </a:defRPr>
            </a:lvl1pPr>
            <a:lvl2pPr marL="0" indent="0" defTabSz="410764">
              <a:spcBef>
                <a:spcPts val="2900"/>
              </a:spcBef>
              <a:buSzTx/>
              <a:buNone/>
              <a:defRPr sz="2400">
                <a:solidFill>
                  <a:srgbClr val="2B434B"/>
                </a:solidFill>
                <a:latin typeface="MuseoSansRounded-100"/>
                <a:ea typeface="MuseoSansRounded-100"/>
                <a:cs typeface="MuseoSansRounded-100"/>
                <a:sym typeface="MuseoSansRounded-100"/>
              </a:defRPr>
            </a:lvl2pPr>
            <a:lvl3pPr marL="0" indent="0" defTabSz="410764">
              <a:spcBef>
                <a:spcPts val="2900"/>
              </a:spcBef>
              <a:buSzTx/>
              <a:buNone/>
              <a:defRPr sz="2400">
                <a:solidFill>
                  <a:srgbClr val="2B434B"/>
                </a:solidFill>
                <a:latin typeface="MuseoSansRounded-100"/>
                <a:ea typeface="MuseoSansRounded-100"/>
                <a:cs typeface="MuseoSansRounded-100"/>
                <a:sym typeface="MuseoSansRounded-100"/>
              </a:defRPr>
            </a:lvl3pPr>
            <a:lvl4pPr marL="0" indent="0" defTabSz="410764">
              <a:spcBef>
                <a:spcPts val="2900"/>
              </a:spcBef>
              <a:buSzTx/>
              <a:buNone/>
              <a:defRPr sz="2400">
                <a:solidFill>
                  <a:srgbClr val="2B434B"/>
                </a:solidFill>
                <a:latin typeface="MuseoSansRounded-100"/>
                <a:ea typeface="MuseoSansRounded-100"/>
                <a:cs typeface="MuseoSansRounded-100"/>
                <a:sym typeface="MuseoSansRounded-100"/>
              </a:defRPr>
            </a:lvl4pPr>
            <a:lvl5pPr marL="0" indent="0" defTabSz="410764">
              <a:spcBef>
                <a:spcPts val="2900"/>
              </a:spcBef>
              <a:buSzTx/>
              <a:buNone/>
              <a:defRPr sz="2400">
                <a:solidFill>
                  <a:srgbClr val="2B434B"/>
                </a:solidFill>
                <a:latin typeface="MuseoSansRounded-100"/>
                <a:ea typeface="MuseoSansRounded-100"/>
                <a:cs typeface="MuseoSansRounded-100"/>
                <a:sym typeface="MuseoSansRounded-100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" name="© 2024 Interactive Powers"/>
          <p:cNvSpPr txBox="1"/>
          <p:nvPr/>
        </p:nvSpPr>
        <p:spPr>
          <a:xfrm>
            <a:off x="1952462" y="6380338"/>
            <a:ext cx="822625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R="40752" algn="ctr" defTabSz="315886">
              <a:tabLst>
                <a:tab pos="38100" algn="l"/>
                <a:tab pos="685800" algn="l"/>
                <a:tab pos="1320800" algn="l"/>
                <a:tab pos="1968500" algn="l"/>
                <a:tab pos="2616200" algn="l"/>
                <a:tab pos="3251200" algn="l"/>
                <a:tab pos="3898900" algn="l"/>
                <a:tab pos="4533900" algn="l"/>
                <a:tab pos="5181600" algn="l"/>
                <a:tab pos="5829300" algn="l"/>
                <a:tab pos="6464300" algn="l"/>
                <a:tab pos="7112000" algn="l"/>
                <a:tab pos="7124700" algn="l"/>
                <a:tab pos="7632700" algn="l"/>
                <a:tab pos="8140700" algn="l"/>
                <a:tab pos="8204200" algn="l"/>
              </a:tabLst>
              <a:defRPr sz="1100">
                <a:solidFill>
                  <a:srgbClr val="2B434B"/>
                </a:solidFill>
                <a:uFill>
                  <a:solidFill>
                    <a:srgbClr val="929292"/>
                  </a:solidFill>
                </a:u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© 2024 Interactive Powers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xfrm>
            <a:off x="5964733" y="6505277"/>
            <a:ext cx="253605" cy="249237"/>
          </a:xfrm>
          <a:prstGeom prst="rect">
            <a:avLst/>
          </a:prstGeom>
        </p:spPr>
        <p:txBody>
          <a:bodyPr lIns="35717" tIns="35717" rIns="35717" bIns="35717" anchor="t"/>
          <a:lstStyle>
            <a:lvl1pPr defTabSz="410764">
              <a:defRPr sz="1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29" name="Body Level One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0" name="Body Level One…"/>
          <p:cNvSpPr txBox="1"/>
          <p:nvPr>
            <p:ph type="body" idx="21" hasCustomPrompt="1"/>
          </p:nvPr>
        </p:nvSpPr>
        <p:spPr>
          <a:xfrm>
            <a:off x="635000" y="2133600"/>
            <a:ext cx="10922000" cy="4216400"/>
          </a:xfrm>
          <a:prstGeom prst="rect">
            <a:avLst/>
          </a:prstGeom>
        </p:spPr>
        <p:txBody>
          <a:bodyPr/>
          <a:lstStyle>
            <a:lvl1pPr marL="279400" indent="-279400" algn="l" defTabSz="1219200">
              <a:spcBef>
                <a:spcPts val="1200"/>
              </a:spcBef>
              <a:buClr>
                <a:srgbClr val="FFFFFF"/>
              </a:buClr>
              <a:buSzPct val="100000"/>
              <a:buChar char="•"/>
              <a:defRPr sz="24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gradFill flip="none" rotWithShape="1">
          <a:gsLst>
            <a:gs pos="0">
              <a:srgbClr val="000000"/>
            </a:gs>
            <a:gs pos="100000">
              <a:srgbClr val="3B3B3B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635000" y="406400"/>
            <a:ext cx="10922000" cy="778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 anchor="b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635000" y="1066800"/>
            <a:ext cx="10922000" cy="508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/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5985636" y="6546850"/>
            <a:ext cx="214377" cy="227204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lvl1pPr algn="ctr" defTabSz="412750">
              <a:defRPr sz="11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  <p:transition xmlns:p14="http://schemas.microsoft.com/office/powerpoint/2010/main" spd="med" advClick="1"/>
  <p:txStyles>
    <p:titleStyle>
      <a:lvl1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9pPr>
    </p:titleStyle>
    <p:body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1pPr>
      <a:lvl2pPr marL="722538" marR="0" indent="-265338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2pPr>
      <a:lvl3pPr marL="1162050" marR="0" indent="-24765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3pPr>
      <a:lvl4pPr marL="16687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4pPr>
      <a:lvl5pPr marL="21259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5pPr>
      <a:lvl6pPr marL="25831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6pPr>
      <a:lvl7pPr marL="30403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7pPr>
      <a:lvl8pPr marL="34975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8pPr>
      <a:lvl9pPr marL="39547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tif"/><Relationship Id="rId4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.jpeg"/><Relationship Id="rId6" Type="http://schemas.openxmlformats.org/officeDocument/2006/relationships/image" Target="../media/image16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tif"/><Relationship Id="rId4" Type="http://schemas.openxmlformats.org/officeDocument/2006/relationships/image" Target="../media/image5.tif"/><Relationship Id="rId5" Type="http://schemas.openxmlformats.org/officeDocument/2006/relationships/image" Target="../media/image6.tif"/><Relationship Id="rId6" Type="http://schemas.openxmlformats.org/officeDocument/2006/relationships/image" Target="../media/image21.png"/><Relationship Id="rId7" Type="http://schemas.openxmlformats.org/officeDocument/2006/relationships/image" Target="../media/image7.t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eg"/><Relationship Id="rId4" Type="http://schemas.openxmlformats.org/officeDocument/2006/relationships/image" Target="../media/image8.tif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33.png"/><Relationship Id="rId11" Type="http://schemas.openxmlformats.org/officeDocument/2006/relationships/image" Target="../media/image34.png"/><Relationship Id="rId12" Type="http://schemas.openxmlformats.org/officeDocument/2006/relationships/image" Target="../media/image35.png"/><Relationship Id="rId13" Type="http://schemas.openxmlformats.org/officeDocument/2006/relationships/image" Target="../media/image36.png"/><Relationship Id="rId14" Type="http://schemas.openxmlformats.org/officeDocument/2006/relationships/image" Target="../media/image37.png"/><Relationship Id="rId15" Type="http://schemas.openxmlformats.org/officeDocument/2006/relationships/image" Target="../media/image38.png"/><Relationship Id="rId16" Type="http://schemas.openxmlformats.org/officeDocument/2006/relationships/image" Target="../media/image39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tif"/><Relationship Id="rId4" Type="http://schemas.openxmlformats.org/officeDocument/2006/relationships/image" Target="../media/image42.png"/><Relationship Id="rId5" Type="http://schemas.openxmlformats.org/officeDocument/2006/relationships/image" Target="../media/image4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Relationship Id="rId10" Type="http://schemas.openxmlformats.org/officeDocument/2006/relationships/image" Target="../media/image51.png"/><Relationship Id="rId11" Type="http://schemas.openxmlformats.org/officeDocument/2006/relationships/image" Target="../media/image52.png"/><Relationship Id="rId12" Type="http://schemas.openxmlformats.org/officeDocument/2006/relationships/image" Target="../media/image53.png"/><Relationship Id="rId13" Type="http://schemas.openxmlformats.org/officeDocument/2006/relationships/image" Target="../media/image54.png"/><Relationship Id="rId14" Type="http://schemas.openxmlformats.org/officeDocument/2006/relationships/image" Target="../media/image55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jpeg"/><Relationship Id="rId4" Type="http://schemas.openxmlformats.org/officeDocument/2006/relationships/image" Target="../media/image56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tif"/><Relationship Id="rId4" Type="http://schemas.openxmlformats.org/officeDocument/2006/relationships/image" Target="../media/image11.tif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.jpeg"/><Relationship Id="rId4" Type="http://schemas.openxmlformats.org/officeDocument/2006/relationships/image" Target="../media/image12.tif"/><Relationship Id="rId5" Type="http://schemas.openxmlformats.org/officeDocument/2006/relationships/image" Target="../media/image61.png"/><Relationship Id="rId6" Type="http://schemas.openxmlformats.org/officeDocument/2006/relationships/image" Target="../media/image62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tif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tif"/><Relationship Id="rId4" Type="http://schemas.openxmlformats.org/officeDocument/2006/relationships/image" Target="../media/image8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tif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video" Target="../media/media1.mp4"/><Relationship Id="rId4" Type="http://schemas.microsoft.com/office/2007/relationships/media" Target="../media/media1.mp4"/><Relationship Id="rId5" Type="http://schemas.openxmlformats.org/officeDocument/2006/relationships/image" Target="../media/image1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0"/>
          <p:cNvSpPr/>
          <p:nvPr/>
        </p:nvSpPr>
        <p:spPr>
          <a:xfrm>
            <a:off x="6903718" y="0"/>
            <a:ext cx="5287977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1" name="Shape 1"/>
          <p:cNvSpPr/>
          <p:nvPr/>
        </p:nvSpPr>
        <p:spPr>
          <a:xfrm>
            <a:off x="658368" y="1481327"/>
            <a:ext cx="384048" cy="38405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2" name="Text 2"/>
          <p:cNvSpPr txBox="1"/>
          <p:nvPr/>
        </p:nvSpPr>
        <p:spPr>
          <a:xfrm>
            <a:off x="658366" y="2120645"/>
            <a:ext cx="6035044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46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Telepresence</a:t>
            </a:r>
          </a:p>
        </p:txBody>
      </p:sp>
      <p:sp>
        <p:nvSpPr>
          <p:cNvPr id="43" name="Text 3"/>
          <p:cNvSpPr txBox="1"/>
          <p:nvPr/>
        </p:nvSpPr>
        <p:spPr>
          <a:xfrm>
            <a:off x="658366" y="2870454"/>
            <a:ext cx="6035044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46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Phygital</a:t>
            </a:r>
          </a:p>
        </p:txBody>
      </p:sp>
      <p:sp>
        <p:nvSpPr>
          <p:cNvPr id="44" name="Text 4"/>
          <p:cNvSpPr txBox="1"/>
          <p:nvPr/>
        </p:nvSpPr>
        <p:spPr>
          <a:xfrm>
            <a:off x="658366" y="3794759"/>
            <a:ext cx="5146149" cy="596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400"/>
              </a:lnSpc>
              <a:defRPr sz="15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Atendimento presencial por vídeo, sem necessidade de pessoal no ponto de atendimento.</a:t>
            </a:r>
          </a:p>
        </p:txBody>
      </p:sp>
      <p:sp>
        <p:nvSpPr>
          <p:cNvPr id="45" name="Text 6"/>
          <p:cNvSpPr txBox="1"/>
          <p:nvPr/>
        </p:nvSpPr>
        <p:spPr>
          <a:xfrm>
            <a:off x="658367" y="5887719"/>
            <a:ext cx="4572003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46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46645" y="309482"/>
            <a:ext cx="3602123" cy="6239035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"/>
          <p:cNvSpPr txBox="1"/>
          <p:nvPr/>
        </p:nvSpPr>
        <p:spPr>
          <a:xfrm>
            <a:off x="2192582" y="4523232"/>
            <a:ext cx="939801" cy="92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6500">
                <a:solidFill>
                  <a:srgbClr val="FFFFFF"/>
                </a:solidFill>
                <a:latin typeface="videortc-light"/>
                <a:ea typeface="videortc-light"/>
                <a:cs typeface="videortc-light"/>
                <a:sym typeface="videortc-light"/>
              </a:defRPr>
            </a:lvl1pPr>
          </a:lstStyle>
          <a:p>
            <a:pPr/>
            <a:r>
              <a:t></a:t>
            </a:r>
          </a:p>
        </p:txBody>
      </p:sp>
      <p:sp>
        <p:nvSpPr>
          <p:cNvPr id="48" name=""/>
          <p:cNvSpPr txBox="1"/>
          <p:nvPr/>
        </p:nvSpPr>
        <p:spPr>
          <a:xfrm>
            <a:off x="3883128" y="4631182"/>
            <a:ext cx="7239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FFFFFF"/>
                </a:solidFill>
                <a:latin typeface="videortc-light"/>
                <a:ea typeface="videortc-light"/>
                <a:cs typeface="videortc-light"/>
                <a:sym typeface="videortc-light"/>
              </a:defRPr>
            </a:lvl1pPr>
          </a:lstStyle>
          <a:p>
            <a:pPr/>
            <a:r>
              <a:t></a:t>
            </a:r>
          </a:p>
        </p:txBody>
      </p:sp>
      <p:pic>
        <p:nvPicPr>
          <p:cNvPr id="49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65041" y="4794694"/>
            <a:ext cx="384163" cy="384163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"/>
          <p:cNvSpPr txBox="1"/>
          <p:nvPr/>
        </p:nvSpPr>
        <p:spPr>
          <a:xfrm>
            <a:off x="488441" y="4631182"/>
            <a:ext cx="7239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FFFFFF"/>
                </a:solidFill>
                <a:latin typeface="videortc-light"/>
                <a:ea typeface="videortc-light"/>
                <a:cs typeface="videortc-light"/>
                <a:sym typeface="videortc-light"/>
              </a:defRPr>
            </a:lvl1pPr>
          </a:lstStyle>
          <a:p>
            <a:pPr/>
            <a:r>
              <a:t></a:t>
            </a:r>
          </a:p>
        </p:txBody>
      </p:sp>
      <p:sp>
        <p:nvSpPr>
          <p:cNvPr id="51" name="Quiosque de Vídeo"/>
          <p:cNvSpPr txBox="1"/>
          <p:nvPr/>
        </p:nvSpPr>
        <p:spPr>
          <a:xfrm>
            <a:off x="1073107" y="4752403"/>
            <a:ext cx="1310669" cy="36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ts val="2400"/>
              </a:lnSpc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Quiosque de Vídeo</a:t>
            </a:r>
          </a:p>
        </p:txBody>
      </p:sp>
      <p:sp>
        <p:nvSpPr>
          <p:cNvPr id="52" name="Videochamada"/>
          <p:cNvSpPr txBox="1"/>
          <p:nvPr/>
        </p:nvSpPr>
        <p:spPr>
          <a:xfrm>
            <a:off x="2901182" y="4752403"/>
            <a:ext cx="1069246" cy="36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ts val="2400"/>
              </a:lnSpc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Videochamada</a:t>
            </a:r>
          </a:p>
        </p:txBody>
      </p:sp>
      <p:sp>
        <p:nvSpPr>
          <p:cNvPr id="53" name="Chamada"/>
          <p:cNvSpPr txBox="1"/>
          <p:nvPr/>
        </p:nvSpPr>
        <p:spPr>
          <a:xfrm>
            <a:off x="4479494" y="4752403"/>
            <a:ext cx="726953" cy="36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ts val="2400"/>
              </a:lnSpc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Chamada</a:t>
            </a:r>
          </a:p>
        </p:txBody>
      </p:sp>
      <p:sp>
        <p:nvSpPr>
          <p:cNvPr id="54" name="WhatsApp"/>
          <p:cNvSpPr txBox="1"/>
          <p:nvPr/>
        </p:nvSpPr>
        <p:spPr>
          <a:xfrm>
            <a:off x="5715512" y="4752403"/>
            <a:ext cx="783057" cy="36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ts val="2400"/>
              </a:lnSpc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WhatsApp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 0"/>
          <p:cNvSpPr txBox="1"/>
          <p:nvPr/>
        </p:nvSpPr>
        <p:spPr>
          <a:xfrm>
            <a:off x="658367" y="612393"/>
            <a:ext cx="54864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PRIVACIDADE E INCLUSÃO</a:t>
            </a:r>
          </a:p>
        </p:txBody>
      </p:sp>
      <p:sp>
        <p:nvSpPr>
          <p:cNvPr id="219" name="Text 1"/>
          <p:cNvSpPr txBox="1"/>
          <p:nvPr/>
        </p:nvSpPr>
        <p:spPr>
          <a:xfrm>
            <a:off x="658368" y="868680"/>
            <a:ext cx="6224223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O áudio não passa pelo</a:t>
            </a:r>
            <a:br/>
            <a:r>
              <a:t>hardware partilhado</a:t>
            </a:r>
          </a:p>
        </p:txBody>
      </p:sp>
      <p:sp>
        <p:nvSpPr>
          <p:cNvPr id="220" name="Text 2"/>
          <p:cNvSpPr txBox="1"/>
          <p:nvPr/>
        </p:nvSpPr>
        <p:spPr>
          <a:xfrm>
            <a:off x="658368" y="2286000"/>
            <a:ext cx="6224223" cy="749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000"/>
              </a:lnSpc>
              <a:defRPr sz="12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Graças à arquitetura SPLIT, o áudio entra e sai pelo telemóvel do próprio cliente — nunca por um altifalante ou microfone do quiosque. O mesmo mecanismo garante a confidencialidade dos dados e a inteligibilidade em ambientes ruidosos.</a:t>
            </a:r>
          </a:p>
        </p:txBody>
      </p:sp>
      <p:sp>
        <p:nvSpPr>
          <p:cNvPr id="221" name="Shape 3"/>
          <p:cNvSpPr/>
          <p:nvPr/>
        </p:nvSpPr>
        <p:spPr>
          <a:xfrm>
            <a:off x="658368" y="3611879"/>
            <a:ext cx="68582" cy="93269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2" name="Text 4"/>
          <p:cNvSpPr txBox="1"/>
          <p:nvPr/>
        </p:nvSpPr>
        <p:spPr>
          <a:xfrm>
            <a:off x="859536" y="3672076"/>
            <a:ext cx="234086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Isolamento acústico</a:t>
            </a:r>
          </a:p>
        </p:txBody>
      </p:sp>
      <p:sp>
        <p:nvSpPr>
          <p:cNvPr id="223" name="Text 5"/>
          <p:cNvSpPr txBox="1"/>
          <p:nvPr/>
        </p:nvSpPr>
        <p:spPr>
          <a:xfrm>
            <a:off x="859536" y="3922776"/>
            <a:ext cx="2340866" cy="351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Sem ruído ambiente na sessão, nem incómodo para quem está por perto.</a:t>
            </a:r>
          </a:p>
        </p:txBody>
      </p:sp>
      <p:sp>
        <p:nvSpPr>
          <p:cNvPr id="224" name="Shape 6"/>
          <p:cNvSpPr/>
          <p:nvPr/>
        </p:nvSpPr>
        <p:spPr>
          <a:xfrm>
            <a:off x="3419854" y="3611879"/>
            <a:ext cx="68582" cy="93269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5" name="Text 7"/>
          <p:cNvSpPr txBox="1"/>
          <p:nvPr/>
        </p:nvSpPr>
        <p:spPr>
          <a:xfrm>
            <a:off x="3621023" y="3672076"/>
            <a:ext cx="2340867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Confidencialidade dos dados</a:t>
            </a:r>
          </a:p>
        </p:txBody>
      </p:sp>
      <p:sp>
        <p:nvSpPr>
          <p:cNvPr id="226" name="Text 8"/>
          <p:cNvSpPr txBox="1"/>
          <p:nvPr/>
        </p:nvSpPr>
        <p:spPr>
          <a:xfrm>
            <a:off x="3621023" y="3922776"/>
            <a:ext cx="2340867" cy="351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Dados bancários, médicos ou pessoais, inaudíveis para terceiros.</a:t>
            </a:r>
          </a:p>
        </p:txBody>
      </p:sp>
      <p:sp>
        <p:nvSpPr>
          <p:cNvPr id="227" name="Shape 9"/>
          <p:cNvSpPr/>
          <p:nvPr/>
        </p:nvSpPr>
        <p:spPr>
          <a:xfrm>
            <a:off x="658368" y="4782310"/>
            <a:ext cx="68582" cy="93269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8" name="Text 10"/>
          <p:cNvSpPr txBox="1"/>
          <p:nvPr/>
        </p:nvSpPr>
        <p:spPr>
          <a:xfrm>
            <a:off x="859536" y="4842508"/>
            <a:ext cx="234086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Atendimento multilingue</a:t>
            </a:r>
          </a:p>
        </p:txBody>
      </p:sp>
      <p:sp>
        <p:nvSpPr>
          <p:cNvPr id="229" name="Text 11"/>
          <p:cNvSpPr txBox="1"/>
          <p:nvPr/>
        </p:nvSpPr>
        <p:spPr>
          <a:xfrm>
            <a:off x="859536" y="5093208"/>
            <a:ext cx="2340866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Encaminhamento automático para o idioma do cliente.</a:t>
            </a:r>
          </a:p>
        </p:txBody>
      </p:sp>
      <p:sp>
        <p:nvSpPr>
          <p:cNvPr id="230" name="Shape 12"/>
          <p:cNvSpPr/>
          <p:nvPr/>
        </p:nvSpPr>
        <p:spPr>
          <a:xfrm>
            <a:off x="3419854" y="4782310"/>
            <a:ext cx="68582" cy="93269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1" name="Text 13"/>
          <p:cNvSpPr txBox="1"/>
          <p:nvPr/>
        </p:nvSpPr>
        <p:spPr>
          <a:xfrm>
            <a:off x="3621023" y="4842508"/>
            <a:ext cx="2340867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Língua gestual</a:t>
            </a:r>
          </a:p>
        </p:txBody>
      </p:sp>
      <p:sp>
        <p:nvSpPr>
          <p:cNvPr id="232" name="Text 14"/>
          <p:cNvSpPr txBox="1"/>
          <p:nvPr/>
        </p:nvSpPr>
        <p:spPr>
          <a:xfrm>
            <a:off x="3621023" y="5093208"/>
            <a:ext cx="2340867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Intérprete em tempo real para pessoas surdas.</a:t>
            </a:r>
          </a:p>
        </p:txBody>
      </p:sp>
      <p:sp>
        <p:nvSpPr>
          <p:cNvPr id="233" name="Shape 15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4" name="Text 16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235" name="Screenshot 2026-08-01 at 12.14.15 AM.png" descr="Screenshot 2026-08-01 at 12.14.15 AM.png"/>
          <p:cNvPicPr>
            <a:picLocks noChangeAspect="1"/>
          </p:cNvPicPr>
          <p:nvPr/>
        </p:nvPicPr>
        <p:blipFill>
          <a:blip r:embed="rId3">
            <a:extLst/>
          </a:blip>
          <a:srcRect l="3297" t="0" r="3297" b="0"/>
          <a:stretch>
            <a:fillRect/>
          </a:stretch>
        </p:blipFill>
        <p:spPr>
          <a:xfrm>
            <a:off x="8085835" y="512615"/>
            <a:ext cx="3415586" cy="29722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Screenshot 2026-08-01 at 12.15.36 AM.png" descr="Screenshot 2026-08-01 at 12.15.36 AM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085721" y="3397329"/>
            <a:ext cx="3415735" cy="2948055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Text 29"/>
          <p:cNvSpPr txBox="1"/>
          <p:nvPr/>
        </p:nvSpPr>
        <p:spPr>
          <a:xfrm>
            <a:off x="8218099" y="3333749"/>
            <a:ext cx="31509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COMUNICAÇÃO MULTIMODAL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 0"/>
          <p:cNvSpPr txBox="1"/>
          <p:nvPr/>
        </p:nvSpPr>
        <p:spPr>
          <a:xfrm>
            <a:off x="658366" y="612393"/>
            <a:ext cx="55778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ESCALABILIDADE</a:t>
            </a:r>
          </a:p>
        </p:txBody>
      </p:sp>
      <p:sp>
        <p:nvSpPr>
          <p:cNvPr id="242" name="Text 1"/>
          <p:cNvSpPr txBox="1"/>
          <p:nvPr/>
        </p:nvSpPr>
        <p:spPr>
          <a:xfrm>
            <a:off x="658366" y="868680"/>
            <a:ext cx="5812700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Uma equipa experiente atende</a:t>
            </a:r>
          </a:p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toda a rede física ou digital</a:t>
            </a:r>
          </a:p>
        </p:txBody>
      </p:sp>
      <p:sp>
        <p:nvSpPr>
          <p:cNvPr id="243" name="Text 2"/>
          <p:cNvSpPr txBox="1"/>
          <p:nvPr/>
        </p:nvSpPr>
        <p:spPr>
          <a:xfrm>
            <a:off x="658366" y="2286000"/>
            <a:ext cx="5349244" cy="1003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0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capacidade de atendimento deixa de estar presa a um edifício. Uma equipa central de consultores cobre dezenas ou centenas de pontos de contacto, com a procura redistribuída por encaminhamento inteligente ACD, consoante o tráfego real de cada localização.</a:t>
            </a:r>
          </a:p>
        </p:txBody>
      </p:sp>
      <p:sp>
        <p:nvSpPr>
          <p:cNvPr id="244" name="Shape 3"/>
          <p:cNvSpPr/>
          <p:nvPr/>
        </p:nvSpPr>
        <p:spPr>
          <a:xfrm>
            <a:off x="676655" y="3959352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45" name="Text 4"/>
          <p:cNvSpPr txBox="1"/>
          <p:nvPr/>
        </p:nvSpPr>
        <p:spPr>
          <a:xfrm>
            <a:off x="950974" y="3934458"/>
            <a:ext cx="50292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Abertura de novos pontos sem contratar pessoal local</a:t>
            </a:r>
          </a:p>
        </p:txBody>
      </p:sp>
      <p:sp>
        <p:nvSpPr>
          <p:cNvPr id="246" name="Shape 5"/>
          <p:cNvSpPr/>
          <p:nvPr/>
        </p:nvSpPr>
        <p:spPr>
          <a:xfrm>
            <a:off x="676655" y="4434840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47" name="Text 6"/>
          <p:cNvSpPr txBox="1"/>
          <p:nvPr/>
        </p:nvSpPr>
        <p:spPr>
          <a:xfrm>
            <a:off x="950974" y="4409946"/>
            <a:ext cx="50292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Horário alargado sem duplicar turnos por agência</a:t>
            </a:r>
          </a:p>
        </p:txBody>
      </p:sp>
      <p:sp>
        <p:nvSpPr>
          <p:cNvPr id="248" name="Shape 7"/>
          <p:cNvSpPr/>
          <p:nvPr/>
        </p:nvSpPr>
        <p:spPr>
          <a:xfrm>
            <a:off x="676655" y="4910328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49" name="Text 8"/>
          <p:cNvSpPr txBox="1"/>
          <p:nvPr/>
        </p:nvSpPr>
        <p:spPr>
          <a:xfrm>
            <a:off x="950974" y="4885435"/>
            <a:ext cx="50292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Especialistas agora disponíveis em toda a rede</a:t>
            </a:r>
          </a:p>
        </p:txBody>
      </p:sp>
      <p:sp>
        <p:nvSpPr>
          <p:cNvPr id="250" name="Shape 9"/>
          <p:cNvSpPr/>
          <p:nvPr/>
        </p:nvSpPr>
        <p:spPr>
          <a:xfrm>
            <a:off x="6903718" y="1005838"/>
            <a:ext cx="4617722" cy="4846323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1" name="Text 11"/>
          <p:cNvSpPr txBox="1"/>
          <p:nvPr/>
        </p:nvSpPr>
        <p:spPr>
          <a:xfrm>
            <a:off x="6903718" y="1278027"/>
            <a:ext cx="4617722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Centro de contacto · 24/7</a:t>
            </a:r>
          </a:p>
        </p:txBody>
      </p:sp>
      <p:sp>
        <p:nvSpPr>
          <p:cNvPr id="252" name="Shape 12"/>
          <p:cNvSpPr/>
          <p:nvPr/>
        </p:nvSpPr>
        <p:spPr>
          <a:xfrm flipH="1">
            <a:off x="7539228" y="3547871"/>
            <a:ext cx="1535162" cy="950977"/>
          </a:xfrm>
          <a:prstGeom prst="line">
            <a:avLst/>
          </a:prstGeom>
          <a:ln w="12700">
            <a:solidFill>
              <a:srgbClr val="FE6C5F"/>
            </a:solidFill>
            <a:prstDash val="dash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3" name="Shape 13"/>
          <p:cNvSpPr/>
          <p:nvPr/>
        </p:nvSpPr>
        <p:spPr>
          <a:xfrm>
            <a:off x="7054594" y="4498847"/>
            <a:ext cx="969266" cy="841250"/>
          </a:xfrm>
          <a:prstGeom prst="roundRect">
            <a:avLst>
              <a:gd name="adj" fmla="val 13043"/>
            </a:avLst>
          </a:prstGeom>
          <a:solidFill>
            <a:srgbClr val="F4F6F7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4" name="Text 14"/>
          <p:cNvSpPr txBox="1"/>
          <p:nvPr/>
        </p:nvSpPr>
        <p:spPr>
          <a:xfrm>
            <a:off x="7054594" y="4836920"/>
            <a:ext cx="969265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Agência</a:t>
            </a:r>
          </a:p>
        </p:txBody>
      </p:sp>
      <p:sp>
        <p:nvSpPr>
          <p:cNvPr id="255" name="Shape 15"/>
          <p:cNvSpPr/>
          <p:nvPr/>
        </p:nvSpPr>
        <p:spPr>
          <a:xfrm flipH="1">
            <a:off x="8654795" y="3563756"/>
            <a:ext cx="434771" cy="935092"/>
          </a:xfrm>
          <a:prstGeom prst="line">
            <a:avLst/>
          </a:prstGeom>
          <a:ln w="12700">
            <a:solidFill>
              <a:srgbClr val="FE6C5F"/>
            </a:solidFill>
            <a:prstDash val="dash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6" name="Shape 16"/>
          <p:cNvSpPr/>
          <p:nvPr/>
        </p:nvSpPr>
        <p:spPr>
          <a:xfrm>
            <a:off x="8170164" y="4498847"/>
            <a:ext cx="969266" cy="841250"/>
          </a:xfrm>
          <a:prstGeom prst="roundRect">
            <a:avLst>
              <a:gd name="adj" fmla="val 13043"/>
            </a:avLst>
          </a:prstGeom>
          <a:solidFill>
            <a:srgbClr val="F4F6F7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7" name="Text 17"/>
          <p:cNvSpPr txBox="1"/>
          <p:nvPr/>
        </p:nvSpPr>
        <p:spPr>
          <a:xfrm>
            <a:off x="8170164" y="4836920"/>
            <a:ext cx="969265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Loja</a:t>
            </a:r>
          </a:p>
        </p:txBody>
      </p:sp>
      <p:sp>
        <p:nvSpPr>
          <p:cNvPr id="258" name="Shape 18"/>
          <p:cNvSpPr/>
          <p:nvPr/>
        </p:nvSpPr>
        <p:spPr>
          <a:xfrm>
            <a:off x="9167039" y="3547871"/>
            <a:ext cx="603326" cy="950977"/>
          </a:xfrm>
          <a:prstGeom prst="line">
            <a:avLst/>
          </a:prstGeom>
          <a:ln w="12700">
            <a:solidFill>
              <a:srgbClr val="FE6C5F"/>
            </a:solidFill>
            <a:prstDash val="dash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9" name="Shape 19"/>
          <p:cNvSpPr/>
          <p:nvPr/>
        </p:nvSpPr>
        <p:spPr>
          <a:xfrm>
            <a:off x="9285730" y="4498847"/>
            <a:ext cx="969266" cy="841250"/>
          </a:xfrm>
          <a:prstGeom prst="roundRect">
            <a:avLst>
              <a:gd name="adj" fmla="val 13043"/>
            </a:avLst>
          </a:prstGeom>
          <a:solidFill>
            <a:srgbClr val="F4F6F7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0" name="Text 20"/>
          <p:cNvSpPr txBox="1"/>
          <p:nvPr/>
        </p:nvSpPr>
        <p:spPr>
          <a:xfrm>
            <a:off x="9285730" y="4836920"/>
            <a:ext cx="969265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Hotel</a:t>
            </a:r>
          </a:p>
        </p:txBody>
      </p:sp>
      <p:sp>
        <p:nvSpPr>
          <p:cNvPr id="261" name="Shape 21"/>
          <p:cNvSpPr/>
          <p:nvPr/>
        </p:nvSpPr>
        <p:spPr>
          <a:xfrm>
            <a:off x="9193586" y="3547870"/>
            <a:ext cx="1692346" cy="950979"/>
          </a:xfrm>
          <a:prstGeom prst="line">
            <a:avLst/>
          </a:prstGeom>
          <a:ln w="12700">
            <a:solidFill>
              <a:srgbClr val="FE6C5F"/>
            </a:solidFill>
            <a:prstDash val="dash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2" name="Shape 22"/>
          <p:cNvSpPr/>
          <p:nvPr/>
        </p:nvSpPr>
        <p:spPr>
          <a:xfrm>
            <a:off x="10401300" y="4498847"/>
            <a:ext cx="969264" cy="841250"/>
          </a:xfrm>
          <a:prstGeom prst="roundRect">
            <a:avLst>
              <a:gd name="adj" fmla="val 13043"/>
            </a:avLst>
          </a:prstGeom>
          <a:solidFill>
            <a:srgbClr val="F4F6F7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3" name="Text 23"/>
          <p:cNvSpPr txBox="1"/>
          <p:nvPr/>
        </p:nvSpPr>
        <p:spPr>
          <a:xfrm>
            <a:off x="10401300" y="4836920"/>
            <a:ext cx="96926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Clínica</a:t>
            </a:r>
          </a:p>
        </p:txBody>
      </p:sp>
      <p:sp>
        <p:nvSpPr>
          <p:cNvPr id="264" name="Text 24"/>
          <p:cNvSpPr txBox="1"/>
          <p:nvPr/>
        </p:nvSpPr>
        <p:spPr>
          <a:xfrm>
            <a:off x="6903718" y="5462268"/>
            <a:ext cx="4617722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… e cada nova localização da rede</a:t>
            </a:r>
          </a:p>
        </p:txBody>
      </p:sp>
      <p:sp>
        <p:nvSpPr>
          <p:cNvPr id="265" name="Shape 25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6" name="Text 26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grpSp>
        <p:nvGrpSpPr>
          <p:cNvPr id="270" name="Group"/>
          <p:cNvGrpSpPr/>
          <p:nvPr/>
        </p:nvGrpSpPr>
        <p:grpSpPr>
          <a:xfrm>
            <a:off x="7683072" y="2223562"/>
            <a:ext cx="2911915" cy="1128458"/>
            <a:chOff x="-46" y="0"/>
            <a:chExt cx="2911914" cy="1128456"/>
          </a:xfrm>
        </p:grpSpPr>
        <p:pic>
          <p:nvPicPr>
            <p:cNvPr id="267" name="freepik__a-young-caucasian-woman-approximately-25-years-old__67291.png" descr="freepik__a-young-caucasian-woman-approximately-25-years-old__67291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37637" t="26528" r="34216" b="33557"/>
            <a:stretch>
              <a:fillRect/>
            </a:stretch>
          </p:blipFill>
          <p:spPr>
            <a:xfrm>
              <a:off x="1783801" y="17302"/>
              <a:ext cx="1128068" cy="1094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fill="norm" stroke="1" extrusionOk="0">
                  <a:moveTo>
                    <a:pt x="9840" y="0"/>
                  </a:moveTo>
                  <a:cubicBezTo>
                    <a:pt x="7322" y="0"/>
                    <a:pt x="4803" y="1006"/>
                    <a:pt x="2882" y="3017"/>
                  </a:cubicBezTo>
                  <a:cubicBezTo>
                    <a:pt x="-960" y="7039"/>
                    <a:pt x="-960" y="13556"/>
                    <a:pt x="2882" y="17578"/>
                  </a:cubicBezTo>
                  <a:cubicBezTo>
                    <a:pt x="6724" y="21600"/>
                    <a:pt x="12956" y="21600"/>
                    <a:pt x="16798" y="17578"/>
                  </a:cubicBezTo>
                  <a:cubicBezTo>
                    <a:pt x="20640" y="13556"/>
                    <a:pt x="20640" y="7039"/>
                    <a:pt x="16798" y="3017"/>
                  </a:cubicBezTo>
                  <a:cubicBezTo>
                    <a:pt x="14877" y="1006"/>
                    <a:pt x="12358" y="0"/>
                    <a:pt x="9840" y="0"/>
                  </a:cubicBezTo>
                  <a:close/>
                </a:path>
              </a:pathLst>
            </a:custGeom>
            <a:ln w="25400" cap="flat">
              <a:solidFill>
                <a:srgbClr val="ED7666"/>
              </a:solidFill>
              <a:prstDash val="solid"/>
              <a:miter lim="400000"/>
            </a:ln>
            <a:effectLst>
              <a:outerShdw sx="100000" sy="100000" kx="0" ky="0" algn="b" rotWithShape="0" blurRad="203200" dist="69664" dir="5400000">
                <a:srgbClr val="000000">
                  <a:alpha val="50000"/>
                </a:srgbClr>
              </a:outerShdw>
            </a:effectLst>
          </p:spPr>
        </p:pic>
        <p:pic>
          <p:nvPicPr>
            <p:cNvPr id="268" name="Screenshot 2025-03-10 at 5.26.06 PM.png" descr="Screenshot 2025-03-10 at 5.26.06 PM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4358" t="1131" r="4359" b="1113"/>
            <a:stretch>
              <a:fillRect/>
            </a:stretch>
          </p:blipFill>
          <p:spPr>
            <a:xfrm>
              <a:off x="-47" y="389"/>
              <a:ext cx="1128068" cy="112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fill="norm" stroke="1" extrusionOk="0">
                  <a:moveTo>
                    <a:pt x="9840" y="0"/>
                  </a:moveTo>
                  <a:cubicBezTo>
                    <a:pt x="7322" y="0"/>
                    <a:pt x="4803" y="1004"/>
                    <a:pt x="2882" y="3014"/>
                  </a:cubicBezTo>
                  <a:cubicBezTo>
                    <a:pt x="-960" y="7035"/>
                    <a:pt x="-960" y="13559"/>
                    <a:pt x="2882" y="17579"/>
                  </a:cubicBezTo>
                  <a:cubicBezTo>
                    <a:pt x="6724" y="21600"/>
                    <a:pt x="12956" y="21600"/>
                    <a:pt x="16798" y="17579"/>
                  </a:cubicBezTo>
                  <a:cubicBezTo>
                    <a:pt x="20640" y="13559"/>
                    <a:pt x="20640" y="7035"/>
                    <a:pt x="16798" y="3014"/>
                  </a:cubicBezTo>
                  <a:cubicBezTo>
                    <a:pt x="14877" y="1004"/>
                    <a:pt x="12358" y="0"/>
                    <a:pt x="9840" y="0"/>
                  </a:cubicBezTo>
                  <a:close/>
                </a:path>
              </a:pathLst>
            </a:custGeom>
            <a:ln w="25400" cap="flat">
              <a:solidFill>
                <a:srgbClr val="ED7666"/>
              </a:solidFill>
              <a:prstDash val="solid"/>
              <a:miter lim="400000"/>
            </a:ln>
            <a:effectLst>
              <a:outerShdw sx="100000" sy="100000" kx="0" ky="0" algn="b" rotWithShape="0" blurRad="152400" dist="106329" dir="5400000">
                <a:srgbClr val="000000">
                  <a:alpha val="50000"/>
                </a:srgbClr>
              </a:outerShdw>
            </a:effectLst>
          </p:spPr>
        </p:pic>
        <p:pic>
          <p:nvPicPr>
            <p:cNvPr id="269" name="freepik__the-style-is-candid-image-photography-with-natural__13118.jpeg" descr="freepik__the-style-is-candid-image-photography-with-natural__13118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6450" t="6541" r="6469" b="33885"/>
            <a:stretch>
              <a:fillRect/>
            </a:stretch>
          </p:blipFill>
          <p:spPr>
            <a:xfrm>
              <a:off x="891373" y="0"/>
              <a:ext cx="1128624" cy="1128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fill="norm" stroke="1" extrusionOk="0">
                  <a:moveTo>
                    <a:pt x="9837" y="0"/>
                  </a:moveTo>
                  <a:cubicBezTo>
                    <a:pt x="7319" y="0"/>
                    <a:pt x="4802" y="1003"/>
                    <a:pt x="2882" y="3013"/>
                  </a:cubicBezTo>
                  <a:cubicBezTo>
                    <a:pt x="-960" y="7034"/>
                    <a:pt x="-960" y="13558"/>
                    <a:pt x="2882" y="17579"/>
                  </a:cubicBezTo>
                  <a:cubicBezTo>
                    <a:pt x="6723" y="21600"/>
                    <a:pt x="12957" y="21600"/>
                    <a:pt x="16798" y="17579"/>
                  </a:cubicBezTo>
                  <a:cubicBezTo>
                    <a:pt x="20640" y="13558"/>
                    <a:pt x="20640" y="7034"/>
                    <a:pt x="16798" y="3013"/>
                  </a:cubicBezTo>
                  <a:cubicBezTo>
                    <a:pt x="14878" y="1003"/>
                    <a:pt x="12353" y="0"/>
                    <a:pt x="9837" y="0"/>
                  </a:cubicBezTo>
                  <a:close/>
                </a:path>
              </a:pathLst>
            </a:custGeom>
            <a:ln w="25400" cap="flat">
              <a:solidFill>
                <a:srgbClr val="ED7666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273" name="ACD"/>
          <p:cNvGrpSpPr/>
          <p:nvPr/>
        </p:nvGrpSpPr>
        <p:grpSpPr>
          <a:xfrm>
            <a:off x="8825893" y="3232150"/>
            <a:ext cx="626227" cy="626224"/>
            <a:chOff x="0" y="0"/>
            <a:chExt cx="626226" cy="626223"/>
          </a:xfrm>
        </p:grpSpPr>
        <p:sp>
          <p:nvSpPr>
            <p:cNvPr id="271" name="Circle"/>
            <p:cNvSpPr/>
            <p:nvPr/>
          </p:nvSpPr>
          <p:spPr>
            <a:xfrm>
              <a:off x="-1" y="0"/>
              <a:ext cx="626228" cy="626224"/>
            </a:xfrm>
            <a:prstGeom prst="ellipse">
              <a:avLst/>
            </a:prstGeom>
            <a:solidFill>
              <a:srgbClr val="ED766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500">
                  <a:solidFill>
                    <a:srgbClr val="FFFFFF"/>
                  </a:solidFill>
                  <a:latin typeface="Montserrat Thin Bold"/>
                  <a:ea typeface="Montserrat Thin Bold"/>
                  <a:cs typeface="Montserrat Thin Bold"/>
                  <a:sym typeface="Montserrat Thin Bold"/>
                </a:defRPr>
              </a:pPr>
            </a:p>
          </p:txBody>
        </p:sp>
        <p:sp>
          <p:nvSpPr>
            <p:cNvPr id="272" name="ACD"/>
            <p:cNvSpPr txBox="1"/>
            <p:nvPr/>
          </p:nvSpPr>
          <p:spPr>
            <a:xfrm>
              <a:off x="91709" y="26092"/>
              <a:ext cx="442807" cy="5740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500">
                  <a:solidFill>
                    <a:srgbClr val="FFFFFF"/>
                  </a:solidFill>
                  <a:latin typeface="Montserrat Thin Bold"/>
                  <a:ea typeface="Montserrat Thin Bold"/>
                  <a:cs typeface="Montserrat Thin Bold"/>
                  <a:sym typeface="Montserrat Thin Bold"/>
                </a:defRPr>
              </a:lvl1pPr>
            </a:lstStyle>
            <a:p>
              <a:pPr/>
              <a:r>
                <a:t>ACD</a:t>
              </a:r>
            </a:p>
          </p:txBody>
        </p:sp>
      </p:grpSp>
      <p:pic>
        <p:nvPicPr>
          <p:cNvPr id="274" name="pasted-movie.png" descr="pasted-movi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260712" y="1059786"/>
            <a:ext cx="1903736" cy="14278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EXPERIÊNCIA DO CLIENTE</a:t>
            </a:r>
          </a:p>
        </p:txBody>
      </p:sp>
      <p:sp>
        <p:nvSpPr>
          <p:cNvPr id="279" name="Text 1"/>
          <p:cNvSpPr txBox="1"/>
          <p:nvPr/>
        </p:nvSpPr>
        <p:spPr>
          <a:xfrm>
            <a:off x="658366" y="868680"/>
            <a:ext cx="8499405" cy="794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Porque é que o cliente sente que é um atendimento presencial</a:t>
            </a:r>
          </a:p>
        </p:txBody>
      </p:sp>
      <p:sp>
        <p:nvSpPr>
          <p:cNvPr id="280" name="Shape 2"/>
          <p:cNvSpPr/>
          <p:nvPr/>
        </p:nvSpPr>
        <p:spPr>
          <a:xfrm>
            <a:off x="658368" y="1874520"/>
            <a:ext cx="3364992" cy="379476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1" name="Text 3"/>
          <p:cNvSpPr txBox="1"/>
          <p:nvPr/>
        </p:nvSpPr>
        <p:spPr>
          <a:xfrm>
            <a:off x="950974" y="4149596"/>
            <a:ext cx="2779779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Escala humana</a:t>
            </a:r>
          </a:p>
        </p:txBody>
      </p:sp>
      <p:sp>
        <p:nvSpPr>
          <p:cNvPr id="282" name="Text 4"/>
          <p:cNvSpPr txBox="1"/>
          <p:nvPr/>
        </p:nvSpPr>
        <p:spPr>
          <a:xfrm>
            <a:off x="950974" y="4517135"/>
            <a:ext cx="2779779" cy="855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consultor aparece em tamanho real, a olhar diretamente para a câmara. A perceção de serviço e confiança é igual à de um balcão presencial.</a:t>
            </a:r>
          </a:p>
        </p:txBody>
      </p:sp>
      <p:sp>
        <p:nvSpPr>
          <p:cNvPr id="283" name="Shape 5"/>
          <p:cNvSpPr/>
          <p:nvPr/>
        </p:nvSpPr>
        <p:spPr>
          <a:xfrm>
            <a:off x="4407408" y="1874520"/>
            <a:ext cx="3364992" cy="379476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4" name="Text 6"/>
          <p:cNvSpPr txBox="1"/>
          <p:nvPr/>
        </p:nvSpPr>
        <p:spPr>
          <a:xfrm>
            <a:off x="4700015" y="4149596"/>
            <a:ext cx="2779778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Visualização partilhada</a:t>
            </a:r>
          </a:p>
        </p:txBody>
      </p:sp>
      <p:sp>
        <p:nvSpPr>
          <p:cNvPr id="285" name="Text 7"/>
          <p:cNvSpPr txBox="1"/>
          <p:nvPr/>
        </p:nvSpPr>
        <p:spPr>
          <a:xfrm>
            <a:off x="4700015" y="4517135"/>
            <a:ext cx="2779778" cy="855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consultor partilha no ecrã contratos, formulários ou catálogos em tempo real. O cliente revê visualmente o seu pedido antes de confirmar.</a:t>
            </a:r>
          </a:p>
        </p:txBody>
      </p:sp>
      <p:sp>
        <p:nvSpPr>
          <p:cNvPr id="286" name="Shape 8"/>
          <p:cNvSpPr/>
          <p:nvPr/>
        </p:nvSpPr>
        <p:spPr>
          <a:xfrm>
            <a:off x="8156447" y="1874520"/>
            <a:ext cx="3364994" cy="379476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7" name="Text 9"/>
          <p:cNvSpPr txBox="1"/>
          <p:nvPr/>
        </p:nvSpPr>
        <p:spPr>
          <a:xfrm>
            <a:off x="8449056" y="4028947"/>
            <a:ext cx="27797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Controlo a partir do telemóvel</a:t>
            </a:r>
          </a:p>
        </p:txBody>
      </p:sp>
      <p:sp>
        <p:nvSpPr>
          <p:cNvPr id="288" name="Text 10"/>
          <p:cNvSpPr txBox="1"/>
          <p:nvPr/>
        </p:nvSpPr>
        <p:spPr>
          <a:xfrm>
            <a:off x="8449056" y="4517135"/>
            <a:ext cx="2779778" cy="639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cliente gere a sessão a partir do seu próprio telemóvel — sem ecrãs táteis partilhados, e nunca perde o controlo.</a:t>
            </a:r>
          </a:p>
        </p:txBody>
      </p:sp>
      <p:sp>
        <p:nvSpPr>
          <p:cNvPr id="289" name="Shape 11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0" name="Text 12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291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rcRect l="0" t="0" r="0" b="46718"/>
          <a:stretch>
            <a:fillRect/>
          </a:stretch>
        </p:blipFill>
        <p:spPr>
          <a:xfrm>
            <a:off x="1313948" y="2136568"/>
            <a:ext cx="2053859" cy="18186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Layer.tiff" descr="Layer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424060" y="2103981"/>
            <a:ext cx="1214264" cy="18840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5" name="Group"/>
          <p:cNvGrpSpPr/>
          <p:nvPr/>
        </p:nvGrpSpPr>
        <p:grpSpPr>
          <a:xfrm>
            <a:off x="9161798" y="2250372"/>
            <a:ext cx="711515" cy="1460030"/>
            <a:chOff x="0" y="0"/>
            <a:chExt cx="711513" cy="1460029"/>
          </a:xfrm>
        </p:grpSpPr>
        <p:pic>
          <p:nvPicPr>
            <p:cNvPr id="293" name="Layer.tiff" descr="Layer.tif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711514" cy="14600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4" name="pasted-movie.png" descr="pasted-movie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5587" t="6046" r="17308" b="1520"/>
            <a:stretch>
              <a:fillRect/>
            </a:stretch>
          </p:blipFill>
          <p:spPr>
            <a:xfrm>
              <a:off x="62819" y="1221276"/>
              <a:ext cx="143283" cy="1317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1" h="21600" fill="norm" stroke="1" extrusionOk="0">
                  <a:moveTo>
                    <a:pt x="4302" y="0"/>
                  </a:moveTo>
                  <a:cubicBezTo>
                    <a:pt x="3043" y="0"/>
                    <a:pt x="2296" y="31"/>
                    <a:pt x="1792" y="260"/>
                  </a:cubicBezTo>
                  <a:cubicBezTo>
                    <a:pt x="1067" y="548"/>
                    <a:pt x="503" y="1162"/>
                    <a:pt x="239" y="1952"/>
                  </a:cubicBezTo>
                  <a:cubicBezTo>
                    <a:pt x="29" y="2500"/>
                    <a:pt x="0" y="3314"/>
                    <a:pt x="0" y="4684"/>
                  </a:cubicBezTo>
                  <a:lnTo>
                    <a:pt x="0" y="16916"/>
                  </a:lnTo>
                  <a:cubicBezTo>
                    <a:pt x="0" y="18286"/>
                    <a:pt x="29" y="19100"/>
                    <a:pt x="239" y="19648"/>
                  </a:cubicBezTo>
                  <a:cubicBezTo>
                    <a:pt x="503" y="20438"/>
                    <a:pt x="1067" y="21052"/>
                    <a:pt x="1792" y="21340"/>
                  </a:cubicBezTo>
                  <a:cubicBezTo>
                    <a:pt x="2296" y="21569"/>
                    <a:pt x="3043" y="21600"/>
                    <a:pt x="4302" y="21600"/>
                  </a:cubicBezTo>
                  <a:lnTo>
                    <a:pt x="17267" y="21600"/>
                  </a:lnTo>
                  <a:cubicBezTo>
                    <a:pt x="18526" y="21600"/>
                    <a:pt x="19273" y="21569"/>
                    <a:pt x="19777" y="21340"/>
                  </a:cubicBezTo>
                  <a:cubicBezTo>
                    <a:pt x="20502" y="21052"/>
                    <a:pt x="21126" y="20438"/>
                    <a:pt x="21390" y="19648"/>
                  </a:cubicBezTo>
                  <a:cubicBezTo>
                    <a:pt x="21600" y="19100"/>
                    <a:pt x="21569" y="18286"/>
                    <a:pt x="21569" y="16916"/>
                  </a:cubicBezTo>
                  <a:lnTo>
                    <a:pt x="21569" y="4684"/>
                  </a:lnTo>
                  <a:cubicBezTo>
                    <a:pt x="21569" y="3314"/>
                    <a:pt x="21600" y="2500"/>
                    <a:pt x="21390" y="1952"/>
                  </a:cubicBezTo>
                  <a:cubicBezTo>
                    <a:pt x="21126" y="1162"/>
                    <a:pt x="20502" y="548"/>
                    <a:pt x="19777" y="260"/>
                  </a:cubicBezTo>
                  <a:cubicBezTo>
                    <a:pt x="19273" y="31"/>
                    <a:pt x="18526" y="0"/>
                    <a:pt x="17267" y="0"/>
                  </a:cubicBezTo>
                  <a:lnTo>
                    <a:pt x="4302" y="0"/>
                  </a:lnTo>
                  <a:close/>
                </a:path>
              </a:pathLst>
            </a:custGeom>
            <a:ln w="38100" cap="flat">
              <a:solidFill>
                <a:srgbClr val="FFFFFF"/>
              </a:solidFill>
              <a:prstDash val="solid"/>
              <a:miter lim="400000"/>
            </a:ln>
            <a:effectLst/>
          </p:spPr>
        </p:pic>
      </p:grpSp>
      <p:pic>
        <p:nvPicPr>
          <p:cNvPr id="296" name="Layer.tiff" descr="Layer.tif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646138" y="2136568"/>
            <a:ext cx="869952" cy="18188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magnific_rgjLrjHxtc (1).png" descr="magnific_rgjLrjHxtc (1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UM PONTO, QUATRO CANAIS</a:t>
            </a:r>
          </a:p>
        </p:txBody>
      </p:sp>
      <p:sp>
        <p:nvSpPr>
          <p:cNvPr id="303" name="Text 1"/>
          <p:cNvSpPr txBox="1"/>
          <p:nvPr/>
        </p:nvSpPr>
        <p:spPr>
          <a:xfrm>
            <a:off x="658366" y="868680"/>
            <a:ext cx="10874962" cy="42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O cliente escolhe como quer ser atendido</a:t>
            </a:r>
          </a:p>
        </p:txBody>
      </p:sp>
      <p:sp>
        <p:nvSpPr>
          <p:cNvPr id="304" name="Shape 2"/>
          <p:cNvSpPr/>
          <p:nvPr/>
        </p:nvSpPr>
        <p:spPr>
          <a:xfrm>
            <a:off x="658366" y="1874520"/>
            <a:ext cx="2478028" cy="214884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5" name="Shape 3"/>
          <p:cNvSpPr/>
          <p:nvPr/>
        </p:nvSpPr>
        <p:spPr>
          <a:xfrm>
            <a:off x="950974" y="2121406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6" name="Text 4"/>
          <p:cNvSpPr txBox="1"/>
          <p:nvPr/>
        </p:nvSpPr>
        <p:spPr>
          <a:xfrm>
            <a:off x="950974" y="2190750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07" name="Text 5"/>
          <p:cNvSpPr txBox="1"/>
          <p:nvPr/>
        </p:nvSpPr>
        <p:spPr>
          <a:xfrm>
            <a:off x="950974" y="2641600"/>
            <a:ext cx="189280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Quiosque de Vídeo</a:t>
            </a:r>
          </a:p>
        </p:txBody>
      </p:sp>
      <p:sp>
        <p:nvSpPr>
          <p:cNvPr id="308" name="Text 6"/>
          <p:cNvSpPr txBox="1"/>
          <p:nvPr/>
        </p:nvSpPr>
        <p:spPr>
          <a:xfrm>
            <a:off x="950974" y="2962655"/>
            <a:ext cx="1892808" cy="565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Atendimento no ecrã grande do ponto de serviço, com áudio pelo telemóvel.</a:t>
            </a:r>
          </a:p>
        </p:txBody>
      </p:sp>
      <p:sp>
        <p:nvSpPr>
          <p:cNvPr id="309" name="Shape 7"/>
          <p:cNvSpPr/>
          <p:nvPr/>
        </p:nvSpPr>
        <p:spPr>
          <a:xfrm>
            <a:off x="3456432" y="1874520"/>
            <a:ext cx="2478025" cy="214884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0" name="Shape 8"/>
          <p:cNvSpPr/>
          <p:nvPr/>
        </p:nvSpPr>
        <p:spPr>
          <a:xfrm>
            <a:off x="3749040" y="2121406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1" name="Text 9"/>
          <p:cNvSpPr txBox="1"/>
          <p:nvPr/>
        </p:nvSpPr>
        <p:spPr>
          <a:xfrm>
            <a:off x="3749040" y="2190750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12" name="Text 10"/>
          <p:cNvSpPr txBox="1"/>
          <p:nvPr/>
        </p:nvSpPr>
        <p:spPr>
          <a:xfrm>
            <a:off x="3749040" y="2641600"/>
            <a:ext cx="189280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Videochamada móvel</a:t>
            </a:r>
          </a:p>
        </p:txBody>
      </p:sp>
      <p:sp>
        <p:nvSpPr>
          <p:cNvPr id="313" name="Text 11"/>
          <p:cNvSpPr txBox="1"/>
          <p:nvPr/>
        </p:nvSpPr>
        <p:spPr>
          <a:xfrm>
            <a:off x="3749040" y="2962655"/>
            <a:ext cx="1892808" cy="565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sessão completa no telemóvel do cliente, dentro ou fora do espaço físico.</a:t>
            </a:r>
          </a:p>
        </p:txBody>
      </p:sp>
      <p:sp>
        <p:nvSpPr>
          <p:cNvPr id="314" name="Shape 12"/>
          <p:cNvSpPr/>
          <p:nvPr/>
        </p:nvSpPr>
        <p:spPr>
          <a:xfrm>
            <a:off x="6254496" y="1874520"/>
            <a:ext cx="2478025" cy="214884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5" name="Shape 13"/>
          <p:cNvSpPr/>
          <p:nvPr/>
        </p:nvSpPr>
        <p:spPr>
          <a:xfrm>
            <a:off x="6547104" y="2121406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6" name="Text 14"/>
          <p:cNvSpPr txBox="1"/>
          <p:nvPr/>
        </p:nvSpPr>
        <p:spPr>
          <a:xfrm>
            <a:off x="6547104" y="2190750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17" name="Text 15"/>
          <p:cNvSpPr txBox="1"/>
          <p:nvPr/>
        </p:nvSpPr>
        <p:spPr>
          <a:xfrm>
            <a:off x="6547104" y="2641600"/>
            <a:ext cx="189280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Chamada digital</a:t>
            </a:r>
          </a:p>
        </p:txBody>
      </p:sp>
      <p:sp>
        <p:nvSpPr>
          <p:cNvPr id="318" name="Text 16"/>
          <p:cNvSpPr txBox="1"/>
          <p:nvPr/>
        </p:nvSpPr>
        <p:spPr>
          <a:xfrm>
            <a:off x="6547104" y="2962655"/>
            <a:ext cx="1892808" cy="565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Apenas voz sobre dados, sem consumo de minutos nem número de telefone.</a:t>
            </a:r>
          </a:p>
        </p:txBody>
      </p:sp>
      <p:sp>
        <p:nvSpPr>
          <p:cNvPr id="319" name="Shape 17"/>
          <p:cNvSpPr/>
          <p:nvPr/>
        </p:nvSpPr>
        <p:spPr>
          <a:xfrm>
            <a:off x="9052559" y="1874520"/>
            <a:ext cx="2478025" cy="214884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20" name="Shape 18"/>
          <p:cNvSpPr/>
          <p:nvPr/>
        </p:nvSpPr>
        <p:spPr>
          <a:xfrm>
            <a:off x="9345168" y="2121406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21" name="Text 19"/>
          <p:cNvSpPr txBox="1"/>
          <p:nvPr/>
        </p:nvSpPr>
        <p:spPr>
          <a:xfrm>
            <a:off x="9345168" y="2190750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322" name="Text 20"/>
          <p:cNvSpPr txBox="1"/>
          <p:nvPr/>
        </p:nvSpPr>
        <p:spPr>
          <a:xfrm>
            <a:off x="9345168" y="2641600"/>
            <a:ext cx="189280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WhatsApp</a:t>
            </a:r>
          </a:p>
        </p:txBody>
      </p:sp>
      <p:sp>
        <p:nvSpPr>
          <p:cNvPr id="323" name="Text 21"/>
          <p:cNvSpPr txBox="1"/>
          <p:nvPr/>
        </p:nvSpPr>
        <p:spPr>
          <a:xfrm>
            <a:off x="9345168" y="2962655"/>
            <a:ext cx="1892808" cy="565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Continuidade da conversa no canal que o cliente já usa todos os dias.</a:t>
            </a:r>
          </a:p>
        </p:txBody>
      </p:sp>
      <p:sp>
        <p:nvSpPr>
          <p:cNvPr id="324" name="Shape 22"/>
          <p:cNvSpPr/>
          <p:nvPr/>
        </p:nvSpPr>
        <p:spPr>
          <a:xfrm>
            <a:off x="658366" y="4315967"/>
            <a:ext cx="5349244" cy="13716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25" name="Text 23"/>
          <p:cNvSpPr txBox="1"/>
          <p:nvPr/>
        </p:nvSpPr>
        <p:spPr>
          <a:xfrm>
            <a:off x="969264" y="4589270"/>
            <a:ext cx="472744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Captura de metadados antes de ligar</a:t>
            </a:r>
          </a:p>
        </p:txBody>
      </p:sp>
      <p:sp>
        <p:nvSpPr>
          <p:cNvPr id="326" name="Text 24"/>
          <p:cNvSpPr txBox="1"/>
          <p:nvPr/>
        </p:nvSpPr>
        <p:spPr>
          <a:xfrm>
            <a:off x="969264" y="4882896"/>
            <a:ext cx="4727448" cy="565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Nome · e-mail · telefone · documento de identificação · código promocional · número de quarto ou processo. O consultor abre a sessão já com o caso identificado.</a:t>
            </a:r>
          </a:p>
        </p:txBody>
      </p:sp>
      <p:sp>
        <p:nvSpPr>
          <p:cNvPr id="327" name="Shape 25"/>
          <p:cNvSpPr/>
          <p:nvPr/>
        </p:nvSpPr>
        <p:spPr>
          <a:xfrm>
            <a:off x="6181344" y="4315967"/>
            <a:ext cx="5349241" cy="13716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28" name="Text 26"/>
          <p:cNvSpPr txBox="1"/>
          <p:nvPr/>
        </p:nvSpPr>
        <p:spPr>
          <a:xfrm>
            <a:off x="6492240" y="4589270"/>
            <a:ext cx="47274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PIN de sincronização entre dispositivos</a:t>
            </a:r>
          </a:p>
        </p:txBody>
      </p:sp>
      <p:sp>
        <p:nvSpPr>
          <p:cNvPr id="329" name="Text 27"/>
          <p:cNvSpPr txBox="1"/>
          <p:nvPr/>
        </p:nvSpPr>
        <p:spPr>
          <a:xfrm>
            <a:off x="6492240" y="4882896"/>
            <a:ext cx="4727450" cy="565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Ao escolher o modo quiosque, o cliente introduz um PIN de quatro dígitos que associa o telemóvel a esse ecrã específico — evitando confusões em locais com vários pontos próximos.</a:t>
            </a:r>
          </a:p>
        </p:txBody>
      </p:sp>
      <p:sp>
        <p:nvSpPr>
          <p:cNvPr id="330" name="Shape 28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31" name="Text 29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332" name=""/>
          <p:cNvSpPr txBox="1"/>
          <p:nvPr/>
        </p:nvSpPr>
        <p:spPr>
          <a:xfrm>
            <a:off x="8030113" y="1935479"/>
            <a:ext cx="713739" cy="70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4D5C6E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</a:t>
            </a:r>
          </a:p>
        </p:txBody>
      </p:sp>
      <p:sp>
        <p:nvSpPr>
          <p:cNvPr id="333" name=""/>
          <p:cNvSpPr txBox="1"/>
          <p:nvPr/>
        </p:nvSpPr>
        <p:spPr>
          <a:xfrm>
            <a:off x="5228764" y="1935479"/>
            <a:ext cx="713739" cy="70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4D5C6E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</a:t>
            </a:r>
          </a:p>
        </p:txBody>
      </p:sp>
      <p:sp>
        <p:nvSpPr>
          <p:cNvPr id="334" name=""/>
          <p:cNvSpPr txBox="1"/>
          <p:nvPr/>
        </p:nvSpPr>
        <p:spPr>
          <a:xfrm>
            <a:off x="2427414" y="1935479"/>
            <a:ext cx="713739" cy="70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4D5C6E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</a:t>
            </a:r>
          </a:p>
        </p:txBody>
      </p:sp>
      <p:sp>
        <p:nvSpPr>
          <p:cNvPr id="335" name=""/>
          <p:cNvSpPr txBox="1"/>
          <p:nvPr/>
        </p:nvSpPr>
        <p:spPr>
          <a:xfrm>
            <a:off x="10908790" y="1998979"/>
            <a:ext cx="526414" cy="57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800">
                <a:solidFill>
                  <a:srgbClr val="4D5C6E"/>
                </a:solidFill>
                <a:latin typeface="Font Awesome 6 Brands Regular"/>
                <a:ea typeface="Font Awesome 6 Brands Regular"/>
                <a:cs typeface="Font Awesome 6 Brands Regular"/>
                <a:sym typeface="Font Awesome 6 Brands Regular"/>
              </a:defRPr>
            </a:lvl1pPr>
          </a:lstStyle>
          <a:p>
            <a:pPr/>
            <a:r>
              <a:t>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ext 0"/>
          <p:cNvSpPr txBox="1"/>
          <p:nvPr/>
        </p:nvSpPr>
        <p:spPr>
          <a:xfrm>
            <a:off x="658367" y="612393"/>
            <a:ext cx="54864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ARQUITETURA DE SERVIÇO</a:t>
            </a:r>
          </a:p>
        </p:txBody>
      </p:sp>
      <p:sp>
        <p:nvSpPr>
          <p:cNvPr id="340" name="Text 1"/>
          <p:cNvSpPr txBox="1"/>
          <p:nvPr/>
        </p:nvSpPr>
        <p:spPr>
          <a:xfrm>
            <a:off x="658367" y="868680"/>
            <a:ext cx="5486403" cy="794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Serviço exclusivo ou</a:t>
            </a:r>
          </a:p>
          <a:p>
            <a: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seletor multisserviço</a:t>
            </a:r>
          </a:p>
        </p:txBody>
      </p:sp>
      <p:sp>
        <p:nvSpPr>
          <p:cNvPr id="341" name="Text 2"/>
          <p:cNvSpPr txBox="1"/>
          <p:nvPr/>
        </p:nvSpPr>
        <p:spPr>
          <a:xfrm>
            <a:off x="658368" y="2286000"/>
            <a:ext cx="5212080" cy="1196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9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Cada ponto de contacto pode ser configurado como serviço exclusivo — uma única fila, uma única marca — ou como seletor multisserviço, em que cada opção encaminha para uma fila diferente. É uma decisão de configuração, não de hardware, e pode ser alterada remotamente.</a:t>
            </a:r>
          </a:p>
        </p:txBody>
      </p:sp>
      <p:sp>
        <p:nvSpPr>
          <p:cNvPr id="342" name="Shape 3"/>
          <p:cNvSpPr/>
          <p:nvPr/>
        </p:nvSpPr>
        <p:spPr>
          <a:xfrm>
            <a:off x="658368" y="3822191"/>
            <a:ext cx="68582" cy="65837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43" name="Text 4"/>
          <p:cNvSpPr txBox="1"/>
          <p:nvPr/>
        </p:nvSpPr>
        <p:spPr>
          <a:xfrm>
            <a:off x="877823" y="3845812"/>
            <a:ext cx="502920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Serviço exclusivo</a:t>
            </a:r>
          </a:p>
        </p:txBody>
      </p:sp>
      <p:sp>
        <p:nvSpPr>
          <p:cNvPr id="344" name="Text 5"/>
          <p:cNvSpPr txBox="1"/>
          <p:nvPr/>
        </p:nvSpPr>
        <p:spPr>
          <a:xfrm>
            <a:off x="877823" y="4078223"/>
            <a:ext cx="5029203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Todo o ponto atende um único processo: abertura de conta, suporte técnico ou receção.</a:t>
            </a:r>
          </a:p>
        </p:txBody>
      </p:sp>
      <p:sp>
        <p:nvSpPr>
          <p:cNvPr id="345" name="Shape 6"/>
          <p:cNvSpPr/>
          <p:nvPr/>
        </p:nvSpPr>
        <p:spPr>
          <a:xfrm>
            <a:off x="658368" y="4608576"/>
            <a:ext cx="68582" cy="65837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46" name="Text 7"/>
          <p:cNvSpPr txBox="1"/>
          <p:nvPr/>
        </p:nvSpPr>
        <p:spPr>
          <a:xfrm>
            <a:off x="877823" y="4632196"/>
            <a:ext cx="502920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Multisserviço</a:t>
            </a:r>
          </a:p>
        </p:txBody>
      </p:sp>
      <p:sp>
        <p:nvSpPr>
          <p:cNvPr id="347" name="Text 8"/>
          <p:cNvSpPr txBox="1"/>
          <p:nvPr/>
        </p:nvSpPr>
        <p:spPr>
          <a:xfrm>
            <a:off x="877823" y="4864608"/>
            <a:ext cx="5029203" cy="174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cliente escolhe entre vários processos ou departamentos no mesmo ecrã.</a:t>
            </a:r>
          </a:p>
        </p:txBody>
      </p:sp>
      <p:sp>
        <p:nvSpPr>
          <p:cNvPr id="348" name="Shape 9"/>
          <p:cNvSpPr/>
          <p:nvPr/>
        </p:nvSpPr>
        <p:spPr>
          <a:xfrm>
            <a:off x="658368" y="5394959"/>
            <a:ext cx="68582" cy="65837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49" name="Text 10"/>
          <p:cNvSpPr txBox="1"/>
          <p:nvPr/>
        </p:nvSpPr>
        <p:spPr>
          <a:xfrm>
            <a:off x="877823" y="5418580"/>
            <a:ext cx="502920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Multimarca</a:t>
            </a:r>
          </a:p>
        </p:txBody>
      </p:sp>
      <p:sp>
        <p:nvSpPr>
          <p:cNvPr id="350" name="Text 11"/>
          <p:cNvSpPr txBox="1"/>
          <p:nvPr/>
        </p:nvSpPr>
        <p:spPr>
          <a:xfrm>
            <a:off x="877823" y="5650991"/>
            <a:ext cx="5029203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Um mesmo ponto representa várias marcas, cada uma com a sua fila, identidade e conteúdo.</a:t>
            </a:r>
          </a:p>
        </p:txBody>
      </p:sp>
      <p:sp>
        <p:nvSpPr>
          <p:cNvPr id="351" name="Text 15"/>
          <p:cNvSpPr txBox="1"/>
          <p:nvPr/>
        </p:nvSpPr>
        <p:spPr>
          <a:xfrm>
            <a:off x="6720840" y="4694173"/>
            <a:ext cx="5266946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mesmo software, com o serviço e a identidade de cada ponto</a:t>
            </a:r>
          </a:p>
        </p:txBody>
      </p:sp>
      <p:pic>
        <p:nvPicPr>
          <p:cNvPr id="352" name="Image 3" descr="Imag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20840" y="5138928"/>
            <a:ext cx="4809746" cy="571502"/>
          </a:xfrm>
          <a:prstGeom prst="rect">
            <a:avLst/>
          </a:prstGeom>
          <a:ln w="12700">
            <a:miter lim="400000"/>
          </a:ln>
        </p:spPr>
      </p:pic>
      <p:sp>
        <p:nvSpPr>
          <p:cNvPr id="353" name="Text 16"/>
          <p:cNvSpPr txBox="1"/>
          <p:nvPr/>
        </p:nvSpPr>
        <p:spPr>
          <a:xfrm>
            <a:off x="6720840" y="5828029"/>
            <a:ext cx="4809746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Espaços de marca configuráveis por localização</a:t>
            </a:r>
          </a:p>
        </p:txBody>
      </p:sp>
      <p:sp>
        <p:nvSpPr>
          <p:cNvPr id="354" name="Shape 17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55" name="Text 18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356" name="Layer.tiff" descr="Layer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53799" y="1720717"/>
            <a:ext cx="4743828" cy="26684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Text 0"/>
          <p:cNvSpPr txBox="1"/>
          <p:nvPr/>
        </p:nvSpPr>
        <p:spPr>
          <a:xfrm>
            <a:off x="658368" y="612393"/>
            <a:ext cx="676656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ENCAMINHAMENTO E CONTINUIDADE</a:t>
            </a:r>
          </a:p>
        </p:txBody>
      </p:sp>
      <p:sp>
        <p:nvSpPr>
          <p:cNvPr id="361" name="Text 1"/>
          <p:cNvSpPr txBox="1"/>
          <p:nvPr/>
        </p:nvSpPr>
        <p:spPr>
          <a:xfrm>
            <a:off x="658368" y="868680"/>
            <a:ext cx="6766560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O cliente não repete a conversa</a:t>
            </a:r>
          </a:p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em nenhuma transferência</a:t>
            </a:r>
          </a:p>
        </p:txBody>
      </p:sp>
      <p:sp>
        <p:nvSpPr>
          <p:cNvPr id="362" name="Shape 2"/>
          <p:cNvSpPr/>
          <p:nvPr/>
        </p:nvSpPr>
        <p:spPr>
          <a:xfrm>
            <a:off x="658368" y="2468878"/>
            <a:ext cx="3218690" cy="178308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63" name="Shape 3"/>
          <p:cNvSpPr/>
          <p:nvPr/>
        </p:nvSpPr>
        <p:spPr>
          <a:xfrm>
            <a:off x="950974" y="2743200"/>
            <a:ext cx="329186" cy="329185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64" name="Text 4"/>
          <p:cNvSpPr txBox="1"/>
          <p:nvPr/>
        </p:nvSpPr>
        <p:spPr>
          <a:xfrm>
            <a:off x="950974" y="2812542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65" name="Text 5"/>
          <p:cNvSpPr txBox="1"/>
          <p:nvPr/>
        </p:nvSpPr>
        <p:spPr>
          <a:xfrm>
            <a:off x="1371600" y="2806192"/>
            <a:ext cx="22128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Cliente</a:t>
            </a:r>
          </a:p>
        </p:txBody>
      </p:sp>
      <p:sp>
        <p:nvSpPr>
          <p:cNvPr id="366" name="Text 6"/>
          <p:cNvSpPr txBox="1"/>
          <p:nvPr/>
        </p:nvSpPr>
        <p:spPr>
          <a:xfrm>
            <a:off x="950974" y="3200400"/>
            <a:ext cx="2633474" cy="600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Dados capturados antes de ligar: identidade, motivo e contexto do ponto de atendimento.</a:t>
            </a:r>
          </a:p>
        </p:txBody>
      </p:sp>
      <p:sp>
        <p:nvSpPr>
          <p:cNvPr id="367" name="Shape 7"/>
          <p:cNvSpPr/>
          <p:nvPr/>
        </p:nvSpPr>
        <p:spPr>
          <a:xfrm>
            <a:off x="4005071" y="3200400"/>
            <a:ext cx="347474" cy="31089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68" name="Shape 8"/>
          <p:cNvSpPr/>
          <p:nvPr/>
        </p:nvSpPr>
        <p:spPr>
          <a:xfrm>
            <a:off x="4480559" y="2468878"/>
            <a:ext cx="3218690" cy="178308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69" name="Shape 9"/>
          <p:cNvSpPr/>
          <p:nvPr/>
        </p:nvSpPr>
        <p:spPr>
          <a:xfrm>
            <a:off x="4773167" y="2743200"/>
            <a:ext cx="329186" cy="329185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0" name="Text 10"/>
          <p:cNvSpPr txBox="1"/>
          <p:nvPr/>
        </p:nvSpPr>
        <p:spPr>
          <a:xfrm>
            <a:off x="4773167" y="2812542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71" name="Text 11"/>
          <p:cNvSpPr txBox="1"/>
          <p:nvPr/>
        </p:nvSpPr>
        <p:spPr>
          <a:xfrm>
            <a:off x="5193791" y="2806192"/>
            <a:ext cx="22128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Consultor A</a:t>
            </a:r>
          </a:p>
        </p:txBody>
      </p:sp>
      <p:sp>
        <p:nvSpPr>
          <p:cNvPr id="372" name="Text 12"/>
          <p:cNvSpPr txBox="1"/>
          <p:nvPr/>
        </p:nvSpPr>
        <p:spPr>
          <a:xfrm>
            <a:off x="4773167" y="3200400"/>
            <a:ext cx="2633474" cy="39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Recebe a sessão já contextualizada. Atende, documenta e decide se escala.</a:t>
            </a:r>
          </a:p>
        </p:txBody>
      </p:sp>
      <p:sp>
        <p:nvSpPr>
          <p:cNvPr id="373" name="Shape 13"/>
          <p:cNvSpPr/>
          <p:nvPr/>
        </p:nvSpPr>
        <p:spPr>
          <a:xfrm>
            <a:off x="7827264" y="3200400"/>
            <a:ext cx="347474" cy="31089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4" name="Shape 14"/>
          <p:cNvSpPr/>
          <p:nvPr/>
        </p:nvSpPr>
        <p:spPr>
          <a:xfrm>
            <a:off x="8302752" y="2468878"/>
            <a:ext cx="3218690" cy="178308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5" name="Shape 15"/>
          <p:cNvSpPr/>
          <p:nvPr/>
        </p:nvSpPr>
        <p:spPr>
          <a:xfrm>
            <a:off x="8595359" y="2743200"/>
            <a:ext cx="329186" cy="329185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6" name="Text 16"/>
          <p:cNvSpPr txBox="1"/>
          <p:nvPr/>
        </p:nvSpPr>
        <p:spPr>
          <a:xfrm>
            <a:off x="8595359" y="2812542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77" name="Text 17"/>
          <p:cNvSpPr txBox="1"/>
          <p:nvPr/>
        </p:nvSpPr>
        <p:spPr>
          <a:xfrm>
            <a:off x="9015983" y="2806192"/>
            <a:ext cx="22128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Supervisor B</a:t>
            </a:r>
          </a:p>
        </p:txBody>
      </p:sp>
      <p:sp>
        <p:nvSpPr>
          <p:cNvPr id="378" name="Text 18"/>
          <p:cNvSpPr txBox="1"/>
          <p:nvPr/>
        </p:nvSpPr>
        <p:spPr>
          <a:xfrm>
            <a:off x="8595359" y="3200400"/>
            <a:ext cx="2633474" cy="600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Herda a sessão completa — conversa, documentos e dados — sem cortar o vídeo.</a:t>
            </a:r>
          </a:p>
        </p:txBody>
      </p:sp>
      <p:sp>
        <p:nvSpPr>
          <p:cNvPr id="379" name="Shape 19"/>
          <p:cNvSpPr/>
          <p:nvPr/>
        </p:nvSpPr>
        <p:spPr>
          <a:xfrm>
            <a:off x="658366" y="4709159"/>
            <a:ext cx="10874962" cy="658370"/>
          </a:xfrm>
          <a:prstGeom prst="rect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80" name="Text 20"/>
          <p:cNvSpPr txBox="1"/>
          <p:nvPr/>
        </p:nvSpPr>
        <p:spPr>
          <a:xfrm>
            <a:off x="932687" y="4949443"/>
            <a:ext cx="10326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Contexto completo transportado ao longo de toda a cadeia · zero repetições · encaminhamento ACD nativo (Genesys, Cisco, Five9, GoContact…)</a:t>
            </a:r>
          </a:p>
        </p:txBody>
      </p:sp>
      <p:sp>
        <p:nvSpPr>
          <p:cNvPr id="381" name="Shape 21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82" name="Text 22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383" name="freepik__a-young-caucasian-woman-approximately-25-years-old__67291.png" descr="freepik__a-young-caucasian-woman-approximately-25-years-old__67291.png"/>
          <p:cNvPicPr>
            <a:picLocks noChangeAspect="1"/>
          </p:cNvPicPr>
          <p:nvPr/>
        </p:nvPicPr>
        <p:blipFill>
          <a:blip r:embed="rId3">
            <a:extLst/>
          </a:blip>
          <a:srcRect l="37655" t="26528" r="34215" b="33542"/>
          <a:stretch>
            <a:fillRect/>
          </a:stretch>
        </p:blipFill>
        <p:spPr>
          <a:xfrm>
            <a:off x="7056420" y="2590298"/>
            <a:ext cx="562485" cy="546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39" y="0"/>
                </a:moveTo>
                <a:cubicBezTo>
                  <a:pt x="7320" y="0"/>
                  <a:pt x="4805" y="1012"/>
                  <a:pt x="2883" y="3022"/>
                </a:cubicBezTo>
                <a:cubicBezTo>
                  <a:pt x="-961" y="7043"/>
                  <a:pt x="-961" y="13559"/>
                  <a:pt x="2883" y="17580"/>
                </a:cubicBezTo>
                <a:cubicBezTo>
                  <a:pt x="6727" y="21600"/>
                  <a:pt x="12951" y="21600"/>
                  <a:pt x="16795" y="17580"/>
                </a:cubicBezTo>
                <a:cubicBezTo>
                  <a:pt x="20639" y="13559"/>
                  <a:pt x="20639" y="7043"/>
                  <a:pt x="16795" y="3022"/>
                </a:cubicBezTo>
                <a:cubicBezTo>
                  <a:pt x="14873" y="1012"/>
                  <a:pt x="12358" y="0"/>
                  <a:pt x="9839" y="0"/>
                </a:cubicBezTo>
                <a:close/>
              </a:path>
            </a:pathLst>
          </a:custGeom>
          <a:ln w="25400">
            <a:solidFill>
              <a:srgbClr val="ED7666"/>
            </a:solidFill>
            <a:miter lim="400000"/>
          </a:ln>
          <a:effectLst>
            <a:outerShdw sx="100000" sy="100000" kx="0" ky="0" algn="b" rotWithShape="0" blurRad="203200" dist="69664" dir="5400000">
              <a:srgbClr val="000000">
                <a:alpha val="12901"/>
              </a:srgbClr>
            </a:outerShdw>
          </a:effectLst>
        </p:spPr>
      </p:pic>
      <p:pic>
        <p:nvPicPr>
          <p:cNvPr id="384" name="Screenshot 2025-03-10 at 5.26.06 PM.png" descr="Screenshot 2025-03-10 at 5.26.06 PM.png"/>
          <p:cNvPicPr>
            <a:picLocks noChangeAspect="1"/>
          </p:cNvPicPr>
          <p:nvPr/>
        </p:nvPicPr>
        <p:blipFill>
          <a:blip r:embed="rId4">
            <a:extLst/>
          </a:blip>
          <a:srcRect l="4425" t="1131" r="4342" b="1126"/>
          <a:stretch>
            <a:fillRect/>
          </a:stretch>
        </p:blipFill>
        <p:spPr>
          <a:xfrm>
            <a:off x="10806075" y="2590306"/>
            <a:ext cx="546156" cy="5463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32" y="0"/>
                </a:moveTo>
                <a:cubicBezTo>
                  <a:pt x="7313" y="0"/>
                  <a:pt x="4804" y="1011"/>
                  <a:pt x="2882" y="3022"/>
                </a:cubicBezTo>
                <a:cubicBezTo>
                  <a:pt x="-961" y="7043"/>
                  <a:pt x="-961" y="13558"/>
                  <a:pt x="2882" y="17579"/>
                </a:cubicBezTo>
                <a:cubicBezTo>
                  <a:pt x="6726" y="21600"/>
                  <a:pt x="12952" y="21600"/>
                  <a:pt x="16796" y="17579"/>
                </a:cubicBezTo>
                <a:cubicBezTo>
                  <a:pt x="20639" y="13558"/>
                  <a:pt x="20639" y="7043"/>
                  <a:pt x="16796" y="3022"/>
                </a:cubicBezTo>
                <a:cubicBezTo>
                  <a:pt x="14874" y="1011"/>
                  <a:pt x="12351" y="0"/>
                  <a:pt x="9832" y="0"/>
                </a:cubicBezTo>
                <a:close/>
              </a:path>
            </a:pathLst>
          </a:custGeom>
          <a:ln w="25400">
            <a:solidFill>
              <a:srgbClr val="ED7666"/>
            </a:solidFill>
            <a:miter lim="400000"/>
          </a:ln>
          <a:effectLst>
            <a:outerShdw sx="100000" sy="100000" kx="0" ky="0" algn="b" rotWithShape="0" blurRad="152400" dist="106329" dir="5400000">
              <a:srgbClr val="000000">
                <a:alpha val="12901"/>
              </a:srgbClr>
            </a:outerShdw>
          </a:effectLst>
        </p:spPr>
      </p:pic>
      <p:pic>
        <p:nvPicPr>
          <p:cNvPr id="385" name="Screenshot 2025-03-20 at 8.31.04 PM.png" descr="Screenshot 2025-03-20 at 8.31.04 PM.png"/>
          <p:cNvPicPr>
            <a:picLocks noChangeAspect="1"/>
          </p:cNvPicPr>
          <p:nvPr/>
        </p:nvPicPr>
        <p:blipFill>
          <a:blip r:embed="rId5">
            <a:extLst/>
          </a:blip>
          <a:srcRect l="6393" t="0" r="8078" b="1623"/>
          <a:stretch>
            <a:fillRect/>
          </a:stretch>
        </p:blipFill>
        <p:spPr>
          <a:xfrm>
            <a:off x="3217576" y="2590298"/>
            <a:ext cx="545031" cy="5463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46" y="0"/>
                </a:moveTo>
                <a:cubicBezTo>
                  <a:pt x="7328" y="0"/>
                  <a:pt x="4804" y="1011"/>
                  <a:pt x="2882" y="3022"/>
                </a:cubicBezTo>
                <a:cubicBezTo>
                  <a:pt x="-961" y="7044"/>
                  <a:pt x="-961" y="13557"/>
                  <a:pt x="2882" y="17578"/>
                </a:cubicBezTo>
                <a:cubicBezTo>
                  <a:pt x="6726" y="21600"/>
                  <a:pt x="12952" y="21600"/>
                  <a:pt x="16796" y="17578"/>
                </a:cubicBezTo>
                <a:cubicBezTo>
                  <a:pt x="20639" y="13557"/>
                  <a:pt x="20639" y="7044"/>
                  <a:pt x="16796" y="3022"/>
                </a:cubicBezTo>
                <a:cubicBezTo>
                  <a:pt x="14874" y="1011"/>
                  <a:pt x="12365" y="0"/>
                  <a:pt x="9846" y="0"/>
                </a:cubicBezTo>
                <a:close/>
              </a:path>
            </a:pathLst>
          </a:custGeom>
          <a:ln w="25400">
            <a:solidFill>
              <a:srgbClr val="ED7666"/>
            </a:solidFill>
            <a:miter lim="400000"/>
          </a:ln>
          <a:effectLst>
            <a:outerShdw sx="100000" sy="100000" kx="0" ky="0" algn="b" rotWithShape="0" blurRad="203200" dist="69664" dir="5400000">
              <a:srgbClr val="000000">
                <a:alpha val="26260"/>
              </a:srgbClr>
            </a:outerShdw>
          </a:effectLst>
        </p:spPr>
      </p:pic>
      <p:sp>
        <p:nvSpPr>
          <p:cNvPr id="386" name=""/>
          <p:cNvSpPr txBox="1"/>
          <p:nvPr/>
        </p:nvSpPr>
        <p:spPr>
          <a:xfrm>
            <a:off x="2521108" y="2557272"/>
            <a:ext cx="713741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4D5C6E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</a:t>
            </a:r>
          </a:p>
        </p:txBody>
      </p:sp>
      <p:sp>
        <p:nvSpPr>
          <p:cNvPr id="387" name=""/>
          <p:cNvSpPr txBox="1"/>
          <p:nvPr/>
        </p:nvSpPr>
        <p:spPr>
          <a:xfrm>
            <a:off x="6403409" y="2512934"/>
            <a:ext cx="713741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4D5C6E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</a:t>
            </a:r>
          </a:p>
        </p:txBody>
      </p:sp>
      <p:sp>
        <p:nvSpPr>
          <p:cNvPr id="388" name=""/>
          <p:cNvSpPr txBox="1"/>
          <p:nvPr/>
        </p:nvSpPr>
        <p:spPr>
          <a:xfrm>
            <a:off x="10208261" y="2512934"/>
            <a:ext cx="713741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ED7666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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emini_Generated_Image_2.png" descr="Gemini_Generated_Image_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156191" y="0"/>
            <a:ext cx="9146552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3" name="Gemini_Generated_Image_6pe5ws6pe5ws6pe5 (2).png" descr="Gemini_Generated_Image_6pe5ws6pe5ws6pe5 (2).png"/>
          <p:cNvPicPr>
            <a:picLocks noChangeAspect="1"/>
          </p:cNvPicPr>
          <p:nvPr/>
        </p:nvPicPr>
        <p:blipFill>
          <a:blip r:embed="rId3">
            <a:extLst/>
          </a:blip>
          <a:srcRect l="18287" t="0" r="0" b="0"/>
          <a:stretch>
            <a:fillRect/>
          </a:stretch>
        </p:blipFill>
        <p:spPr>
          <a:xfrm>
            <a:off x="6104680" y="0"/>
            <a:ext cx="747389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94" name="Line"/>
          <p:cNvSpPr/>
          <p:nvPr/>
        </p:nvSpPr>
        <p:spPr>
          <a:xfrm flipV="1">
            <a:off x="6096000" y="-9118"/>
            <a:ext cx="1" cy="6876236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Text 0"/>
          <p:cNvSpPr txBox="1"/>
          <p:nvPr/>
        </p:nvSpPr>
        <p:spPr>
          <a:xfrm>
            <a:off x="658367" y="612393"/>
            <a:ext cx="50292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INTEGRAÇÃO</a:t>
            </a:r>
          </a:p>
        </p:txBody>
      </p:sp>
      <p:sp>
        <p:nvSpPr>
          <p:cNvPr id="397" name="Text 1"/>
          <p:cNvSpPr txBox="1"/>
          <p:nvPr/>
        </p:nvSpPr>
        <p:spPr>
          <a:xfrm>
            <a:off x="658367" y="868680"/>
            <a:ext cx="5029203" cy="794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Integra-se com o contact</a:t>
            </a:r>
          </a:p>
          <a:p>
            <a: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center que já tem</a:t>
            </a:r>
          </a:p>
        </p:txBody>
      </p:sp>
      <p:sp>
        <p:nvSpPr>
          <p:cNvPr id="398" name="Text 2"/>
          <p:cNvSpPr txBox="1"/>
          <p:nvPr/>
        </p:nvSpPr>
        <p:spPr>
          <a:xfrm>
            <a:off x="658366" y="2286000"/>
            <a:ext cx="4846323" cy="955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9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plataforma integra-se com o ACD que a organização já tem em produção, ou funciona de forma autónoma com o seu próprio Web ACD. Não exige migração nem substituir a operação existente.</a:t>
            </a:r>
          </a:p>
        </p:txBody>
      </p:sp>
      <p:sp>
        <p:nvSpPr>
          <p:cNvPr id="399" name="Shape 5"/>
          <p:cNvSpPr/>
          <p:nvPr/>
        </p:nvSpPr>
        <p:spPr>
          <a:xfrm>
            <a:off x="658366" y="4800600"/>
            <a:ext cx="5349244" cy="1207009"/>
          </a:xfrm>
          <a:prstGeom prst="rect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00" name="Text 6"/>
          <p:cNvSpPr txBox="1"/>
          <p:nvPr/>
        </p:nvSpPr>
        <p:spPr>
          <a:xfrm>
            <a:off x="969264" y="5028182"/>
            <a:ext cx="472744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Agentes distribuídos</a:t>
            </a:r>
          </a:p>
        </p:txBody>
      </p:sp>
      <p:sp>
        <p:nvSpPr>
          <p:cNvPr id="401" name="Text 7"/>
          <p:cNvSpPr txBox="1"/>
          <p:nvPr/>
        </p:nvSpPr>
        <p:spPr>
          <a:xfrm>
            <a:off x="969264" y="5303520"/>
            <a:ext cx="4727448" cy="374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Aproveita consultores já disponíveis em escritórios, concessionários ou lojas, entre atendimentos presenciais.</a:t>
            </a:r>
          </a:p>
        </p:txBody>
      </p:sp>
      <p:sp>
        <p:nvSpPr>
          <p:cNvPr id="402" name="Shape 8"/>
          <p:cNvSpPr/>
          <p:nvPr/>
        </p:nvSpPr>
        <p:spPr>
          <a:xfrm>
            <a:off x="6181344" y="4800600"/>
            <a:ext cx="5349241" cy="1207009"/>
          </a:xfrm>
          <a:prstGeom prst="rect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03" name="Text 9"/>
          <p:cNvSpPr txBox="1"/>
          <p:nvPr/>
        </p:nvSpPr>
        <p:spPr>
          <a:xfrm>
            <a:off x="6492240" y="5028182"/>
            <a:ext cx="47274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Agentes centralizados</a:t>
            </a:r>
          </a:p>
        </p:txBody>
      </p:sp>
      <p:sp>
        <p:nvSpPr>
          <p:cNvPr id="404" name="Text 10"/>
          <p:cNvSpPr txBox="1"/>
          <p:nvPr/>
        </p:nvSpPr>
        <p:spPr>
          <a:xfrm>
            <a:off x="6492240" y="5303520"/>
            <a:ext cx="4727450" cy="374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Maximiza a operação com mais turnos, especialização por fila e externalização do centro de contacto.</a:t>
            </a:r>
          </a:p>
        </p:txBody>
      </p:sp>
      <p:sp>
        <p:nvSpPr>
          <p:cNvPr id="405" name="Shape 11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06" name="Text 12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grpSp>
        <p:nvGrpSpPr>
          <p:cNvPr id="409" name="Group"/>
          <p:cNvGrpSpPr/>
          <p:nvPr/>
        </p:nvGrpSpPr>
        <p:grpSpPr>
          <a:xfrm>
            <a:off x="6673036" y="675636"/>
            <a:ext cx="4871201" cy="2560334"/>
            <a:chOff x="0" y="0"/>
            <a:chExt cx="4871200" cy="2560333"/>
          </a:xfrm>
        </p:grpSpPr>
        <p:pic>
          <p:nvPicPr>
            <p:cNvPr id="407" name="Screenshot 2025-10-14 at 7.16.02 PM.png" descr="Screenshot 2025-10-14 at 7.16.02 PM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3606069" cy="256033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8" name="Screenshot 2025-09-01 at 12.24.15 PM.png" descr="Screenshot 2025-09-01 at 12.24.15 PM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853413" y="0"/>
              <a:ext cx="4017788" cy="2560334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381000" dist="211539" dir="5400000">
                <a:srgbClr val="5E5E5E">
                  <a:alpha val="50000"/>
                </a:srgbClr>
              </a:outerShdw>
            </a:effectLst>
          </p:spPr>
        </p:pic>
      </p:grpSp>
      <p:graphicFrame>
        <p:nvGraphicFramePr>
          <p:cNvPr id="410" name="Tabla 1"/>
          <p:cNvGraphicFramePr/>
          <p:nvPr/>
        </p:nvGraphicFramePr>
        <p:xfrm>
          <a:off x="671051" y="3482724"/>
          <a:ext cx="10849898" cy="104262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1549985"/>
                <a:gridCol w="1549985"/>
                <a:gridCol w="1549985"/>
                <a:gridCol w="1549985"/>
                <a:gridCol w="1549985"/>
                <a:gridCol w="1549985"/>
                <a:gridCol w="1549985"/>
              </a:tblGrid>
              <a:tr h="521314"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5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6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7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8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9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10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11"/>
                      <a:srcRect l="0" t="0" r="0" b="0"/>
                      <a:stretch>
                        <a:fillRect/>
                      </a:stretch>
                    </a:blipFill>
                  </a:tcPr>
                </a:tc>
              </a:tr>
              <a:tr h="521314"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2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3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4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5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6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7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8"/>
                      <a:srcRect l="0" t="0" r="0" b="0"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9"/>
          <p:cNvSpPr/>
          <p:nvPr/>
        </p:nvSpPr>
        <p:spPr>
          <a:xfrm>
            <a:off x="7264861" y="4008799"/>
            <a:ext cx="3721704" cy="19726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15" name="Shape 9"/>
          <p:cNvSpPr/>
          <p:nvPr/>
        </p:nvSpPr>
        <p:spPr>
          <a:xfrm>
            <a:off x="7264861" y="1623869"/>
            <a:ext cx="3721704" cy="19726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16" name="Text 0"/>
          <p:cNvSpPr txBox="1"/>
          <p:nvPr/>
        </p:nvSpPr>
        <p:spPr>
          <a:xfrm>
            <a:off x="658368" y="612393"/>
            <a:ext cx="566928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PLATAFORMA E OPERAÇÃO</a:t>
            </a:r>
          </a:p>
        </p:txBody>
      </p:sp>
      <p:sp>
        <p:nvSpPr>
          <p:cNvPr id="417" name="Text 1"/>
          <p:cNvSpPr txBox="1"/>
          <p:nvPr/>
        </p:nvSpPr>
        <p:spPr>
          <a:xfrm>
            <a:off x="658368" y="868680"/>
            <a:ext cx="6090409" cy="794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100"/>
              </a:lnSpc>
              <a:defRPr sz="27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Serviço gerido,</a:t>
            </a:r>
          </a:p>
          <a:p>
            <a:pPr>
              <a:lnSpc>
                <a:spcPts val="3100"/>
              </a:lnSpc>
              <a:defRPr sz="27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sem implementação na sua rede</a:t>
            </a:r>
          </a:p>
        </p:txBody>
      </p:sp>
      <p:sp>
        <p:nvSpPr>
          <p:cNvPr id="418" name="Shape 2"/>
          <p:cNvSpPr/>
          <p:nvPr/>
        </p:nvSpPr>
        <p:spPr>
          <a:xfrm>
            <a:off x="658368" y="2487166"/>
            <a:ext cx="68582" cy="1371603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19" name="Text 3"/>
          <p:cNvSpPr txBox="1"/>
          <p:nvPr/>
        </p:nvSpPr>
        <p:spPr>
          <a:xfrm>
            <a:off x="877822" y="2531872"/>
            <a:ext cx="5394964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VCCaaS · Video Contact Center as a Service</a:t>
            </a:r>
          </a:p>
        </p:txBody>
      </p:sp>
      <p:sp>
        <p:nvSpPr>
          <p:cNvPr id="420" name="Text 4"/>
          <p:cNvSpPr txBox="1"/>
          <p:nvPr/>
        </p:nvSpPr>
        <p:spPr>
          <a:xfrm>
            <a:off x="877822" y="2816350"/>
            <a:ext cx="5394964" cy="604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1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Consultores, supervisores e vendedores trabalham a partir de portátil, PC, Mac ou tablet, apenas com um navegador e ligação à internet. Sem cliente pesado, sem auscultadores proprietários, sem posto dedicado.</a:t>
            </a:r>
          </a:p>
        </p:txBody>
      </p:sp>
      <p:sp>
        <p:nvSpPr>
          <p:cNvPr id="421" name="Shape 5"/>
          <p:cNvSpPr/>
          <p:nvPr/>
        </p:nvSpPr>
        <p:spPr>
          <a:xfrm>
            <a:off x="658368" y="4187952"/>
            <a:ext cx="68582" cy="137160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22" name="Text 6"/>
          <p:cNvSpPr txBox="1"/>
          <p:nvPr/>
        </p:nvSpPr>
        <p:spPr>
          <a:xfrm>
            <a:off x="877822" y="4232654"/>
            <a:ext cx="5394964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Kiosk Manager · gestão centralizada</a:t>
            </a:r>
          </a:p>
        </p:txBody>
      </p:sp>
      <p:sp>
        <p:nvSpPr>
          <p:cNvPr id="423" name="Text 7"/>
          <p:cNvSpPr txBox="1"/>
          <p:nvPr/>
        </p:nvSpPr>
        <p:spPr>
          <a:xfrm>
            <a:off x="877822" y="4517135"/>
            <a:ext cx="5394964" cy="6040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1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Supervisão de toda a rede de pontos, adição e remoção de localizações, conteúdos, logótipos e publicidade por quiosque, papéis e permissões de supervisor, e configuração remota.</a:t>
            </a:r>
          </a:p>
        </p:txBody>
      </p:sp>
      <p:sp>
        <p:nvSpPr>
          <p:cNvPr id="424" name="Text 8"/>
          <p:cNvSpPr txBox="1"/>
          <p:nvPr/>
        </p:nvSpPr>
        <p:spPr>
          <a:xfrm>
            <a:off x="6720840" y="3734052"/>
            <a:ext cx="4809746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Consola do consultor no navegador</a:t>
            </a:r>
          </a:p>
        </p:txBody>
      </p:sp>
      <p:sp>
        <p:nvSpPr>
          <p:cNvPr id="425" name="Text 9"/>
          <p:cNvSpPr txBox="1"/>
          <p:nvPr/>
        </p:nvSpPr>
        <p:spPr>
          <a:xfrm>
            <a:off x="6720840" y="6118983"/>
            <a:ext cx="4809746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Kiosk Manager · supervisão da rede</a:t>
            </a:r>
          </a:p>
        </p:txBody>
      </p:sp>
      <p:sp>
        <p:nvSpPr>
          <p:cNvPr id="426" name="Shape 10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27" name="Text 11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428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13946" y="1716963"/>
            <a:ext cx="3423532" cy="183301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31" name="Group"/>
          <p:cNvGrpSpPr/>
          <p:nvPr/>
        </p:nvGrpSpPr>
        <p:grpSpPr>
          <a:xfrm>
            <a:off x="7371712" y="4119188"/>
            <a:ext cx="3508001" cy="1867037"/>
            <a:chOff x="0" y="0"/>
            <a:chExt cx="3508000" cy="1867036"/>
          </a:xfrm>
        </p:grpSpPr>
        <p:pic>
          <p:nvPicPr>
            <p:cNvPr id="429" name="Screenshot 2026-03-24 at 3.55.35 PM.png" descr="Screenshot 2026-03-24 at 3.55.35 PM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849343" cy="18670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0" name="Screenshot 2026-03-24 at 3.55.59 PM.png" descr="Screenshot 2026-03-24 at 3.55.59 PM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658657" y="0"/>
              <a:ext cx="2849344" cy="18670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1"/>
          <p:cNvSpPr txBox="1"/>
          <p:nvPr/>
        </p:nvSpPr>
        <p:spPr>
          <a:xfrm>
            <a:off x="685799" y="825627"/>
            <a:ext cx="10789922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situação atual no ponto de contacto</a:t>
            </a:r>
          </a:p>
        </p:txBody>
      </p:sp>
      <p:sp>
        <p:nvSpPr>
          <p:cNvPr id="59" name="Text 3"/>
          <p:cNvSpPr txBox="1"/>
          <p:nvPr/>
        </p:nvSpPr>
        <p:spPr>
          <a:xfrm>
            <a:off x="685799" y="1280160"/>
            <a:ext cx="10789922" cy="409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Hoje, a maioria das interações de valor termina num destes quatro cenários. Não são falhas de execução: são o resultado previsível de fixar a capacidade de atendimento a um local e a um horário, enquanto a procura não o está.</a:t>
            </a:r>
          </a:p>
        </p:txBody>
      </p:sp>
      <p:sp>
        <p:nvSpPr>
          <p:cNvPr id="60" name="Shape 4"/>
          <p:cNvSpPr/>
          <p:nvPr/>
        </p:nvSpPr>
        <p:spPr>
          <a:xfrm>
            <a:off x="685800" y="2029967"/>
            <a:ext cx="2560321" cy="1755650"/>
          </a:xfrm>
          <a:prstGeom prst="roundRect">
            <a:avLst>
              <a:gd name="adj" fmla="val 2604"/>
            </a:avLst>
          </a:prstGeom>
          <a:solidFill>
            <a:srgbClr val="F4F6F7"/>
          </a:solidFill>
          <a:ln w="12700">
            <a:solidFill>
              <a:srgbClr val="F4F6F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1" name="Text 5"/>
          <p:cNvSpPr txBox="1"/>
          <p:nvPr/>
        </p:nvSpPr>
        <p:spPr>
          <a:xfrm>
            <a:off x="685799" y="3976623"/>
            <a:ext cx="256032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Espera e abandono</a:t>
            </a:r>
          </a:p>
        </p:txBody>
      </p:sp>
      <p:sp>
        <p:nvSpPr>
          <p:cNvPr id="62" name="Text 6"/>
          <p:cNvSpPr txBox="1"/>
          <p:nvPr/>
        </p:nvSpPr>
        <p:spPr>
          <a:xfrm>
            <a:off x="685799" y="4279391"/>
            <a:ext cx="2560322" cy="79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cliente avalia a fila ao entrar e decide em segundos. A perda ocorre antes de qualquer interação e não deixa rasto em nenhum sistema.</a:t>
            </a:r>
          </a:p>
        </p:txBody>
      </p:sp>
      <p:sp>
        <p:nvSpPr>
          <p:cNvPr id="63" name="Shape 7"/>
          <p:cNvSpPr/>
          <p:nvPr/>
        </p:nvSpPr>
        <p:spPr>
          <a:xfrm>
            <a:off x="3429000" y="2029967"/>
            <a:ext cx="2560321" cy="1755650"/>
          </a:xfrm>
          <a:prstGeom prst="roundRect">
            <a:avLst>
              <a:gd name="adj" fmla="val 2604"/>
            </a:avLst>
          </a:prstGeom>
          <a:solidFill>
            <a:srgbClr val="F4F6F7"/>
          </a:solidFill>
          <a:ln w="12700">
            <a:solidFill>
              <a:srgbClr val="F4F6F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4" name="Text 8"/>
          <p:cNvSpPr txBox="1"/>
          <p:nvPr/>
        </p:nvSpPr>
        <p:spPr>
          <a:xfrm>
            <a:off x="3429000" y="3976623"/>
            <a:ext cx="256032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Aconselhamento adiado</a:t>
            </a:r>
          </a:p>
        </p:txBody>
      </p:sp>
      <p:sp>
        <p:nvSpPr>
          <p:cNvPr id="65" name="Text 9"/>
          <p:cNvSpPr txBox="1"/>
          <p:nvPr/>
        </p:nvSpPr>
        <p:spPr>
          <a:xfrm>
            <a:off x="3429000" y="4279391"/>
            <a:ext cx="2560321" cy="79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Vem à procura de orientação e encontra um generalista. A resposta é uma marcação, um encaminhamento para o call center ou voltar noutro dia.</a:t>
            </a:r>
          </a:p>
        </p:txBody>
      </p:sp>
      <p:sp>
        <p:nvSpPr>
          <p:cNvPr id="66" name="Shape 10"/>
          <p:cNvSpPr/>
          <p:nvPr/>
        </p:nvSpPr>
        <p:spPr>
          <a:xfrm>
            <a:off x="6172200" y="2029967"/>
            <a:ext cx="2560321" cy="1755650"/>
          </a:xfrm>
          <a:prstGeom prst="roundRect">
            <a:avLst>
              <a:gd name="adj" fmla="val 2604"/>
            </a:avLst>
          </a:prstGeom>
          <a:solidFill>
            <a:srgbClr val="F4F6F7"/>
          </a:solidFill>
          <a:ln w="12700">
            <a:solidFill>
              <a:srgbClr val="F4F6F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7" name="Text 11"/>
          <p:cNvSpPr txBox="1"/>
          <p:nvPr/>
        </p:nvSpPr>
        <p:spPr>
          <a:xfrm>
            <a:off x="6172200" y="3976623"/>
            <a:ext cx="256032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Autoatendimento sem saída</a:t>
            </a:r>
          </a:p>
        </p:txBody>
      </p:sp>
      <p:sp>
        <p:nvSpPr>
          <p:cNvPr id="68" name="Text 12"/>
          <p:cNvSpPr txBox="1"/>
          <p:nvPr/>
        </p:nvSpPr>
        <p:spPr>
          <a:xfrm>
            <a:off x="6172200" y="4279391"/>
            <a:ext cx="2560321" cy="79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processo digital resolve o simples, mas deixa o cliente sozinho justamente quando surge a dúvida ou a exceção que decide a operação.</a:t>
            </a:r>
          </a:p>
        </p:txBody>
      </p:sp>
      <p:sp>
        <p:nvSpPr>
          <p:cNvPr id="69" name="Shape 13"/>
          <p:cNvSpPr/>
          <p:nvPr/>
        </p:nvSpPr>
        <p:spPr>
          <a:xfrm>
            <a:off x="8915400" y="2029967"/>
            <a:ext cx="2560321" cy="1755650"/>
          </a:xfrm>
          <a:prstGeom prst="roundRect">
            <a:avLst>
              <a:gd name="adj" fmla="val 2604"/>
            </a:avLst>
          </a:prstGeom>
          <a:solidFill>
            <a:srgbClr val="F4F6F7"/>
          </a:solidFill>
          <a:ln w="12700">
            <a:solidFill>
              <a:srgbClr val="F4F6F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0" name="Text 14"/>
          <p:cNvSpPr txBox="1"/>
          <p:nvPr/>
        </p:nvSpPr>
        <p:spPr>
          <a:xfrm>
            <a:off x="8915400" y="3976623"/>
            <a:ext cx="256032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Canal remoto incompleto</a:t>
            </a:r>
          </a:p>
        </p:txBody>
      </p:sp>
      <p:sp>
        <p:nvSpPr>
          <p:cNvPr id="71" name="Text 15"/>
          <p:cNvSpPr txBox="1"/>
          <p:nvPr/>
        </p:nvSpPr>
        <p:spPr>
          <a:xfrm>
            <a:off x="8915400" y="4279391"/>
            <a:ext cx="2560321" cy="79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telefone e o chat ligam, mas não permitem ver o documento, partilhar o ecrã, nem validar identidade e realizar uma operação complexa.</a:t>
            </a:r>
          </a:p>
        </p:txBody>
      </p:sp>
      <p:sp>
        <p:nvSpPr>
          <p:cNvPr id="72" name="Shape 16"/>
          <p:cNvSpPr/>
          <p:nvPr/>
        </p:nvSpPr>
        <p:spPr>
          <a:xfrm>
            <a:off x="685800" y="5316220"/>
            <a:ext cx="10789920" cy="749809"/>
          </a:xfrm>
          <a:prstGeom prst="roundRect">
            <a:avLst>
              <a:gd name="adj" fmla="val 6098"/>
            </a:avLst>
          </a:prstGeom>
          <a:solidFill>
            <a:srgbClr val="22303A"/>
          </a:solidFill>
          <a:ln w="12700">
            <a:solidFill>
              <a:srgbClr val="22303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3" name="Text 17"/>
          <p:cNvSpPr txBox="1"/>
          <p:nvPr/>
        </p:nvSpPr>
        <p:spPr>
          <a:xfrm>
            <a:off x="960119" y="5500623"/>
            <a:ext cx="10241282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2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Nos quatro casos acontece o mesmo: </a:t>
            </a:r>
            <a:r>
              <a:rPr>
                <a:solidFill>
                  <a:srgbClr val="FFFFFF"/>
                </a:solidFill>
              </a:rPr>
              <a:t>a empresa paga o custo da capacidade sem gerar receita; o cliente sai em silêncio com uma necessidade por resolver. Estes problemas não são resolvidos pela IA, nem ficam sempre refletidos nos KPI.</a:t>
            </a:r>
          </a:p>
        </p:txBody>
      </p:sp>
      <p:sp>
        <p:nvSpPr>
          <p:cNvPr id="74" name="Text 0"/>
          <p:cNvSpPr txBox="1"/>
          <p:nvPr/>
        </p:nvSpPr>
        <p:spPr>
          <a:xfrm>
            <a:off x="658368" y="612394"/>
            <a:ext cx="59436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PROBLEMÁTICAS MULTISSETORIAIS</a:t>
            </a:r>
          </a:p>
        </p:txBody>
      </p:sp>
      <p:sp>
        <p:nvSpPr>
          <p:cNvPr id="75" name="Shape 14"/>
          <p:cNvSpPr/>
          <p:nvPr/>
        </p:nvSpPr>
        <p:spPr>
          <a:xfrm>
            <a:off x="658368" y="6382511"/>
            <a:ext cx="82297" cy="82297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6" name="Text 15"/>
          <p:cNvSpPr txBox="1"/>
          <p:nvPr/>
        </p:nvSpPr>
        <p:spPr>
          <a:xfrm>
            <a:off x="841247" y="6344666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77" name="magnific_cpVr9j90eP.png" descr="magnific_cpVr9j90eP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80248" y="2272792"/>
            <a:ext cx="2257779" cy="127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magnific_eIBS3KWdqL.png" descr="magnific_eIBS3KWdqL.png"/>
          <p:cNvPicPr>
            <a:picLocks noChangeAspect="1"/>
          </p:cNvPicPr>
          <p:nvPr/>
        </p:nvPicPr>
        <p:blipFill>
          <a:blip r:embed="rId4">
            <a:extLst/>
          </a:blip>
          <a:srcRect l="3955" t="0" r="0" b="8048"/>
          <a:stretch>
            <a:fillRect/>
          </a:stretch>
        </p:blipFill>
        <p:spPr>
          <a:xfrm>
            <a:off x="833874" y="2272792"/>
            <a:ext cx="2264112" cy="1270087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magnific_LwgDoM7swO.png" descr="magnific_LwgDoM7sw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060298" y="2272792"/>
            <a:ext cx="2257779" cy="127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magnific_nVcKSTKYQD.png" descr="magnific_nVcKSTKYQD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320273" y="2272779"/>
            <a:ext cx="2257823" cy="12700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IMPACTO OPERACIONAL</a:t>
            </a:r>
          </a:p>
        </p:txBody>
      </p:sp>
      <p:sp>
        <p:nvSpPr>
          <p:cNvPr id="436" name="Text 1"/>
          <p:cNvSpPr txBox="1"/>
          <p:nvPr/>
        </p:nvSpPr>
        <p:spPr>
          <a:xfrm>
            <a:off x="658366" y="868680"/>
            <a:ext cx="10874962" cy="42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Mais cobertura com menos infraestrutura</a:t>
            </a:r>
          </a:p>
        </p:txBody>
      </p:sp>
      <p:sp>
        <p:nvSpPr>
          <p:cNvPr id="437" name="Shape 2"/>
          <p:cNvSpPr/>
          <p:nvPr/>
        </p:nvSpPr>
        <p:spPr>
          <a:xfrm>
            <a:off x="658368" y="1965960"/>
            <a:ext cx="3364992" cy="28803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38" name="Text 3"/>
          <p:cNvSpPr txBox="1"/>
          <p:nvPr/>
        </p:nvSpPr>
        <p:spPr>
          <a:xfrm>
            <a:off x="987550" y="2315717"/>
            <a:ext cx="2706628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2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24/7</a:t>
            </a:r>
          </a:p>
        </p:txBody>
      </p:sp>
      <p:sp>
        <p:nvSpPr>
          <p:cNvPr id="439" name="Text 4"/>
          <p:cNvSpPr txBox="1"/>
          <p:nvPr/>
        </p:nvSpPr>
        <p:spPr>
          <a:xfrm>
            <a:off x="987550" y="3250691"/>
            <a:ext cx="2706628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Disponibilidade contínua</a:t>
            </a:r>
          </a:p>
        </p:txBody>
      </p:sp>
      <p:sp>
        <p:nvSpPr>
          <p:cNvPr id="440" name="Text 5"/>
          <p:cNvSpPr txBox="1"/>
          <p:nvPr/>
        </p:nvSpPr>
        <p:spPr>
          <a:xfrm>
            <a:off x="987550" y="3602735"/>
            <a:ext cx="2706628" cy="639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Turnos e externalização cobrem horários que nenhuma agência física conseguiria sustentar.</a:t>
            </a:r>
          </a:p>
        </p:txBody>
      </p:sp>
      <p:sp>
        <p:nvSpPr>
          <p:cNvPr id="441" name="Shape 6"/>
          <p:cNvSpPr/>
          <p:nvPr/>
        </p:nvSpPr>
        <p:spPr>
          <a:xfrm>
            <a:off x="4407408" y="1965960"/>
            <a:ext cx="3364992" cy="28803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42" name="Text 7"/>
          <p:cNvSpPr txBox="1"/>
          <p:nvPr/>
        </p:nvSpPr>
        <p:spPr>
          <a:xfrm>
            <a:off x="4736591" y="2315717"/>
            <a:ext cx="2706627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2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 : N</a:t>
            </a:r>
          </a:p>
        </p:txBody>
      </p:sp>
      <p:sp>
        <p:nvSpPr>
          <p:cNvPr id="443" name="Text 8"/>
          <p:cNvSpPr txBox="1"/>
          <p:nvPr/>
        </p:nvSpPr>
        <p:spPr>
          <a:xfrm>
            <a:off x="4736591" y="3250691"/>
            <a:ext cx="270662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Uma equipa, toda a rede</a:t>
            </a:r>
          </a:p>
        </p:txBody>
      </p:sp>
      <p:sp>
        <p:nvSpPr>
          <p:cNvPr id="444" name="Text 9"/>
          <p:cNvSpPr txBox="1"/>
          <p:nvPr/>
        </p:nvSpPr>
        <p:spPr>
          <a:xfrm>
            <a:off x="4736591" y="3602735"/>
            <a:ext cx="2706627" cy="855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mesmo grupo de consultores atende ao mesmo tempo todos os pontos de contacto, poupando custos operacionais.</a:t>
            </a:r>
          </a:p>
        </p:txBody>
      </p:sp>
      <p:sp>
        <p:nvSpPr>
          <p:cNvPr id="445" name="Shape 10"/>
          <p:cNvSpPr/>
          <p:nvPr/>
        </p:nvSpPr>
        <p:spPr>
          <a:xfrm>
            <a:off x="8156447" y="1965960"/>
            <a:ext cx="3364994" cy="28803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46" name="Text 11"/>
          <p:cNvSpPr txBox="1"/>
          <p:nvPr/>
        </p:nvSpPr>
        <p:spPr>
          <a:xfrm>
            <a:off x="8485630" y="2315717"/>
            <a:ext cx="2706626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2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+0</a:t>
            </a:r>
          </a:p>
        </p:txBody>
      </p:sp>
      <p:sp>
        <p:nvSpPr>
          <p:cNvPr id="447" name="Text 12"/>
          <p:cNvSpPr txBox="1"/>
          <p:nvPr/>
        </p:nvSpPr>
        <p:spPr>
          <a:xfrm>
            <a:off x="8485630" y="3250691"/>
            <a:ext cx="270662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Pessoal no ponto</a:t>
            </a:r>
          </a:p>
        </p:txBody>
      </p:sp>
      <p:sp>
        <p:nvSpPr>
          <p:cNvPr id="448" name="Text 13"/>
          <p:cNvSpPr txBox="1"/>
          <p:nvPr/>
        </p:nvSpPr>
        <p:spPr>
          <a:xfrm>
            <a:off x="8485630" y="3602735"/>
            <a:ext cx="2706626" cy="639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ponto de atendimento funciona mesmo sem pessoal atribuído: apenas ecrã e ligação à internet.</a:t>
            </a:r>
          </a:p>
        </p:txBody>
      </p:sp>
      <p:sp>
        <p:nvSpPr>
          <p:cNvPr id="449" name="Text 14"/>
          <p:cNvSpPr txBox="1"/>
          <p:nvPr/>
        </p:nvSpPr>
        <p:spPr>
          <a:xfrm>
            <a:off x="658366" y="5217159"/>
            <a:ext cx="10874962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100">
                <a:solidFill>
                  <a:srgbClr val="6B7A85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A plataforma escala até </a:t>
            </a:r>
            <a:r>
              <a:rPr u="sng"/>
              <a:t>centenas de milhares de interações por mês</a:t>
            </a:r>
            <a:r>
              <a:t> sobre a mesma infraestrutura, sem replicar fisicamente os pontos de atendimento.</a:t>
            </a:r>
          </a:p>
        </p:txBody>
      </p:sp>
      <p:sp>
        <p:nvSpPr>
          <p:cNvPr id="450" name="Shape 15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51" name="Text 16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Text 0"/>
          <p:cNvSpPr txBox="1"/>
          <p:nvPr/>
        </p:nvSpPr>
        <p:spPr>
          <a:xfrm>
            <a:off x="658366" y="612393"/>
            <a:ext cx="96926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EFICIÊNCIA OPERACIONAL</a:t>
            </a:r>
          </a:p>
        </p:txBody>
      </p:sp>
      <p:sp>
        <p:nvSpPr>
          <p:cNvPr id="456" name="Text 1"/>
          <p:cNvSpPr txBox="1"/>
          <p:nvPr/>
        </p:nvSpPr>
        <p:spPr>
          <a:xfrm>
            <a:off x="658366" y="868680"/>
            <a:ext cx="9692644" cy="742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900"/>
              </a:lnSpc>
              <a:defRPr sz="2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Cada ponto remoto reduz os custos</a:t>
            </a:r>
          </a:p>
          <a:p>
            <a:pPr>
              <a:lnSpc>
                <a:spcPts val="2900"/>
              </a:lnSpc>
              <a:defRPr sz="2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operacionais e de infraestrutura</a:t>
            </a:r>
          </a:p>
        </p:txBody>
      </p:sp>
      <p:sp>
        <p:nvSpPr>
          <p:cNvPr id="457" name="Text 2"/>
          <p:cNvSpPr txBox="1"/>
          <p:nvPr/>
        </p:nvSpPr>
        <p:spPr>
          <a:xfrm>
            <a:off x="658519" y="1887205"/>
            <a:ext cx="10874962" cy="400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Um especialista fixo num ponto de baixo tráfego passa grande parte do dia sem atender ninguém, mas o seu salário e o seu posto continuam ativos na mesma. Centralizar o recurso liberta esse tempo e essa geografia.</a:t>
            </a:r>
          </a:p>
        </p:txBody>
      </p:sp>
      <p:sp>
        <p:nvSpPr>
          <p:cNvPr id="458" name="Shape 3"/>
          <p:cNvSpPr/>
          <p:nvPr/>
        </p:nvSpPr>
        <p:spPr>
          <a:xfrm>
            <a:off x="660900" y="2568686"/>
            <a:ext cx="5138930" cy="31089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6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59" name="Text 4"/>
          <p:cNvSpPr txBox="1"/>
          <p:nvPr/>
        </p:nvSpPr>
        <p:spPr>
          <a:xfrm>
            <a:off x="953508" y="2736580"/>
            <a:ext cx="4553715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39" sz="900">
                <a:solidFill>
                  <a:srgbClr val="6B7A85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MODELO TRADICIONAL</a:t>
            </a:r>
          </a:p>
        </p:txBody>
      </p:sp>
      <p:pic>
        <p:nvPicPr>
          <p:cNvPr id="460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3509" y="3007598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61" name="Text 5"/>
          <p:cNvSpPr txBox="1"/>
          <p:nvPr/>
        </p:nvSpPr>
        <p:spPr>
          <a:xfrm>
            <a:off x="1392420" y="2991850"/>
            <a:ext cx="41148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AAB7BD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Folha salarial ativa sem interação</a:t>
            </a:r>
          </a:p>
        </p:txBody>
      </p:sp>
      <p:sp>
        <p:nvSpPr>
          <p:cNvPr id="462" name="Text 6"/>
          <p:cNvSpPr txBox="1"/>
          <p:nvPr/>
        </p:nvSpPr>
        <p:spPr>
          <a:xfrm>
            <a:off x="1392420" y="3190477"/>
            <a:ext cx="4114803" cy="16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Pessoal fixo mesmo que o ponto não tenha tráfego nesse turno.</a:t>
            </a:r>
          </a:p>
        </p:txBody>
      </p:sp>
      <p:pic>
        <p:nvPicPr>
          <p:cNvPr id="463" name="Image 1" descr="Imag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3509" y="3515090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64" name="Text 7"/>
          <p:cNvSpPr txBox="1"/>
          <p:nvPr/>
        </p:nvSpPr>
        <p:spPr>
          <a:xfrm>
            <a:off x="1392420" y="3499341"/>
            <a:ext cx="41148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AAB7BD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Infraestrutura ligada na mesma</a:t>
            </a:r>
          </a:p>
        </p:txBody>
      </p:sp>
      <p:sp>
        <p:nvSpPr>
          <p:cNvPr id="465" name="Text 8"/>
          <p:cNvSpPr txBox="1"/>
          <p:nvPr/>
        </p:nvSpPr>
        <p:spPr>
          <a:xfrm>
            <a:off x="1392420" y="3697970"/>
            <a:ext cx="4114803" cy="1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Climatização e iluminação dedicadas durante todo o turno.</a:t>
            </a:r>
          </a:p>
        </p:txBody>
      </p:sp>
      <p:pic>
        <p:nvPicPr>
          <p:cNvPr id="466" name="Image 2" descr="Imag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53509" y="4022581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67" name="Text 9"/>
          <p:cNvSpPr txBox="1"/>
          <p:nvPr/>
        </p:nvSpPr>
        <p:spPr>
          <a:xfrm>
            <a:off x="1392420" y="4006833"/>
            <a:ext cx="41148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AAB7BD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Deslocação que não é atendimento</a:t>
            </a:r>
          </a:p>
        </p:txBody>
      </p:sp>
      <p:sp>
        <p:nvSpPr>
          <p:cNvPr id="468" name="Text 10"/>
          <p:cNvSpPr txBox="1"/>
          <p:nvPr/>
        </p:nvSpPr>
        <p:spPr>
          <a:xfrm>
            <a:off x="1392420" y="4205461"/>
            <a:ext cx="4114803" cy="16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deslocação entre sedes não produz serviço.</a:t>
            </a:r>
          </a:p>
        </p:txBody>
      </p:sp>
      <p:pic>
        <p:nvPicPr>
          <p:cNvPr id="469" name="Image 3" descr="Image 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53509" y="4530073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Text 11"/>
          <p:cNvSpPr txBox="1"/>
          <p:nvPr/>
        </p:nvSpPr>
        <p:spPr>
          <a:xfrm>
            <a:off x="1392420" y="4514325"/>
            <a:ext cx="41148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AAB7BD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Faltas cobertas ponto a ponto</a:t>
            </a:r>
          </a:p>
        </p:txBody>
      </p:sp>
      <p:sp>
        <p:nvSpPr>
          <p:cNvPr id="471" name="Text 12"/>
          <p:cNvSpPr txBox="1"/>
          <p:nvPr/>
        </p:nvSpPr>
        <p:spPr>
          <a:xfrm>
            <a:off x="1392420" y="4712954"/>
            <a:ext cx="4114803" cy="1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Cada ausência exige um substituto local ou deixa o ponto vazio.</a:t>
            </a:r>
          </a:p>
        </p:txBody>
      </p:sp>
      <p:pic>
        <p:nvPicPr>
          <p:cNvPr id="472" name="Image 4" descr="Image 4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53509" y="5037566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73" name="Text 13"/>
          <p:cNvSpPr txBox="1"/>
          <p:nvPr/>
        </p:nvSpPr>
        <p:spPr>
          <a:xfrm>
            <a:off x="1392420" y="5021817"/>
            <a:ext cx="41148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AAB7BD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Talento preso à geografia</a:t>
            </a:r>
          </a:p>
        </p:txBody>
      </p:sp>
      <p:sp>
        <p:nvSpPr>
          <p:cNvPr id="474" name="Text 14"/>
          <p:cNvSpPr txBox="1"/>
          <p:nvPr/>
        </p:nvSpPr>
        <p:spPr>
          <a:xfrm>
            <a:off x="1392420" y="5220446"/>
            <a:ext cx="4114803" cy="1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Só se pode contratar onde está o ponto, exista ou não talento ali.</a:t>
            </a:r>
          </a:p>
        </p:txBody>
      </p:sp>
      <p:sp>
        <p:nvSpPr>
          <p:cNvPr id="475" name="Shape 15"/>
          <p:cNvSpPr/>
          <p:nvPr/>
        </p:nvSpPr>
        <p:spPr>
          <a:xfrm>
            <a:off x="6348469" y="2568686"/>
            <a:ext cx="5138930" cy="3108962"/>
          </a:xfrm>
          <a:prstGeom prst="rect">
            <a:avLst/>
          </a:prstGeom>
          <a:solidFill>
            <a:srgbClr val="FFF4F2"/>
          </a:solidFill>
          <a:ln>
            <a:solidFill>
              <a:srgbClr val="F7CFC8"/>
            </a:solidFill>
          </a:ln>
          <a:effectLst>
            <a:outerShdw sx="100000" sy="100000" kx="0" ky="0" algn="b" rotWithShape="0" blurRad="177800" dist="38100" dir="5400000">
              <a:srgbClr val="22303A">
                <a:alpha val="6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76" name="Text 16"/>
          <p:cNvSpPr txBox="1"/>
          <p:nvPr/>
        </p:nvSpPr>
        <p:spPr>
          <a:xfrm>
            <a:off x="6641076" y="2736580"/>
            <a:ext cx="455371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39" sz="9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MODELO PHYGITAL</a:t>
            </a:r>
          </a:p>
        </p:txBody>
      </p:sp>
      <p:pic>
        <p:nvPicPr>
          <p:cNvPr id="477" name="Image 5" descr="Image 5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641076" y="3007598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78" name="Text 17"/>
          <p:cNvSpPr txBox="1"/>
          <p:nvPr/>
        </p:nvSpPr>
        <p:spPr>
          <a:xfrm>
            <a:off x="7079990" y="2991850"/>
            <a:ext cx="411480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Capacidade por ocupação real</a:t>
            </a:r>
          </a:p>
        </p:txBody>
      </p:sp>
      <p:sp>
        <p:nvSpPr>
          <p:cNvPr id="479" name="Text 18"/>
          <p:cNvSpPr txBox="1"/>
          <p:nvPr/>
        </p:nvSpPr>
        <p:spPr>
          <a:xfrm>
            <a:off x="7079990" y="3190477"/>
            <a:ext cx="4114802" cy="16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8A6A62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equipa é dimensionada pela procura agregada.</a:t>
            </a:r>
          </a:p>
        </p:txBody>
      </p:sp>
      <p:pic>
        <p:nvPicPr>
          <p:cNvPr id="480" name="Image 6" descr="Image 6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6641076" y="3515090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Text 19"/>
          <p:cNvSpPr txBox="1"/>
          <p:nvPr/>
        </p:nvSpPr>
        <p:spPr>
          <a:xfrm>
            <a:off x="7079990" y="3499341"/>
            <a:ext cx="411480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O ponto não sustenta pessoal</a:t>
            </a:r>
          </a:p>
        </p:txBody>
      </p:sp>
      <p:sp>
        <p:nvSpPr>
          <p:cNvPr id="482" name="Text 20"/>
          <p:cNvSpPr txBox="1"/>
          <p:nvPr/>
        </p:nvSpPr>
        <p:spPr>
          <a:xfrm>
            <a:off x="7079990" y="3697970"/>
            <a:ext cx="4114802" cy="1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8A6A62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Apenas ecrã e ligação; o custo fixo desaparece.</a:t>
            </a:r>
          </a:p>
        </p:txBody>
      </p:sp>
      <p:pic>
        <p:nvPicPr>
          <p:cNvPr id="483" name="Image 7" descr="Image 7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6641076" y="4022581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84" name="Text 21"/>
          <p:cNvSpPr txBox="1"/>
          <p:nvPr/>
        </p:nvSpPr>
        <p:spPr>
          <a:xfrm>
            <a:off x="7079990" y="4006833"/>
            <a:ext cx="411480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Zero tempo de deslocação</a:t>
            </a:r>
          </a:p>
        </p:txBody>
      </p:sp>
      <p:sp>
        <p:nvSpPr>
          <p:cNvPr id="485" name="Text 22"/>
          <p:cNvSpPr txBox="1"/>
          <p:nvPr/>
        </p:nvSpPr>
        <p:spPr>
          <a:xfrm>
            <a:off x="7079990" y="4205461"/>
            <a:ext cx="4114802" cy="16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8A6A62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especialista atende sem sair do seu posto.</a:t>
            </a:r>
          </a:p>
        </p:txBody>
      </p:sp>
      <p:pic>
        <p:nvPicPr>
          <p:cNvPr id="486" name="Image 8" descr="Image 8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6641076" y="4530073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Text 23"/>
          <p:cNvSpPr txBox="1"/>
          <p:nvPr/>
        </p:nvSpPr>
        <p:spPr>
          <a:xfrm>
            <a:off x="7079990" y="4514325"/>
            <a:ext cx="411480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Faltas absorvidas pela equipa</a:t>
            </a:r>
          </a:p>
        </p:txBody>
      </p:sp>
      <p:sp>
        <p:nvSpPr>
          <p:cNvPr id="488" name="Text 24"/>
          <p:cNvSpPr txBox="1"/>
          <p:nvPr/>
        </p:nvSpPr>
        <p:spPr>
          <a:xfrm>
            <a:off x="7079990" y="4712954"/>
            <a:ext cx="4114802" cy="1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8A6A62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resto da equipa cobre sem substituto local.</a:t>
            </a:r>
          </a:p>
        </p:txBody>
      </p:sp>
      <p:pic>
        <p:nvPicPr>
          <p:cNvPr id="489" name="Image 9" descr="Image 9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6641076" y="5037566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90" name="Text 25"/>
          <p:cNvSpPr txBox="1"/>
          <p:nvPr/>
        </p:nvSpPr>
        <p:spPr>
          <a:xfrm>
            <a:off x="7079990" y="5021817"/>
            <a:ext cx="411480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Talento sem amarras geográficas</a:t>
            </a:r>
          </a:p>
        </p:txBody>
      </p:sp>
      <p:sp>
        <p:nvSpPr>
          <p:cNvPr id="491" name="Text 26"/>
          <p:cNvSpPr txBox="1"/>
          <p:nvPr/>
        </p:nvSpPr>
        <p:spPr>
          <a:xfrm>
            <a:off x="7079990" y="5220446"/>
            <a:ext cx="4114802" cy="1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8A6A62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Concentre a equipa numa sede, ou leve-a para outro país.</a:t>
            </a:r>
          </a:p>
        </p:txBody>
      </p:sp>
      <p:sp>
        <p:nvSpPr>
          <p:cNvPr id="492" name="Shape 27"/>
          <p:cNvSpPr/>
          <p:nvPr/>
        </p:nvSpPr>
        <p:spPr>
          <a:xfrm>
            <a:off x="5872981" y="3921997"/>
            <a:ext cx="402339" cy="402339"/>
          </a:xfrm>
          <a:prstGeom prst="ellipse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93" name="Shape 28"/>
          <p:cNvSpPr/>
          <p:nvPr/>
        </p:nvSpPr>
        <p:spPr>
          <a:xfrm>
            <a:off x="5964420" y="4040870"/>
            <a:ext cx="219458" cy="16459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94" name="Text 29"/>
          <p:cNvSpPr txBox="1"/>
          <p:nvPr/>
        </p:nvSpPr>
        <p:spPr>
          <a:xfrm>
            <a:off x="658519" y="5855203"/>
            <a:ext cx="1087496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 A poupança real está na folha salarial, na infraestrutura e na geografia que deixam de limitar o serviço.</a:t>
            </a:r>
          </a:p>
        </p:txBody>
      </p:sp>
      <p:sp>
        <p:nvSpPr>
          <p:cNvPr id="495" name="Shape 30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96" name="Text 31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497" name="Picture 18" descr="Picture 18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120575" y="829058"/>
            <a:ext cx="609602" cy="60960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7433" dir="5400000">
              <a:srgbClr val="22303A">
                <a:alpha val="39649"/>
              </a:srgbClr>
            </a:outerShdw>
          </a:effectLst>
        </p:spPr>
      </p:pic>
      <p:pic>
        <p:nvPicPr>
          <p:cNvPr id="498" name="Picture 29" descr="Picture 29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8292025" y="1000508"/>
            <a:ext cx="266702" cy="266702"/>
          </a:xfrm>
          <a:prstGeom prst="rect">
            <a:avLst/>
          </a:prstGeom>
          <a:ln w="12700">
            <a:miter lim="400000"/>
          </a:ln>
        </p:spPr>
      </p:pic>
      <p:sp>
        <p:nvSpPr>
          <p:cNvPr id="499" name="Text 29"/>
          <p:cNvSpPr txBox="1"/>
          <p:nvPr/>
        </p:nvSpPr>
        <p:spPr>
          <a:xfrm>
            <a:off x="8922528" y="943358"/>
            <a:ext cx="2621410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200">
                <a:solidFill>
                  <a:srgbClr val="43946C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Sustentável, económica circular</a:t>
            </a:r>
          </a:p>
          <a:p>
            <a:pPr>
              <a:defRPr sz="1200">
                <a:solidFill>
                  <a:srgbClr val="43946C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Impacto ambiental positivo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Text 0"/>
          <p:cNvSpPr txBox="1"/>
          <p:nvPr/>
        </p:nvSpPr>
        <p:spPr>
          <a:xfrm>
            <a:off x="658366" y="612393"/>
            <a:ext cx="539496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SEGURANÇA E CONFORMIDADE</a:t>
            </a:r>
          </a:p>
        </p:txBody>
      </p:sp>
      <p:sp>
        <p:nvSpPr>
          <p:cNvPr id="504" name="Text 1"/>
          <p:cNvSpPr txBox="1"/>
          <p:nvPr/>
        </p:nvSpPr>
        <p:spPr>
          <a:xfrm>
            <a:off x="658366" y="868680"/>
            <a:ext cx="5394964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Nível empresarial,</a:t>
            </a:r>
          </a:p>
          <a:p>
            <a:pPr>
              <a:lnSpc>
                <a:spcPts val="3300"/>
              </a:lnSpc>
              <a:defRPr sz="28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desde a infraestrutura</a:t>
            </a:r>
          </a:p>
        </p:txBody>
      </p:sp>
      <p:sp>
        <p:nvSpPr>
          <p:cNvPr id="505" name="Text 2"/>
          <p:cNvSpPr txBox="1"/>
          <p:nvPr/>
        </p:nvSpPr>
        <p:spPr>
          <a:xfrm>
            <a:off x="658368" y="2286000"/>
            <a:ext cx="5212080" cy="749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000"/>
              </a:lnSpc>
              <a:defRPr sz="12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pPr>
            <a:r>
              <a:t>Infraestrutura implementada sobre a </a:t>
            </a:r>
            <a:r>
              <a:rPr>
                <a:latin typeface="Montserrat Thin Bold"/>
                <a:ea typeface="Montserrat Thin Bold"/>
                <a:cs typeface="Montserrat Thin Bold"/>
                <a:sym typeface="Montserrat Thin Bold"/>
              </a:rPr>
              <a:t>AWS</a:t>
            </a:r>
            <a:r>
              <a:t>, com isolamento total de dados, encriptação e segregação por cliente. A Interactive Powers nunca acede aos dados dos utilizadores finais.</a:t>
            </a:r>
          </a:p>
        </p:txBody>
      </p:sp>
      <p:sp>
        <p:nvSpPr>
          <p:cNvPr id="506" name="Shape 3"/>
          <p:cNvSpPr/>
          <p:nvPr/>
        </p:nvSpPr>
        <p:spPr>
          <a:xfrm>
            <a:off x="658368" y="3520440"/>
            <a:ext cx="845820" cy="420626"/>
          </a:xfrm>
          <a:prstGeom prst="roundRect">
            <a:avLst>
              <a:gd name="adj" fmla="val 21739"/>
            </a:avLst>
          </a:prstGeom>
          <a:solidFill>
            <a:srgbClr val="16202A"/>
          </a:solidFill>
          <a:ln>
            <a:solidFill>
              <a:srgbClr val="FE6C5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07" name="Text 4"/>
          <p:cNvSpPr txBox="1"/>
          <p:nvPr/>
        </p:nvSpPr>
        <p:spPr>
          <a:xfrm>
            <a:off x="658368" y="3648202"/>
            <a:ext cx="84582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SOC 2</a:t>
            </a:r>
          </a:p>
        </p:txBody>
      </p:sp>
      <p:sp>
        <p:nvSpPr>
          <p:cNvPr id="508" name="Shape 5"/>
          <p:cNvSpPr/>
          <p:nvPr/>
        </p:nvSpPr>
        <p:spPr>
          <a:xfrm>
            <a:off x="1650492" y="3520440"/>
            <a:ext cx="1229870" cy="420626"/>
          </a:xfrm>
          <a:prstGeom prst="roundRect">
            <a:avLst>
              <a:gd name="adj" fmla="val 21739"/>
            </a:avLst>
          </a:prstGeom>
          <a:solidFill>
            <a:srgbClr val="16202A"/>
          </a:solidFill>
          <a:ln>
            <a:solidFill>
              <a:srgbClr val="FE6C5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09" name="Text 6"/>
          <p:cNvSpPr txBox="1"/>
          <p:nvPr/>
        </p:nvSpPr>
        <p:spPr>
          <a:xfrm>
            <a:off x="1650492" y="3648202"/>
            <a:ext cx="1229868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ISO 27001</a:t>
            </a:r>
          </a:p>
        </p:txBody>
      </p:sp>
      <p:sp>
        <p:nvSpPr>
          <p:cNvPr id="510" name="Shape 7"/>
          <p:cNvSpPr/>
          <p:nvPr/>
        </p:nvSpPr>
        <p:spPr>
          <a:xfrm>
            <a:off x="3026664" y="3520440"/>
            <a:ext cx="749810" cy="420626"/>
          </a:xfrm>
          <a:prstGeom prst="roundRect">
            <a:avLst>
              <a:gd name="adj" fmla="val 21739"/>
            </a:avLst>
          </a:prstGeom>
          <a:solidFill>
            <a:srgbClr val="16202A"/>
          </a:solidFill>
          <a:ln>
            <a:solidFill>
              <a:srgbClr val="FE6C5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11" name="Text 8"/>
          <p:cNvSpPr txBox="1"/>
          <p:nvPr/>
        </p:nvSpPr>
        <p:spPr>
          <a:xfrm>
            <a:off x="3026664" y="3648202"/>
            <a:ext cx="74981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GDPR</a:t>
            </a:r>
          </a:p>
        </p:txBody>
      </p:sp>
      <p:sp>
        <p:nvSpPr>
          <p:cNvPr id="512" name="Shape 9"/>
          <p:cNvSpPr/>
          <p:nvPr/>
        </p:nvSpPr>
        <p:spPr>
          <a:xfrm>
            <a:off x="3922776" y="3520440"/>
            <a:ext cx="845822" cy="420626"/>
          </a:xfrm>
          <a:prstGeom prst="roundRect">
            <a:avLst>
              <a:gd name="adj" fmla="val 21739"/>
            </a:avLst>
          </a:prstGeom>
          <a:solidFill>
            <a:srgbClr val="16202A"/>
          </a:solidFill>
          <a:ln>
            <a:solidFill>
              <a:srgbClr val="FE6C5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13" name="Text 10"/>
          <p:cNvSpPr txBox="1"/>
          <p:nvPr/>
        </p:nvSpPr>
        <p:spPr>
          <a:xfrm>
            <a:off x="3922776" y="3648202"/>
            <a:ext cx="84582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HIPAA</a:t>
            </a:r>
          </a:p>
        </p:txBody>
      </p:sp>
      <p:sp>
        <p:nvSpPr>
          <p:cNvPr id="514" name="Shape 11"/>
          <p:cNvSpPr/>
          <p:nvPr/>
        </p:nvSpPr>
        <p:spPr>
          <a:xfrm>
            <a:off x="4914900" y="3520440"/>
            <a:ext cx="1037845" cy="420626"/>
          </a:xfrm>
          <a:prstGeom prst="roundRect">
            <a:avLst>
              <a:gd name="adj" fmla="val 21739"/>
            </a:avLst>
          </a:prstGeom>
          <a:solidFill>
            <a:srgbClr val="16202A"/>
          </a:solidFill>
          <a:ln>
            <a:solidFill>
              <a:srgbClr val="FE6C5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15" name="Text 12"/>
          <p:cNvSpPr txBox="1"/>
          <p:nvPr/>
        </p:nvSpPr>
        <p:spPr>
          <a:xfrm>
            <a:off x="4914900" y="3648202"/>
            <a:ext cx="1037845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PCI-DSS</a:t>
            </a:r>
          </a:p>
        </p:txBody>
      </p:sp>
      <p:sp>
        <p:nvSpPr>
          <p:cNvPr id="516" name="Shape 13"/>
          <p:cNvSpPr/>
          <p:nvPr/>
        </p:nvSpPr>
        <p:spPr>
          <a:xfrm>
            <a:off x="658368" y="4297679"/>
            <a:ext cx="68582" cy="786386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17" name="Text 14"/>
          <p:cNvSpPr txBox="1"/>
          <p:nvPr/>
        </p:nvSpPr>
        <p:spPr>
          <a:xfrm>
            <a:off x="859535" y="4339588"/>
            <a:ext cx="512064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Verificação de identidade em direto</a:t>
            </a:r>
          </a:p>
        </p:txBody>
      </p:sp>
      <p:sp>
        <p:nvSpPr>
          <p:cNvPr id="518" name="Text 15"/>
          <p:cNvSpPr txBox="1"/>
          <p:nvPr/>
        </p:nvSpPr>
        <p:spPr>
          <a:xfrm>
            <a:off x="859535" y="4572000"/>
            <a:ext cx="5120643" cy="529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consultor confirma visualmente o cliente e o seu documento: barreira direta contra a usurpação de identidade, e nos quiosques os deepfakes não conseguem operar.</a:t>
            </a:r>
          </a:p>
        </p:txBody>
      </p:sp>
      <p:sp>
        <p:nvSpPr>
          <p:cNvPr id="519" name="Shape 16"/>
          <p:cNvSpPr/>
          <p:nvPr/>
        </p:nvSpPr>
        <p:spPr>
          <a:xfrm>
            <a:off x="658368" y="5193791"/>
            <a:ext cx="68582" cy="786386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20" name="Text 17"/>
          <p:cNvSpPr txBox="1"/>
          <p:nvPr/>
        </p:nvSpPr>
        <p:spPr>
          <a:xfrm>
            <a:off x="859535" y="5235700"/>
            <a:ext cx="512064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Rastreabilidade da sessão</a:t>
            </a:r>
          </a:p>
        </p:txBody>
      </p:sp>
      <p:sp>
        <p:nvSpPr>
          <p:cNvPr id="521" name="Text 18"/>
          <p:cNvSpPr txBox="1"/>
          <p:nvPr/>
        </p:nvSpPr>
        <p:spPr>
          <a:xfrm>
            <a:off x="859535" y="5468110"/>
            <a:ext cx="5120643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pPr>
            <a:r>
              <a:t>Gravação e auditoria da interação de acordo com a política de cada organização.</a:t>
            </a:r>
          </a:p>
          <a:p>
            <a: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pPr>
            <a:r>
              <a:t>Geração de </a:t>
            </a:r>
            <a:r>
              <a:rPr>
                <a:latin typeface="Montserrat Thin Bold"/>
                <a:ea typeface="Montserrat Thin Bold"/>
                <a:cs typeface="Montserrat Thin Bold"/>
                <a:sym typeface="Montserrat Thin Bold"/>
              </a:rPr>
              <a:t>relatórios</a:t>
            </a:r>
            <a:r>
              <a:t>, </a:t>
            </a:r>
            <a:r>
              <a:rPr>
                <a:latin typeface="Montserrat Thin Bold"/>
                <a:ea typeface="Montserrat Thin Bold"/>
                <a:cs typeface="Montserrat Thin Bold"/>
                <a:sym typeface="Montserrat Thin Bold"/>
              </a:rPr>
              <a:t>registos</a:t>
            </a:r>
            <a:r>
              <a:t> e </a:t>
            </a:r>
            <a:r>
              <a:rPr>
                <a:latin typeface="Montserrat Thin Bold"/>
                <a:ea typeface="Montserrat Thin Bold"/>
                <a:cs typeface="Montserrat Thin Bold"/>
                <a:sym typeface="Montserrat Thin Bold"/>
              </a:rPr>
              <a:t>metadados</a:t>
            </a:r>
            <a:r>
              <a:t> de toda a atividade.</a:t>
            </a:r>
          </a:p>
        </p:txBody>
      </p:sp>
      <p:pic>
        <p:nvPicPr>
          <p:cNvPr id="522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72046" y="682355"/>
            <a:ext cx="5120476" cy="5074921"/>
          </a:xfrm>
          <a:prstGeom prst="rect">
            <a:avLst/>
          </a:prstGeom>
          <a:ln w="12700">
            <a:miter lim="400000"/>
          </a:ln>
        </p:spPr>
      </p:pic>
      <p:sp>
        <p:nvSpPr>
          <p:cNvPr id="523" name="Shape 19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24" name="Text 20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525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39871" y="81857"/>
            <a:ext cx="3050922" cy="22881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ext 0"/>
          <p:cNvSpPr txBox="1"/>
          <p:nvPr/>
        </p:nvSpPr>
        <p:spPr>
          <a:xfrm>
            <a:off x="658367" y="612393"/>
            <a:ext cx="54864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CONTINUIDADE DE SERVIÇO</a:t>
            </a:r>
          </a:p>
        </p:txBody>
      </p:sp>
      <p:sp>
        <p:nvSpPr>
          <p:cNvPr id="530" name="Text 1"/>
          <p:cNvSpPr txBox="1"/>
          <p:nvPr/>
        </p:nvSpPr>
        <p:spPr>
          <a:xfrm>
            <a:off x="658367" y="868680"/>
            <a:ext cx="5486403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Se o hardware local falhar,</a:t>
            </a:r>
          </a:p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o serviço nunca cai</a:t>
            </a:r>
          </a:p>
        </p:txBody>
      </p:sp>
      <p:sp>
        <p:nvSpPr>
          <p:cNvPr id="531" name="Text 2"/>
          <p:cNvSpPr txBox="1"/>
          <p:nvPr/>
        </p:nvSpPr>
        <p:spPr>
          <a:xfrm>
            <a:off x="658368" y="2286000"/>
            <a:ext cx="5212080" cy="1257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0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ponto de contacto está desacoplado da sessão. Em caso de falha do ecrã, da rede local ou da alimentação, a interação continua no smartphone do cliente através do código QR estático, sem intervenção técnica no local. Pode funcionar através do LTE/5G do próprio utilizador.</a:t>
            </a:r>
          </a:p>
        </p:txBody>
      </p:sp>
      <p:sp>
        <p:nvSpPr>
          <p:cNvPr id="532" name="Shape 3"/>
          <p:cNvSpPr/>
          <p:nvPr/>
        </p:nvSpPr>
        <p:spPr>
          <a:xfrm>
            <a:off x="658368" y="3703320"/>
            <a:ext cx="68582" cy="603506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33" name="Text 4"/>
          <p:cNvSpPr txBox="1"/>
          <p:nvPr/>
        </p:nvSpPr>
        <p:spPr>
          <a:xfrm>
            <a:off x="859535" y="3726941"/>
            <a:ext cx="512064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Modo resiliente por definição</a:t>
            </a:r>
          </a:p>
        </p:txBody>
      </p:sp>
      <p:sp>
        <p:nvSpPr>
          <p:cNvPr id="534" name="Text 5"/>
          <p:cNvSpPr txBox="1"/>
          <p:nvPr/>
        </p:nvSpPr>
        <p:spPr>
          <a:xfrm>
            <a:off x="859535" y="3959352"/>
            <a:ext cx="5298390" cy="174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sistema é 100% multimodal e continua a funcionar mesmo sem ecrãs fixos.</a:t>
            </a:r>
          </a:p>
        </p:txBody>
      </p:sp>
      <p:sp>
        <p:nvSpPr>
          <p:cNvPr id="535" name="Shape 6"/>
          <p:cNvSpPr/>
          <p:nvPr/>
        </p:nvSpPr>
        <p:spPr>
          <a:xfrm>
            <a:off x="658368" y="4453128"/>
            <a:ext cx="68582" cy="603506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36" name="Text 7"/>
          <p:cNvSpPr txBox="1"/>
          <p:nvPr/>
        </p:nvSpPr>
        <p:spPr>
          <a:xfrm>
            <a:off x="859535" y="4476749"/>
            <a:ext cx="512064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Salvaguarda por QR estático</a:t>
            </a:r>
          </a:p>
        </p:txBody>
      </p:sp>
      <p:sp>
        <p:nvSpPr>
          <p:cNvPr id="537" name="Text 8"/>
          <p:cNvSpPr txBox="1"/>
          <p:nvPr/>
        </p:nvSpPr>
        <p:spPr>
          <a:xfrm>
            <a:off x="859535" y="4709159"/>
            <a:ext cx="5120643" cy="351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autocolante impresso funciona mesmo que o quiosque esteja totalmente inoperacional.</a:t>
            </a:r>
          </a:p>
        </p:txBody>
      </p:sp>
      <p:sp>
        <p:nvSpPr>
          <p:cNvPr id="538" name="Shape 9"/>
          <p:cNvSpPr/>
          <p:nvPr/>
        </p:nvSpPr>
        <p:spPr>
          <a:xfrm>
            <a:off x="658368" y="5202935"/>
            <a:ext cx="68582" cy="603506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39" name="Text 10"/>
          <p:cNvSpPr txBox="1"/>
          <p:nvPr/>
        </p:nvSpPr>
        <p:spPr>
          <a:xfrm>
            <a:off x="859535" y="5226556"/>
            <a:ext cx="512064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Sessão móvel completa</a:t>
            </a:r>
          </a:p>
        </p:txBody>
      </p:sp>
      <p:sp>
        <p:nvSpPr>
          <p:cNvPr id="540" name="Text 11"/>
          <p:cNvSpPr txBox="1"/>
          <p:nvPr/>
        </p:nvSpPr>
        <p:spPr>
          <a:xfrm>
            <a:off x="859535" y="5458967"/>
            <a:ext cx="5120643" cy="174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cliente mantém vídeo, áudio e ecrã partilhado a partir do seu dispositivo.</a:t>
            </a:r>
          </a:p>
        </p:txBody>
      </p:sp>
      <p:sp>
        <p:nvSpPr>
          <p:cNvPr id="541" name="Shape 12"/>
          <p:cNvSpPr/>
          <p:nvPr/>
        </p:nvSpPr>
        <p:spPr>
          <a:xfrm>
            <a:off x="6858000" y="1371600"/>
            <a:ext cx="4681729" cy="448056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42" name="Text 15"/>
          <p:cNvSpPr txBox="1"/>
          <p:nvPr/>
        </p:nvSpPr>
        <p:spPr>
          <a:xfrm>
            <a:off x="8193023" y="5156707"/>
            <a:ext cx="2011680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Sessão ativa a partir do telemóvel</a:t>
            </a:r>
          </a:p>
        </p:txBody>
      </p:sp>
      <p:sp>
        <p:nvSpPr>
          <p:cNvPr id="543" name="Text 16"/>
          <p:cNvSpPr txBox="1"/>
          <p:nvPr/>
        </p:nvSpPr>
        <p:spPr>
          <a:xfrm>
            <a:off x="6858000" y="5434837"/>
            <a:ext cx="4681729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Sem deslocação técnica · Sem ticket de suporte</a:t>
            </a:r>
          </a:p>
        </p:txBody>
      </p:sp>
      <p:sp>
        <p:nvSpPr>
          <p:cNvPr id="544" name="Shape 17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45" name="Text 18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546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375161" y="1871264"/>
            <a:ext cx="1883279" cy="2985858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Layer.tiff" descr="Layer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60388" y="1950616"/>
            <a:ext cx="1666962" cy="2827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2700" dir="0">
              <a:srgbClr val="000000">
                <a:alpha val="5241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CASO EM DESTAQUE · BANCA</a:t>
            </a:r>
          </a:p>
        </p:txBody>
      </p:sp>
      <p:sp>
        <p:nvSpPr>
          <p:cNvPr id="552" name="Text 1"/>
          <p:cNvSpPr txBox="1"/>
          <p:nvPr/>
        </p:nvSpPr>
        <p:spPr>
          <a:xfrm>
            <a:off x="658366" y="868680"/>
            <a:ext cx="10874962" cy="40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100"/>
              </a:lnSpc>
              <a:defRPr sz="27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Atendimento especializado fora do horário da agência</a:t>
            </a:r>
          </a:p>
        </p:txBody>
      </p:sp>
      <p:pic>
        <p:nvPicPr>
          <p:cNvPr id="553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8368" y="1847088"/>
            <a:ext cx="2478024" cy="1572768"/>
          </a:xfrm>
          <a:prstGeom prst="rect">
            <a:avLst/>
          </a:prstGeom>
          <a:ln w="12700">
            <a:miter lim="400000"/>
          </a:ln>
        </p:spPr>
      </p:pic>
      <p:sp>
        <p:nvSpPr>
          <p:cNvPr id="554" name="Shape 2"/>
          <p:cNvSpPr/>
          <p:nvPr/>
        </p:nvSpPr>
        <p:spPr>
          <a:xfrm>
            <a:off x="658368" y="3602735"/>
            <a:ext cx="310896" cy="310898"/>
          </a:xfrm>
          <a:prstGeom prst="roundRect">
            <a:avLst>
              <a:gd name="adj" fmla="val 23529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55" name="Text 3"/>
          <p:cNvSpPr txBox="1"/>
          <p:nvPr/>
        </p:nvSpPr>
        <p:spPr>
          <a:xfrm>
            <a:off x="658368" y="3669282"/>
            <a:ext cx="31089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556" name="Text 4"/>
          <p:cNvSpPr txBox="1"/>
          <p:nvPr/>
        </p:nvSpPr>
        <p:spPr>
          <a:xfrm>
            <a:off x="1078991" y="3656582"/>
            <a:ext cx="205740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Chegada</a:t>
            </a:r>
          </a:p>
        </p:txBody>
      </p:sp>
      <p:sp>
        <p:nvSpPr>
          <p:cNvPr id="557" name="Text 5"/>
          <p:cNvSpPr txBox="1"/>
          <p:nvPr/>
        </p:nvSpPr>
        <p:spPr>
          <a:xfrm>
            <a:off x="658366" y="4041647"/>
            <a:ext cx="2478028" cy="60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cliente acede ao átrio de autoatendimento, dentro ou fora do horário de expediente.</a:t>
            </a:r>
          </a:p>
        </p:txBody>
      </p:sp>
      <p:pic>
        <p:nvPicPr>
          <p:cNvPr id="558" name="Image 1" descr="Imag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56432" y="1847088"/>
            <a:ext cx="2478024" cy="1572768"/>
          </a:xfrm>
          <a:prstGeom prst="rect">
            <a:avLst/>
          </a:prstGeom>
          <a:ln w="12700">
            <a:miter lim="400000"/>
          </a:ln>
        </p:spPr>
      </p:pic>
      <p:sp>
        <p:nvSpPr>
          <p:cNvPr id="559" name="Shape 6"/>
          <p:cNvSpPr/>
          <p:nvPr/>
        </p:nvSpPr>
        <p:spPr>
          <a:xfrm>
            <a:off x="3456432" y="3602735"/>
            <a:ext cx="310898" cy="310898"/>
          </a:xfrm>
          <a:prstGeom prst="roundRect">
            <a:avLst>
              <a:gd name="adj" fmla="val 23529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60" name="Text 7"/>
          <p:cNvSpPr txBox="1"/>
          <p:nvPr/>
        </p:nvSpPr>
        <p:spPr>
          <a:xfrm>
            <a:off x="3456432" y="3669282"/>
            <a:ext cx="310898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561" name="Text 8"/>
          <p:cNvSpPr txBox="1"/>
          <p:nvPr/>
        </p:nvSpPr>
        <p:spPr>
          <a:xfrm>
            <a:off x="3877054" y="3656582"/>
            <a:ext cx="205740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Ligação</a:t>
            </a:r>
          </a:p>
        </p:txBody>
      </p:sp>
      <p:sp>
        <p:nvSpPr>
          <p:cNvPr id="562" name="Text 9"/>
          <p:cNvSpPr txBox="1"/>
          <p:nvPr/>
        </p:nvSpPr>
        <p:spPr>
          <a:xfrm>
            <a:off x="3456432" y="4041647"/>
            <a:ext cx="2478025" cy="60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Digitaliza o QR do quiosque e seleciona o serviço: abertura de conta, ocorrência ou aconselhamento.</a:t>
            </a:r>
          </a:p>
        </p:txBody>
      </p:sp>
      <p:pic>
        <p:nvPicPr>
          <p:cNvPr id="563" name="Image 2" descr="Imag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54496" y="1847088"/>
            <a:ext cx="2478026" cy="1572768"/>
          </a:xfrm>
          <a:prstGeom prst="rect">
            <a:avLst/>
          </a:prstGeom>
          <a:ln w="12700">
            <a:miter lim="400000"/>
          </a:ln>
        </p:spPr>
      </p:pic>
      <p:sp>
        <p:nvSpPr>
          <p:cNvPr id="564" name="Shape 10"/>
          <p:cNvSpPr/>
          <p:nvPr/>
        </p:nvSpPr>
        <p:spPr>
          <a:xfrm>
            <a:off x="6254496" y="3602735"/>
            <a:ext cx="310898" cy="310898"/>
          </a:xfrm>
          <a:prstGeom prst="roundRect">
            <a:avLst>
              <a:gd name="adj" fmla="val 23529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65" name="Text 11"/>
          <p:cNvSpPr txBox="1"/>
          <p:nvPr/>
        </p:nvSpPr>
        <p:spPr>
          <a:xfrm>
            <a:off x="6254496" y="3669282"/>
            <a:ext cx="310898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566" name="Text 12"/>
          <p:cNvSpPr txBox="1"/>
          <p:nvPr/>
        </p:nvSpPr>
        <p:spPr>
          <a:xfrm>
            <a:off x="6675118" y="3656582"/>
            <a:ext cx="205740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Atendimento por vídeo</a:t>
            </a:r>
          </a:p>
        </p:txBody>
      </p:sp>
      <p:sp>
        <p:nvSpPr>
          <p:cNvPr id="567" name="Text 13"/>
          <p:cNvSpPr txBox="1"/>
          <p:nvPr/>
        </p:nvSpPr>
        <p:spPr>
          <a:xfrm>
            <a:off x="6254496" y="4041647"/>
            <a:ext cx="2478025" cy="60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Um gestor especializado atende por vídeo e partilha a documentação no ecrã.</a:t>
            </a:r>
          </a:p>
        </p:txBody>
      </p:sp>
      <p:pic>
        <p:nvPicPr>
          <p:cNvPr id="568" name="Image 3" descr="Image 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052559" y="1847088"/>
            <a:ext cx="2478025" cy="1572768"/>
          </a:xfrm>
          <a:prstGeom prst="rect">
            <a:avLst/>
          </a:prstGeom>
          <a:ln w="12700">
            <a:miter lim="400000"/>
          </a:ln>
        </p:spPr>
      </p:pic>
      <p:sp>
        <p:nvSpPr>
          <p:cNvPr id="569" name="Shape 14"/>
          <p:cNvSpPr/>
          <p:nvPr/>
        </p:nvSpPr>
        <p:spPr>
          <a:xfrm>
            <a:off x="9052559" y="3602735"/>
            <a:ext cx="310898" cy="310898"/>
          </a:xfrm>
          <a:prstGeom prst="roundRect">
            <a:avLst>
              <a:gd name="adj" fmla="val 23529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70" name="Text 15"/>
          <p:cNvSpPr txBox="1"/>
          <p:nvPr/>
        </p:nvSpPr>
        <p:spPr>
          <a:xfrm>
            <a:off x="9052559" y="3669282"/>
            <a:ext cx="310898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571" name="Text 16"/>
          <p:cNvSpPr txBox="1"/>
          <p:nvPr/>
        </p:nvSpPr>
        <p:spPr>
          <a:xfrm>
            <a:off x="9473183" y="3656582"/>
            <a:ext cx="205740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Verificação</a:t>
            </a:r>
          </a:p>
        </p:txBody>
      </p:sp>
      <p:sp>
        <p:nvSpPr>
          <p:cNvPr id="572" name="Text 17"/>
          <p:cNvSpPr txBox="1"/>
          <p:nvPr/>
        </p:nvSpPr>
        <p:spPr>
          <a:xfrm>
            <a:off x="9052559" y="4041647"/>
            <a:ext cx="2478025" cy="397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Identidade confirmada e operação validada no telemóvel do cliente.</a:t>
            </a:r>
          </a:p>
        </p:txBody>
      </p:sp>
      <p:sp>
        <p:nvSpPr>
          <p:cNvPr id="573" name="Shape 18"/>
          <p:cNvSpPr/>
          <p:nvPr/>
        </p:nvSpPr>
        <p:spPr>
          <a:xfrm>
            <a:off x="658366" y="5230367"/>
            <a:ext cx="10874962" cy="658370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74" name="Text 19"/>
          <p:cNvSpPr txBox="1"/>
          <p:nvPr/>
        </p:nvSpPr>
        <p:spPr>
          <a:xfrm>
            <a:off x="932687" y="5470652"/>
            <a:ext cx="10326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Processos aplicáveis: abertura de conta · verificação de identidade · contratação de crédito · resolução de ocorrências · aconselhamento de investimento</a:t>
            </a:r>
          </a:p>
        </p:txBody>
      </p:sp>
      <p:sp>
        <p:nvSpPr>
          <p:cNvPr id="575" name="Shape 20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76" name="Text 21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APLICAÇÃO SETORIAL</a:t>
            </a:r>
          </a:p>
        </p:txBody>
      </p:sp>
      <p:sp>
        <p:nvSpPr>
          <p:cNvPr id="581" name="Text 1"/>
          <p:cNvSpPr txBox="1"/>
          <p:nvPr/>
        </p:nvSpPr>
        <p:spPr>
          <a:xfrm>
            <a:off x="658366" y="868680"/>
            <a:ext cx="10874962" cy="42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O mesmo modelo, quatro operações distintas</a:t>
            </a:r>
          </a:p>
        </p:txBody>
      </p:sp>
      <p:sp>
        <p:nvSpPr>
          <p:cNvPr id="582" name="Shape 2"/>
          <p:cNvSpPr/>
          <p:nvPr/>
        </p:nvSpPr>
        <p:spPr>
          <a:xfrm>
            <a:off x="658366" y="1874520"/>
            <a:ext cx="2478028" cy="38862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3" name="Shape 3"/>
          <p:cNvSpPr/>
          <p:nvPr/>
        </p:nvSpPr>
        <p:spPr>
          <a:xfrm>
            <a:off x="932688" y="3767328"/>
            <a:ext cx="256033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4" name="Text 4"/>
          <p:cNvSpPr txBox="1"/>
          <p:nvPr/>
        </p:nvSpPr>
        <p:spPr>
          <a:xfrm>
            <a:off x="932688" y="3966717"/>
            <a:ext cx="1929385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Finanças</a:t>
            </a:r>
          </a:p>
        </p:txBody>
      </p:sp>
      <p:sp>
        <p:nvSpPr>
          <p:cNvPr id="585" name="Text 5"/>
          <p:cNvSpPr txBox="1"/>
          <p:nvPr/>
        </p:nvSpPr>
        <p:spPr>
          <a:xfrm>
            <a:off x="932688" y="4334254"/>
            <a:ext cx="1929385" cy="1007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Peritagem assistida, abertura de conta, emissão de apólice e abertura de sinistro, com verificação visual do segurado e do documento.</a:t>
            </a:r>
          </a:p>
        </p:txBody>
      </p:sp>
      <p:sp>
        <p:nvSpPr>
          <p:cNvPr id="586" name="Shape 6"/>
          <p:cNvSpPr/>
          <p:nvPr/>
        </p:nvSpPr>
        <p:spPr>
          <a:xfrm>
            <a:off x="3456432" y="1874520"/>
            <a:ext cx="2478025" cy="38862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7" name="Shape 7"/>
          <p:cNvSpPr/>
          <p:nvPr/>
        </p:nvSpPr>
        <p:spPr>
          <a:xfrm>
            <a:off x="3730752" y="3767328"/>
            <a:ext cx="256033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8" name="Text 8"/>
          <p:cNvSpPr txBox="1"/>
          <p:nvPr/>
        </p:nvSpPr>
        <p:spPr>
          <a:xfrm>
            <a:off x="3730752" y="3966717"/>
            <a:ext cx="1929386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Retalho</a:t>
            </a:r>
          </a:p>
        </p:txBody>
      </p:sp>
      <p:sp>
        <p:nvSpPr>
          <p:cNvPr id="589" name="Text 9"/>
          <p:cNvSpPr txBox="1"/>
          <p:nvPr/>
        </p:nvSpPr>
        <p:spPr>
          <a:xfrm>
            <a:off x="3730752" y="4334254"/>
            <a:ext cx="1929386" cy="1007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Personal shopper e aconselhamento de produto na loja: um especialista de marca cobre toda a rede de pontos de venda.</a:t>
            </a:r>
          </a:p>
        </p:txBody>
      </p:sp>
      <p:sp>
        <p:nvSpPr>
          <p:cNvPr id="590" name="Shape 10"/>
          <p:cNvSpPr/>
          <p:nvPr/>
        </p:nvSpPr>
        <p:spPr>
          <a:xfrm>
            <a:off x="6254496" y="1874520"/>
            <a:ext cx="2478025" cy="38862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91" name="Shape 11"/>
          <p:cNvSpPr/>
          <p:nvPr/>
        </p:nvSpPr>
        <p:spPr>
          <a:xfrm>
            <a:off x="6528816" y="3767328"/>
            <a:ext cx="256033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92" name="Text 12"/>
          <p:cNvSpPr txBox="1"/>
          <p:nvPr/>
        </p:nvSpPr>
        <p:spPr>
          <a:xfrm>
            <a:off x="6528816" y="3966717"/>
            <a:ext cx="1929386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Turismo</a:t>
            </a:r>
          </a:p>
        </p:txBody>
      </p:sp>
      <p:sp>
        <p:nvSpPr>
          <p:cNvPr id="593" name="Text 13"/>
          <p:cNvSpPr txBox="1"/>
          <p:nvPr/>
        </p:nvSpPr>
        <p:spPr>
          <a:xfrm>
            <a:off x="6528816" y="4334254"/>
            <a:ext cx="1929386" cy="80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Receção multilingue 24/7 no lobby de hotéis, resorts ou pontos turísticos, sem balcão presencial de madrugada.</a:t>
            </a:r>
          </a:p>
        </p:txBody>
      </p:sp>
      <p:sp>
        <p:nvSpPr>
          <p:cNvPr id="594" name="Shape 14"/>
          <p:cNvSpPr/>
          <p:nvPr/>
        </p:nvSpPr>
        <p:spPr>
          <a:xfrm>
            <a:off x="9052559" y="1874520"/>
            <a:ext cx="2478025" cy="38862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95" name="Shape 15"/>
          <p:cNvSpPr/>
          <p:nvPr/>
        </p:nvSpPr>
        <p:spPr>
          <a:xfrm>
            <a:off x="9326880" y="3767328"/>
            <a:ext cx="256033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96" name="Text 16"/>
          <p:cNvSpPr txBox="1"/>
          <p:nvPr/>
        </p:nvSpPr>
        <p:spPr>
          <a:xfrm>
            <a:off x="9326880" y="3966717"/>
            <a:ext cx="1929386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Saúde</a:t>
            </a:r>
          </a:p>
        </p:txBody>
      </p:sp>
      <p:sp>
        <p:nvSpPr>
          <p:cNvPr id="597" name="Text 17"/>
          <p:cNvSpPr txBox="1"/>
          <p:nvPr/>
        </p:nvSpPr>
        <p:spPr>
          <a:xfrm>
            <a:off x="9326880" y="4334254"/>
            <a:ext cx="1929386" cy="80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Admissão, triagem inicial e orientação ao paciente em clínicas e centros sem pessoal administrativo permanente.</a:t>
            </a:r>
          </a:p>
        </p:txBody>
      </p:sp>
      <p:sp>
        <p:nvSpPr>
          <p:cNvPr id="598" name="Shape 18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99" name="Text 19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600" name="intpowers-telepresence-brochure-2026-04-es.049.png" descr="intpowers-telepresence-brochure-2026-04-es.04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6999" y="1863786"/>
            <a:ext cx="2460762" cy="1384179"/>
          </a:xfrm>
          <a:prstGeom prst="rect">
            <a:avLst/>
          </a:prstGeom>
          <a:ln w="12700">
            <a:miter lim="400000"/>
          </a:ln>
        </p:spPr>
      </p:pic>
      <p:pic>
        <p:nvPicPr>
          <p:cNvPr id="601" name="intpowers-telepresence-brochure-2026-04-es.044.png" descr="intpowers-telepresence-brochure-2026-04-es.04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63128" y="1869756"/>
            <a:ext cx="2460761" cy="1384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2" name="intpowers-telepresence-brochure-2026-04-es.045.png" descr="intpowers-telepresence-brochure-2026-04-es.04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451669" y="1869756"/>
            <a:ext cx="2460760" cy="1384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3" name="intpowers-telepresence-brochure-2026-04-es.043.png" descr="intpowers-telepresence-brochure-2026-04-es.043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047797" y="1856251"/>
            <a:ext cx="2487551" cy="13992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IMPLEMENTAÇÃO FÍSICA</a:t>
            </a:r>
          </a:p>
        </p:txBody>
      </p:sp>
      <p:sp>
        <p:nvSpPr>
          <p:cNvPr id="608" name="Text 1"/>
          <p:cNvSpPr txBox="1"/>
          <p:nvPr/>
        </p:nvSpPr>
        <p:spPr>
          <a:xfrm>
            <a:off x="658366" y="868680"/>
            <a:ext cx="10874962" cy="42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Qualquer formato, qualquer orientação</a:t>
            </a:r>
          </a:p>
        </p:txBody>
      </p:sp>
      <p:sp>
        <p:nvSpPr>
          <p:cNvPr id="609" name="Text 2"/>
          <p:cNvSpPr txBox="1"/>
          <p:nvPr/>
        </p:nvSpPr>
        <p:spPr>
          <a:xfrm>
            <a:off x="658368" y="1572766"/>
            <a:ext cx="9509760" cy="449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8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software adapta-se ao suporte já existente nas instalações: totem vertical, ecrã horizontal, tablet de balcão ou monitor embutido. Não condiciona obras nem mobiliário.</a:t>
            </a:r>
          </a:p>
        </p:txBody>
      </p:sp>
      <p:sp>
        <p:nvSpPr>
          <p:cNvPr id="610" name="Shape 3"/>
          <p:cNvSpPr/>
          <p:nvPr/>
        </p:nvSpPr>
        <p:spPr>
          <a:xfrm>
            <a:off x="658368" y="2286000"/>
            <a:ext cx="3364992" cy="324612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11" name="Shape 4"/>
          <p:cNvSpPr/>
          <p:nvPr/>
        </p:nvSpPr>
        <p:spPr>
          <a:xfrm>
            <a:off x="877822" y="2505455"/>
            <a:ext cx="2926084" cy="1572771"/>
          </a:xfrm>
          <a:prstGeom prst="rect">
            <a:avLst/>
          </a:prstGeom>
          <a:solidFill>
            <a:srgbClr val="E9EDE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12" name="Text 5"/>
          <p:cNvSpPr txBox="1"/>
          <p:nvPr/>
        </p:nvSpPr>
        <p:spPr>
          <a:xfrm>
            <a:off x="950974" y="4274819"/>
            <a:ext cx="2779779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Ecrã Vertical ou Horizontal</a:t>
            </a:r>
          </a:p>
        </p:txBody>
      </p:sp>
      <p:sp>
        <p:nvSpPr>
          <p:cNvPr id="613" name="Text 6"/>
          <p:cNvSpPr txBox="1"/>
          <p:nvPr/>
        </p:nvSpPr>
        <p:spPr>
          <a:xfrm>
            <a:off x="950974" y="4626864"/>
            <a:ext cx="2779779" cy="374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software deteta automaticamente o tamanho do ecrã e a sua orientação.</a:t>
            </a:r>
          </a:p>
        </p:txBody>
      </p:sp>
      <p:sp>
        <p:nvSpPr>
          <p:cNvPr id="614" name="Shape 7"/>
          <p:cNvSpPr/>
          <p:nvPr/>
        </p:nvSpPr>
        <p:spPr>
          <a:xfrm>
            <a:off x="4407408" y="2286000"/>
            <a:ext cx="3364992" cy="324612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15" name="Shape 8"/>
          <p:cNvSpPr/>
          <p:nvPr/>
        </p:nvSpPr>
        <p:spPr>
          <a:xfrm>
            <a:off x="4626864" y="2505455"/>
            <a:ext cx="2926082" cy="1572771"/>
          </a:xfrm>
          <a:prstGeom prst="rect">
            <a:avLst/>
          </a:prstGeom>
          <a:solidFill>
            <a:srgbClr val="E9EDE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616" name="Image 1" descr="Imag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92500" y="2505455"/>
            <a:ext cx="2794811" cy="1572770"/>
          </a:xfrm>
          <a:prstGeom prst="rect">
            <a:avLst/>
          </a:prstGeom>
          <a:ln w="12700">
            <a:miter lim="400000"/>
          </a:ln>
        </p:spPr>
      </p:pic>
      <p:sp>
        <p:nvSpPr>
          <p:cNvPr id="617" name="Text 9"/>
          <p:cNvSpPr txBox="1"/>
          <p:nvPr/>
        </p:nvSpPr>
        <p:spPr>
          <a:xfrm>
            <a:off x="4700015" y="4274819"/>
            <a:ext cx="2779778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Ecrã Focus ou Full Screen</a:t>
            </a:r>
          </a:p>
        </p:txBody>
      </p:sp>
      <p:sp>
        <p:nvSpPr>
          <p:cNvPr id="618" name="Text 10"/>
          <p:cNvSpPr txBox="1"/>
          <p:nvPr/>
        </p:nvSpPr>
        <p:spPr>
          <a:xfrm>
            <a:off x="4700015" y="4626864"/>
            <a:ext cx="2779778" cy="374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sistema ajusta o enquadramento do consultor consoante o tipo e uso do ecrã.</a:t>
            </a:r>
          </a:p>
        </p:txBody>
      </p:sp>
      <p:sp>
        <p:nvSpPr>
          <p:cNvPr id="619" name="Shape 11"/>
          <p:cNvSpPr/>
          <p:nvPr/>
        </p:nvSpPr>
        <p:spPr>
          <a:xfrm>
            <a:off x="8156447" y="2286000"/>
            <a:ext cx="3364994" cy="324612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20" name="Shape 12"/>
          <p:cNvSpPr/>
          <p:nvPr/>
        </p:nvSpPr>
        <p:spPr>
          <a:xfrm>
            <a:off x="8375904" y="2505455"/>
            <a:ext cx="2926082" cy="1572771"/>
          </a:xfrm>
          <a:prstGeom prst="rect">
            <a:avLst/>
          </a:prstGeom>
          <a:solidFill>
            <a:srgbClr val="E9EDE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21" name="Text 13"/>
          <p:cNvSpPr txBox="1"/>
          <p:nvPr/>
        </p:nvSpPr>
        <p:spPr>
          <a:xfrm>
            <a:off x="8449056" y="4274819"/>
            <a:ext cx="2779778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Ecrãs Táteis, PWA</a:t>
            </a:r>
          </a:p>
        </p:txBody>
      </p:sp>
      <p:sp>
        <p:nvSpPr>
          <p:cNvPr id="622" name="Text 14"/>
          <p:cNvSpPr txBox="1"/>
          <p:nvPr/>
        </p:nvSpPr>
        <p:spPr>
          <a:xfrm>
            <a:off x="8449056" y="4626864"/>
            <a:ext cx="2779778" cy="374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sistema também funciona em dispositivos táteis iPad ou Android, ambos como PWA.</a:t>
            </a:r>
          </a:p>
        </p:txBody>
      </p:sp>
      <p:sp>
        <p:nvSpPr>
          <p:cNvPr id="623" name="Shape 15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24" name="Text 16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625" name="Shape 17"/>
          <p:cNvSpPr/>
          <p:nvPr/>
        </p:nvSpPr>
        <p:spPr>
          <a:xfrm>
            <a:off x="658366" y="5705854"/>
            <a:ext cx="10874962" cy="548642"/>
          </a:xfrm>
          <a:prstGeom prst="rect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26" name="Text 18"/>
          <p:cNvSpPr txBox="1"/>
          <p:nvPr/>
        </p:nvSpPr>
        <p:spPr>
          <a:xfrm>
            <a:off x="932687" y="5897625"/>
            <a:ext cx="1032632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Vertical 9:16 · 1080 × 1920      Horizontal 16:9 · 1920 × 1080      De tablets de balcão a totems de grande formato</a:t>
            </a:r>
          </a:p>
        </p:txBody>
      </p:sp>
      <p:pic>
        <p:nvPicPr>
          <p:cNvPr id="627" name="Layer.tiff" descr="Layer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69172" y="2642891"/>
            <a:ext cx="2140784" cy="1297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Image Layer.tiff" descr="Image Layer.tif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873359" y="2642891"/>
            <a:ext cx="933650" cy="1389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629" name="pasted-movie.png" descr="pasted-movi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116377" y="2900022"/>
            <a:ext cx="783635" cy="7836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Text 0"/>
          <p:cNvSpPr txBox="1"/>
          <p:nvPr/>
        </p:nvSpPr>
        <p:spPr>
          <a:xfrm>
            <a:off x="658368" y="612393"/>
            <a:ext cx="521208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IDENTIDADE DE MARCA</a:t>
            </a:r>
          </a:p>
        </p:txBody>
      </p:sp>
      <p:sp>
        <p:nvSpPr>
          <p:cNvPr id="634" name="Text 1"/>
          <p:cNvSpPr txBox="1"/>
          <p:nvPr/>
        </p:nvSpPr>
        <p:spPr>
          <a:xfrm>
            <a:off x="658368" y="868680"/>
            <a:ext cx="5212080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A sua marca em cada</a:t>
            </a:r>
          </a:p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ponto de contacto</a:t>
            </a:r>
          </a:p>
        </p:txBody>
      </p:sp>
      <p:sp>
        <p:nvSpPr>
          <p:cNvPr id="635" name="Text 2"/>
          <p:cNvSpPr txBox="1"/>
          <p:nvPr/>
        </p:nvSpPr>
        <p:spPr>
          <a:xfrm>
            <a:off x="658367" y="2286000"/>
            <a:ext cx="5029203" cy="749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0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Interface 100% configurável: logótipo, paleta de cores, tipografia, textos legais e conteúdo promocional. O cliente final nunca perceciona uma plataforma de terceiros.</a:t>
            </a:r>
          </a:p>
        </p:txBody>
      </p:sp>
      <p:sp>
        <p:nvSpPr>
          <p:cNvPr id="636" name="Shape 3"/>
          <p:cNvSpPr/>
          <p:nvPr/>
        </p:nvSpPr>
        <p:spPr>
          <a:xfrm>
            <a:off x="676655" y="3739896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37" name="Text 4"/>
          <p:cNvSpPr txBox="1"/>
          <p:nvPr/>
        </p:nvSpPr>
        <p:spPr>
          <a:xfrm>
            <a:off x="950974" y="3715002"/>
            <a:ext cx="484632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Logótipo, paleta de cores e tipografia corporativos</a:t>
            </a:r>
          </a:p>
        </p:txBody>
      </p:sp>
      <p:sp>
        <p:nvSpPr>
          <p:cNvPr id="638" name="Shape 5"/>
          <p:cNvSpPr/>
          <p:nvPr/>
        </p:nvSpPr>
        <p:spPr>
          <a:xfrm>
            <a:off x="676655" y="4233671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39" name="Text 6"/>
          <p:cNvSpPr txBox="1"/>
          <p:nvPr/>
        </p:nvSpPr>
        <p:spPr>
          <a:xfrm>
            <a:off x="950974" y="4208779"/>
            <a:ext cx="484632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Textos, idiomas e avisos legais próprios</a:t>
            </a:r>
          </a:p>
        </p:txBody>
      </p:sp>
      <p:sp>
        <p:nvSpPr>
          <p:cNvPr id="640" name="Shape 7"/>
          <p:cNvSpPr/>
          <p:nvPr/>
        </p:nvSpPr>
        <p:spPr>
          <a:xfrm>
            <a:off x="676655" y="4727447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41" name="Text 8"/>
          <p:cNvSpPr txBox="1"/>
          <p:nvPr/>
        </p:nvSpPr>
        <p:spPr>
          <a:xfrm>
            <a:off x="950974" y="4702554"/>
            <a:ext cx="484632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Iconografia e nomenclatura de serviços à medida</a:t>
            </a:r>
          </a:p>
        </p:txBody>
      </p:sp>
      <p:sp>
        <p:nvSpPr>
          <p:cNvPr id="642" name="Shape 9"/>
          <p:cNvSpPr/>
          <p:nvPr/>
        </p:nvSpPr>
        <p:spPr>
          <a:xfrm>
            <a:off x="676655" y="5221223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43" name="Text 10"/>
          <p:cNvSpPr txBox="1"/>
          <p:nvPr/>
        </p:nvSpPr>
        <p:spPr>
          <a:xfrm>
            <a:off x="950974" y="5196331"/>
            <a:ext cx="484632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Alterações aplicadas remotamente a toda a rede</a:t>
            </a:r>
          </a:p>
        </p:txBody>
      </p:sp>
      <p:sp>
        <p:nvSpPr>
          <p:cNvPr id="644" name="Text 11"/>
          <p:cNvSpPr txBox="1"/>
          <p:nvPr/>
        </p:nvSpPr>
        <p:spPr>
          <a:xfrm>
            <a:off x="6263640" y="5434837"/>
            <a:ext cx="5513833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Exemplo de personalização sobre o mesmo software</a:t>
            </a:r>
          </a:p>
        </p:txBody>
      </p:sp>
      <p:sp>
        <p:nvSpPr>
          <p:cNvPr id="645" name="Shape 12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46" name="Text 13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647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23693" y="829398"/>
            <a:ext cx="4696297" cy="44100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Text 0"/>
          <p:cNvSpPr txBox="1"/>
          <p:nvPr/>
        </p:nvSpPr>
        <p:spPr>
          <a:xfrm>
            <a:off x="658368" y="612393"/>
            <a:ext cx="566928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CONTEÚDO E MONETIZAÇÃO</a:t>
            </a:r>
          </a:p>
        </p:txBody>
      </p:sp>
      <p:sp>
        <p:nvSpPr>
          <p:cNvPr id="652" name="Text 1"/>
          <p:cNvSpPr txBox="1"/>
          <p:nvPr/>
        </p:nvSpPr>
        <p:spPr>
          <a:xfrm>
            <a:off x="658368" y="868680"/>
            <a:ext cx="5669280" cy="794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100"/>
              </a:lnSpc>
              <a:defRPr sz="27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O ecrã também trabalha</a:t>
            </a:r>
          </a:p>
          <a:p>
            <a:pPr>
              <a:lnSpc>
                <a:spcPts val="3100"/>
              </a:lnSpc>
              <a:defRPr sz="27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quando não há sessão</a:t>
            </a:r>
          </a:p>
        </p:txBody>
      </p:sp>
      <p:sp>
        <p:nvSpPr>
          <p:cNvPr id="653" name="Text 2"/>
          <p:cNvSpPr txBox="1"/>
          <p:nvPr/>
        </p:nvSpPr>
        <p:spPr>
          <a:xfrm>
            <a:off x="658366" y="2286000"/>
            <a:ext cx="5394964" cy="955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900"/>
              </a:lnSpc>
              <a:defRPr sz="12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Em repouso, o ponto não se apaga: reproduz carrosséis de conteúdo e publicidade agendados por localização a partir do Kiosk Manager. O ativo deixa de ser apenas um canal de atendimento e passa a ser também um suporte de comunicação.</a:t>
            </a:r>
          </a:p>
        </p:txBody>
      </p:sp>
      <p:sp>
        <p:nvSpPr>
          <p:cNvPr id="654" name="Shape 3"/>
          <p:cNvSpPr/>
          <p:nvPr/>
        </p:nvSpPr>
        <p:spPr>
          <a:xfrm>
            <a:off x="658368" y="3858767"/>
            <a:ext cx="64010" cy="91440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55" name="Text 4"/>
          <p:cNvSpPr txBox="1"/>
          <p:nvPr/>
        </p:nvSpPr>
        <p:spPr>
          <a:xfrm>
            <a:off x="841247" y="3888738"/>
            <a:ext cx="243230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Formatos JPG, GIF e MP4</a:t>
            </a:r>
          </a:p>
        </p:txBody>
      </p:sp>
      <p:sp>
        <p:nvSpPr>
          <p:cNvPr id="656" name="Text 5"/>
          <p:cNvSpPr txBox="1"/>
          <p:nvPr/>
        </p:nvSpPr>
        <p:spPr>
          <a:xfrm>
            <a:off x="841247" y="4114800"/>
            <a:ext cx="2432306" cy="325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Criativos estáticos ou em movimento, sem leitor adicional.</a:t>
            </a:r>
          </a:p>
        </p:txBody>
      </p:sp>
      <p:sp>
        <p:nvSpPr>
          <p:cNvPr id="657" name="Shape 6"/>
          <p:cNvSpPr/>
          <p:nvPr/>
        </p:nvSpPr>
        <p:spPr>
          <a:xfrm>
            <a:off x="3447288" y="3858767"/>
            <a:ext cx="64010" cy="91440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58" name="Text 7"/>
          <p:cNvSpPr txBox="1"/>
          <p:nvPr/>
        </p:nvSpPr>
        <p:spPr>
          <a:xfrm>
            <a:off x="3630167" y="3888738"/>
            <a:ext cx="243230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Agendamento por localização</a:t>
            </a:r>
          </a:p>
        </p:txBody>
      </p:sp>
      <p:sp>
        <p:nvSpPr>
          <p:cNvPr id="659" name="Text 8"/>
          <p:cNvSpPr txBox="1"/>
          <p:nvPr/>
        </p:nvSpPr>
        <p:spPr>
          <a:xfrm>
            <a:off x="3630167" y="4114800"/>
            <a:ext cx="2432307" cy="4909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Cada quiosque mostra a campanha correspondente à sua sede, idioma e horário.</a:t>
            </a:r>
          </a:p>
        </p:txBody>
      </p:sp>
      <p:sp>
        <p:nvSpPr>
          <p:cNvPr id="660" name="Shape 9"/>
          <p:cNvSpPr/>
          <p:nvPr/>
        </p:nvSpPr>
        <p:spPr>
          <a:xfrm>
            <a:off x="658368" y="4974335"/>
            <a:ext cx="64010" cy="91440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61" name="Text 10"/>
          <p:cNvSpPr txBox="1"/>
          <p:nvPr/>
        </p:nvSpPr>
        <p:spPr>
          <a:xfrm>
            <a:off x="841247" y="5004306"/>
            <a:ext cx="243230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Conteúdo próprio ou externo</a:t>
            </a:r>
          </a:p>
        </p:txBody>
      </p:sp>
      <p:sp>
        <p:nvSpPr>
          <p:cNvPr id="662" name="Text 11"/>
          <p:cNvSpPr txBox="1"/>
          <p:nvPr/>
        </p:nvSpPr>
        <p:spPr>
          <a:xfrm>
            <a:off x="841247" y="5230367"/>
            <a:ext cx="2432306" cy="325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Campanhas da marca, dos seus parceiros ou de anunciantes locais.</a:t>
            </a:r>
          </a:p>
        </p:txBody>
      </p:sp>
      <p:sp>
        <p:nvSpPr>
          <p:cNvPr id="663" name="Shape 12"/>
          <p:cNvSpPr/>
          <p:nvPr/>
        </p:nvSpPr>
        <p:spPr>
          <a:xfrm>
            <a:off x="3447288" y="4974335"/>
            <a:ext cx="64010" cy="91440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64" name="Text 13"/>
          <p:cNvSpPr txBox="1"/>
          <p:nvPr/>
        </p:nvSpPr>
        <p:spPr>
          <a:xfrm>
            <a:off x="3630167" y="5004306"/>
            <a:ext cx="243230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Transição imediata</a:t>
            </a:r>
          </a:p>
        </p:txBody>
      </p:sp>
      <p:sp>
        <p:nvSpPr>
          <p:cNvPr id="665" name="Text 14"/>
          <p:cNvSpPr txBox="1"/>
          <p:nvPr/>
        </p:nvSpPr>
        <p:spPr>
          <a:xfrm>
            <a:off x="3630167" y="5230367"/>
            <a:ext cx="2432307" cy="325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Ao digitalizar o QR, o carrossel dá lugar ao atendimento por vídeo.</a:t>
            </a:r>
          </a:p>
        </p:txBody>
      </p:sp>
      <p:pic>
        <p:nvPicPr>
          <p:cNvPr id="666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03718" y="1417319"/>
            <a:ext cx="2236120" cy="3291843"/>
          </a:xfrm>
          <a:prstGeom prst="rect">
            <a:avLst/>
          </a:prstGeom>
          <a:ln w="12700">
            <a:solidFill>
              <a:srgbClr val="FFFFFF"/>
            </a:solidFill>
            <a:miter/>
          </a:ln>
          <a:effectLst>
            <a:outerShdw sx="100000" sy="100000" kx="0" ky="0" algn="b" rotWithShape="0" blurRad="177800" dist="38100" dir="5400000">
              <a:srgbClr val="22303A">
                <a:alpha val="22000"/>
              </a:srgbClr>
            </a:outerShdw>
          </a:effectLst>
        </p:spPr>
      </p:pic>
      <p:pic>
        <p:nvPicPr>
          <p:cNvPr id="667" name="Image 1" descr="Imag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48826" y="1417319"/>
            <a:ext cx="2222600" cy="3291843"/>
          </a:xfrm>
          <a:prstGeom prst="rect">
            <a:avLst/>
          </a:prstGeom>
          <a:ln w="12700">
            <a:solidFill>
              <a:srgbClr val="FFFFFF"/>
            </a:solidFill>
            <a:miter/>
          </a:ln>
          <a:effectLst>
            <a:outerShdw sx="100000" sy="100000" kx="0" ky="0" algn="b" rotWithShape="0" blurRad="177800" dist="38100" dir="5400000">
              <a:srgbClr val="22303A">
                <a:alpha val="22000"/>
              </a:srgbClr>
            </a:outerShdw>
          </a:effectLst>
        </p:spPr>
      </p:pic>
      <p:pic>
        <p:nvPicPr>
          <p:cNvPr id="668" name="Image 2" descr="Imag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584542" y="1415894"/>
            <a:ext cx="2222600" cy="3291844"/>
          </a:xfrm>
          <a:prstGeom prst="rect">
            <a:avLst/>
          </a:prstGeom>
          <a:ln w="12700">
            <a:solidFill>
              <a:srgbClr val="FFFFFF"/>
            </a:solidFill>
            <a:miter/>
          </a:ln>
          <a:effectLst>
            <a:outerShdw sx="100000" sy="100000" kx="0" ky="0" algn="b" rotWithShape="0" blurRad="177800" dist="38100" dir="5400000">
              <a:srgbClr val="22303A">
                <a:alpha val="22000"/>
              </a:srgbClr>
            </a:outerShdw>
          </a:effectLst>
        </p:spPr>
      </p:pic>
      <p:sp>
        <p:nvSpPr>
          <p:cNvPr id="669" name="Text 15"/>
          <p:cNvSpPr txBox="1"/>
          <p:nvPr/>
        </p:nvSpPr>
        <p:spPr>
          <a:xfrm>
            <a:off x="6903718" y="4895341"/>
            <a:ext cx="495605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Carrossel publicitário em repouso · vertical e horizontal</a:t>
            </a:r>
          </a:p>
        </p:txBody>
      </p:sp>
      <p:sp>
        <p:nvSpPr>
          <p:cNvPr id="670" name="Shape 16"/>
          <p:cNvSpPr/>
          <p:nvPr/>
        </p:nvSpPr>
        <p:spPr>
          <a:xfrm>
            <a:off x="6903718" y="5285232"/>
            <a:ext cx="4956050" cy="713234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1" name="Text 17"/>
          <p:cNvSpPr txBox="1"/>
          <p:nvPr/>
        </p:nvSpPr>
        <p:spPr>
          <a:xfrm>
            <a:off x="7086600" y="5451347"/>
            <a:ext cx="4590290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Rentabiliza o ponto mesmo fora do horário de atendimento</a:t>
            </a:r>
          </a:p>
        </p:txBody>
      </p:sp>
      <p:sp>
        <p:nvSpPr>
          <p:cNvPr id="672" name="Shape 18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3" name="Text 19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674" name="Rounded Rectangle"/>
          <p:cNvSpPr/>
          <p:nvPr/>
        </p:nvSpPr>
        <p:spPr>
          <a:xfrm>
            <a:off x="6902977" y="752867"/>
            <a:ext cx="4957534" cy="465572"/>
          </a:xfrm>
          <a:prstGeom prst="roundRect">
            <a:avLst>
              <a:gd name="adj" fmla="val 50000"/>
            </a:avLst>
          </a:prstGeom>
          <a:ln w="25400">
            <a:solidFill>
              <a:srgbClr val="FFFFFF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75" name="Line"/>
          <p:cNvSpPr/>
          <p:nvPr/>
        </p:nvSpPr>
        <p:spPr>
          <a:xfrm>
            <a:off x="10801263" y="758443"/>
            <a:ext cx="162986" cy="3"/>
          </a:xfrm>
          <a:prstGeom prst="line">
            <a:avLst/>
          </a:prstGeom>
          <a:ln w="25400">
            <a:solidFill>
              <a:srgbClr val="FFFFFF"/>
            </a:solidFill>
            <a:miter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6" name="Line"/>
          <p:cNvSpPr/>
          <p:nvPr/>
        </p:nvSpPr>
        <p:spPr>
          <a:xfrm>
            <a:off x="8028106" y="1215244"/>
            <a:ext cx="162986" cy="3"/>
          </a:xfrm>
          <a:prstGeom prst="line">
            <a:avLst/>
          </a:prstGeom>
          <a:ln w="25400">
            <a:solidFill>
              <a:srgbClr val="FFFFFF"/>
            </a:solidFill>
            <a:miter/>
            <a:head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7" name="Line"/>
          <p:cNvSpPr/>
          <p:nvPr/>
        </p:nvSpPr>
        <p:spPr>
          <a:xfrm>
            <a:off x="8028106" y="758443"/>
            <a:ext cx="162986" cy="3"/>
          </a:xfrm>
          <a:prstGeom prst="line">
            <a:avLst/>
          </a:prstGeom>
          <a:ln w="25400">
            <a:solidFill>
              <a:srgbClr val="FFFFFF"/>
            </a:solidFill>
            <a:miter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8" name="Line"/>
          <p:cNvSpPr/>
          <p:nvPr/>
        </p:nvSpPr>
        <p:spPr>
          <a:xfrm>
            <a:off x="10801263" y="1215244"/>
            <a:ext cx="162986" cy="3"/>
          </a:xfrm>
          <a:prstGeom prst="line">
            <a:avLst/>
          </a:prstGeom>
          <a:ln w="25400">
            <a:solidFill>
              <a:srgbClr val="FFFFFF"/>
            </a:solidFill>
            <a:miter/>
            <a:head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9" name="Text 7"/>
          <p:cNvSpPr txBox="1"/>
          <p:nvPr/>
        </p:nvSpPr>
        <p:spPr>
          <a:xfrm>
            <a:off x="7449240" y="896753"/>
            <a:ext cx="386500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Slideshow de anúncios programável por localização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RESUMO PARA O COMITÉ</a:t>
            </a:r>
          </a:p>
        </p:txBody>
      </p:sp>
      <p:sp>
        <p:nvSpPr>
          <p:cNvPr id="684" name="Text 1"/>
          <p:cNvSpPr txBox="1"/>
          <p:nvPr/>
        </p:nvSpPr>
        <p:spPr>
          <a:xfrm>
            <a:off x="658366" y="868680"/>
            <a:ext cx="10874962" cy="42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Sete decisões já resolvidas</a:t>
            </a:r>
          </a:p>
        </p:txBody>
      </p:sp>
      <p:sp>
        <p:nvSpPr>
          <p:cNvPr id="685" name="Shape 2"/>
          <p:cNvSpPr/>
          <p:nvPr/>
        </p:nvSpPr>
        <p:spPr>
          <a:xfrm>
            <a:off x="658368" y="2148838"/>
            <a:ext cx="3364992" cy="1170435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86" name="Shape 3"/>
          <p:cNvSpPr/>
          <p:nvPr/>
        </p:nvSpPr>
        <p:spPr>
          <a:xfrm>
            <a:off x="914400" y="2386583"/>
            <a:ext cx="274321" cy="274322"/>
          </a:xfrm>
          <a:prstGeom prst="roundRect">
            <a:avLst>
              <a:gd name="adj" fmla="val 23333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algn="ctr">
              <a:defRPr sz="900">
                <a:solidFill>
                  <a:srgbClr val="FFFFFF"/>
                </a:solidFill>
                <a:latin typeface="Font Awesome 5 Brands Regular"/>
                <a:ea typeface="Font Awesome 5 Brands Regular"/>
                <a:cs typeface="Font Awesome 5 Brands Regular"/>
                <a:sym typeface="Font Awesome 5 Brands Regular"/>
              </a:defRPr>
            </a:pPr>
          </a:p>
        </p:txBody>
      </p:sp>
      <p:sp>
        <p:nvSpPr>
          <p:cNvPr id="687" name="Text 4"/>
          <p:cNvSpPr txBox="1"/>
          <p:nvPr/>
        </p:nvSpPr>
        <p:spPr>
          <a:xfrm>
            <a:off x="1298447" y="2428493"/>
            <a:ext cx="2450595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Categoria própria</a:t>
            </a:r>
          </a:p>
        </p:txBody>
      </p:sp>
      <p:sp>
        <p:nvSpPr>
          <p:cNvPr id="688" name="Text 5"/>
          <p:cNvSpPr txBox="1"/>
          <p:nvPr/>
        </p:nvSpPr>
        <p:spPr>
          <a:xfrm>
            <a:off x="914400" y="2752344"/>
            <a:ext cx="2852928" cy="351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Não é videoconferência: é um canal de atendimento presencial concebido de raiz.</a:t>
            </a:r>
          </a:p>
        </p:txBody>
      </p:sp>
      <p:sp>
        <p:nvSpPr>
          <p:cNvPr id="689" name="Shape 6"/>
          <p:cNvSpPr/>
          <p:nvPr/>
        </p:nvSpPr>
        <p:spPr>
          <a:xfrm>
            <a:off x="4407408" y="2148838"/>
            <a:ext cx="3364992" cy="1170435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grpSp>
        <p:nvGrpSpPr>
          <p:cNvPr id="692" name="Shape 7"/>
          <p:cNvGrpSpPr/>
          <p:nvPr/>
        </p:nvGrpSpPr>
        <p:grpSpPr>
          <a:xfrm>
            <a:off x="4663440" y="2386583"/>
            <a:ext cx="274322" cy="275287"/>
            <a:chOff x="0" y="0"/>
            <a:chExt cx="274320" cy="275286"/>
          </a:xfrm>
        </p:grpSpPr>
        <p:sp>
          <p:nvSpPr>
            <p:cNvPr id="690" name="Rounded Rectangle"/>
            <p:cNvSpPr/>
            <p:nvPr/>
          </p:nvSpPr>
          <p:spPr>
            <a:xfrm>
              <a:off x="0" y="0"/>
              <a:ext cx="274321" cy="274321"/>
            </a:xfrm>
            <a:prstGeom prst="roundRect">
              <a:avLst>
                <a:gd name="adj" fmla="val 23333"/>
              </a:avLst>
            </a:prstGeom>
            <a:solidFill>
              <a:srgbClr val="FE6C5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rgbClr val="FFFFFF"/>
                  </a:solidFill>
                  <a:latin typeface="Font Awesome 6 Free Solid"/>
                  <a:ea typeface="Font Awesome 6 Free Solid"/>
                  <a:cs typeface="Font Awesome 6 Free Solid"/>
                  <a:sym typeface="Font Awesome 6 Free Solid"/>
                </a:defRPr>
              </a:pPr>
            </a:p>
          </p:txBody>
        </p:sp>
        <p:sp>
          <p:nvSpPr>
            <p:cNvPr id="691" name="✓"/>
            <p:cNvSpPr txBox="1"/>
            <p:nvPr/>
          </p:nvSpPr>
          <p:spPr>
            <a:xfrm>
              <a:off x="18747" y="18748"/>
              <a:ext cx="236827" cy="2565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rgbClr val="FFFFFF"/>
                  </a:solidFill>
                  <a:latin typeface="Font Awesome 6 Free Solid"/>
                  <a:ea typeface="Font Awesome 6 Free Solid"/>
                  <a:cs typeface="Font Awesome 6 Free Solid"/>
                  <a:sym typeface="Font Awesome 6 Free Solid"/>
                </a:defRPr>
              </a:lvl1pPr>
            </a:lstStyle>
            <a:p>
              <a:pPr/>
              <a:r>
                <a:t>✓</a:t>
              </a:r>
            </a:p>
          </p:txBody>
        </p:sp>
      </p:grpSp>
      <p:sp>
        <p:nvSpPr>
          <p:cNvPr id="693" name="Text 8"/>
          <p:cNvSpPr txBox="1"/>
          <p:nvPr/>
        </p:nvSpPr>
        <p:spPr>
          <a:xfrm>
            <a:off x="5047488" y="2428493"/>
            <a:ext cx="2450594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Sem fricção de adoção</a:t>
            </a:r>
          </a:p>
        </p:txBody>
      </p:sp>
      <p:sp>
        <p:nvSpPr>
          <p:cNvPr id="694" name="Text 9"/>
          <p:cNvSpPr txBox="1"/>
          <p:nvPr/>
        </p:nvSpPr>
        <p:spPr>
          <a:xfrm>
            <a:off x="4663440" y="2752344"/>
            <a:ext cx="2852930" cy="351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cliente não instala nada; o consultor só precisa de um navegador.</a:t>
            </a:r>
          </a:p>
        </p:txBody>
      </p:sp>
      <p:sp>
        <p:nvSpPr>
          <p:cNvPr id="695" name="Shape 10"/>
          <p:cNvSpPr/>
          <p:nvPr/>
        </p:nvSpPr>
        <p:spPr>
          <a:xfrm>
            <a:off x="8156447" y="2148838"/>
            <a:ext cx="3364994" cy="1170435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96" name="Shape 11"/>
          <p:cNvSpPr/>
          <p:nvPr/>
        </p:nvSpPr>
        <p:spPr>
          <a:xfrm>
            <a:off x="8412480" y="2386583"/>
            <a:ext cx="274322" cy="274322"/>
          </a:xfrm>
          <a:prstGeom prst="roundRect">
            <a:avLst>
              <a:gd name="adj" fmla="val 23333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97" name="Text 12"/>
          <p:cNvSpPr txBox="1"/>
          <p:nvPr/>
        </p:nvSpPr>
        <p:spPr>
          <a:xfrm>
            <a:off x="8796528" y="2428493"/>
            <a:ext cx="2450594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Integração com o seu ACD</a:t>
            </a:r>
          </a:p>
        </p:txBody>
      </p:sp>
      <p:sp>
        <p:nvSpPr>
          <p:cNvPr id="698" name="Text 13"/>
          <p:cNvSpPr txBox="1"/>
          <p:nvPr/>
        </p:nvSpPr>
        <p:spPr>
          <a:xfrm>
            <a:off x="8412480" y="2752344"/>
            <a:ext cx="2852930" cy="351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Funciona junto com Genesys, Cisco, Avaya, Five9 ou GoContact, entre outros.</a:t>
            </a:r>
          </a:p>
        </p:txBody>
      </p:sp>
      <p:sp>
        <p:nvSpPr>
          <p:cNvPr id="699" name="Shape 14"/>
          <p:cNvSpPr/>
          <p:nvPr/>
        </p:nvSpPr>
        <p:spPr>
          <a:xfrm>
            <a:off x="658368" y="3593591"/>
            <a:ext cx="3364992" cy="1170434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0" name="Shape 15"/>
          <p:cNvSpPr/>
          <p:nvPr/>
        </p:nvSpPr>
        <p:spPr>
          <a:xfrm>
            <a:off x="914400" y="3831335"/>
            <a:ext cx="274321" cy="274322"/>
          </a:xfrm>
          <a:prstGeom prst="roundRect">
            <a:avLst>
              <a:gd name="adj" fmla="val 23333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1" name="Text 16"/>
          <p:cNvSpPr txBox="1"/>
          <p:nvPr/>
        </p:nvSpPr>
        <p:spPr>
          <a:xfrm>
            <a:off x="1298447" y="3873244"/>
            <a:ext cx="2450595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Privacidade desde a conceção</a:t>
            </a:r>
          </a:p>
        </p:txBody>
      </p:sp>
      <p:sp>
        <p:nvSpPr>
          <p:cNvPr id="702" name="Text 17"/>
          <p:cNvSpPr txBox="1"/>
          <p:nvPr/>
        </p:nvSpPr>
        <p:spPr>
          <a:xfrm>
            <a:off x="914400" y="4197096"/>
            <a:ext cx="2852928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arquitetura SPLIT funciona em ambientes de elevada segurança e privacidade.</a:t>
            </a:r>
          </a:p>
        </p:txBody>
      </p:sp>
      <p:sp>
        <p:nvSpPr>
          <p:cNvPr id="703" name="Shape 18"/>
          <p:cNvSpPr/>
          <p:nvPr/>
        </p:nvSpPr>
        <p:spPr>
          <a:xfrm>
            <a:off x="4407408" y="3593591"/>
            <a:ext cx="3364992" cy="1170434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4" name="Shape 19"/>
          <p:cNvSpPr/>
          <p:nvPr/>
        </p:nvSpPr>
        <p:spPr>
          <a:xfrm>
            <a:off x="4663440" y="3831335"/>
            <a:ext cx="274322" cy="274322"/>
          </a:xfrm>
          <a:prstGeom prst="roundRect">
            <a:avLst>
              <a:gd name="adj" fmla="val 23333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5" name="Text 20"/>
          <p:cNvSpPr txBox="1"/>
          <p:nvPr/>
        </p:nvSpPr>
        <p:spPr>
          <a:xfrm>
            <a:off x="5047488" y="3873244"/>
            <a:ext cx="2450594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Conformidade regulatória</a:t>
            </a:r>
          </a:p>
        </p:txBody>
      </p:sp>
      <p:sp>
        <p:nvSpPr>
          <p:cNvPr id="706" name="Text 21"/>
          <p:cNvSpPr txBox="1"/>
          <p:nvPr/>
        </p:nvSpPr>
        <p:spPr>
          <a:xfrm>
            <a:off x="4663440" y="4197096"/>
            <a:ext cx="2852930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Infraestrutura AWS com certificações de nível empresarial.</a:t>
            </a:r>
          </a:p>
        </p:txBody>
      </p:sp>
      <p:sp>
        <p:nvSpPr>
          <p:cNvPr id="707" name="Shape 22"/>
          <p:cNvSpPr/>
          <p:nvPr/>
        </p:nvSpPr>
        <p:spPr>
          <a:xfrm>
            <a:off x="8156447" y="3593591"/>
            <a:ext cx="3364994" cy="1170434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8" name="Shape 23"/>
          <p:cNvSpPr/>
          <p:nvPr/>
        </p:nvSpPr>
        <p:spPr>
          <a:xfrm>
            <a:off x="8412480" y="3831335"/>
            <a:ext cx="274322" cy="274322"/>
          </a:xfrm>
          <a:prstGeom prst="roundRect">
            <a:avLst>
              <a:gd name="adj" fmla="val 23333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9" name="Text 24"/>
          <p:cNvSpPr txBox="1"/>
          <p:nvPr/>
        </p:nvSpPr>
        <p:spPr>
          <a:xfrm>
            <a:off x="8796528" y="3873244"/>
            <a:ext cx="2450594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ativo amortiza-se sozinho</a:t>
            </a:r>
          </a:p>
        </p:txBody>
      </p:sp>
      <p:sp>
        <p:nvSpPr>
          <p:cNvPr id="710" name="Text 25"/>
          <p:cNvSpPr txBox="1"/>
          <p:nvPr/>
        </p:nvSpPr>
        <p:spPr>
          <a:xfrm>
            <a:off x="8412480" y="4197096"/>
            <a:ext cx="2852930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Em repouso, o ponto emite conteúdo e publicidade agendada.</a:t>
            </a:r>
          </a:p>
        </p:txBody>
      </p:sp>
      <p:sp>
        <p:nvSpPr>
          <p:cNvPr id="711" name="Text 26"/>
          <p:cNvSpPr txBox="1"/>
          <p:nvPr/>
        </p:nvSpPr>
        <p:spPr>
          <a:xfrm>
            <a:off x="658366" y="5302502"/>
            <a:ext cx="1087496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sétima: o ponto de atendimento deixa de ser um custo fixo e passa a ser capacidade flexível otimizada.</a:t>
            </a:r>
          </a:p>
        </p:txBody>
      </p:sp>
      <p:sp>
        <p:nvSpPr>
          <p:cNvPr id="712" name="Shape 27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13" name="Text 28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714" name="✓"/>
          <p:cNvSpPr txBox="1"/>
          <p:nvPr/>
        </p:nvSpPr>
        <p:spPr>
          <a:xfrm>
            <a:off x="8430259" y="2386053"/>
            <a:ext cx="256539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rgbClr val="FFFFFF"/>
                </a:solidFill>
                <a:latin typeface="Font Awesome 6 Free Solid"/>
                <a:ea typeface="Font Awesome 6 Free Solid"/>
                <a:cs typeface="Font Awesome 6 Free Solid"/>
                <a:sym typeface="Font Awesome 6 Free Soli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15" name="✓"/>
          <p:cNvSpPr txBox="1"/>
          <p:nvPr/>
        </p:nvSpPr>
        <p:spPr>
          <a:xfrm>
            <a:off x="8421369" y="3837866"/>
            <a:ext cx="256539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rgbClr val="FFFFFF"/>
                </a:solidFill>
                <a:latin typeface="Font Awesome 6 Free Solid"/>
                <a:ea typeface="Font Awesome 6 Free Solid"/>
                <a:cs typeface="Font Awesome 6 Free Solid"/>
                <a:sym typeface="Font Awesome 6 Free Soli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16" name="✓"/>
          <p:cNvSpPr txBox="1"/>
          <p:nvPr/>
        </p:nvSpPr>
        <p:spPr>
          <a:xfrm>
            <a:off x="4663440" y="3840226"/>
            <a:ext cx="256539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rgbClr val="FFFFFF"/>
                </a:solidFill>
                <a:latin typeface="Font Awesome 6 Free Solid"/>
                <a:ea typeface="Font Awesome 6 Free Solid"/>
                <a:cs typeface="Font Awesome 6 Free Solid"/>
                <a:sym typeface="Font Awesome 6 Free Soli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17" name="✓"/>
          <p:cNvSpPr txBox="1"/>
          <p:nvPr/>
        </p:nvSpPr>
        <p:spPr>
          <a:xfrm>
            <a:off x="914399" y="3837866"/>
            <a:ext cx="256539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rgbClr val="FFFFFF"/>
                </a:solidFill>
                <a:latin typeface="Font Awesome 6 Free Solid"/>
                <a:ea typeface="Font Awesome 6 Free Solid"/>
                <a:cs typeface="Font Awesome 6 Free Solid"/>
                <a:sym typeface="Font Awesome 6 Free Soli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18" name="✓"/>
          <p:cNvSpPr txBox="1"/>
          <p:nvPr/>
        </p:nvSpPr>
        <p:spPr>
          <a:xfrm>
            <a:off x="932179" y="2395473"/>
            <a:ext cx="256539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rgbClr val="FFFFFF"/>
                </a:solidFill>
                <a:latin typeface="Font Awesome 6 Free Solid"/>
                <a:ea typeface="Font Awesome 6 Free Solid"/>
                <a:cs typeface="Font Awesome 6 Free Solid"/>
                <a:sym typeface="Font Awesome 6 Free Solid"/>
              </a:defRPr>
            </a:lvl1pPr>
          </a:lstStyle>
          <a:p>
            <a:pPr/>
            <a:r>
              <a:t>✓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 0"/>
          <p:cNvSpPr txBox="1"/>
          <p:nvPr/>
        </p:nvSpPr>
        <p:spPr>
          <a:xfrm>
            <a:off x="658367" y="612393"/>
            <a:ext cx="59436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O PONTO DE PARTIDA</a:t>
            </a:r>
          </a:p>
        </p:txBody>
      </p:sp>
      <p:sp>
        <p:nvSpPr>
          <p:cNvPr id="85" name="Text 1"/>
          <p:cNvSpPr txBox="1"/>
          <p:nvPr/>
        </p:nvSpPr>
        <p:spPr>
          <a:xfrm>
            <a:off x="658367" y="868680"/>
            <a:ext cx="5943603" cy="126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O atendimento presencial</a:t>
            </a:r>
          </a:p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não acompanha o crescimento do negócio</a:t>
            </a:r>
          </a:p>
        </p:txBody>
      </p:sp>
      <p:sp>
        <p:nvSpPr>
          <p:cNvPr id="86" name="Shape 2"/>
          <p:cNvSpPr/>
          <p:nvPr/>
        </p:nvSpPr>
        <p:spPr>
          <a:xfrm>
            <a:off x="658368" y="2523744"/>
            <a:ext cx="365760" cy="365762"/>
          </a:xfrm>
          <a:prstGeom prst="roundRect">
            <a:avLst>
              <a:gd name="adj" fmla="val 2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b="1"/>
            </a:pPr>
          </a:p>
        </p:txBody>
      </p:sp>
      <p:sp>
        <p:nvSpPr>
          <p:cNvPr id="87" name="Text 3"/>
          <p:cNvSpPr txBox="1"/>
          <p:nvPr/>
        </p:nvSpPr>
        <p:spPr>
          <a:xfrm>
            <a:off x="658368" y="2605023"/>
            <a:ext cx="36576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88" name="Text 4"/>
          <p:cNvSpPr txBox="1"/>
          <p:nvPr/>
        </p:nvSpPr>
        <p:spPr>
          <a:xfrm>
            <a:off x="1225294" y="2528316"/>
            <a:ext cx="5120644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Custo fixo por localização</a:t>
            </a:r>
          </a:p>
        </p:txBody>
      </p:sp>
      <p:sp>
        <p:nvSpPr>
          <p:cNvPr id="89" name="Text 5"/>
          <p:cNvSpPr txBox="1"/>
          <p:nvPr/>
        </p:nvSpPr>
        <p:spPr>
          <a:xfrm>
            <a:off x="1225294" y="2816350"/>
            <a:ext cx="5120644" cy="4236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Cada ponto de atendimento exige pessoal, espaço e horário próprios. O custo cresce de forma linear com a rede.</a:t>
            </a:r>
          </a:p>
        </p:txBody>
      </p:sp>
      <p:sp>
        <p:nvSpPr>
          <p:cNvPr id="90" name="Shape 6"/>
          <p:cNvSpPr/>
          <p:nvPr/>
        </p:nvSpPr>
        <p:spPr>
          <a:xfrm>
            <a:off x="658368" y="3730752"/>
            <a:ext cx="365760" cy="365762"/>
          </a:xfrm>
          <a:prstGeom prst="roundRect">
            <a:avLst>
              <a:gd name="adj" fmla="val 2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b="1"/>
            </a:pPr>
          </a:p>
        </p:txBody>
      </p:sp>
      <p:sp>
        <p:nvSpPr>
          <p:cNvPr id="91" name="Text 7"/>
          <p:cNvSpPr txBox="1"/>
          <p:nvPr/>
        </p:nvSpPr>
        <p:spPr>
          <a:xfrm>
            <a:off x="658368" y="3812031"/>
            <a:ext cx="36576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92" name="Text 8"/>
          <p:cNvSpPr txBox="1"/>
          <p:nvPr/>
        </p:nvSpPr>
        <p:spPr>
          <a:xfrm>
            <a:off x="1225294" y="3735323"/>
            <a:ext cx="5120644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Cobertura desigual</a:t>
            </a:r>
          </a:p>
        </p:txBody>
      </p:sp>
      <p:sp>
        <p:nvSpPr>
          <p:cNvPr id="93" name="Text 9"/>
          <p:cNvSpPr txBox="1"/>
          <p:nvPr/>
        </p:nvSpPr>
        <p:spPr>
          <a:xfrm>
            <a:off x="1225294" y="4023359"/>
            <a:ext cx="5120644" cy="4236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As localizações com menor tráfego não justificam um especialista dedicado, pelo que o cliente recebe um serviço inferior.</a:t>
            </a:r>
          </a:p>
        </p:txBody>
      </p:sp>
      <p:sp>
        <p:nvSpPr>
          <p:cNvPr id="94" name="Shape 10"/>
          <p:cNvSpPr/>
          <p:nvPr/>
        </p:nvSpPr>
        <p:spPr>
          <a:xfrm>
            <a:off x="658368" y="4937759"/>
            <a:ext cx="365760" cy="365762"/>
          </a:xfrm>
          <a:prstGeom prst="roundRect">
            <a:avLst>
              <a:gd name="adj" fmla="val 2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95" name="Text 11"/>
          <p:cNvSpPr txBox="1"/>
          <p:nvPr/>
        </p:nvSpPr>
        <p:spPr>
          <a:xfrm>
            <a:off x="658368" y="5019038"/>
            <a:ext cx="36576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96" name="Text 12"/>
          <p:cNvSpPr txBox="1"/>
          <p:nvPr/>
        </p:nvSpPr>
        <p:spPr>
          <a:xfrm>
            <a:off x="1225294" y="4942331"/>
            <a:ext cx="5120644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Capacidade rígida</a:t>
            </a:r>
          </a:p>
        </p:txBody>
      </p:sp>
      <p:sp>
        <p:nvSpPr>
          <p:cNvPr id="97" name="Text 13"/>
          <p:cNvSpPr txBox="1"/>
          <p:nvPr/>
        </p:nvSpPr>
        <p:spPr>
          <a:xfrm>
            <a:off x="1225294" y="5230367"/>
            <a:ext cx="5120644" cy="4236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Os picos de procura não podem ser absorvidos: o pessoal presencial não se redistribui em tempo real.</a:t>
            </a:r>
          </a:p>
        </p:txBody>
      </p:sp>
      <p:pic>
        <p:nvPicPr>
          <p:cNvPr id="98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rcRect l="0" t="0" r="7444" b="0"/>
          <a:stretch>
            <a:fillRect/>
          </a:stretch>
        </p:blipFill>
        <p:spPr>
          <a:xfrm>
            <a:off x="6966301" y="868758"/>
            <a:ext cx="4739418" cy="512064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77800" dist="38100" dir="5400000">
              <a:srgbClr val="22303A">
                <a:alpha val="14000"/>
              </a:srgbClr>
            </a:outerShdw>
          </a:effectLst>
        </p:spPr>
      </p:pic>
      <p:sp>
        <p:nvSpPr>
          <p:cNvPr id="99" name="Shape 14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0" name="Text 15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Shape 1"/>
          <p:cNvSpPr/>
          <p:nvPr/>
        </p:nvSpPr>
        <p:spPr>
          <a:xfrm>
            <a:off x="658368" y="2148838"/>
            <a:ext cx="384048" cy="384051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23" name="Text 2"/>
          <p:cNvSpPr txBox="1"/>
          <p:nvPr/>
        </p:nvSpPr>
        <p:spPr>
          <a:xfrm>
            <a:off x="658366" y="2832099"/>
            <a:ext cx="539496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Vamos falar do seu caso</a:t>
            </a:r>
          </a:p>
        </p:txBody>
      </p:sp>
      <p:sp>
        <p:nvSpPr>
          <p:cNvPr id="724" name="Text 3"/>
          <p:cNvSpPr txBox="1"/>
          <p:nvPr/>
        </p:nvSpPr>
        <p:spPr>
          <a:xfrm>
            <a:off x="658366" y="3657600"/>
            <a:ext cx="5120644" cy="749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000"/>
              </a:lnSpc>
              <a:defRPr sz="12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Analisamos um processo concreto da sua operação e estimamos o modelo de implementação, a integração com o seu contact center e o impacto na sua rede de pontos de atendimento.</a:t>
            </a:r>
          </a:p>
        </p:txBody>
      </p:sp>
      <p:sp>
        <p:nvSpPr>
          <p:cNvPr id="725" name="Shape 4"/>
          <p:cNvSpPr/>
          <p:nvPr/>
        </p:nvSpPr>
        <p:spPr>
          <a:xfrm>
            <a:off x="658366" y="4956047"/>
            <a:ext cx="5120644" cy="1"/>
          </a:xfrm>
          <a:prstGeom prst="line">
            <a:avLst/>
          </a:prstGeom>
          <a:ln w="12700">
            <a:solidFill>
              <a:srgbClr val="3A4A5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26" name="Text 5"/>
          <p:cNvSpPr txBox="1"/>
          <p:nvPr/>
        </p:nvSpPr>
        <p:spPr>
          <a:xfrm>
            <a:off x="658366" y="5161787"/>
            <a:ext cx="5120644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727" name="Text 6"/>
          <p:cNvSpPr txBox="1"/>
          <p:nvPr/>
        </p:nvSpPr>
        <p:spPr>
          <a:xfrm>
            <a:off x="658366" y="5534658"/>
            <a:ext cx="512064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E6C5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ivan.sixto@ivrpowers.com  ·  interactivepowers.com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 0"/>
          <p:cNvSpPr txBox="1"/>
          <p:nvPr/>
        </p:nvSpPr>
        <p:spPr>
          <a:xfrm>
            <a:off x="658367" y="612393"/>
            <a:ext cx="59436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INDICADORES-CHAVE DE DESEMPENHO - KPI</a:t>
            </a:r>
          </a:p>
        </p:txBody>
      </p:sp>
      <p:sp>
        <p:nvSpPr>
          <p:cNvPr id="105" name="Text 1"/>
          <p:cNvSpPr txBox="1"/>
          <p:nvPr/>
        </p:nvSpPr>
        <p:spPr>
          <a:xfrm>
            <a:off x="658368" y="868680"/>
            <a:ext cx="8830751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O vídeo é o canal superior, digital e humano</a:t>
            </a:r>
            <a:br/>
            <a:r>
              <a:t>no atendimento remoto ao cliente</a:t>
            </a:r>
          </a:p>
        </p:txBody>
      </p:sp>
      <p:sp>
        <p:nvSpPr>
          <p:cNvPr id="106" name="Shape 14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7" name="Text 15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108" name="Shape 9"/>
          <p:cNvSpPr/>
          <p:nvPr/>
        </p:nvSpPr>
        <p:spPr>
          <a:xfrm>
            <a:off x="670648" y="1996514"/>
            <a:ext cx="10850704" cy="4101801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grpSp>
        <p:nvGrpSpPr>
          <p:cNvPr id="111" name="Group"/>
          <p:cNvGrpSpPr/>
          <p:nvPr/>
        </p:nvGrpSpPr>
        <p:grpSpPr>
          <a:xfrm>
            <a:off x="987638" y="3680897"/>
            <a:ext cx="10043053" cy="2037143"/>
            <a:chOff x="0" y="0"/>
            <a:chExt cx="10043051" cy="2037142"/>
          </a:xfrm>
        </p:grpSpPr>
        <p:pic>
          <p:nvPicPr>
            <p:cNvPr id="109" name="Screenshot 2026-08-01 at 9.00.08 AM.png" descr="Screenshot 2026-08-01 at 9.00.08 AM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0"/>
              <a:ext cx="4761695" cy="2037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0" name="Screenshot 2026-08-01 at 9.01.35 AM.png" descr="Screenshot 2026-08-01 at 9.01.35 AM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331366" y="56850"/>
              <a:ext cx="4711685" cy="1923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2" name="Shape 3"/>
          <p:cNvSpPr/>
          <p:nvPr/>
        </p:nvSpPr>
        <p:spPr>
          <a:xfrm>
            <a:off x="1064389" y="2443463"/>
            <a:ext cx="329185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3" name="Text 5"/>
          <p:cNvSpPr txBox="1"/>
          <p:nvPr/>
        </p:nvSpPr>
        <p:spPr>
          <a:xfrm>
            <a:off x="1485013" y="2506455"/>
            <a:ext cx="22128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CSAT - NPS</a:t>
            </a:r>
          </a:p>
        </p:txBody>
      </p:sp>
      <p:sp>
        <p:nvSpPr>
          <p:cNvPr id="114" name="Text 6"/>
          <p:cNvSpPr txBox="1"/>
          <p:nvPr/>
        </p:nvSpPr>
        <p:spPr>
          <a:xfrm>
            <a:off x="1064388" y="2900663"/>
            <a:ext cx="4592682" cy="39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As pontuações de CSAT costumam situar-se entre 4,5 e 5, sobretudo quando o cliente compara com outros canais.</a:t>
            </a:r>
          </a:p>
        </p:txBody>
      </p:sp>
      <p:sp>
        <p:nvSpPr>
          <p:cNvPr id="115" name="Shape 3"/>
          <p:cNvSpPr/>
          <p:nvPr/>
        </p:nvSpPr>
        <p:spPr>
          <a:xfrm>
            <a:off x="6278814" y="2457049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6" name="Text 5"/>
          <p:cNvSpPr txBox="1"/>
          <p:nvPr/>
        </p:nvSpPr>
        <p:spPr>
          <a:xfrm>
            <a:off x="6699439" y="2520041"/>
            <a:ext cx="22128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FCR</a:t>
            </a:r>
          </a:p>
        </p:txBody>
      </p:sp>
      <p:sp>
        <p:nvSpPr>
          <p:cNvPr id="117" name="Text 6"/>
          <p:cNvSpPr txBox="1"/>
          <p:nvPr/>
        </p:nvSpPr>
        <p:spPr>
          <a:xfrm>
            <a:off x="6278814" y="2914249"/>
            <a:ext cx="4654263" cy="39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taxa de resolução no primeiro contacto por videochamada supera a de qualquer canal digital ou telefone.</a:t>
            </a:r>
          </a:p>
        </p:txBody>
      </p:sp>
      <p:sp>
        <p:nvSpPr>
          <p:cNvPr id="118" name="Los datos de la comparativa de canales de atención al cliente (CSAT y FCR) corresponden a promedios y tendencias consolidados del sector en 2025-2026, de varios informes de los clientes de Interactive Powers y contrastado por estudios independientes."/>
          <p:cNvSpPr txBox="1"/>
          <p:nvPr/>
        </p:nvSpPr>
        <p:spPr>
          <a:xfrm>
            <a:off x="1042274" y="5820533"/>
            <a:ext cx="8825686" cy="193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600"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Os dados comparativos dos canais de atendimento (CSAT e FCR) refletem médias e tendências consolidadas do setor em 2025-2026, com base em vários relatórios de clientes da Interactive Powers e validados por estudos independentes.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 0"/>
          <p:cNvSpPr txBox="1"/>
          <p:nvPr/>
        </p:nvSpPr>
        <p:spPr>
          <a:xfrm>
            <a:off x="658366" y="612393"/>
            <a:ext cx="585216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O CONCEITO</a:t>
            </a:r>
          </a:p>
        </p:txBody>
      </p:sp>
      <p:sp>
        <p:nvSpPr>
          <p:cNvPr id="123" name="Text 1"/>
          <p:cNvSpPr txBox="1"/>
          <p:nvPr/>
        </p:nvSpPr>
        <p:spPr>
          <a:xfrm>
            <a:off x="658366" y="868680"/>
            <a:ext cx="5852164" cy="895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500"/>
              </a:lnSpc>
              <a:defRPr sz="30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Presença física.</a:t>
            </a:r>
          </a:p>
          <a:p>
            <a:pPr>
              <a:lnSpc>
                <a:spcPts val="3500"/>
              </a:lnSpc>
              <a:defRPr sz="30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Operação remota.</a:t>
            </a:r>
          </a:p>
        </p:txBody>
      </p:sp>
      <p:sp>
        <p:nvSpPr>
          <p:cNvPr id="124" name="Text 2"/>
          <p:cNvSpPr txBox="1"/>
          <p:nvPr/>
        </p:nvSpPr>
        <p:spPr>
          <a:xfrm>
            <a:off x="658366" y="2286000"/>
            <a:ext cx="5760723" cy="138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200"/>
              </a:lnSpc>
              <a:defRPr sz="13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Um ponto de atendimento físico — quiosque, tablet ou simplesmente um autocolante QR — liga o cliente, em segundos, a um consultor humano por vídeo em alta definição. O consultor pode estar em qualquer centro de contacto do mundo. O cliente sente um atendimento presencial de alto valor e resolutivo.</a:t>
            </a:r>
          </a:p>
        </p:txBody>
      </p:sp>
      <p:sp>
        <p:nvSpPr>
          <p:cNvPr id="125" name="Shape 3"/>
          <p:cNvSpPr/>
          <p:nvPr/>
        </p:nvSpPr>
        <p:spPr>
          <a:xfrm>
            <a:off x="658368" y="4114800"/>
            <a:ext cx="1926485" cy="402337"/>
          </a:xfrm>
          <a:prstGeom prst="roundRect">
            <a:avLst>
              <a:gd name="adj" fmla="val 45455"/>
            </a:avLst>
          </a:prstGeom>
          <a:solidFill>
            <a:srgbClr val="000000"/>
          </a:solidFill>
          <a:ln w="12700">
            <a:solidFill>
              <a:srgbClr val="ED766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6" name="Text 4"/>
          <p:cNvSpPr txBox="1"/>
          <p:nvPr/>
        </p:nvSpPr>
        <p:spPr>
          <a:xfrm>
            <a:off x="570049" y="4233417"/>
            <a:ext cx="210312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Sem aplicação para instalar</a:t>
            </a:r>
          </a:p>
        </p:txBody>
      </p:sp>
      <p:sp>
        <p:nvSpPr>
          <p:cNvPr id="127" name="Shape 5"/>
          <p:cNvSpPr/>
          <p:nvPr/>
        </p:nvSpPr>
        <p:spPr>
          <a:xfrm>
            <a:off x="2751620" y="4114800"/>
            <a:ext cx="1926485" cy="402337"/>
          </a:xfrm>
          <a:prstGeom prst="roundRect">
            <a:avLst>
              <a:gd name="adj" fmla="val 45455"/>
            </a:avLst>
          </a:prstGeom>
          <a:solidFill>
            <a:srgbClr val="000000"/>
          </a:solidFill>
          <a:ln w="12700">
            <a:solidFill>
              <a:srgbClr val="ED766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8" name="Text 6"/>
          <p:cNvSpPr txBox="1"/>
          <p:nvPr/>
        </p:nvSpPr>
        <p:spPr>
          <a:xfrm>
            <a:off x="2840142" y="4233417"/>
            <a:ext cx="1655066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Sem marcação prévia</a:t>
            </a:r>
          </a:p>
        </p:txBody>
      </p:sp>
      <p:sp>
        <p:nvSpPr>
          <p:cNvPr id="129" name="Shape 7"/>
          <p:cNvSpPr/>
          <p:nvPr/>
        </p:nvSpPr>
        <p:spPr>
          <a:xfrm>
            <a:off x="4844870" y="4114800"/>
            <a:ext cx="2093597" cy="402337"/>
          </a:xfrm>
          <a:prstGeom prst="roundRect">
            <a:avLst>
              <a:gd name="adj" fmla="val 45455"/>
            </a:avLst>
          </a:prstGeom>
          <a:solidFill>
            <a:srgbClr val="000000"/>
          </a:solidFill>
          <a:ln w="12700">
            <a:solidFill>
              <a:srgbClr val="ED766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0" name="Text 8"/>
          <p:cNvSpPr txBox="1"/>
          <p:nvPr/>
        </p:nvSpPr>
        <p:spPr>
          <a:xfrm>
            <a:off x="4795303" y="4233417"/>
            <a:ext cx="219273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Sem pessoal no local</a:t>
            </a:r>
          </a:p>
        </p:txBody>
      </p:sp>
      <p:sp>
        <p:nvSpPr>
          <p:cNvPr id="131" name="Shape 9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2" name="Text 10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133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45783" y="590991"/>
            <a:ext cx="3548300" cy="5910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pasted-movie.png" descr="pasted-movie.png"/>
          <p:cNvPicPr>
            <a:picLocks noChangeAspect="0"/>
          </p:cNvPicPr>
          <p:nvPr/>
        </p:nvPicPr>
        <p:blipFill>
          <a:blip r:embed="rId4">
            <a:extLst/>
          </a:blip>
          <a:srcRect l="0" t="5189" r="0" b="5189"/>
          <a:stretch>
            <a:fillRect/>
          </a:stretch>
        </p:blipFill>
        <p:spPr>
          <a:xfrm>
            <a:off x="8565384" y="1000627"/>
            <a:ext cx="364142" cy="2193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7" name="Group"/>
          <p:cNvGrpSpPr/>
          <p:nvPr/>
        </p:nvGrpSpPr>
        <p:grpSpPr>
          <a:xfrm>
            <a:off x="2506388" y="512415"/>
            <a:ext cx="7519972" cy="7596845"/>
            <a:chOff x="0" y="0"/>
            <a:chExt cx="7519970" cy="7596845"/>
          </a:xfrm>
        </p:grpSpPr>
        <p:sp>
          <p:nvSpPr>
            <p:cNvPr id="139" name="Rectangle"/>
            <p:cNvSpPr/>
            <p:nvPr/>
          </p:nvSpPr>
          <p:spPr>
            <a:xfrm>
              <a:off x="-1" y="-1"/>
              <a:ext cx="7519972" cy="6348846"/>
            </a:xfrm>
            <a:prstGeom prst="rect">
              <a:avLst/>
            </a:prstGeom>
            <a:gradFill flip="none" rotWithShape="1">
              <a:gsLst>
                <a:gs pos="0">
                  <a:srgbClr val="56C1FF"/>
                </a:gs>
                <a:gs pos="100000">
                  <a:srgbClr val="0076BA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142" name="Group"/>
            <p:cNvGrpSpPr/>
            <p:nvPr/>
          </p:nvGrpSpPr>
          <p:grpSpPr>
            <a:xfrm>
              <a:off x="2398732" y="4931856"/>
              <a:ext cx="2722508" cy="2664990"/>
              <a:chOff x="0" y="0"/>
              <a:chExt cx="2722506" cy="2664988"/>
            </a:xfrm>
          </p:grpSpPr>
          <p:sp>
            <p:nvSpPr>
              <p:cNvPr id="140" name="Circle"/>
              <p:cNvSpPr/>
              <p:nvPr/>
            </p:nvSpPr>
            <p:spPr>
              <a:xfrm>
                <a:off x="375643" y="346881"/>
                <a:ext cx="1971227" cy="1971227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412750">
                  <a:defRPr sz="16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141" name="Image Layer.tiff" descr="Image Layer.tiff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0" y="0"/>
                <a:ext cx="2722507" cy="266498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143" name="Scan the QR code to contact an agent and complete the registration form. You can speak through your smartphone while interacting here."/>
            <p:cNvSpPr txBox="1"/>
            <p:nvPr/>
          </p:nvSpPr>
          <p:spPr>
            <a:xfrm>
              <a:off x="1927701" y="4289723"/>
              <a:ext cx="3323820" cy="5098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algn="ctr" defTabSz="1219168">
                <a:lnSpc>
                  <a:spcPct val="90000"/>
                </a:lnSpc>
                <a:spcBef>
                  <a:spcPts val="2200"/>
                </a:spcBef>
                <a:defRPr sz="1100">
                  <a:solidFill>
                    <a:srgbClr val="EBEBEB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lvl1pPr>
            </a:lstStyle>
            <a:p>
              <a:pPr/>
              <a:r>
                <a:t>Escaneie o código QR para contactar um agente e preencher o formulário de registo. Pode falar através do seu telemóvel enquanto interage aqui.</a:t>
              </a:r>
            </a:p>
          </p:txBody>
        </p:sp>
        <p:grpSp>
          <p:nvGrpSpPr>
            <p:cNvPr id="146" name="Group"/>
            <p:cNvGrpSpPr/>
            <p:nvPr/>
          </p:nvGrpSpPr>
          <p:grpSpPr>
            <a:xfrm>
              <a:off x="2711595" y="1540391"/>
              <a:ext cx="2096781" cy="2453175"/>
              <a:chOff x="0" y="0"/>
              <a:chExt cx="2096779" cy="2453173"/>
            </a:xfrm>
          </p:grpSpPr>
          <p:sp>
            <p:nvSpPr>
              <p:cNvPr id="144" name="Rounded Rectangle"/>
              <p:cNvSpPr/>
              <p:nvPr/>
            </p:nvSpPr>
            <p:spPr>
              <a:xfrm>
                <a:off x="0" y="0"/>
                <a:ext cx="2096780" cy="2453174"/>
              </a:xfrm>
              <a:prstGeom prst="roundRect">
                <a:avLst>
                  <a:gd name="adj" fmla="val 2700"/>
                </a:avLst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412750">
                  <a:defRPr sz="16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145" name="Screenshot 2025-09-24 at 5.56.27 PM.png" descr="Screenshot 2025-09-24 at 5.56.27 PM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42079" y="44799"/>
                <a:ext cx="2012621" cy="236357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freepik__closeup-shot-a-professional-woman-wearing-headphon__2227.mp4" descr="freepik__closeup-shot-a-professional-woman-wearing-headphon__2227.mp4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5025" y="8450"/>
            <a:ext cx="12161950" cy="68410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ircl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1" fill="hold" display="0">
                  <p:stCondLst>
                    <p:cond delay="indefinite"/>
                  </p:stCondLst>
                </p:cTn>
                <p:tgtEl>
                  <p:spTgt spid="151"/>
                </p:tgtEl>
              </p:cMediaNode>
            </p:video>
            <p:seq concurrent="1" prevAc="none" nextAc="seek">
              <p:cTn id="12" evtFilter="cancelBubble" nodeType="interactiveSeq" restart="whenNotActive" fill="hold">
                <p:stCondLst>
                  <p:cond delay="0" evt="onClick">
                    <p:tgtEl>
                      <p:spTgt spid="15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5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 0"/>
          <p:cNvSpPr txBox="1"/>
          <p:nvPr/>
        </p:nvSpPr>
        <p:spPr>
          <a:xfrm>
            <a:off x="658519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ARQUITETURA DA INTERAÇÃO</a:t>
            </a:r>
          </a:p>
        </p:txBody>
      </p:sp>
      <p:sp>
        <p:nvSpPr>
          <p:cNvPr id="156" name="Text 1"/>
          <p:cNvSpPr txBox="1"/>
          <p:nvPr/>
        </p:nvSpPr>
        <p:spPr>
          <a:xfrm>
            <a:off x="658366" y="868680"/>
            <a:ext cx="10874962" cy="42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Quatro passos, menos de 30 segundos</a:t>
            </a:r>
          </a:p>
        </p:txBody>
      </p:sp>
      <p:sp>
        <p:nvSpPr>
          <p:cNvPr id="157" name="Shape 2"/>
          <p:cNvSpPr/>
          <p:nvPr/>
        </p:nvSpPr>
        <p:spPr>
          <a:xfrm>
            <a:off x="659890" y="1720520"/>
            <a:ext cx="2478028" cy="4196845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8" name="Shape 3"/>
          <p:cNvSpPr/>
          <p:nvPr/>
        </p:nvSpPr>
        <p:spPr>
          <a:xfrm>
            <a:off x="915924" y="4353738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9" name="Text 4"/>
          <p:cNvSpPr txBox="1"/>
          <p:nvPr/>
        </p:nvSpPr>
        <p:spPr>
          <a:xfrm>
            <a:off x="915924" y="4423081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160" name="Text 5"/>
          <p:cNvSpPr txBox="1"/>
          <p:nvPr/>
        </p:nvSpPr>
        <p:spPr>
          <a:xfrm>
            <a:off x="1336547" y="4404031"/>
            <a:ext cx="156362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Digitalizar</a:t>
            </a:r>
          </a:p>
        </p:txBody>
      </p:sp>
      <p:sp>
        <p:nvSpPr>
          <p:cNvPr id="161" name="Text 6"/>
          <p:cNvSpPr txBox="1"/>
          <p:nvPr/>
        </p:nvSpPr>
        <p:spPr>
          <a:xfrm>
            <a:off x="915924" y="4792650"/>
            <a:ext cx="1965962" cy="80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cliente digitaliza o código QR do quiosque de vídeo, do tablet ou do autocolante com o seu próprio telemóvel.</a:t>
            </a:r>
          </a:p>
        </p:txBody>
      </p:sp>
      <p:sp>
        <p:nvSpPr>
          <p:cNvPr id="162" name="Shape 7"/>
          <p:cNvSpPr/>
          <p:nvPr/>
        </p:nvSpPr>
        <p:spPr>
          <a:xfrm>
            <a:off x="3457955" y="1720520"/>
            <a:ext cx="2478026" cy="4196845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3" name="Shape 8"/>
          <p:cNvSpPr/>
          <p:nvPr/>
        </p:nvSpPr>
        <p:spPr>
          <a:xfrm>
            <a:off x="3713988" y="4353738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4" name="Text 9"/>
          <p:cNvSpPr txBox="1"/>
          <p:nvPr/>
        </p:nvSpPr>
        <p:spPr>
          <a:xfrm>
            <a:off x="3713988" y="4423081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165" name="Text 10"/>
          <p:cNvSpPr txBox="1"/>
          <p:nvPr/>
        </p:nvSpPr>
        <p:spPr>
          <a:xfrm>
            <a:off x="4134611" y="4404031"/>
            <a:ext cx="156362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Identificar-se</a:t>
            </a:r>
          </a:p>
        </p:txBody>
      </p:sp>
      <p:sp>
        <p:nvSpPr>
          <p:cNvPr id="166" name="Text 11"/>
          <p:cNvSpPr txBox="1"/>
          <p:nvPr/>
        </p:nvSpPr>
        <p:spPr>
          <a:xfrm>
            <a:off x="3713988" y="4792650"/>
            <a:ext cx="1965962" cy="1007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Introduz no telemóvel os dados mínimos: nome, contacto, motivo, documento de identificação ou código promocional.</a:t>
            </a:r>
          </a:p>
        </p:txBody>
      </p:sp>
      <p:sp>
        <p:nvSpPr>
          <p:cNvPr id="167" name="Shape 12"/>
          <p:cNvSpPr/>
          <p:nvPr/>
        </p:nvSpPr>
        <p:spPr>
          <a:xfrm>
            <a:off x="6256020" y="1720520"/>
            <a:ext cx="2478025" cy="4196845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8" name="Shape 13"/>
          <p:cNvSpPr/>
          <p:nvPr/>
        </p:nvSpPr>
        <p:spPr>
          <a:xfrm>
            <a:off x="6512052" y="4353738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9" name="Text 14"/>
          <p:cNvSpPr txBox="1"/>
          <p:nvPr/>
        </p:nvSpPr>
        <p:spPr>
          <a:xfrm>
            <a:off x="6512052" y="4423081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170" name="Text 15"/>
          <p:cNvSpPr txBox="1"/>
          <p:nvPr/>
        </p:nvSpPr>
        <p:spPr>
          <a:xfrm>
            <a:off x="6932676" y="4404031"/>
            <a:ext cx="156362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Ligar-se</a:t>
            </a:r>
          </a:p>
        </p:txBody>
      </p:sp>
      <p:sp>
        <p:nvSpPr>
          <p:cNvPr id="171" name="Text 16"/>
          <p:cNvSpPr txBox="1"/>
          <p:nvPr/>
        </p:nvSpPr>
        <p:spPr>
          <a:xfrm>
            <a:off x="6512052" y="4792650"/>
            <a:ext cx="1965962" cy="80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Introduz um PIN de sincronização. O sistema encaminha a sessão para o primeiro consultor disponível.</a:t>
            </a:r>
          </a:p>
        </p:txBody>
      </p:sp>
      <p:sp>
        <p:nvSpPr>
          <p:cNvPr id="172" name="Shape 17"/>
          <p:cNvSpPr/>
          <p:nvPr/>
        </p:nvSpPr>
        <p:spPr>
          <a:xfrm>
            <a:off x="9054083" y="1720520"/>
            <a:ext cx="2478027" cy="4196845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3" name="Shape 18"/>
          <p:cNvSpPr/>
          <p:nvPr/>
        </p:nvSpPr>
        <p:spPr>
          <a:xfrm>
            <a:off x="9310116" y="4353738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4" name="Text 19"/>
          <p:cNvSpPr txBox="1"/>
          <p:nvPr/>
        </p:nvSpPr>
        <p:spPr>
          <a:xfrm>
            <a:off x="9310116" y="4423081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175" name="Text 20"/>
          <p:cNvSpPr txBox="1"/>
          <p:nvPr/>
        </p:nvSpPr>
        <p:spPr>
          <a:xfrm>
            <a:off x="9730740" y="4404031"/>
            <a:ext cx="156362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Conversar</a:t>
            </a:r>
          </a:p>
        </p:txBody>
      </p:sp>
      <p:sp>
        <p:nvSpPr>
          <p:cNvPr id="176" name="Text 21"/>
          <p:cNvSpPr txBox="1"/>
          <p:nvPr/>
        </p:nvSpPr>
        <p:spPr>
          <a:xfrm>
            <a:off x="9310116" y="4792650"/>
            <a:ext cx="1965962" cy="80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O áudio passa pelo telemóvel do cliente: privacidade total e qualidade de vídeo HD em qualquer ambiente.</a:t>
            </a:r>
          </a:p>
        </p:txBody>
      </p:sp>
      <p:sp>
        <p:nvSpPr>
          <p:cNvPr id="177" name="Shape 22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8" name="Text 23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179" name="Screenshot 2026-08-01 at 6.39.47 PM.png" descr="Screenshot 2026-08-01 at 6.39.47 PM.png"/>
          <p:cNvPicPr>
            <a:picLocks noChangeAspect="1"/>
          </p:cNvPicPr>
          <p:nvPr/>
        </p:nvPicPr>
        <p:blipFill>
          <a:blip r:embed="rId3">
            <a:extLst/>
          </a:blip>
          <a:srcRect l="17" t="0" r="17" b="0"/>
          <a:stretch>
            <a:fillRect/>
          </a:stretch>
        </p:blipFill>
        <p:spPr>
          <a:xfrm>
            <a:off x="941046" y="1901918"/>
            <a:ext cx="1915810" cy="2281920"/>
          </a:xfrm>
          <a:prstGeom prst="rect">
            <a:avLst/>
          </a:prstGeom>
          <a:ln>
            <a:solidFill>
              <a:srgbClr val="DDE3E6"/>
            </a:solidFill>
          </a:ln>
        </p:spPr>
      </p:pic>
      <p:pic>
        <p:nvPicPr>
          <p:cNvPr id="180" name="Screenshot 2026-08-01 at 6.43.17 PM.png" descr="Screenshot 2026-08-01 at 6.43.17 PM.png"/>
          <p:cNvPicPr>
            <a:picLocks noChangeAspect="1"/>
          </p:cNvPicPr>
          <p:nvPr/>
        </p:nvPicPr>
        <p:blipFill>
          <a:blip r:embed="rId4">
            <a:extLst/>
          </a:blip>
          <a:srcRect l="29" t="0" r="29" b="0"/>
          <a:stretch>
            <a:fillRect/>
          </a:stretch>
        </p:blipFill>
        <p:spPr>
          <a:xfrm>
            <a:off x="3719492" y="1902198"/>
            <a:ext cx="1926188" cy="2289464"/>
          </a:xfrm>
          <a:prstGeom prst="rect">
            <a:avLst/>
          </a:prstGeom>
          <a:ln>
            <a:solidFill>
              <a:srgbClr val="DDE3E6"/>
            </a:solidFill>
          </a:ln>
        </p:spPr>
      </p:pic>
      <p:pic>
        <p:nvPicPr>
          <p:cNvPr id="181" name="Screenshot 2026-08-01 at 6.44.24 PM.png" descr="Screenshot 2026-08-01 at 6.44.24 PM.png"/>
          <p:cNvPicPr>
            <a:picLocks noChangeAspect="1"/>
          </p:cNvPicPr>
          <p:nvPr/>
        </p:nvPicPr>
        <p:blipFill>
          <a:blip r:embed="rId5">
            <a:extLst/>
          </a:blip>
          <a:srcRect l="46" t="0" r="46" b="0"/>
          <a:stretch>
            <a:fillRect/>
          </a:stretch>
        </p:blipFill>
        <p:spPr>
          <a:xfrm>
            <a:off x="6508256" y="1905573"/>
            <a:ext cx="1923577" cy="2281855"/>
          </a:xfrm>
          <a:prstGeom prst="rect">
            <a:avLst/>
          </a:prstGeom>
          <a:ln>
            <a:solidFill>
              <a:srgbClr val="DDE3E6"/>
            </a:solidFill>
          </a:ln>
        </p:spPr>
      </p:pic>
      <p:pic>
        <p:nvPicPr>
          <p:cNvPr id="182" name="Screenshot 2026-08-01 at 6.45.34 PM.png" descr="Screenshot 2026-08-01 at 6.45.34 PM.png"/>
          <p:cNvPicPr>
            <a:picLocks noChangeAspect="1"/>
          </p:cNvPicPr>
          <p:nvPr/>
        </p:nvPicPr>
        <p:blipFill>
          <a:blip r:embed="rId6">
            <a:extLst/>
          </a:blip>
          <a:srcRect l="43" t="0" r="43" b="0"/>
          <a:stretch>
            <a:fillRect/>
          </a:stretch>
        </p:blipFill>
        <p:spPr>
          <a:xfrm>
            <a:off x="9309676" y="1902198"/>
            <a:ext cx="1916884" cy="2289067"/>
          </a:xfrm>
          <a:prstGeom prst="rect">
            <a:avLst/>
          </a:prstGeom>
          <a:ln>
            <a:solidFill>
              <a:srgbClr val="DDE3E6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2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ARQUITETURA · SPLIT</a:t>
            </a:r>
          </a:p>
        </p:txBody>
      </p:sp>
      <p:sp>
        <p:nvSpPr>
          <p:cNvPr id="187" name="Text 1"/>
          <p:cNvSpPr txBox="1"/>
          <p:nvPr/>
        </p:nvSpPr>
        <p:spPr>
          <a:xfrm>
            <a:off x="658366" y="868680"/>
            <a:ext cx="10874962" cy="40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Uma única sessão dividida entre dois dispositivos</a:t>
            </a:r>
          </a:p>
        </p:txBody>
      </p:sp>
      <p:sp>
        <p:nvSpPr>
          <p:cNvPr id="188" name="Text 2"/>
          <p:cNvSpPr txBox="1"/>
          <p:nvPr/>
        </p:nvSpPr>
        <p:spPr>
          <a:xfrm>
            <a:off x="658366" y="1572766"/>
            <a:ext cx="9692644" cy="449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8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É a peça técnica que distingue esta tecnologia de qualquer videochamada: os fluxos da mesma sessão dividem-se entre o ecrã do ponto de atendimento e o telemóvel do cliente.</a:t>
            </a:r>
          </a:p>
        </p:txBody>
      </p:sp>
      <p:sp>
        <p:nvSpPr>
          <p:cNvPr id="189" name="Shape 3"/>
          <p:cNvSpPr/>
          <p:nvPr/>
        </p:nvSpPr>
        <p:spPr>
          <a:xfrm>
            <a:off x="658366" y="2286000"/>
            <a:ext cx="4892044" cy="2395728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0" name="Text 4"/>
          <p:cNvSpPr txBox="1"/>
          <p:nvPr/>
        </p:nvSpPr>
        <p:spPr>
          <a:xfrm>
            <a:off x="969264" y="2591053"/>
            <a:ext cx="4270248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60" sz="9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PONTO FÍSICO</a:t>
            </a:r>
          </a:p>
        </p:txBody>
      </p:sp>
      <p:sp>
        <p:nvSpPr>
          <p:cNvPr id="191" name="Text 5"/>
          <p:cNvSpPr txBox="1"/>
          <p:nvPr/>
        </p:nvSpPr>
        <p:spPr>
          <a:xfrm>
            <a:off x="969264" y="2842006"/>
            <a:ext cx="4270248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Quiosque, ecrã ou tablet</a:t>
            </a:r>
          </a:p>
        </p:txBody>
      </p:sp>
      <p:sp>
        <p:nvSpPr>
          <p:cNvPr id="192" name="Shape 6"/>
          <p:cNvSpPr/>
          <p:nvPr/>
        </p:nvSpPr>
        <p:spPr>
          <a:xfrm>
            <a:off x="987552" y="3374135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3" name="Text 7"/>
          <p:cNvSpPr txBox="1"/>
          <p:nvPr/>
        </p:nvSpPr>
        <p:spPr>
          <a:xfrm>
            <a:off x="1225296" y="3330954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Vídeo HD do consultor em tamanho real</a:t>
            </a:r>
          </a:p>
        </p:txBody>
      </p:sp>
      <p:sp>
        <p:nvSpPr>
          <p:cNvPr id="194" name="Shape 8"/>
          <p:cNvSpPr/>
          <p:nvPr/>
        </p:nvSpPr>
        <p:spPr>
          <a:xfrm>
            <a:off x="987552" y="3776471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5" name="Text 9"/>
          <p:cNvSpPr txBox="1"/>
          <p:nvPr/>
        </p:nvSpPr>
        <p:spPr>
          <a:xfrm>
            <a:off x="1225296" y="3733291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Ecrã partilhado de documentos</a:t>
            </a:r>
          </a:p>
        </p:txBody>
      </p:sp>
      <p:sp>
        <p:nvSpPr>
          <p:cNvPr id="196" name="Shape 10"/>
          <p:cNvSpPr/>
          <p:nvPr/>
        </p:nvSpPr>
        <p:spPr>
          <a:xfrm>
            <a:off x="987552" y="4178808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7" name="Text 11"/>
          <p:cNvSpPr txBox="1"/>
          <p:nvPr/>
        </p:nvSpPr>
        <p:spPr>
          <a:xfrm>
            <a:off x="1225296" y="4135626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Recebe o fluxo de media RTP</a:t>
            </a:r>
          </a:p>
        </p:txBody>
      </p:sp>
      <p:sp>
        <p:nvSpPr>
          <p:cNvPr id="198" name="Shape 12"/>
          <p:cNvSpPr/>
          <p:nvPr/>
        </p:nvSpPr>
        <p:spPr>
          <a:xfrm>
            <a:off x="5568696" y="3127248"/>
            <a:ext cx="1051562" cy="713234"/>
          </a:xfrm>
          <a:prstGeom prst="roundRect">
            <a:avLst>
              <a:gd name="adj" fmla="val 5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9" name="Text 13"/>
          <p:cNvSpPr txBox="1"/>
          <p:nvPr/>
        </p:nvSpPr>
        <p:spPr>
          <a:xfrm>
            <a:off x="5568696" y="3344163"/>
            <a:ext cx="1051562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SPLIT</a:t>
            </a:r>
          </a:p>
        </p:txBody>
      </p:sp>
      <p:sp>
        <p:nvSpPr>
          <p:cNvPr id="200" name="Shape 14"/>
          <p:cNvSpPr/>
          <p:nvPr/>
        </p:nvSpPr>
        <p:spPr>
          <a:xfrm>
            <a:off x="6638542" y="2286000"/>
            <a:ext cx="4892042" cy="2395728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1" name="Text 15"/>
          <p:cNvSpPr txBox="1"/>
          <p:nvPr/>
        </p:nvSpPr>
        <p:spPr>
          <a:xfrm>
            <a:off x="6949440" y="2591053"/>
            <a:ext cx="427025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60" sz="9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DISPOSITIVO DO CLIENTE</a:t>
            </a:r>
          </a:p>
        </p:txBody>
      </p:sp>
      <p:sp>
        <p:nvSpPr>
          <p:cNvPr id="202" name="Text 16"/>
          <p:cNvSpPr txBox="1"/>
          <p:nvPr/>
        </p:nvSpPr>
        <p:spPr>
          <a:xfrm>
            <a:off x="6949440" y="2842006"/>
            <a:ext cx="4270250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O seu próprio smartphone, sem aplicação</a:t>
            </a:r>
          </a:p>
        </p:txBody>
      </p:sp>
      <p:sp>
        <p:nvSpPr>
          <p:cNvPr id="203" name="Shape 17"/>
          <p:cNvSpPr/>
          <p:nvPr/>
        </p:nvSpPr>
        <p:spPr>
          <a:xfrm>
            <a:off x="6967728" y="3374135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4" name="Text 18"/>
          <p:cNvSpPr txBox="1"/>
          <p:nvPr/>
        </p:nvSpPr>
        <p:spPr>
          <a:xfrm>
            <a:off x="7205471" y="3330954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Áudio privado bidirecional</a:t>
            </a:r>
          </a:p>
        </p:txBody>
      </p:sp>
      <p:sp>
        <p:nvSpPr>
          <p:cNvPr id="205" name="Shape 19"/>
          <p:cNvSpPr/>
          <p:nvPr/>
        </p:nvSpPr>
        <p:spPr>
          <a:xfrm>
            <a:off x="6967728" y="3776471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6" name="Text 20"/>
          <p:cNvSpPr txBox="1"/>
          <p:nvPr/>
        </p:nvSpPr>
        <p:spPr>
          <a:xfrm>
            <a:off x="7205471" y="3733291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Sinalização e controlo de sessão (RTC)</a:t>
            </a:r>
          </a:p>
        </p:txBody>
      </p:sp>
      <p:sp>
        <p:nvSpPr>
          <p:cNvPr id="207" name="Shape 21"/>
          <p:cNvSpPr/>
          <p:nvPr/>
        </p:nvSpPr>
        <p:spPr>
          <a:xfrm>
            <a:off x="6967728" y="4178808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8" name="Text 22"/>
          <p:cNvSpPr txBox="1"/>
          <p:nvPr/>
        </p:nvSpPr>
        <p:spPr>
          <a:xfrm>
            <a:off x="7205471" y="4135626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Captura de dados e seleção de serviço</a:t>
            </a:r>
          </a:p>
        </p:txBody>
      </p:sp>
      <p:sp>
        <p:nvSpPr>
          <p:cNvPr id="209" name="Shape 23"/>
          <p:cNvSpPr/>
          <p:nvPr/>
        </p:nvSpPr>
        <p:spPr>
          <a:xfrm>
            <a:off x="658366" y="4956047"/>
            <a:ext cx="10874962" cy="603506"/>
          </a:xfrm>
          <a:prstGeom prst="rect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0" name="Text 24"/>
          <p:cNvSpPr txBox="1"/>
          <p:nvPr/>
        </p:nvSpPr>
        <p:spPr>
          <a:xfrm>
            <a:off x="932687" y="5168898"/>
            <a:ext cx="10326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Centro de contacto · ACD · consultores no navegador — recebem ambos os fluxos como uma única interação</a:t>
            </a:r>
          </a:p>
        </p:txBody>
      </p:sp>
      <p:sp>
        <p:nvSpPr>
          <p:cNvPr id="211" name="Text 25"/>
          <p:cNvSpPr txBox="1"/>
          <p:nvPr/>
        </p:nvSpPr>
        <p:spPr>
          <a:xfrm>
            <a:off x="658366" y="5751320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Uma única sessão lógica · Atravessa firewalls e NAT corporativos · WiFi, 5G ou LTE · modo PWA para reconectar mais tarde · sem VPN · sem aplicação · sem instalação</a:t>
            </a:r>
          </a:p>
        </p:txBody>
      </p:sp>
      <p:sp>
        <p:nvSpPr>
          <p:cNvPr id="212" name="Shape 26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3" name="Text 27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214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875114" y="5709758"/>
            <a:ext cx="1903737" cy="14278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