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bby de hotel con un Video Quiosco Phygital: una concierge remota atiende a una huésped por víde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7800" y="1478842"/>
            <a:ext cx="6933895" cy="390031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57800" y="1478842"/>
            <a:ext cx="73152" cy="3900316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94360" y="731520"/>
            <a:ext cx="2743200" cy="310896"/>
          </a:xfrm>
          <a:prstGeom prst="roundRect">
            <a:avLst>
              <a:gd name="adj" fmla="val 50000"/>
            </a:avLst>
          </a:prstGeom>
          <a:solidFill>
            <a:srgbClr val="212F38"/>
          </a:solidFill>
          <a:ln w="9525">
            <a:solidFill>
              <a:srgbClr val="FAD6D1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94360" y="7315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Propuesta de solución · Hotelería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37160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Phygital</a:t>
            </a:r>
            <a:endParaRPr lang="en-US" sz="46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33172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humana remota en cada punto de atención, donde y cuando hace falta.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5204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Más atención y más venta, con una plantilla que deja de depender del mercado laboral local.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94360" y="4480560"/>
            <a:ext cx="4206240" cy="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94360" y="46634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Preparado para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[Nombre de la cadena]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Octubre 2026</a:t>
            </a:r>
            <a:endParaRPr lang="en-US" sz="1200" dirty="0"/>
          </a:p>
        </p:txBody>
      </p:sp>
      <p:pic>
        <p:nvPicPr>
          <p:cNvPr id="11" name="Image 1" descr="IntPower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5806440"/>
            <a:ext cx="1737360" cy="5718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reto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mostrador no escala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6304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demanda del hotel llega en picos, en varios idiomas y a cualquier hora. La plantilla presencial, no.</a:t>
            </a:r>
            <a:endParaRPr lang="en-US" sz="1300" dirty="0"/>
          </a:p>
        </p:txBody>
      </p:sp>
      <p:pic>
        <p:nvPicPr>
          <p:cNvPr id="6" name="Image 0" descr="Recepción de hotel con cola de huéspedes con maletas esperando a ser atendid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2148840"/>
            <a:ext cx="6126480" cy="32461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94360" y="548640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Llegadas concentradas: todos esperan al mismo mostrador.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7132320" y="9144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857" y="1006937"/>
            <a:ext cx="235549" cy="23554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26680" y="89611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Picos y esperas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7726680" y="1188720"/>
            <a:ext cx="3870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Check-in, salidas y consultas coinciden en las mismas franjas.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7132320" y="1874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857" y="1967057"/>
            <a:ext cx="235549" cy="23554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26680" y="185623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Absentismo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7726680" y="2148840"/>
            <a:ext cx="3870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ausencia deja un puesto vacío o un sustituto que hay que pagar.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7132320" y="28346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857" y="2927177"/>
            <a:ext cx="235549" cy="23554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26680" y="281635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Talento local escaso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7726680" y="3108960"/>
            <a:ext cx="3870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zonas turísticas faltan perfiles formados, con idiomas y dispuestos a desplazarse.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7132320" y="37947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4857" y="3887297"/>
            <a:ext cx="235549" cy="235549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726680" y="3776472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que se pierde</a:t>
            </a:r>
            <a:endParaRPr lang="en-US" sz="1300" dirty="0"/>
          </a:p>
        </p:txBody>
      </p:sp>
      <p:sp>
        <p:nvSpPr>
          <p:cNvPr id="23" name="Text 16"/>
          <p:cNvSpPr txBox="1"/>
          <p:nvPr/>
        </p:nvSpPr>
        <p:spPr>
          <a:xfrm>
            <a:off x="7726680" y="4069080"/>
            <a:ext cx="3870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Excursiones, SPA y mejoras solo se venden si alguien está ahí para ofrecerlas.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7132320" y="4846320"/>
            <a:ext cx="4465015" cy="868680"/>
          </a:xfrm>
          <a:prstGeom prst="rect">
            <a:avLst/>
          </a:prstGeom>
          <a:solidFill>
            <a:srgbClr val="212F38"/>
          </a:solidFill>
          <a:ln w="12700">
            <a:solidFill>
              <a:srgbClr val="212F38"/>
            </a:solidFill>
            <a:prstDash val="solid"/>
          </a:ln>
        </p:spPr>
      </p:sp>
      <p:sp>
        <p:nvSpPr>
          <p:cNvPr id="25" name="Text 18"/>
          <p:cNvSpPr txBox="1"/>
          <p:nvPr/>
        </p:nvSpPr>
        <p:spPr>
          <a:xfrm>
            <a:off x="7360920" y="4846320"/>
            <a:ext cx="40078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dilema: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sustituir a quien falta dispara el coste; no sustituirlo penaliza el servicio y la venta.</a:t>
            </a:r>
            <a:endParaRPr lang="en-US" sz="1150" dirty="0"/>
          </a:p>
        </p:txBody>
      </p:sp>
      <p:pic>
        <p:nvPicPr>
          <p:cNvPr id="26" name="Image 5" descr="IntPower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solución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misma recepción, con atención Phygital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Quioscos junto al mostrador, atendidos por expertos remotos. El equipo presencial sigue; lo que hoy espera, se atiende.</a:t>
            </a:r>
            <a:endParaRPr lang="en-US" sz="1250" dirty="0"/>
          </a:p>
        </p:txBody>
      </p:sp>
      <p:pic>
        <p:nvPicPr>
          <p:cNvPr id="6" name="Image 0" descr="Recepción con cola de huéspedes con malet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920240"/>
            <a:ext cx="5364328" cy="2651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77240" y="2103120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10312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Hoy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94360" y="4709160"/>
            <a:ext cx="5364328" cy="1389888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855464"/>
            <a:ext cx="182880" cy="1828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97280" y="4800600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esperan al mismo mostrador</a:t>
            </a:r>
            <a:endParaRPr lang="en-US" sz="11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157216"/>
            <a:ext cx="182880" cy="1828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97280" y="5102352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ausencia es un puesto vacío</a:t>
            </a:r>
            <a:endParaRPr lang="en-US" sz="11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458968"/>
            <a:ext cx="182880" cy="18288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5404104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cuenta el talento de la zona</a:t>
            </a:r>
            <a:endParaRPr lang="en-US" sz="11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5760720"/>
            <a:ext cx="182880" cy="18288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097280" y="5705856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Nadie vende servicios en el pico</a:t>
            </a:r>
            <a:endParaRPr lang="en-US" sz="1100" dirty="0"/>
          </a:p>
        </p:txBody>
      </p:sp>
      <p:pic>
        <p:nvPicPr>
          <p:cNvPr id="18" name="Image 5" descr="La misma recepción con Video Quioscos de conserjería en vídeo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3008" y="1920240"/>
            <a:ext cx="5364328" cy="2651760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6415888" y="2103120"/>
            <a:ext cx="1280160" cy="32918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20" name="Text 12"/>
          <p:cNvSpPr txBox="1"/>
          <p:nvPr/>
        </p:nvSpPr>
        <p:spPr>
          <a:xfrm>
            <a:off x="6415888" y="210312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Phygital</a:t>
            </a:r>
            <a:endParaRPr lang="en-US" sz="1150" dirty="0"/>
          </a:p>
        </p:txBody>
      </p:sp>
      <p:sp>
        <p:nvSpPr>
          <p:cNvPr id="21" name="Shape 13"/>
          <p:cNvSpPr/>
          <p:nvPr/>
        </p:nvSpPr>
        <p:spPr>
          <a:xfrm>
            <a:off x="6233008" y="4709160"/>
            <a:ext cx="5364328" cy="1389888"/>
          </a:xfrm>
          <a:prstGeom prst="rect">
            <a:avLst/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1608" y="4855464"/>
            <a:ext cx="182880" cy="182880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6735928" y="4800600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Check-in y consultas también en los quioscos</a:t>
            </a:r>
            <a:endParaRPr lang="en-US" sz="11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608" y="5157216"/>
            <a:ext cx="182880" cy="182880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735928" y="5102352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primer experto libre cubre la ausencia</a:t>
            </a:r>
            <a:endParaRPr lang="en-US" sz="11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1608" y="5458968"/>
            <a:ext cx="182880" cy="182880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6735928" y="5404104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experto atiende desde donde vive</a:t>
            </a:r>
            <a:endParaRPr lang="en-US" sz="110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1608" y="5760720"/>
            <a:ext cx="182880" cy="182880"/>
          </a:xfrm>
          <a:prstGeom prst="rect">
            <a:avLst/>
          </a:prstGeom>
        </p:spPr>
      </p:pic>
      <p:sp>
        <p:nvSpPr>
          <p:cNvPr id="29" name="Text 17"/>
          <p:cNvSpPr txBox="1"/>
          <p:nvPr/>
        </p:nvSpPr>
        <p:spPr>
          <a:xfrm>
            <a:off x="6735928" y="5705856"/>
            <a:ext cx="467852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y upselling en cada conversación</a:t>
            </a:r>
            <a:endParaRPr lang="en-US" sz="1100" dirty="0"/>
          </a:p>
        </p:txBody>
      </p:sp>
      <p:pic>
        <p:nvPicPr>
          <p:cNvPr id="30" name="Image 10" descr="IntPowers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31" name="Text 18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Cómo funciona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huésped pulsa, un experto responde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distribución inteligente conecta cada punto con el primer experto disponible, en el idioma del huésped, esté donde esté.</a:t>
            </a:r>
            <a:endParaRPr lang="en-US" sz="1250" dirty="0"/>
          </a:p>
        </p:txBody>
      </p:sp>
      <p:pic>
        <p:nvPicPr>
          <p:cNvPr id="6" name="Image 0" descr="Pantalla de Conserjería en vídeo en el lobby con una concierge remo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965960"/>
            <a:ext cx="3332378" cy="21945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94360" y="429768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huésped, en el hotel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4599432"/>
            <a:ext cx="33323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Pulsa en el Video Quiosco, la tableta o el QR y elige: check-in o servicios.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981602" y="2871216"/>
            <a:ext cx="384048" cy="38404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898" y="2953512"/>
            <a:ext cx="219456" cy="219456"/>
          </a:xfrm>
          <a:prstGeom prst="rect">
            <a:avLst/>
          </a:prstGeom>
        </p:spPr>
      </p:pic>
      <p:pic>
        <p:nvPicPr>
          <p:cNvPr id="11" name="Image 2" descr="Concierge en el back office del hotel atendiendo por víde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658" y="1965960"/>
            <a:ext cx="3332378" cy="21945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429658" y="429768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experto, en el back office…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4429658" y="4599432"/>
            <a:ext cx="33323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concierge del propio hotel atiende varios puntos a la vez.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7816901" y="2871216"/>
            <a:ext cx="384048" cy="384048"/>
          </a:xfrm>
          <a:prstGeom prst="ellipse">
            <a:avLst/>
          </a:prstGeom>
          <a:solidFill>
            <a:srgbClr val="212F38"/>
          </a:solidFill>
          <a:ln w="12700">
            <a:solidFill>
              <a:srgbClr val="212F38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7816901" y="28712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</a:t>
            </a:r>
            <a:endParaRPr lang="en-US" sz="1300" dirty="0"/>
          </a:p>
        </p:txBody>
      </p:sp>
      <p:pic>
        <p:nvPicPr>
          <p:cNvPr id="16" name="Image 3" descr="Agente de video contact center con auriculares atendiendo a un huéspe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957" y="1965960"/>
            <a:ext cx="3332378" cy="219456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8264957" y="4297680"/>
            <a:ext cx="3332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…o en un video contact center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8264957" y="4599432"/>
            <a:ext cx="33323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equipo compartido entre hoteles: propio, del grupo o externo.</a:t>
            </a:r>
            <a:endParaRPr lang="en-US" sz="1050" dirty="0"/>
          </a:p>
        </p:txBody>
      </p:sp>
      <p:sp>
        <p:nvSpPr>
          <p:cNvPr id="19" name="Shape 13"/>
          <p:cNvSpPr/>
          <p:nvPr/>
        </p:nvSpPr>
        <p:spPr>
          <a:xfrm>
            <a:off x="594360" y="5166360"/>
            <a:ext cx="11002975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94360" y="534924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74" y="5437754"/>
            <a:ext cx="225308" cy="22530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43000" y="5330952"/>
            <a:ext cx="2936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 autoservicio</a:t>
            </a:r>
            <a:endParaRPr lang="en-US" sz="1250" dirty="0"/>
          </a:p>
        </p:txBody>
      </p:sp>
      <p:sp>
        <p:nvSpPr>
          <p:cNvPr id="23" name="Text 16"/>
          <p:cNvSpPr txBox="1"/>
          <p:nvPr/>
        </p:nvSpPr>
        <p:spPr>
          <a:xfrm>
            <a:off x="1143000" y="5605272"/>
            <a:ext cx="2936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 otro lado de la pantalla siempre hay una persona.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4353458" y="534924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1972" y="5437754"/>
            <a:ext cx="225308" cy="225308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4902098" y="5330952"/>
            <a:ext cx="2936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sustituye al equipo</a:t>
            </a:r>
            <a:endParaRPr lang="en-US" sz="1250" dirty="0"/>
          </a:p>
        </p:txBody>
      </p:sp>
      <p:sp>
        <p:nvSpPr>
          <p:cNvPr id="27" name="Text 19"/>
          <p:cNvSpPr txBox="1"/>
          <p:nvPr/>
        </p:nvSpPr>
        <p:spPr>
          <a:xfrm>
            <a:off x="4902098" y="5605272"/>
            <a:ext cx="2936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 complementa y cubre sus huecos.</a:t>
            </a:r>
            <a:endParaRPr lang="en-US" sz="1050" dirty="0"/>
          </a:p>
        </p:txBody>
      </p:sp>
      <p:sp>
        <p:nvSpPr>
          <p:cNvPr id="28" name="Shape 20"/>
          <p:cNvSpPr/>
          <p:nvPr/>
        </p:nvSpPr>
        <p:spPr>
          <a:xfrm>
            <a:off x="8112557" y="5349240"/>
            <a:ext cx="402336" cy="402336"/>
          </a:xfrm>
          <a:prstGeom prst="roundRect">
            <a:avLst>
              <a:gd name="adj" fmla="val 22727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1071" y="5437754"/>
            <a:ext cx="225308" cy="225308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8661197" y="5330952"/>
            <a:ext cx="2936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exige obras</a:t>
            </a:r>
            <a:endParaRPr lang="en-US" sz="1250" dirty="0"/>
          </a:p>
        </p:txBody>
      </p:sp>
      <p:sp>
        <p:nvSpPr>
          <p:cNvPr id="31" name="Text 22"/>
          <p:cNvSpPr txBox="1"/>
          <p:nvPr/>
        </p:nvSpPr>
        <p:spPr>
          <a:xfrm>
            <a:off x="8661197" y="5605272"/>
            <a:ext cx="2936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Punto a punto, y se amplía según resultados.</a:t>
            </a:r>
            <a:endParaRPr lang="en-US" sz="1050" dirty="0"/>
          </a:p>
        </p:txBody>
      </p:sp>
      <p:pic>
        <p:nvPicPr>
          <p:cNvPr id="32" name="Image 7" descr="IntPowers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se aplica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punto, con su formato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6304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empieza donde más duele y se amplía sin obras. La misma red de expertos atiende todos los puntos de todos los hoteles.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94360" y="2258568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6897" y="2351105"/>
            <a:ext cx="235549" cy="235549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61288" y="2240280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Recepción y lobby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161288" y="2514600"/>
            <a:ext cx="2359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Apoyo en picos, idiomas y consultas largas.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749040" y="2258568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577" y="2351105"/>
            <a:ext cx="235549" cy="23554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315968" y="2240280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Excursiones y experiencias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4315968" y="2514600"/>
            <a:ext cx="2359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Venta todo el día, no solo en el horario del puesto.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94360" y="35204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897" y="3612977"/>
            <a:ext cx="235549" cy="23554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161288" y="3502152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SPA y bienestar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1161288" y="3776472"/>
            <a:ext cx="2359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Asesoramiento y reservas con quien conoce los tratamientos.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749040" y="35204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1577" y="3612977"/>
            <a:ext cx="235549" cy="235549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4315968" y="3502152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Habitación por QR</a:t>
            </a:r>
            <a:endParaRPr lang="en-US" sz="1250" dirty="0"/>
          </a:p>
        </p:txBody>
      </p:sp>
      <p:sp>
        <p:nvSpPr>
          <p:cNvPr id="21" name="Text 15"/>
          <p:cNvSpPr txBox="1"/>
          <p:nvPr/>
        </p:nvSpPr>
        <p:spPr>
          <a:xfrm>
            <a:off x="4315968" y="3776472"/>
            <a:ext cx="2359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misma atención desde el móvil, sin app.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594360" y="478231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897" y="4874849"/>
            <a:ext cx="235549" cy="235549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161288" y="4764024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de socios</a:t>
            </a:r>
            <a:endParaRPr lang="en-US" sz="1250" dirty="0"/>
          </a:p>
        </p:txBody>
      </p:sp>
      <p:sp>
        <p:nvSpPr>
          <p:cNvPr id="25" name="Text 18"/>
          <p:cNvSpPr txBox="1"/>
          <p:nvPr/>
        </p:nvSpPr>
        <p:spPr>
          <a:xfrm>
            <a:off x="1161288" y="5038344"/>
            <a:ext cx="2359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Traslados, alquiler, asistencia médica o seguros, con comisión para el hotel.</a:t>
            </a:r>
            <a:endParaRPr lang="en-US" sz="1050" dirty="0"/>
          </a:p>
        </p:txBody>
      </p:sp>
      <p:sp>
        <p:nvSpPr>
          <p:cNvPr id="26" name="Shape 19"/>
          <p:cNvSpPr/>
          <p:nvPr/>
        </p:nvSpPr>
        <p:spPr>
          <a:xfrm>
            <a:off x="3749040" y="478231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1577" y="4874849"/>
            <a:ext cx="235549" cy="235549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4315968" y="4764024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Noche y fuera de horario</a:t>
            </a:r>
            <a:endParaRPr lang="en-US" sz="1250" dirty="0"/>
          </a:p>
        </p:txBody>
      </p:sp>
      <p:sp>
        <p:nvSpPr>
          <p:cNvPr id="29" name="Text 21"/>
          <p:cNvSpPr txBox="1"/>
          <p:nvPr/>
        </p:nvSpPr>
        <p:spPr>
          <a:xfrm>
            <a:off x="4315968" y="5038344"/>
            <a:ext cx="23591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equipo compartido cubre las horas que un hotel solo no justifica.</a:t>
            </a:r>
            <a:endParaRPr lang="en-US" sz="1050" dirty="0"/>
          </a:p>
        </p:txBody>
      </p:sp>
      <p:pic>
        <p:nvPicPr>
          <p:cNvPr id="30" name="Image 6" descr="Huéspedes consultando servicios con una concierge remota en un Video Quiosco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3720" y="868680"/>
            <a:ext cx="4693615" cy="2640159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6903720" y="3856311"/>
            <a:ext cx="4693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Tres formatos, una sola red</a:t>
            </a:r>
            <a:endParaRPr lang="en-US" sz="1250" dirty="0"/>
          </a:p>
        </p:txBody>
      </p:sp>
      <p:sp>
        <p:nvSpPr>
          <p:cNvPr id="32" name="Shape 23"/>
          <p:cNvSpPr/>
          <p:nvPr/>
        </p:nvSpPr>
        <p:spPr>
          <a:xfrm>
            <a:off x="6903720" y="4222071"/>
            <a:ext cx="4693615" cy="45720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8312" y="4313511"/>
            <a:ext cx="274320" cy="274320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7498080" y="4222071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Tableta</a:t>
            </a:r>
            <a:endParaRPr lang="en-US" sz="1100" dirty="0"/>
          </a:p>
        </p:txBody>
      </p:sp>
      <p:sp>
        <p:nvSpPr>
          <p:cNvPr id="35" name="Text 25"/>
          <p:cNvSpPr txBox="1"/>
          <p:nvPr/>
        </p:nvSpPr>
        <p:spPr>
          <a:xfrm>
            <a:off x="8869680" y="4222071"/>
            <a:ext cx="25904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forma más fácil de empezar.</a:t>
            </a:r>
            <a:endParaRPr lang="en-US" sz="1000" dirty="0"/>
          </a:p>
        </p:txBody>
      </p:sp>
      <p:sp>
        <p:nvSpPr>
          <p:cNvPr id="36" name="Shape 26"/>
          <p:cNvSpPr/>
          <p:nvPr/>
        </p:nvSpPr>
        <p:spPr>
          <a:xfrm>
            <a:off x="6903720" y="4752423"/>
            <a:ext cx="4693615" cy="45720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3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8312" y="4843863"/>
            <a:ext cx="274320" cy="274320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7498080" y="4752423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 formato</a:t>
            </a:r>
            <a:endParaRPr lang="en-US" sz="1100" dirty="0"/>
          </a:p>
        </p:txBody>
      </p:sp>
      <p:sp>
        <p:nvSpPr>
          <p:cNvPr id="39" name="Text 28"/>
          <p:cNvSpPr txBox="1"/>
          <p:nvPr/>
        </p:nvSpPr>
        <p:spPr>
          <a:xfrm>
            <a:off x="8869680" y="4752423"/>
            <a:ext cx="25904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Quiosco Phygital a tamaño real.</a:t>
            </a:r>
            <a:endParaRPr lang="en-US" sz="1000" dirty="0"/>
          </a:p>
        </p:txBody>
      </p:sp>
      <p:sp>
        <p:nvSpPr>
          <p:cNvPr id="40" name="Shape 29"/>
          <p:cNvSpPr/>
          <p:nvPr/>
        </p:nvSpPr>
        <p:spPr>
          <a:xfrm>
            <a:off x="6903720" y="5282775"/>
            <a:ext cx="4693615" cy="45720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pic>
        <p:nvPicPr>
          <p:cNvPr id="4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8312" y="5374215"/>
            <a:ext cx="274320" cy="274320"/>
          </a:xfrm>
          <a:prstGeom prst="rect">
            <a:avLst/>
          </a:prstGeom>
        </p:spPr>
      </p:pic>
      <p:sp>
        <p:nvSpPr>
          <p:cNvPr id="42" name="Text 30"/>
          <p:cNvSpPr txBox="1"/>
          <p:nvPr/>
        </p:nvSpPr>
        <p:spPr>
          <a:xfrm>
            <a:off x="7498080" y="5282775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QR y móvil</a:t>
            </a:r>
            <a:endParaRPr lang="en-US" sz="1100" dirty="0"/>
          </a:p>
        </p:txBody>
      </p:sp>
      <p:sp>
        <p:nvSpPr>
          <p:cNvPr id="43" name="Text 31"/>
          <p:cNvSpPr txBox="1"/>
          <p:nvPr/>
        </p:nvSpPr>
        <p:spPr>
          <a:xfrm>
            <a:off x="8869680" y="5282775"/>
            <a:ext cx="25904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Desde la habitación, la piscina o la cola.</a:t>
            </a:r>
            <a:endParaRPr lang="en-US" sz="1000" dirty="0"/>
          </a:p>
        </p:txBody>
      </p:sp>
      <p:pic>
        <p:nvPicPr>
          <p:cNvPr id="44" name="Image 10" descr="IntPowers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45" name="Text 32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12648"/>
            <a:ext cx="109728" cy="109728"/>
          </a:xfrm>
          <a:prstGeom prst="ellipse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95528" y="54864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Cómo empezamos</a:t>
            </a:r>
            <a:endParaRPr lang="en-US" sz="115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68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un hotel a toda la cadena, en cuatro pasos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4173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paso se decide con los resultados del anterior. Nada se amplía sin datos.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68680" y="2377440"/>
            <a:ext cx="10454335" cy="0"/>
          </a:xfrm>
          <a:prstGeom prst="line">
            <a:avLst/>
          </a:prstGeom>
          <a:noFill/>
          <a:ln w="19050">
            <a:solidFill>
              <a:srgbClr val="D4D4D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2103120"/>
            <a:ext cx="548640" cy="548640"/>
          </a:xfrm>
          <a:prstGeom prst="ellipse">
            <a:avLst/>
          </a:prstGeom>
          <a:solidFill>
            <a:srgbClr val="FF6D5F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94360" y="2880360"/>
            <a:ext cx="2579294" cy="2148840"/>
          </a:xfrm>
          <a:prstGeom prst="rect">
            <a:avLst/>
          </a:prstGeom>
          <a:solidFill>
            <a:srgbClr val="FAD6D1"/>
          </a:solidFill>
          <a:ln w="12700">
            <a:solidFill>
              <a:srgbClr val="FAD6D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Diagnóstico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Revisamos uno o dos hoteles: puntos de atención, picos y plantilla.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4343400"/>
            <a:ext cx="2122094" cy="0"/>
          </a:xfrm>
          <a:prstGeom prst="line">
            <a:avLst/>
          </a:prstGeom>
          <a:noFill/>
          <a:ln w="9525">
            <a:solidFill>
              <a:srgbClr val="FF6D5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B44A4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hotel y qué puntos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402254" y="2103120"/>
            <a:ext cx="548640" cy="548640"/>
          </a:xfrm>
          <a:prstGeom prst="ellipse">
            <a:avLst/>
          </a:prstGeom>
          <a:solidFill>
            <a:srgbClr val="212F38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402254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402254" y="2880360"/>
            <a:ext cx="2579294" cy="214884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30854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Piloto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3630854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Quioscos y tabletas en un hotel, con objetivos medibles.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30854" y="4343400"/>
            <a:ext cx="2122094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630854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 funciona y cuánto vale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148" y="2103120"/>
            <a:ext cx="548640" cy="548640"/>
          </a:xfrm>
          <a:prstGeom prst="ellipse">
            <a:avLst/>
          </a:prstGeom>
          <a:solidFill>
            <a:srgbClr val="212F38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21014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10148" y="2880360"/>
            <a:ext cx="2579294" cy="214884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38748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 de hoteles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38748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equipo remoto compartido entre varios hoteles.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38748" y="4343400"/>
            <a:ext cx="2122094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38748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Equipo interno, mixto o externo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018041" y="2103120"/>
            <a:ext cx="548640" cy="548640"/>
          </a:xfrm>
          <a:prstGeom prst="ellipse">
            <a:avLst/>
          </a:prstGeom>
          <a:solidFill>
            <a:srgbClr val="212F38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9018041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9018041" y="2880360"/>
            <a:ext cx="2579294" cy="2148840"/>
          </a:xfrm>
          <a:prstGeom prst="rect">
            <a:avLst/>
          </a:prstGeom>
          <a:solidFill>
            <a:srgbClr val="F2F4F6"/>
          </a:solidFill>
          <a:ln w="12700">
            <a:solidFill>
              <a:srgbClr val="F2F4F6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246641" y="3081528"/>
            <a:ext cx="212209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Ecosistema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9246641" y="3474720"/>
            <a:ext cx="212209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C4A5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de socios sobre la misma red: traslados, wellness, seguros.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246641" y="4343400"/>
            <a:ext cx="2122094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9246641" y="4434840"/>
            <a:ext cx="2122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decide · </a:t>
            </a:r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socios y con qué reparto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94360" y="5257800"/>
            <a:ext cx="11002975" cy="822960"/>
          </a:xfrm>
          <a:prstGeom prst="rect">
            <a:avLst/>
          </a:prstGeom>
          <a:solidFill>
            <a:srgbClr val="212F38"/>
          </a:solidFill>
          <a:ln w="12700">
            <a:solidFill>
              <a:srgbClr val="212F38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68680" y="52578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de servicio</a:t>
            </a:r>
            <a:endParaRPr lang="en-US" sz="11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 licencias ni infraestructura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3319272" y="5440680"/>
            <a:ext cx="0" cy="45720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3520440" y="5257800"/>
            <a:ext cx="24484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Cuota base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capacidad de atención o por punto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042050" y="5440680"/>
            <a:ext cx="0" cy="45720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243218" y="5257800"/>
            <a:ext cx="24484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Variable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sobre ventas por vídeo, opcional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8764829" y="5440680"/>
            <a:ext cx="0" cy="457200"/>
          </a:xfrm>
          <a:prstGeom prst="line">
            <a:avLst/>
          </a:prstGeom>
          <a:noFill/>
          <a:ln w="9525">
            <a:solidFill>
              <a:srgbClr val="4D5C6E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8965997" y="5257800"/>
            <a:ext cx="24484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KPI medidos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esperas, atención y venta por punto</a:t>
            </a:r>
            <a:endParaRPr lang="en-US" sz="1050" dirty="0"/>
          </a:p>
        </p:txBody>
      </p:sp>
      <p:pic>
        <p:nvPicPr>
          <p:cNvPr id="43" name="Image 0" descr="IntPow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291072"/>
            <a:ext cx="1225296" cy="403327"/>
          </a:xfrm>
          <a:prstGeom prst="rect">
            <a:avLst/>
          </a:prstGeom>
        </p:spPr>
      </p:pic>
      <p:sp>
        <p:nvSpPr>
          <p:cNvPr id="44" name="Text 41"/>
          <p:cNvSpPr txBox="1"/>
          <p:nvPr/>
        </p:nvSpPr>
        <p:spPr>
          <a:xfrm>
            <a:off x="6110935" y="6336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Hotel Phygital · Documento confidencial · </a:t>
            </a:r>
            <a:pPr algn="r" indent="0" marL="0">
              <a:buNone/>
            </a:pPr>
            <a:r>
              <a:rPr lang="en-US" sz="9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areja de huéspedes atendida por una concierge remota en un Video Quiosc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9320" y="0"/>
            <a:ext cx="62023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89320" y="0"/>
            <a:ext cx="73152" cy="6858000"/>
          </a:xfrm>
          <a:prstGeom prst="rect">
            <a:avLst/>
          </a:prstGeom>
          <a:solidFill>
            <a:srgbClr val="FF6D5F"/>
          </a:solidFill>
          <a:ln w="12700">
            <a:solidFill>
              <a:srgbClr val="FF6D5F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594360" y="685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AD6D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Próximo paso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105156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Encontremos tu primer Hotel Phygital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201168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reunión de 45 minutos para elegir el hotel y los puntos de atención del diagnóstico.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94360" y="2743200"/>
            <a:ext cx="4937760" cy="1828800"/>
          </a:xfrm>
          <a:prstGeom prst="rect">
            <a:avLst/>
          </a:prstGeom>
          <a:solidFill>
            <a:srgbClr val="2A3A45"/>
          </a:solidFill>
          <a:ln w="12700">
            <a:solidFill>
              <a:srgbClr val="2A3A4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68680" y="28803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Para aterrizarlo, ayuda traer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24612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Uno o dos hoteles candidatos</a:t>
            </a:r>
            <a:endParaRPr lang="en-US" sz="1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duelen más el absentismo y la falta de personal</a:t>
            </a:r>
            <a:endParaRPr lang="en-US" sz="1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Picos, horarios e idiomas por franja</a:t>
            </a:r>
            <a:endParaRPr lang="en-US" sz="11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propios y de socios que hoy se venden poco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4709160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Powers</a:t>
            </a:r>
            <a:endParaRPr lang="en-US" sz="11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DE3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Atención Phygital y video contact center</a:t>
            </a:r>
            <a:endParaRPr lang="en-US" sz="11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Madrid · Miami</a:t>
            </a:r>
            <a:endParaRPr lang="en-US" sz="1100" dirty="0"/>
          </a:p>
        </p:txBody>
      </p:sp>
      <p:pic>
        <p:nvPicPr>
          <p:cNvPr id="11" name="Image 1" descr="IntPower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5989320"/>
            <a:ext cx="1737360" cy="571881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040" y="6053328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971800" y="5943600"/>
            <a:ext cx="2560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C4CDD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Documento confidencial preparado para [Nombre de la cadena]. Base de conversación, no oferta vinculante. Octubre 2026.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Interactive Powers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Hotel Phygital · Interactive Powers</dc:title>
  <dc:subject>PptxGenJS Presentation</dc:subject>
  <dc:creator>Interactive Powers</dc:creator>
  <cp:lastModifiedBy>Interactive Powers</cp:lastModifiedBy>
  <cp:revision>1</cp:revision>
  <dcterms:created xsi:type="dcterms:W3CDTF">2026-10-07T02:44:16Z</dcterms:created>
  <dcterms:modified xsi:type="dcterms:W3CDTF">2026-10-07T02:44:16Z</dcterms:modified>
</cp:coreProperties>
</file>