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ndedor presentando en una tableta a un experto financiero remoto a una clien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0" y="1480906"/>
            <a:ext cx="6933895" cy="389618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57800" y="1480906"/>
            <a:ext cx="73152" cy="3896189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94360" y="731520"/>
            <a:ext cx="3291840" cy="310896"/>
          </a:xfrm>
          <a:prstGeom prst="roundRect">
            <a:avLst>
              <a:gd name="adj" fmla="val 50000"/>
            </a:avLst>
          </a:prstGeom>
          <a:solidFill>
            <a:srgbClr val="212F38"/>
          </a:solidFill>
          <a:ln w="9525">
            <a:solidFill>
              <a:srgbClr val="FAD6D1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94360" y="73152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Propuesta de solución · Retail y automoción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325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</a:t>
            </a:r>
            <a:endParaRPr lang="en-US" sz="38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0604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Crédito y seguros cerrados en tienda, con un experto financiero remoto en cada punto de venta.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6576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Video Quiosco o tableta. Electrodomésticos, telefonía y concesionarios.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94360" y="4480560"/>
            <a:ext cx="4206240" cy="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94360" y="46634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Preparado para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[Nombre de la empresa]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Octubre 2026</a:t>
            </a:r>
            <a:endParaRPr lang="en-US" sz="1200" dirty="0"/>
          </a:p>
        </p:txBody>
      </p:sp>
      <p:pic>
        <p:nvPicPr>
          <p:cNvPr id="11" name="Image 1" descr="IntPower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5806440"/>
            <a:ext cx="1737360" cy="5718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reto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venta se decide en el pasillo; el crédito se pierde en el mostrador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82880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cliente ya ha elegido el producto. Lo que falta es que alguien cualificado cierre la financiación y el seguro en ese momento.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94360" y="2560320"/>
            <a:ext cx="6126480" cy="301752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74320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recorrido de hoy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68680" y="3200400"/>
            <a:ext cx="1271016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1560" y="3401568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097" y="3494105"/>
            <a:ext cx="235549" cy="235549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636776" y="33649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1051560" y="3977640"/>
            <a:ext cx="950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Elige el producto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4572000"/>
            <a:ext cx="950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 el vendedor, en el pasillo</a:t>
            </a:r>
            <a:endParaRPr lang="en-US" sz="10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08" y="4114800"/>
            <a:ext cx="201168" cy="201168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2304288" y="3200400"/>
            <a:ext cx="1271016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4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2487168" y="3401568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705" y="3494105"/>
            <a:ext cx="235549" cy="235549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3072384" y="33649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2487168" y="3977640"/>
            <a:ext cx="950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Pregunta por cuotas y seguro</a:t>
            </a:r>
            <a:endParaRPr lang="en-US" sz="1150" dirty="0"/>
          </a:p>
        </p:txBody>
      </p:sp>
      <p:sp>
        <p:nvSpPr>
          <p:cNvPr id="20" name="Text 15"/>
          <p:cNvSpPr txBox="1"/>
          <p:nvPr/>
        </p:nvSpPr>
        <p:spPr>
          <a:xfrm>
            <a:off x="2487168" y="4572000"/>
            <a:ext cx="950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improvisa o remite</a:t>
            </a:r>
            <a:endParaRPr lang="en-US" sz="1000" dirty="0"/>
          </a:p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016" y="4114800"/>
            <a:ext cx="201168" cy="201168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3739896" y="3200400"/>
            <a:ext cx="1271016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D4D4D4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3922776" y="3401568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313" y="3494105"/>
            <a:ext cx="235549" cy="235549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4507992" y="33649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100" dirty="0"/>
          </a:p>
        </p:txBody>
      </p:sp>
      <p:sp>
        <p:nvSpPr>
          <p:cNvPr id="26" name="Text 19"/>
          <p:cNvSpPr txBox="1"/>
          <p:nvPr/>
        </p:nvSpPr>
        <p:spPr>
          <a:xfrm>
            <a:off x="3922776" y="3977640"/>
            <a:ext cx="950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Mostrador de financiación</a:t>
            </a:r>
            <a:endParaRPr lang="en-US" sz="1150" dirty="0"/>
          </a:p>
        </p:txBody>
      </p:sp>
      <p:sp>
        <p:nvSpPr>
          <p:cNvPr id="27" name="Text 20"/>
          <p:cNvSpPr txBox="1"/>
          <p:nvPr/>
        </p:nvSpPr>
        <p:spPr>
          <a:xfrm>
            <a:off x="3922776" y="4572000"/>
            <a:ext cx="950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persona, una cola</a:t>
            </a:r>
            <a:endParaRPr lang="en-US" sz="100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624" y="4114800"/>
            <a:ext cx="201168" cy="201168"/>
          </a:xfrm>
          <a:prstGeom prst="rect">
            <a:avLst/>
          </a:prstGeom>
        </p:spPr>
      </p:pic>
      <p:sp>
        <p:nvSpPr>
          <p:cNvPr id="29" name="Shape 21"/>
          <p:cNvSpPr/>
          <p:nvPr/>
        </p:nvSpPr>
        <p:spPr>
          <a:xfrm>
            <a:off x="5175504" y="3200400"/>
            <a:ext cx="1271016" cy="2103120"/>
          </a:xfrm>
          <a:prstGeom prst="rect">
            <a:avLst/>
          </a:prstGeom>
          <a:solidFill>
            <a:srgbClr val="FAD6D1"/>
          </a:solidFill>
          <a:ln w="15875">
            <a:solidFill>
              <a:srgbClr val="FF6D5F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5358384" y="3401568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0921" y="3494105"/>
            <a:ext cx="235549" cy="235549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5943600" y="336499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24"/>
          <p:cNvSpPr txBox="1"/>
          <p:nvPr/>
        </p:nvSpPr>
        <p:spPr>
          <a:xfrm>
            <a:off x="5358384" y="3977640"/>
            <a:ext cx="950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«Lo pienso»</a:t>
            </a:r>
            <a:endParaRPr lang="en-US" sz="1150" dirty="0"/>
          </a:p>
        </p:txBody>
      </p:sp>
      <p:sp>
        <p:nvSpPr>
          <p:cNvPr id="34" name="Text 25"/>
          <p:cNvSpPr txBox="1"/>
          <p:nvPr/>
        </p:nvSpPr>
        <p:spPr>
          <a:xfrm>
            <a:off x="5358384" y="4572000"/>
            <a:ext cx="950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venta sale de la tienda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7132320" y="9144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4857" y="1006937"/>
            <a:ext cx="235549" cy="235549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7726680" y="89611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no es financiero</a:t>
            </a:r>
            <a:endParaRPr lang="en-US" sz="1250" dirty="0"/>
          </a:p>
        </p:txBody>
      </p:sp>
      <p:sp>
        <p:nvSpPr>
          <p:cNvPr id="38" name="Text 28"/>
          <p:cNvSpPr txBox="1"/>
          <p:nvPr/>
        </p:nvSpPr>
        <p:spPr>
          <a:xfrm>
            <a:off x="7726680" y="1188720"/>
            <a:ext cx="38706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Explica cuotas, seguros y condiciones sin ser su trabajo, con errores y sin cobertura normativa.</a:t>
            </a:r>
            <a:endParaRPr lang="en-US" sz="1050" dirty="0"/>
          </a:p>
        </p:txBody>
      </p:sp>
      <p:sp>
        <p:nvSpPr>
          <p:cNvPr id="39" name="Shape 29"/>
          <p:cNvSpPr/>
          <p:nvPr/>
        </p:nvSpPr>
        <p:spPr>
          <a:xfrm>
            <a:off x="7132320" y="19202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4857" y="2012777"/>
            <a:ext cx="235549" cy="235549"/>
          </a:xfrm>
          <a:prstGeom prst="rect">
            <a:avLst/>
          </a:prstGeom>
        </p:spPr>
      </p:pic>
      <p:sp>
        <p:nvSpPr>
          <p:cNvPr id="41" name="Text 30"/>
          <p:cNvSpPr txBox="1"/>
          <p:nvPr/>
        </p:nvSpPr>
        <p:spPr>
          <a:xfrm>
            <a:off x="7726680" y="190195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experto no está en todas las tiendas</a:t>
            </a:r>
            <a:endParaRPr lang="en-US" sz="1250" dirty="0"/>
          </a:p>
        </p:txBody>
      </p:sp>
      <p:sp>
        <p:nvSpPr>
          <p:cNvPr id="42" name="Text 31"/>
          <p:cNvSpPr txBox="1"/>
          <p:nvPr/>
        </p:nvSpPr>
        <p:spPr>
          <a:xfrm>
            <a:off x="7726680" y="2194560"/>
            <a:ext cx="38706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financiera o la aseguradora solo tiene presencia en las tiendas grandes y en horario de oficina.</a:t>
            </a:r>
            <a:endParaRPr lang="en-US" sz="1050" dirty="0"/>
          </a:p>
        </p:txBody>
      </p:sp>
      <p:sp>
        <p:nvSpPr>
          <p:cNvPr id="43" name="Shape 32"/>
          <p:cNvSpPr/>
          <p:nvPr/>
        </p:nvSpPr>
        <p:spPr>
          <a:xfrm>
            <a:off x="7132320" y="29260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4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857" y="3018617"/>
            <a:ext cx="235549" cy="235549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7726680" y="290779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espera enfría la venta</a:t>
            </a:r>
            <a:endParaRPr lang="en-US" sz="1250" dirty="0"/>
          </a:p>
        </p:txBody>
      </p:sp>
      <p:sp>
        <p:nvSpPr>
          <p:cNvPr id="46" name="Text 34"/>
          <p:cNvSpPr txBox="1"/>
          <p:nvPr/>
        </p:nvSpPr>
        <p:spPr>
          <a:xfrm>
            <a:off x="7726680" y="3200400"/>
            <a:ext cx="38706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Sábado por la tarde: cola en financiación, el cliente «lo piensa» y no vuelve.</a:t>
            </a:r>
            <a:endParaRPr lang="en-US" sz="1050" dirty="0"/>
          </a:p>
        </p:txBody>
      </p:sp>
      <p:sp>
        <p:nvSpPr>
          <p:cNvPr id="47" name="Shape 35"/>
          <p:cNvSpPr/>
          <p:nvPr/>
        </p:nvSpPr>
        <p:spPr>
          <a:xfrm>
            <a:off x="7132320" y="39319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4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4857" y="4024457"/>
            <a:ext cx="235549" cy="235549"/>
          </a:xfrm>
          <a:prstGeom prst="rect">
            <a:avLst/>
          </a:prstGeom>
        </p:spPr>
      </p:pic>
      <p:sp>
        <p:nvSpPr>
          <p:cNvPr id="49" name="Text 36"/>
          <p:cNvSpPr txBox="1"/>
          <p:nvPr/>
        </p:nvSpPr>
        <p:spPr>
          <a:xfrm>
            <a:off x="7726680" y="391363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seguro no se ofrece</a:t>
            </a:r>
            <a:endParaRPr lang="en-US" sz="1250" dirty="0"/>
          </a:p>
        </p:txBody>
      </p:sp>
      <p:sp>
        <p:nvSpPr>
          <p:cNvPr id="50" name="Text 37"/>
          <p:cNvSpPr txBox="1"/>
          <p:nvPr/>
        </p:nvSpPr>
        <p:spPr>
          <a:xfrm>
            <a:off x="7726680" y="4206240"/>
            <a:ext cx="38706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Protección, extensión de garantía o seguro del terminal: sin personal habilitado, no se vende.</a:t>
            </a:r>
            <a:endParaRPr lang="en-US" sz="1050" dirty="0"/>
          </a:p>
        </p:txBody>
      </p:sp>
      <p:sp>
        <p:nvSpPr>
          <p:cNvPr id="51" name="Shape 38"/>
          <p:cNvSpPr/>
          <p:nvPr/>
        </p:nvSpPr>
        <p:spPr>
          <a:xfrm>
            <a:off x="7132320" y="4983480"/>
            <a:ext cx="4465015" cy="777240"/>
          </a:xfrm>
          <a:prstGeom prst="rect">
            <a:avLst/>
          </a:prstGeom>
          <a:solidFill>
            <a:srgbClr val="212F38"/>
          </a:solidFill>
          <a:ln w="12700">
            <a:solidFill>
              <a:srgbClr val="212F38"/>
            </a:solidFill>
            <a:prstDash val="solid"/>
          </a:ln>
        </p:spPr>
      </p:sp>
      <p:sp>
        <p:nvSpPr>
          <p:cNvPr id="52" name="Text 39"/>
          <p:cNvSpPr txBox="1"/>
          <p:nvPr/>
        </p:nvSpPr>
        <p:spPr>
          <a:xfrm>
            <a:off x="7360920" y="4983480"/>
            <a:ext cx="4007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resultado: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financiación que se cierra fuera de la tienda, o no se cierra, y seguros que nunca se ofrecen.</a:t>
            </a:r>
            <a:endParaRPr lang="en-US" sz="1150" dirty="0"/>
          </a:p>
        </p:txBody>
      </p:sp>
      <p:pic>
        <p:nvPicPr>
          <p:cNvPr id="53" name="Image 11" descr="IntPowers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54" name="Text 40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solución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vende; el experto remoto financia y asegura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tableta en el puesto o un Video Quiosco en la zona de financiación. Al otro lado, un experto habilitado que cierra crédito y seguro en vídeo.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94360" y="1920240"/>
            <a:ext cx="5364328" cy="2651760"/>
          </a:xfrm>
          <a:prstGeom prst="rect">
            <a:avLst/>
          </a:prstGeom>
          <a:solidFill>
            <a:srgbClr val="212F38"/>
          </a:solidFill>
          <a:ln w="12700">
            <a:solidFill>
              <a:srgbClr val="212F3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7454" y="2788920"/>
            <a:ext cx="603504" cy="603504"/>
          </a:xfrm>
          <a:prstGeom prst="ellipse">
            <a:avLst/>
          </a:prstGeom>
          <a:solidFill>
            <a:srgbClr val="2A3A45"/>
          </a:solidFill>
          <a:ln w="9525">
            <a:solidFill>
              <a:srgbClr val="3A4C58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3758" y="2935224"/>
            <a:ext cx="310896" cy="31089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68680" y="3520440"/>
            <a:ext cx="11010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Cliente</a:t>
            </a:r>
            <a:endParaRPr lang="en-US" sz="10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728" y="2990088"/>
            <a:ext cx="201168" cy="20116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355666" y="2788920"/>
            <a:ext cx="603504" cy="603504"/>
          </a:xfrm>
          <a:prstGeom prst="ellipse">
            <a:avLst/>
          </a:prstGeom>
          <a:solidFill>
            <a:srgbClr val="2A3A45"/>
          </a:solidFill>
          <a:ln w="9525">
            <a:solidFill>
              <a:srgbClr val="3A4C58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970" y="2935224"/>
            <a:ext cx="310896" cy="31089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106892" y="3520440"/>
            <a:ext cx="11010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Vendedor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940" y="2990088"/>
            <a:ext cx="201168" cy="201168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3593878" y="2788920"/>
            <a:ext cx="603504" cy="603504"/>
          </a:xfrm>
          <a:prstGeom prst="ellipse">
            <a:avLst/>
          </a:prstGeom>
          <a:solidFill>
            <a:srgbClr val="2A3A45"/>
          </a:solidFill>
          <a:ln w="9525">
            <a:solidFill>
              <a:srgbClr val="3A4C58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182" y="2935224"/>
            <a:ext cx="310896" cy="310896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3345104" y="3520440"/>
            <a:ext cx="11010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Mostrador de financiación</a:t>
            </a:r>
            <a:endParaRPr lang="en-US" sz="10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4152" y="2990088"/>
            <a:ext cx="201168" cy="201168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4832090" y="2788920"/>
            <a:ext cx="603504" cy="603504"/>
          </a:xfrm>
          <a:prstGeom prst="ellipse">
            <a:avLst/>
          </a:prstGeom>
          <a:solidFill>
            <a:srgbClr val="FF6D5F"/>
          </a:solidFill>
          <a:ln w="9525">
            <a:solidFill>
              <a:srgbClr val="FF6D5F"/>
            </a:solidFill>
            <a:prstDash val="solid"/>
          </a:ln>
        </p:spPr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8394" y="2935224"/>
            <a:ext cx="310896" cy="310896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4583316" y="3520440"/>
            <a:ext cx="11010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Sale sin cerrar</a:t>
            </a:r>
            <a:endParaRPr lang="en-US" sz="1050" dirty="0"/>
          </a:p>
        </p:txBody>
      </p:sp>
      <p:sp>
        <p:nvSpPr>
          <p:cNvPr id="22" name="Text 13"/>
          <p:cNvSpPr txBox="1"/>
          <p:nvPr/>
        </p:nvSpPr>
        <p:spPr>
          <a:xfrm>
            <a:off x="868680" y="4069080"/>
            <a:ext cx="48156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paso es una espera y una ocasión de perder la venta.</a:t>
            </a:r>
            <a:endParaRPr lang="en-US" sz="1050" dirty="0"/>
          </a:p>
        </p:txBody>
      </p:sp>
      <p:sp>
        <p:nvSpPr>
          <p:cNvPr id="23" name="Shape 14"/>
          <p:cNvSpPr/>
          <p:nvPr/>
        </p:nvSpPr>
        <p:spPr>
          <a:xfrm>
            <a:off x="777240" y="2103120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15"/>
          <p:cNvSpPr txBox="1"/>
          <p:nvPr/>
        </p:nvSpPr>
        <p:spPr>
          <a:xfrm>
            <a:off x="777240" y="210312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Hoy</a:t>
            </a:r>
            <a:endParaRPr lang="en-US" sz="1150" dirty="0"/>
          </a:p>
        </p:txBody>
      </p:sp>
      <p:sp>
        <p:nvSpPr>
          <p:cNvPr id="25" name="Shape 16"/>
          <p:cNvSpPr/>
          <p:nvPr/>
        </p:nvSpPr>
        <p:spPr>
          <a:xfrm>
            <a:off x="594360" y="4709160"/>
            <a:ext cx="5364328" cy="1389888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960" y="4855464"/>
            <a:ext cx="182880" cy="182880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097280" y="4800600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hace de financiero</a:t>
            </a:r>
            <a:endParaRPr lang="en-US" sz="110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0" y="5157216"/>
            <a:ext cx="182880" cy="18288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1097280" y="5102352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solo mostrador de crédito y una cola</a:t>
            </a:r>
            <a:endParaRPr lang="en-US" sz="110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" y="5458968"/>
            <a:ext cx="182880" cy="182880"/>
          </a:xfrm>
          <a:prstGeom prst="rect">
            <a:avLst/>
          </a:prstGeom>
        </p:spPr>
      </p:pic>
      <p:sp>
        <p:nvSpPr>
          <p:cNvPr id="31" name="Text 19"/>
          <p:cNvSpPr txBox="1"/>
          <p:nvPr/>
        </p:nvSpPr>
        <p:spPr>
          <a:xfrm>
            <a:off x="1097280" y="5404104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experto, solo en tiendas grandes y en horario</a:t>
            </a:r>
            <a:endParaRPr lang="en-US" sz="110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960" y="5760720"/>
            <a:ext cx="182880" cy="182880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1097280" y="5705856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seguro se queda sin ofrecer</a:t>
            </a:r>
            <a:endParaRPr lang="en-US" sz="1100" dirty="0"/>
          </a:p>
        </p:txBody>
      </p:sp>
      <p:pic>
        <p:nvPicPr>
          <p:cNvPr id="34" name="Image 11" descr="Vendedor de tienda de telefonía pasando a la clienta a una experta remota en la tableta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3008" y="1920240"/>
            <a:ext cx="5364328" cy="2651760"/>
          </a:xfrm>
          <a:prstGeom prst="rect">
            <a:avLst/>
          </a:prstGeom>
        </p:spPr>
      </p:pic>
      <p:sp>
        <p:nvSpPr>
          <p:cNvPr id="35" name="Shape 21"/>
          <p:cNvSpPr/>
          <p:nvPr/>
        </p:nvSpPr>
        <p:spPr>
          <a:xfrm>
            <a:off x="6415888" y="2103120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6" name="Text 22"/>
          <p:cNvSpPr txBox="1"/>
          <p:nvPr/>
        </p:nvSpPr>
        <p:spPr>
          <a:xfrm>
            <a:off x="6415888" y="210312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Phygital</a:t>
            </a:r>
            <a:endParaRPr lang="en-US" sz="1150" dirty="0"/>
          </a:p>
        </p:txBody>
      </p:sp>
      <p:sp>
        <p:nvSpPr>
          <p:cNvPr id="37" name="Shape 23"/>
          <p:cNvSpPr/>
          <p:nvPr/>
        </p:nvSpPr>
        <p:spPr>
          <a:xfrm>
            <a:off x="6233008" y="4709160"/>
            <a:ext cx="5364328" cy="1389888"/>
          </a:xfrm>
          <a:prstGeom prst="rect">
            <a:avLst/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3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1608" y="4855464"/>
            <a:ext cx="182880" cy="182880"/>
          </a:xfrm>
          <a:prstGeom prst="rect">
            <a:avLst/>
          </a:prstGeom>
        </p:spPr>
      </p:pic>
      <p:sp>
        <p:nvSpPr>
          <p:cNvPr id="39" name="Text 24"/>
          <p:cNvSpPr txBox="1"/>
          <p:nvPr/>
        </p:nvSpPr>
        <p:spPr>
          <a:xfrm>
            <a:off x="6735928" y="4800600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pasa al cliente al experto, sin moverse</a:t>
            </a:r>
            <a:endParaRPr lang="en-US" sz="1100" dirty="0"/>
          </a:p>
        </p:txBody>
      </p:sp>
      <p:pic>
        <p:nvPicPr>
          <p:cNvPr id="4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1608" y="5157216"/>
            <a:ext cx="182880" cy="182880"/>
          </a:xfrm>
          <a:prstGeom prst="rect">
            <a:avLst/>
          </a:prstGeom>
        </p:spPr>
      </p:pic>
      <p:sp>
        <p:nvSpPr>
          <p:cNvPr id="41" name="Text 25"/>
          <p:cNvSpPr txBox="1"/>
          <p:nvPr/>
        </p:nvSpPr>
        <p:spPr>
          <a:xfrm>
            <a:off x="6735928" y="5102352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Varios puntos atendidos por el mismo equipo</a:t>
            </a:r>
            <a:endParaRPr lang="en-US" sz="1100" dirty="0"/>
          </a:p>
        </p:txBody>
      </p:sp>
      <p:pic>
        <p:nvPicPr>
          <p:cNvPr id="42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1608" y="5458968"/>
            <a:ext cx="182880" cy="182880"/>
          </a:xfrm>
          <a:prstGeom prst="rect">
            <a:avLst/>
          </a:prstGeom>
        </p:spPr>
      </p:pic>
      <p:sp>
        <p:nvSpPr>
          <p:cNvPr id="43" name="Text 26"/>
          <p:cNvSpPr txBox="1"/>
          <p:nvPr/>
        </p:nvSpPr>
        <p:spPr>
          <a:xfrm>
            <a:off x="6735928" y="5404104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Cobertura en todas las tiendas y todo el horario</a:t>
            </a:r>
            <a:endParaRPr lang="en-US" sz="1100" dirty="0"/>
          </a:p>
        </p:txBody>
      </p:sp>
      <p:pic>
        <p:nvPicPr>
          <p:cNvPr id="44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1608" y="5760720"/>
            <a:ext cx="182880" cy="182880"/>
          </a:xfrm>
          <a:prstGeom prst="rect">
            <a:avLst/>
          </a:prstGeom>
        </p:spPr>
      </p:pic>
      <p:sp>
        <p:nvSpPr>
          <p:cNvPr id="45" name="Text 27"/>
          <p:cNvSpPr txBox="1"/>
          <p:nvPr/>
        </p:nvSpPr>
        <p:spPr>
          <a:xfrm>
            <a:off x="6735928" y="5705856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Seguro ofrecido por personal habilitado, en cada venta</a:t>
            </a:r>
            <a:endParaRPr lang="en-US" sz="1100" dirty="0"/>
          </a:p>
        </p:txBody>
      </p:sp>
      <p:pic>
        <p:nvPicPr>
          <p:cNvPr id="46" name="Image 16" descr="IntPowers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47" name="Text 28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Cómo funciona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conecta, el experto cierra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distribución inteligente conecta cada punto de venta con el primer experto disponible del producto que toca: crédito, seguro o renting.</a:t>
            </a:r>
            <a:endParaRPr lang="en-US" sz="1250" dirty="0"/>
          </a:p>
        </p:txBody>
      </p:sp>
      <p:pic>
        <p:nvPicPr>
          <p:cNvPr id="6" name="Image 0" descr="Vendedor presentando al experto remoto en una table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965960"/>
            <a:ext cx="3332378" cy="21031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94360" y="420624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· En la tienda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4507992"/>
            <a:ext cx="33323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cierra el producto y pasa al cliente a la tableta o al Video Quiosco.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981602" y="2825496"/>
            <a:ext cx="384048" cy="38404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898" y="2907792"/>
            <a:ext cx="219456" cy="219456"/>
          </a:xfrm>
          <a:prstGeom prst="rect">
            <a:avLst/>
          </a:prstGeom>
        </p:spPr>
      </p:pic>
      <p:pic>
        <p:nvPicPr>
          <p:cNvPr id="11" name="Image 2" descr="Experta financiera atendiendo por vídeo desde su puest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658" y="1965960"/>
            <a:ext cx="3332378" cy="21031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429658" y="420624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· El experto remoto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4429658" y="4507992"/>
            <a:ext cx="33323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la propia cadena, de la financiera o de la aseguradora. Atiende varias tiendas a la vez.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7816901" y="2825496"/>
            <a:ext cx="384048" cy="38404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197" y="2907792"/>
            <a:ext cx="219456" cy="219456"/>
          </a:xfrm>
          <a:prstGeom prst="rect">
            <a:avLst/>
          </a:prstGeom>
        </p:spPr>
      </p:pic>
      <p:pic>
        <p:nvPicPr>
          <p:cNvPr id="16" name="Image 4" descr="Cliente firmando la operación en la tableta con la experta en pantall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957" y="1965960"/>
            <a:ext cx="3332378" cy="210312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264957" y="420624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· Cierre en pantalla</a:t>
            </a:r>
            <a:endParaRPr lang="en-US" sz="1300" dirty="0"/>
          </a:p>
        </p:txBody>
      </p:sp>
      <p:sp>
        <p:nvSpPr>
          <p:cNvPr id="18" name="Text 11"/>
          <p:cNvSpPr txBox="1"/>
          <p:nvPr/>
        </p:nvSpPr>
        <p:spPr>
          <a:xfrm>
            <a:off x="8264957" y="4507992"/>
            <a:ext cx="333237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Simulación de cuotas, identidad verificada, firma y grabación de la venta.</a:t>
            </a:r>
            <a:endParaRPr lang="en-US" sz="1050" dirty="0"/>
          </a:p>
        </p:txBody>
      </p:sp>
      <p:sp>
        <p:nvSpPr>
          <p:cNvPr id="19" name="Shape 12"/>
          <p:cNvSpPr/>
          <p:nvPr/>
        </p:nvSpPr>
        <p:spPr>
          <a:xfrm>
            <a:off x="594360" y="5166360"/>
            <a:ext cx="11002975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0" name="Shape 13"/>
          <p:cNvSpPr/>
          <p:nvPr/>
        </p:nvSpPr>
        <p:spPr>
          <a:xfrm>
            <a:off x="594360" y="534924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74" y="5437754"/>
            <a:ext cx="225308" cy="225308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1143000" y="5330952"/>
            <a:ext cx="2936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 autoservicio</a:t>
            </a:r>
            <a:endParaRPr lang="en-US" sz="1250" dirty="0"/>
          </a:p>
        </p:txBody>
      </p:sp>
      <p:sp>
        <p:nvSpPr>
          <p:cNvPr id="23" name="Text 15"/>
          <p:cNvSpPr txBox="1"/>
          <p:nvPr/>
        </p:nvSpPr>
        <p:spPr>
          <a:xfrm>
            <a:off x="1143000" y="5605272"/>
            <a:ext cx="29361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otro lado siempre hay una persona habilitada.</a:t>
            </a:r>
            <a:endParaRPr lang="en-US" sz="1050" dirty="0"/>
          </a:p>
        </p:txBody>
      </p:sp>
      <p:sp>
        <p:nvSpPr>
          <p:cNvPr id="24" name="Shape 16"/>
          <p:cNvSpPr/>
          <p:nvPr/>
        </p:nvSpPr>
        <p:spPr>
          <a:xfrm>
            <a:off x="4353458" y="534924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1972" y="5437754"/>
            <a:ext cx="225308" cy="225308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4902098" y="5330952"/>
            <a:ext cx="2936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sustituye al vendedor</a:t>
            </a:r>
            <a:endParaRPr lang="en-US" sz="1250" dirty="0"/>
          </a:p>
        </p:txBody>
      </p:sp>
      <p:sp>
        <p:nvSpPr>
          <p:cNvPr id="27" name="Text 18"/>
          <p:cNvSpPr txBox="1"/>
          <p:nvPr/>
        </p:nvSpPr>
        <p:spPr>
          <a:xfrm>
            <a:off x="4902098" y="5605272"/>
            <a:ext cx="29361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 quita la parte financiera y le deja vender.</a:t>
            </a:r>
            <a:endParaRPr lang="en-US" sz="1050" dirty="0"/>
          </a:p>
        </p:txBody>
      </p:sp>
      <p:sp>
        <p:nvSpPr>
          <p:cNvPr id="28" name="Shape 19"/>
          <p:cNvSpPr/>
          <p:nvPr/>
        </p:nvSpPr>
        <p:spPr>
          <a:xfrm>
            <a:off x="8112557" y="534924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1071" y="5437754"/>
            <a:ext cx="225308" cy="225308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8661197" y="5330952"/>
            <a:ext cx="2936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conforme y grabada</a:t>
            </a:r>
            <a:endParaRPr lang="en-US" sz="1250" dirty="0"/>
          </a:p>
        </p:txBody>
      </p:sp>
      <p:sp>
        <p:nvSpPr>
          <p:cNvPr id="31" name="Text 21"/>
          <p:cNvSpPr txBox="1"/>
          <p:nvPr/>
        </p:nvSpPr>
        <p:spPr>
          <a:xfrm>
            <a:off x="8661197" y="5605272"/>
            <a:ext cx="29361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Identidad, consentimiento y grabación con custodia de grado bancario.</a:t>
            </a:r>
            <a:endParaRPr lang="en-US" sz="1050" dirty="0"/>
          </a:p>
        </p:txBody>
      </p:sp>
      <p:pic>
        <p:nvPicPr>
          <p:cNvPr id="32" name="Image 8" descr="IntPowers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se aplica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Tres sectores, el mismo punto de venta asistida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82880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Cambia el producto que se financia o se asegura; no cambia el mecanismo ni el equipo remoto.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94360" y="2514600"/>
            <a:ext cx="6080760" cy="96012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77063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" y="2871216"/>
            <a:ext cx="256032" cy="25603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26517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Electrodomésticos y hogar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1417320" y="2935224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Crédito al consumo en el pasillo, extensión de garantía y seguro de producto en la misma venta.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94360" y="3611880"/>
            <a:ext cx="6080760" cy="96012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77240" y="386791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3968496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417320" y="37490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Telefonía y electrónica</a:t>
            </a:r>
            <a:endParaRPr lang="en-US" sz="1250" dirty="0"/>
          </a:p>
        </p:txBody>
      </p:sp>
      <p:sp>
        <p:nvSpPr>
          <p:cNvPr id="15" name="Text 11"/>
          <p:cNvSpPr txBox="1"/>
          <p:nvPr/>
        </p:nvSpPr>
        <p:spPr>
          <a:xfrm>
            <a:off x="1417320" y="4032504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Financiación del terminal, seguro de pantalla y robo, alta de línea y portabilidad con un experto.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94360" y="4709160"/>
            <a:ext cx="6080760" cy="96012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777240" y="4965192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5065776"/>
            <a:ext cx="256032" cy="25603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417320" y="48463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Concesionarios</a:t>
            </a:r>
            <a:endParaRPr lang="en-US" sz="1250" dirty="0"/>
          </a:p>
        </p:txBody>
      </p:sp>
      <p:sp>
        <p:nvSpPr>
          <p:cNvPr id="20" name="Text 15"/>
          <p:cNvSpPr txBox="1"/>
          <p:nvPr/>
        </p:nvSpPr>
        <p:spPr>
          <a:xfrm>
            <a:off x="1417320" y="5129784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Financiación, renting, seguro del vehículo y garantía ampliada desde la mesa del asesor o el escaparate.</a:t>
            </a:r>
            <a:endParaRPr lang="en-US" sz="1050" dirty="0"/>
          </a:p>
        </p:txBody>
      </p:sp>
      <p:pic>
        <p:nvPicPr>
          <p:cNvPr id="21" name="Image 3" descr="Vendedor de telefonía pasando a la clienta a la experta remota en la tablet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868680"/>
            <a:ext cx="4693615" cy="2640159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6903720" y="3581991"/>
            <a:ext cx="4693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tableta del vendedor: el formato con el que se empieza.</a:t>
            </a:r>
            <a:endParaRPr lang="en-US" sz="950" dirty="0"/>
          </a:p>
        </p:txBody>
      </p:sp>
      <p:sp>
        <p:nvSpPr>
          <p:cNvPr id="23" name="Text 17"/>
          <p:cNvSpPr txBox="1"/>
          <p:nvPr/>
        </p:nvSpPr>
        <p:spPr>
          <a:xfrm>
            <a:off x="6903720" y="3993471"/>
            <a:ext cx="4693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Tres formatos, una sola red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6903720" y="4359231"/>
            <a:ext cx="4693615" cy="438912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8312" y="4441527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498080" y="4359231"/>
            <a:ext cx="1737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Tableta en el puesto</a:t>
            </a:r>
            <a:endParaRPr lang="en-US" sz="1100" dirty="0"/>
          </a:p>
        </p:txBody>
      </p:sp>
      <p:sp>
        <p:nvSpPr>
          <p:cNvPr id="27" name="Text 20"/>
          <p:cNvSpPr txBox="1"/>
          <p:nvPr/>
        </p:nvSpPr>
        <p:spPr>
          <a:xfrm>
            <a:off x="9235440" y="4359231"/>
            <a:ext cx="222473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la gira hacia el cliente.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6903720" y="4871295"/>
            <a:ext cx="4693615" cy="438912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8312" y="4953591"/>
            <a:ext cx="274320" cy="27432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7498080" y="4871295"/>
            <a:ext cx="1737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Quiosco</a:t>
            </a:r>
            <a:endParaRPr lang="en-US" sz="1100" dirty="0"/>
          </a:p>
        </p:txBody>
      </p:sp>
      <p:sp>
        <p:nvSpPr>
          <p:cNvPr id="31" name="Text 23"/>
          <p:cNvSpPr txBox="1"/>
          <p:nvPr/>
        </p:nvSpPr>
        <p:spPr>
          <a:xfrm>
            <a:off x="9235440" y="4871295"/>
            <a:ext cx="222473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Zona de financiación o escaparate.</a:t>
            </a:r>
            <a:endParaRPr lang="en-US" sz="1000" dirty="0"/>
          </a:p>
        </p:txBody>
      </p:sp>
      <p:sp>
        <p:nvSpPr>
          <p:cNvPr id="32" name="Shape 24"/>
          <p:cNvSpPr/>
          <p:nvPr/>
        </p:nvSpPr>
        <p:spPr>
          <a:xfrm>
            <a:off x="6903720" y="5383359"/>
            <a:ext cx="4693615" cy="438912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3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8312" y="5465655"/>
            <a:ext cx="274320" cy="274320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7498080" y="5383359"/>
            <a:ext cx="1737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QR en el expositor</a:t>
            </a:r>
            <a:endParaRPr lang="en-US" sz="1100" dirty="0"/>
          </a:p>
        </p:txBody>
      </p:sp>
      <p:sp>
        <p:nvSpPr>
          <p:cNvPr id="35" name="Text 26"/>
          <p:cNvSpPr txBox="1"/>
          <p:nvPr/>
        </p:nvSpPr>
        <p:spPr>
          <a:xfrm>
            <a:off x="9235440" y="5383359"/>
            <a:ext cx="222473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cliente conecta desde su móvil.</a:t>
            </a:r>
            <a:endParaRPr lang="en-US" sz="1000" dirty="0"/>
          </a:p>
        </p:txBody>
      </p:sp>
      <p:pic>
        <p:nvPicPr>
          <p:cNvPr id="36" name="Image 7" descr="IntPowers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modelo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tienda pone el punto; la financiera pone el experto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 conecta a los dos en una sola red. El equipo remoto puede ser de la cadena, de la financiera, de la aseguradora o compartido.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94360" y="2011680"/>
            <a:ext cx="3515258" cy="3566160"/>
          </a:xfrm>
          <a:prstGeom prst="rect">
            <a:avLst/>
          </a:prstGeom>
          <a:solidFill>
            <a:srgbClr val="2A3A45"/>
          </a:solidFill>
          <a:ln w="9525">
            <a:solidFill>
              <a:srgbClr val="3A4C5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011680"/>
            <a:ext cx="3515258" cy="64008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2860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544" y="2386584"/>
            <a:ext cx="256032" cy="256032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22960" y="288036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cadena o el concesionario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200400"/>
            <a:ext cx="305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Pone el punto de venta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3611880"/>
            <a:ext cx="314949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Tableta o Video Quiosco en tienda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vendedor conecta al cliente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Más crédito y seguro cerrados en el momento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Menos ventas que «lo piensan»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338218" y="2011680"/>
            <a:ext cx="3515258" cy="3566160"/>
          </a:xfrm>
          <a:prstGeom prst="rect">
            <a:avLst/>
          </a:prstGeom>
          <a:solidFill>
            <a:srgbClr val="2A3A45"/>
          </a:solidFill>
          <a:ln w="9525">
            <a:solidFill>
              <a:srgbClr val="3A4C5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338218" y="2011680"/>
            <a:ext cx="3515258" cy="64008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566818" y="22860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402" y="2386584"/>
            <a:ext cx="256032" cy="256032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566818" y="288036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financiera o aseguradora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4566818" y="3200400"/>
            <a:ext cx="305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Pone el experto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4566818" y="3611880"/>
            <a:ext cx="314949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Presencia en todas las tiendas sin plantilla en cada una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 habilitado en cada venta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Operación verificada, firmada y grabada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equipo para toda la red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8082077" y="2011680"/>
            <a:ext cx="3515258" cy="3566160"/>
          </a:xfrm>
          <a:prstGeom prst="rect">
            <a:avLst/>
          </a:prstGeom>
          <a:solidFill>
            <a:srgbClr val="FFFFFF"/>
          </a:solidFill>
          <a:ln w="19050">
            <a:solidFill>
              <a:srgbClr val="FF6D5F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8082077" y="2011680"/>
            <a:ext cx="3515258" cy="64008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310677" y="2286000"/>
            <a:ext cx="457200" cy="457200"/>
          </a:xfrm>
          <a:prstGeom prst="roundRect">
            <a:avLst>
              <a:gd name="adj" fmla="val 20000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1261" y="2386584"/>
            <a:ext cx="256032" cy="256032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8310677" y="288036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8310677" y="3200400"/>
            <a:ext cx="305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B44A4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Pone la red</a:t>
            </a:r>
            <a:endParaRPr lang="en-US" sz="1100" dirty="0"/>
          </a:p>
        </p:txBody>
      </p:sp>
      <p:sp>
        <p:nvSpPr>
          <p:cNvPr id="26" name="Text 21"/>
          <p:cNvSpPr txBox="1"/>
          <p:nvPr/>
        </p:nvSpPr>
        <p:spPr>
          <a:xfrm>
            <a:off x="8310677" y="3611880"/>
            <a:ext cx="314949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Distribución inteligente por producto e idioma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Vídeo, identidad, firma y grabación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Integración con los sistemas de crédito y CRM</a:t>
            </a:r>
            <a:endParaRPr lang="en-US" sz="1050" dirty="0"/>
          </a:p>
          <a:p>
            <a:pPr marL="177800" indent="-1778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 en banca y seguros desde 2015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594360" y="5760720"/>
            <a:ext cx="11002975" cy="411480"/>
          </a:xfrm>
          <a:prstGeom prst="roundRect">
            <a:avLst>
              <a:gd name="adj" fmla="val 13333"/>
            </a:avLst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868680" y="5760720"/>
            <a:ext cx="104543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cliente </a:t>
            </a:r>
            <a:pPr indent="0" marL="0">
              <a:buNone/>
            </a:pPr>
            <a:r>
              <a:rPr lang="en-US" sz="11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sale de la tienda con el producto, el crédito y el seguro resueltos, sin volver otro día.</a:t>
            </a:r>
            <a:endParaRPr lang="en-US" sz="1150" dirty="0"/>
          </a:p>
        </p:txBody>
      </p:sp>
      <p:pic>
        <p:nvPicPr>
          <p:cNvPr id="29" name="Image 3" descr="IntPower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Cómo empezamos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unas tiendas a toda la red, en cuatro pasos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paso se decide con los resultados del anterior. Nada se amplía sin datos.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68680" y="2377440"/>
            <a:ext cx="10454335" cy="0"/>
          </a:xfrm>
          <a:prstGeom prst="line">
            <a:avLst/>
          </a:prstGeom>
          <a:noFill/>
          <a:ln w="19050">
            <a:solidFill>
              <a:srgbClr val="D4D4D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103120"/>
            <a:ext cx="548640" cy="548640"/>
          </a:xfrm>
          <a:prstGeom prst="ellipse">
            <a:avLst/>
          </a:prstGeom>
          <a:solidFill>
            <a:srgbClr val="FF6D5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94360" y="2880360"/>
            <a:ext cx="2579294" cy="2148840"/>
          </a:xfrm>
          <a:prstGeom prst="rect">
            <a:avLst/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Diagnóstico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Revisamos tiendas, flujo de financiación, tasa de cierre y horarios descubiertos.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4343400"/>
            <a:ext cx="2122094" cy="0"/>
          </a:xfrm>
          <a:prstGeom prst="line">
            <a:avLst/>
          </a:prstGeom>
          <a:noFill/>
          <a:ln w="9525">
            <a:solidFill>
              <a:srgbClr val="FF6D5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B44A4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tiendas y qué productos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402254" y="2103120"/>
            <a:ext cx="548640" cy="548640"/>
          </a:xfrm>
          <a:prstGeom prst="ellipse">
            <a:avLst/>
          </a:prstGeom>
          <a:solidFill>
            <a:srgbClr val="212F38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402254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402254" y="2880360"/>
            <a:ext cx="2579294" cy="214884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30854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Piloto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630854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Tabletas o Video Quioscos en un grupo de tiendas, con objetivos de cierre medibles.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30854" y="4343400"/>
            <a:ext cx="2122094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630854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funciona y cuánto vale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148" y="2103120"/>
            <a:ext cx="548640" cy="548640"/>
          </a:xfrm>
          <a:prstGeom prst="ellipse">
            <a:avLst/>
          </a:prstGeom>
          <a:solidFill>
            <a:srgbClr val="212F38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21014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10148" y="2880360"/>
            <a:ext cx="2579294" cy="214884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38748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de tiendas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38748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equipo remoto para toda la red, con horario comercial completo.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38748" y="4343400"/>
            <a:ext cx="2122094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38748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Equipo propio, de la financiera o mixto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018041" y="2103120"/>
            <a:ext cx="548640" cy="548640"/>
          </a:xfrm>
          <a:prstGeom prst="ellipse">
            <a:avLst/>
          </a:prstGeom>
          <a:solidFill>
            <a:srgbClr val="212F38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9018041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9018041" y="2880360"/>
            <a:ext cx="2579294" cy="214884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246641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Más productos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9246641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Seguros, renting, tarjetas y servicios de socios sobre la misma red.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246641" y="4343400"/>
            <a:ext cx="2122094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9246641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socios y con qué reparto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94360" y="5257800"/>
            <a:ext cx="11002975" cy="822960"/>
          </a:xfrm>
          <a:prstGeom prst="rect">
            <a:avLst/>
          </a:prstGeom>
          <a:solidFill>
            <a:srgbClr val="212F38"/>
          </a:solidFill>
          <a:ln w="12700">
            <a:solidFill>
              <a:srgbClr val="212F38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68680" y="52578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de servicio</a:t>
            </a:r>
            <a:endParaRPr lang="en-US" sz="11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 licencias ni infraestructura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319272" y="5440680"/>
            <a:ext cx="0" cy="45720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520440" y="5257800"/>
            <a:ext cx="24484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Cuota base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capacidad de atención o por punto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042050" y="5440680"/>
            <a:ext cx="0" cy="45720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243218" y="5257800"/>
            <a:ext cx="24484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Variable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sobre operaciones cerradas por vídeo, opcional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8764829" y="5440680"/>
            <a:ext cx="0" cy="45720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8965997" y="5257800"/>
            <a:ext cx="24484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KPI medidos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esperas, cierre y venta por punto</a:t>
            </a:r>
            <a:endParaRPr lang="en-US" sz="1050" dirty="0"/>
          </a:p>
        </p:txBody>
      </p:sp>
      <p:pic>
        <p:nvPicPr>
          <p:cNvPr id="43" name="Image 0" descr="IntPow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44" name="Text 41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Asistida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liente atendido por un experto remoto en un Video Quiosc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320" y="0"/>
            <a:ext cx="62023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73152" cy="6858000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94360" y="685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Próximo paso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105156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Elijamos las primeras tiendas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201168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reunión de 45 minutos para elegir las tiendas, los productos y el equipo remoto del diagnóstico.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94360" y="2743200"/>
            <a:ext cx="4937760" cy="1828800"/>
          </a:xfrm>
          <a:prstGeom prst="rect">
            <a:avLst/>
          </a:prstGeom>
          <a:solidFill>
            <a:srgbClr val="2A3A45"/>
          </a:solidFill>
          <a:ln w="12700">
            <a:solidFill>
              <a:srgbClr val="2A3A4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68680" y="28803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 aterrizarlo, ayuda traer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24612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Tiendas candidatas y su volumen de financiación</a:t>
            </a:r>
            <a:endParaRPr lang="en-US" sz="1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Tasa de cierre de crédito y seguro hoy, por tienda</a:t>
            </a:r>
            <a:endParaRPr lang="en-US" sz="1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Horarios y días en que falta el experto</a:t>
            </a:r>
            <a:endParaRPr lang="en-US" sz="1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Quién sería el equipo remoto: cadena, financiera o aseguradora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4709160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</a:t>
            </a:r>
            <a:endParaRPr lang="en-US" sz="11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Atención Phygital y video contact center</a:t>
            </a:r>
            <a:endParaRPr lang="en-US" sz="11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Madrid · Miami</a:t>
            </a:r>
            <a:endParaRPr lang="en-US" sz="1100" dirty="0"/>
          </a:p>
        </p:txBody>
      </p:sp>
      <p:pic>
        <p:nvPicPr>
          <p:cNvPr id="11" name="Image 1" descr="IntPower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5989320"/>
            <a:ext cx="1737360" cy="571881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040" y="6053328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971800" y="5943600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Documento confidencial preparado para [Nombre de la empresa]. Base de conversación, no oferta vinculante. Octubre 2026.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Interactive Powers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Venta Asistida Phygital · Crédito y seguros en tienda · Interactive Powers</dc:title>
  <dc:subject>PptxGenJS Presentation</dc:subject>
  <dc:creator>Interactive Powers</dc:creator>
  <cp:lastModifiedBy>Interactive Powers</cp:lastModifiedBy>
  <cp:revision>1</cp:revision>
  <dcterms:created xsi:type="dcterms:W3CDTF">2026-10-09T05:53:23Z</dcterms:created>
  <dcterms:modified xsi:type="dcterms:W3CDTF">2026-10-09T05:53:23Z</dcterms:modified>
</cp:coreProperties>
</file>